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80" r:id="rId3"/>
    <p:sldId id="283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6" r:id="rId17"/>
    <p:sldId id="272" r:id="rId18"/>
    <p:sldId id="274" r:id="rId19"/>
    <p:sldId id="275" r:id="rId20"/>
    <p:sldId id="278" r:id="rId21"/>
    <p:sldId id="284" r:id="rId22"/>
    <p:sldId id="285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5A176-9C53-4073-943E-2484937B43B1}" type="datetimeFigureOut">
              <a:rPr lang="en-US" smtClean="0"/>
              <a:t>16-Dec-14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C169D-51EC-428E-A73E-8A71AD18F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9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169D-51EC-428E-A73E-8A71AD18F0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169D-51EC-428E-A73E-8A71AD18F0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3A0E4E-4377-4C2D-A361-ADD0B894F9A2}" type="datetime1">
              <a:rPr lang="en-US" smtClean="0"/>
              <a:t>16-Dec-14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DCD33-D442-48B7-A4F5-0BB3142B9EB7}" type="datetime1">
              <a:rPr lang="en-US" smtClean="0"/>
              <a:t>16-Dec-14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CB196-7DED-4EE5-83D6-C61493CE5838}" type="datetime1">
              <a:rPr lang="en-US" smtClean="0"/>
              <a:t>16-Dec-14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B26A3-7413-407F-8B92-55933B7713F9}" type="datetime1">
              <a:rPr lang="en-US" smtClean="0"/>
              <a:t>16-Dec-14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E0582-0E75-4CB6-B53B-39C962AE951E}" type="datetime1">
              <a:rPr lang="en-US" smtClean="0"/>
              <a:t>16-Dec-14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F5BD2-9756-4213-BEB0-C2BB99965557}" type="datetime1">
              <a:rPr lang="en-US" smtClean="0"/>
              <a:t>16-Dec-14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9F1D2-9004-4B6D-9B17-6BCE798D7888}" type="datetime1">
              <a:rPr lang="en-US" smtClean="0"/>
              <a:t>16-Dec-14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B68A3-185D-435F-B077-974665A3BA76}" type="datetime1">
              <a:rPr lang="en-US" smtClean="0"/>
              <a:t>16-Dec-14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488635-2639-4EED-A701-8712352F81F4}" type="datetime1">
              <a:rPr lang="en-US" smtClean="0"/>
              <a:t>16-Dec-14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0B552E-3F95-473B-A412-2140C0AF04EE}" type="datetime1">
              <a:rPr lang="en-US" smtClean="0"/>
              <a:t>16-Dec-14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BE2E95-79D0-4EEF-BA20-85A315B9F862}" type="datetime1">
              <a:rPr lang="en-US" smtClean="0"/>
              <a:t>16-Dec-14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4B68B0-7F1D-4CE2-9C3A-1D4812F114E7}" type="datetime1">
              <a:rPr lang="en-US" smtClean="0"/>
              <a:t>16-Dec-14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algn="ctr"/>
            <a:r>
              <a:rPr lang="en-US" b="1" i="1" dirty="0" smtClean="0"/>
              <a:t>Sentiment Analysis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00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Narendra</a:t>
            </a:r>
            <a:r>
              <a:rPr lang="en-US" dirty="0" smtClean="0"/>
              <a:t> </a:t>
            </a:r>
            <a:r>
              <a:rPr lang="en-US" dirty="0" err="1" smtClean="0"/>
              <a:t>Visai</a:t>
            </a:r>
            <a:r>
              <a:rPr lang="en-US" smtClean="0"/>
              <a:t>(fl3008)</a:t>
            </a:r>
            <a:endParaRPr lang="en-US" dirty="0" smtClean="0"/>
          </a:p>
          <a:p>
            <a:r>
              <a:rPr lang="en-US" dirty="0" err="1" smtClean="0"/>
              <a:t>Niranjan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r>
              <a:rPr lang="en-US" dirty="0" smtClean="0"/>
              <a:t>(fr9238)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439" y="2133600"/>
            <a:ext cx="56197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9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feature extraction?</a:t>
            </a:r>
          </a:p>
          <a:p>
            <a:pPr lvl="1"/>
            <a:r>
              <a:rPr lang="en-US" dirty="0" smtClean="0"/>
              <a:t>Transforming huge, redundant data into reduced representation.</a:t>
            </a:r>
          </a:p>
          <a:p>
            <a:pPr lvl="1"/>
            <a:r>
              <a:rPr lang="en-US" dirty="0"/>
              <a:t>If the features </a:t>
            </a:r>
            <a:r>
              <a:rPr lang="en-US" dirty="0" smtClean="0"/>
              <a:t>are </a:t>
            </a:r>
            <a:r>
              <a:rPr lang="en-US" dirty="0"/>
              <a:t>extracted</a:t>
            </a:r>
            <a:r>
              <a:rPr lang="en-US" dirty="0" smtClean="0"/>
              <a:t> </a:t>
            </a:r>
            <a:r>
              <a:rPr lang="en-US" dirty="0"/>
              <a:t>carefully </a:t>
            </a:r>
            <a:r>
              <a:rPr lang="en-US" dirty="0" smtClean="0"/>
              <a:t>it </a:t>
            </a:r>
            <a:r>
              <a:rPr lang="en-US" dirty="0"/>
              <a:t>is expected that the features set will extract the relevant information from the input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Remove the punctuation marks.</a:t>
            </a:r>
          </a:p>
          <a:p>
            <a:pPr lvl="1"/>
            <a:r>
              <a:rPr lang="en-US" dirty="0" smtClean="0"/>
              <a:t>Remove the stopwords (</a:t>
            </a:r>
            <a:r>
              <a:rPr lang="en-US" dirty="0" err="1" smtClean="0"/>
              <a:t>eg</a:t>
            </a:r>
            <a:r>
              <a:rPr lang="en-US" dirty="0" smtClean="0"/>
              <a:t>: a, is, the, was). </a:t>
            </a:r>
          </a:p>
          <a:p>
            <a:pPr lvl="1"/>
            <a:r>
              <a:rPr lang="en-US" dirty="0" smtClean="0"/>
              <a:t>Remove the words with </a:t>
            </a:r>
            <a:r>
              <a:rPr lang="en-US" dirty="0"/>
              <a:t>length less than </a:t>
            </a:r>
            <a:r>
              <a:rPr lang="en-US" dirty="0" smtClean="0"/>
              <a:t>3.</a:t>
            </a:r>
          </a:p>
          <a:p>
            <a:pPr lvl="1"/>
            <a:r>
              <a:rPr lang="en-US" dirty="0" smtClean="0"/>
              <a:t>We store the positive and negative words in two separate files, based on the predefined polarity.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pPr>
              <a:lnSpc>
                <a:spcPts val="4240"/>
              </a:lnSpc>
            </a:pPr>
            <a:r>
              <a:rPr lang="en-US" dirty="0" smtClean="0"/>
              <a:t>The training set is 75% of the whole dataset.</a:t>
            </a:r>
          </a:p>
          <a:p>
            <a:pPr>
              <a:lnSpc>
                <a:spcPts val="4240"/>
              </a:lnSpc>
            </a:pPr>
            <a:r>
              <a:rPr lang="en-US" dirty="0" smtClean="0"/>
              <a:t>The test set is 25% (obviously) of the whole dataset.</a:t>
            </a:r>
          </a:p>
          <a:p>
            <a:pPr>
              <a:lnSpc>
                <a:spcPts val="4240"/>
              </a:lnSpc>
            </a:pPr>
            <a:r>
              <a:rPr lang="en-US" dirty="0" smtClean="0"/>
              <a:t>Advantages of using larger training set as compared to test set.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Train set and Test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naive Bayes classifier assumes that the presence (or absence) of a particular feature of a class is unrelated to the presence (or absence) of any other </a:t>
            </a:r>
            <a:r>
              <a:rPr lang="en-US" dirty="0" smtClean="0"/>
              <a:t>feature.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An advantage of naive Bayes is that it only requires a small amount of training data to estimate the </a:t>
            </a:r>
            <a:r>
              <a:rPr lang="en-US" dirty="0" smtClean="0"/>
              <a:t>parameters necessary </a:t>
            </a:r>
            <a:r>
              <a:rPr lang="en-US" dirty="0"/>
              <a:t>for classification.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Naïve-Bayes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will be given as training set to our classifier.</a:t>
            </a:r>
          </a:p>
          <a:p>
            <a:r>
              <a:rPr lang="en-US" dirty="0" smtClean="0"/>
              <a:t>This will train our classifier and it is now more intelligent.</a:t>
            </a:r>
          </a:p>
          <a:p>
            <a:r>
              <a:rPr lang="en-US" dirty="0" smtClean="0"/>
              <a:t>Now we can apply our trained classifier to test the sentiment of reviews.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Naïve-Bayes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Precision:</a:t>
            </a:r>
          </a:p>
          <a:p>
            <a:pPr lvl="1"/>
            <a:r>
              <a:rPr lang="en-US" dirty="0" smtClean="0"/>
              <a:t>It measures </a:t>
            </a:r>
            <a:r>
              <a:rPr lang="en-US" dirty="0"/>
              <a:t>the exactness of a classifier. A higher precision means </a:t>
            </a:r>
            <a:r>
              <a:rPr lang="en-US" dirty="0" smtClean="0"/>
              <a:t>less</a:t>
            </a:r>
            <a:r>
              <a:rPr lang="en-US" dirty="0"/>
              <a:t> </a:t>
            </a:r>
            <a:r>
              <a:rPr lang="en-US" dirty="0" smtClean="0"/>
              <a:t>false positives while </a:t>
            </a:r>
            <a:r>
              <a:rPr lang="en-US" dirty="0"/>
              <a:t>a lower precision means more false </a:t>
            </a:r>
            <a:r>
              <a:rPr lang="en-US" dirty="0" smtClean="0"/>
              <a:t>positives.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/>
              <a:t>Recall:</a:t>
            </a:r>
          </a:p>
          <a:p>
            <a:pPr lvl="1"/>
            <a:r>
              <a:rPr lang="en-US" i="1" dirty="0"/>
              <a:t>Recall</a:t>
            </a:r>
            <a:r>
              <a:rPr lang="en-US" dirty="0"/>
              <a:t> measures the completeness, or </a:t>
            </a:r>
            <a:r>
              <a:rPr lang="en-US" dirty="0" smtClean="0"/>
              <a:t>sensitivity, </a:t>
            </a:r>
            <a:r>
              <a:rPr lang="en-US" dirty="0"/>
              <a:t>of a classifier. Higher recall means less </a:t>
            </a:r>
            <a:r>
              <a:rPr lang="en-US" dirty="0" smtClean="0"/>
              <a:t>false negatives, </a:t>
            </a:r>
            <a:r>
              <a:rPr lang="en-US" dirty="0"/>
              <a:t>while lower recall means more false </a:t>
            </a:r>
            <a:r>
              <a:rPr lang="en-US" dirty="0" smtClean="0"/>
              <a:t>negatives.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In order to know how accurate our classifier is, we compare the reference set and prediction set.</a:t>
            </a:r>
          </a:p>
          <a:p>
            <a:r>
              <a:rPr lang="en-US" dirty="0" smtClean="0"/>
              <a:t>Reference Sets </a:t>
            </a:r>
            <a:r>
              <a:rPr lang="en-US" dirty="0"/>
              <a:t>will contain the actual values for the testing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Test Sets </a:t>
            </a:r>
            <a:r>
              <a:rPr lang="en-US" dirty="0"/>
              <a:t>will contain the predicted </a:t>
            </a:r>
            <a:r>
              <a:rPr lang="en-US" dirty="0" smtClean="0"/>
              <a:t>output by our classifier.</a:t>
            </a:r>
          </a:p>
          <a:p>
            <a:r>
              <a:rPr lang="en-US" dirty="0" smtClean="0"/>
              <a:t>Using ‘metrics’ package and above two sets, we calculate accuracy, precision and recall.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Calculating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Accuracy, Precision and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the output showing accuracy, precision and recall.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C:\Users\User.User-PC\Desktop\Sentiment Analysis\PrecAcc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5105666" cy="25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basically means the way we select which words to train the classifier on.</a:t>
            </a:r>
          </a:p>
          <a:p>
            <a:r>
              <a:rPr lang="en-US" dirty="0" smtClean="0"/>
              <a:t>We look at the individual words themselves rather than just counting positive and negative words.</a:t>
            </a:r>
          </a:p>
          <a:p>
            <a:r>
              <a:rPr lang="en-US" dirty="0" smtClean="0"/>
              <a:t>We are creating a dictionary object which will hold all the words in the review.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S</a:t>
            </a:r>
            <a:r>
              <a:rPr lang="en-US" dirty="0" smtClean="0"/>
              <a:t>election 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build </a:t>
            </a:r>
            <a:r>
              <a:rPr lang="en-US" dirty="0"/>
              <a:t>frequency </a:t>
            </a:r>
            <a:r>
              <a:rPr lang="en-US" dirty="0" smtClean="0"/>
              <a:t>distribution </a:t>
            </a:r>
            <a:r>
              <a:rPr lang="en-US" dirty="0"/>
              <a:t>of all words and then </a:t>
            </a:r>
            <a:r>
              <a:rPr lang="en-US" dirty="0" smtClean="0"/>
              <a:t>conditional frequency </a:t>
            </a:r>
            <a:r>
              <a:rPr lang="en-US" dirty="0"/>
              <a:t>distributions of words within positive and negative </a:t>
            </a:r>
            <a:r>
              <a:rPr lang="en-US" dirty="0" smtClean="0"/>
              <a:t>labels.</a:t>
            </a:r>
          </a:p>
          <a:p>
            <a:r>
              <a:rPr lang="en-US" dirty="0"/>
              <a:t>Then, </a:t>
            </a:r>
            <a:r>
              <a:rPr lang="en-US" dirty="0" smtClean="0"/>
              <a:t>find </a:t>
            </a:r>
            <a:r>
              <a:rPr lang="en-US" dirty="0"/>
              <a:t>the number of positive and negative words, as well as the total number of </a:t>
            </a:r>
            <a:r>
              <a:rPr lang="en-US" dirty="0" smtClean="0"/>
              <a:t>words.</a:t>
            </a:r>
          </a:p>
          <a:p>
            <a:r>
              <a:rPr lang="en-US" dirty="0" smtClean="0"/>
              <a:t>Now, we build </a:t>
            </a:r>
            <a:r>
              <a:rPr lang="en-US" dirty="0"/>
              <a:t>dictionary of </a:t>
            </a:r>
            <a:r>
              <a:rPr lang="en-US" dirty="0" smtClean="0"/>
              <a:t>extracted words.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Informative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find the highest information features, we need to calculate the information gain of each word.</a:t>
            </a:r>
          </a:p>
          <a:p>
            <a:r>
              <a:rPr lang="en-US" dirty="0" smtClean="0"/>
              <a:t>A word that occurs primarily in positive movie reviews, rarely occurs in negative ones and this is high information.</a:t>
            </a:r>
          </a:p>
          <a:p>
            <a:r>
              <a:rPr lang="en-US" dirty="0" smtClean="0"/>
              <a:t>We use </a:t>
            </a:r>
            <a:r>
              <a:rPr lang="en-US" i="1" dirty="0" err="1" smtClean="0"/>
              <a:t>BigramAssocMeasures</a:t>
            </a:r>
            <a:r>
              <a:rPr lang="en-US" dirty="0" smtClean="0"/>
              <a:t> class in metrics package.</a:t>
            </a:r>
          </a:p>
          <a:p>
            <a:r>
              <a:rPr lang="en-US" dirty="0" smtClean="0"/>
              <a:t>Using values of Frequency Distribution and Conditional frequency distribution we calculate scores with </a:t>
            </a:r>
            <a:r>
              <a:rPr lang="en-US" i="1" dirty="0" err="1" smtClean="0"/>
              <a:t>chi_sq</a:t>
            </a:r>
            <a:r>
              <a:rPr lang="en-US" dirty="0" smtClean="0"/>
              <a:t> function.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Assigning the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thankful towards Dr. </a:t>
            </a:r>
            <a:r>
              <a:rPr lang="en-US" dirty="0" err="1" smtClean="0"/>
              <a:t>Kotov</a:t>
            </a:r>
            <a:r>
              <a:rPr lang="en-US" dirty="0" smtClean="0"/>
              <a:t> for guiding us for the project by giving valuable suggestions and giving us a free hand to work on our choice of project.</a:t>
            </a:r>
          </a:p>
          <a:p>
            <a:r>
              <a:rPr lang="en-US" dirty="0" smtClean="0"/>
              <a:t>Also, for providing us with helpful resources to learn Python, sentiment analysis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 sort all the words by their score. (e.g. n=10,100,1000, 10k, 15k)</a:t>
            </a:r>
          </a:p>
          <a:p>
            <a:r>
              <a:rPr lang="en-US" dirty="0" smtClean="0"/>
              <a:t>Then use feature selection function to select only the words, present in the above set.</a:t>
            </a:r>
          </a:p>
          <a:p>
            <a:r>
              <a:rPr lang="en-US" dirty="0" smtClean="0"/>
              <a:t>Now, </a:t>
            </a:r>
            <a:r>
              <a:rPr lang="en-US" smtClean="0"/>
              <a:t>we classify </a:t>
            </a:r>
            <a:r>
              <a:rPr lang="en-US" dirty="0" smtClean="0"/>
              <a:t>each file based on the presence of high information words.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3074" name="Picture 2" descr="C:\Users\User.User-PC\Desktop\Sentiment Analysis\MostInf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4676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‘engrossing’ has a ratio of 17:1, which means that when ‘engrossing appears in the review, then there is a 17:1 chance that the review is positive.</a:t>
            </a:r>
          </a:p>
          <a:p>
            <a:r>
              <a:rPr lang="en-US" dirty="0" smtClean="0"/>
              <a:t>We can observe the word ‘flaws’ with positive ratio 12.3:1. This is because, people rarely use this word in negative sense.</a:t>
            </a:r>
          </a:p>
          <a:p>
            <a:pPr lvl="1"/>
            <a:r>
              <a:rPr lang="en-US" dirty="0" smtClean="0"/>
              <a:t>E.g. ‘It has a few flaws, but…’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015143"/>
              </p:ext>
            </p:extLst>
          </p:nvPr>
        </p:nvGraphicFramePr>
        <p:xfrm>
          <a:off x="457200" y="1142995"/>
          <a:ext cx="8229600" cy="468662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43200"/>
                <a:gridCol w="2743200"/>
                <a:gridCol w="2743200"/>
              </a:tblGrid>
              <a:tr h="68985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 High Informative words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r>
                        <a:rPr lang="en-US" dirty="0" smtClean="0"/>
                        <a:t>With </a:t>
                      </a:r>
                      <a:r>
                        <a:rPr lang="en-US" dirty="0" err="1" smtClean="0"/>
                        <a:t>stopwords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r>
                        <a:rPr lang="en-US" dirty="0" smtClean="0"/>
                        <a:t>w/o </a:t>
                      </a:r>
                      <a:r>
                        <a:rPr lang="en-US" dirty="0" err="1" smtClean="0"/>
                        <a:t>stopwords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 </a:t>
                      </a:r>
                      <a:r>
                        <a:rPr lang="en-US" dirty="0" err="1" smtClean="0"/>
                        <a:t>stopwords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r>
                        <a:rPr lang="en-US" dirty="0" smtClean="0"/>
                        <a:t>w/o </a:t>
                      </a:r>
                      <a:r>
                        <a:rPr lang="en-US" dirty="0" err="1" smtClean="0"/>
                        <a:t>stopwords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 </a:t>
                      </a:r>
                      <a:r>
                        <a:rPr lang="en-US" dirty="0" err="1" smtClean="0"/>
                        <a:t>stopwords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r>
                        <a:rPr lang="en-US" dirty="0" smtClean="0"/>
                        <a:t>w/o </a:t>
                      </a:r>
                      <a:r>
                        <a:rPr lang="en-US" dirty="0" err="1" smtClean="0"/>
                        <a:t>stopwords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 </a:t>
                      </a:r>
                      <a:r>
                        <a:rPr lang="en-US" dirty="0" err="1" smtClean="0"/>
                        <a:t>stopwords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w/o </a:t>
                      </a:r>
                      <a:r>
                        <a:rPr lang="en-US" dirty="0" err="1" smtClean="0"/>
                        <a:t>stopwords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 </a:t>
                      </a:r>
                      <a:r>
                        <a:rPr lang="en-US" dirty="0" err="1" smtClean="0"/>
                        <a:t>stopwords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</a:tr>
              <a:tr h="399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w/o </a:t>
                      </a:r>
                      <a:r>
                        <a:rPr lang="en-US" dirty="0" err="1" smtClean="0"/>
                        <a:t>stopwords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‘Baselines and Bigrams: Simple, Good sentiment and topic classification’, </a:t>
            </a:r>
            <a:r>
              <a:rPr lang="en-US" dirty="0" err="1" smtClean="0"/>
              <a:t>Sida</a:t>
            </a:r>
            <a:r>
              <a:rPr lang="en-US" dirty="0" smtClean="0"/>
              <a:t> Wang, Chris D. Manning.</a:t>
            </a:r>
          </a:p>
          <a:p>
            <a:r>
              <a:rPr lang="en-US" dirty="0" smtClean="0"/>
              <a:t>‘Sentiment Analysis of Movie reviews’, </a:t>
            </a:r>
            <a:r>
              <a:rPr lang="en-US" dirty="0" err="1" smtClean="0"/>
              <a:t>Kuber</a:t>
            </a:r>
            <a:r>
              <a:rPr lang="en-US" dirty="0" smtClean="0"/>
              <a:t> </a:t>
            </a:r>
            <a:r>
              <a:rPr lang="en-US" dirty="0" err="1" smtClean="0"/>
              <a:t>Kaul</a:t>
            </a:r>
            <a:r>
              <a:rPr lang="en-US" dirty="0" smtClean="0"/>
              <a:t>, </a:t>
            </a:r>
            <a:r>
              <a:rPr lang="en-US" dirty="0" err="1" smtClean="0"/>
              <a:t>Dragomir</a:t>
            </a:r>
            <a:r>
              <a:rPr lang="en-US" dirty="0" smtClean="0"/>
              <a:t> R. </a:t>
            </a:r>
            <a:r>
              <a:rPr lang="en-US" dirty="0" err="1" smtClean="0"/>
              <a:t>Radev</a:t>
            </a:r>
            <a:r>
              <a:rPr lang="en-US" dirty="0" smtClean="0"/>
              <a:t>.</a:t>
            </a:r>
          </a:p>
          <a:p>
            <a:r>
              <a:rPr lang="en-US" dirty="0"/>
              <a:t>Python Cookbook, 3rd Edition, </a:t>
            </a:r>
            <a:r>
              <a:rPr lang="en-US" dirty="0" err="1" smtClean="0"/>
              <a:t>O'reilly</a:t>
            </a:r>
            <a:r>
              <a:rPr lang="en-US" dirty="0" smtClean="0"/>
              <a:t> media.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insights of the people’s emotions about certain subjects.</a:t>
            </a:r>
          </a:p>
          <a:p>
            <a:r>
              <a:rPr lang="en-US" dirty="0" smtClean="0"/>
              <a:t>Handling large scales of data manually is next to impossible.</a:t>
            </a:r>
          </a:p>
          <a:p>
            <a:r>
              <a:rPr lang="en-US" dirty="0" smtClean="0"/>
              <a:t>So, a lot of money and time spent doing all these tasks manually.</a:t>
            </a:r>
          </a:p>
          <a:p>
            <a:r>
              <a:rPr lang="en-US" dirty="0" smtClean="0"/>
              <a:t>Therefore, automate the process.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 is detection of </a:t>
            </a:r>
            <a:r>
              <a:rPr lang="en-US" b="1" dirty="0" smtClean="0"/>
              <a:t>attitudes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“Displaying the affectively colored beliefs towards a person, object etc.”</a:t>
            </a:r>
          </a:p>
          <a:p>
            <a:r>
              <a:rPr lang="en-US" dirty="0"/>
              <a:t>In simple words, it is the task that identifies any text to be positive or negative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</a:t>
            </a:r>
            <a:r>
              <a:rPr lang="en-US" dirty="0" smtClean="0">
                <a:solidFill>
                  <a:srgbClr val="00B050"/>
                </a:solidFill>
              </a:rPr>
              <a:t>‘I like your shirt.’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‘This is disgusting.’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Products: What do people think about the new </a:t>
            </a:r>
            <a:r>
              <a:rPr lang="en-US" dirty="0" err="1" smtClean="0"/>
              <a:t>iPad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Politics: What do people think about the candidate?</a:t>
            </a:r>
          </a:p>
          <a:p>
            <a:r>
              <a:rPr lang="en-US" dirty="0" smtClean="0"/>
              <a:t>Movies: is this review positive or negative?</a:t>
            </a:r>
          </a:p>
          <a:p>
            <a:r>
              <a:rPr lang="en-US" dirty="0" smtClean="0"/>
              <a:t>Prediction: Predict market trends, election outcomes from sentiments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train a system to classify a given movie review as ‘Positive’ or ‘Negative’ based on the text used in the review.</a:t>
            </a:r>
          </a:p>
          <a:p>
            <a:r>
              <a:rPr lang="en-US" dirty="0" smtClean="0"/>
              <a:t>To increase the accuracy of the classifier over the time.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movie review sentence polarity dataset v1.0 from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F0"/>
                </a:solidFill>
                <a:hlinkClick r:id="rId2"/>
              </a:rPr>
              <a:t>http://www.cs.cornell.edu/people/pabo/movie-review-data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/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This dataset has already classified positive and negative reviews.</a:t>
            </a:r>
          </a:p>
          <a:p>
            <a:r>
              <a:rPr lang="en-US" dirty="0" smtClean="0"/>
              <a:t>It contains </a:t>
            </a:r>
            <a:r>
              <a:rPr lang="en-US" dirty="0"/>
              <a:t>5331 positive and 5331 </a:t>
            </a:r>
            <a:r>
              <a:rPr lang="en-US" dirty="0" smtClean="0"/>
              <a:t>negative reviews.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Language- Python</a:t>
            </a:r>
          </a:p>
          <a:p>
            <a:r>
              <a:rPr lang="en-US" dirty="0" smtClean="0"/>
              <a:t>Tools- NLTK</a:t>
            </a:r>
          </a:p>
          <a:p>
            <a:pPr lvl="1"/>
            <a:r>
              <a:rPr lang="en-US" dirty="0" smtClean="0"/>
              <a:t>Incredible library for python</a:t>
            </a:r>
          </a:p>
          <a:p>
            <a:pPr lvl="1"/>
            <a:r>
              <a:rPr lang="en-US" dirty="0" smtClean="0"/>
              <a:t>can do huge amount of text processing and analysis</a:t>
            </a:r>
          </a:p>
          <a:p>
            <a:pPr lvl="1"/>
            <a:r>
              <a:rPr lang="en-US" dirty="0" smtClean="0"/>
              <a:t>forms basis for the program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ground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the reviews by reading dataset file.</a:t>
            </a:r>
          </a:p>
          <a:p>
            <a:r>
              <a:rPr lang="en-US" dirty="0" smtClean="0"/>
              <a:t>Extract the features (words).</a:t>
            </a:r>
          </a:p>
          <a:p>
            <a:pPr lvl="1"/>
            <a:r>
              <a:rPr lang="en-US" dirty="0" smtClean="0"/>
              <a:t>Remove punctuation marks.</a:t>
            </a:r>
          </a:p>
          <a:p>
            <a:pPr lvl="1"/>
            <a:r>
              <a:rPr lang="en-US" dirty="0"/>
              <a:t>Remove the </a:t>
            </a:r>
            <a:r>
              <a:rPr lang="en-US" dirty="0" smtClean="0"/>
              <a:t>stopwords.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with length less than </a:t>
            </a:r>
            <a:r>
              <a:rPr lang="en-US" dirty="0" smtClean="0"/>
              <a:t>3.</a:t>
            </a:r>
          </a:p>
          <a:p>
            <a:pPr lvl="1"/>
            <a:r>
              <a:rPr lang="en-US" dirty="0" smtClean="0"/>
              <a:t>Apply Stemming.</a:t>
            </a:r>
          </a:p>
          <a:p>
            <a:r>
              <a:rPr lang="en-US" dirty="0" smtClean="0"/>
              <a:t>Generate test set and training set.</a:t>
            </a:r>
          </a:p>
          <a:p>
            <a:r>
              <a:rPr lang="en-US" dirty="0" smtClean="0"/>
              <a:t>Apply Naïve-Bayes classifier from NLTK to train our program.</a:t>
            </a:r>
          </a:p>
          <a:p>
            <a:r>
              <a:rPr lang="en-US" dirty="0"/>
              <a:t>Find the most informative words by using feature selection mechanism and use them to classify the review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Calculate accuracy, precision and recall.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379</TotalTime>
  <Words>1138</Words>
  <Application>Microsoft Office PowerPoint</Application>
  <PresentationFormat>On-screen Show (4:3)</PresentationFormat>
  <Paragraphs>171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Sentiment Analysis</vt:lpstr>
      <vt:lpstr>Acknowledgment</vt:lpstr>
      <vt:lpstr>Why Sentiment Analysis?</vt:lpstr>
      <vt:lpstr>What is Sentiment Analysis?</vt:lpstr>
      <vt:lpstr>Applications</vt:lpstr>
      <vt:lpstr>Problem Statement</vt:lpstr>
      <vt:lpstr>Data Used</vt:lpstr>
      <vt:lpstr>Let’s start with ground work!</vt:lpstr>
      <vt:lpstr>Flow of program</vt:lpstr>
      <vt:lpstr>Feature Extraction</vt:lpstr>
      <vt:lpstr>Train set and Test set</vt:lpstr>
      <vt:lpstr>Naïve-Bayes algorithm</vt:lpstr>
      <vt:lpstr>Apply Naïve-Bayes algorithm</vt:lpstr>
      <vt:lpstr>What is:</vt:lpstr>
      <vt:lpstr>Calculating Accuracy, Precision and Recall</vt:lpstr>
      <vt:lpstr>Sample output</vt:lpstr>
      <vt:lpstr>Feature Selection mechanism</vt:lpstr>
      <vt:lpstr>Most Informative features</vt:lpstr>
      <vt:lpstr>Assigning the scores</vt:lpstr>
      <vt:lpstr>Continued..</vt:lpstr>
      <vt:lpstr>Sample Output</vt:lpstr>
      <vt:lpstr>Meaning of the output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User</dc:creator>
  <cp:lastModifiedBy>User</cp:lastModifiedBy>
  <cp:revision>47</cp:revision>
  <dcterms:created xsi:type="dcterms:W3CDTF">2006-08-16T00:00:00Z</dcterms:created>
  <dcterms:modified xsi:type="dcterms:W3CDTF">2014-12-16T21:27:02Z</dcterms:modified>
</cp:coreProperties>
</file>