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77" autoAdjust="0"/>
  </p:normalViewPr>
  <p:slideViewPr>
    <p:cSldViewPr snapToGrid="0">
      <p:cViewPr>
        <p:scale>
          <a:sx n="75" d="100"/>
          <a:sy n="75" d="100"/>
        </p:scale>
        <p:origin x="48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0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6255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73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293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6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750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90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9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63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0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21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2167-C26E-4D0B-A223-13409123A03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BF5624-7CE2-4F98-A04C-1301D190A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9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52FC3A-5691-E2BE-4884-682DB42B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934" y="1943047"/>
            <a:ext cx="5959508" cy="3762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25CB1-62B0-C099-821E-90F8FF15DF4D}"/>
              </a:ext>
            </a:extLst>
          </p:cNvPr>
          <p:cNvSpPr txBox="1"/>
          <p:nvPr/>
        </p:nvSpPr>
        <p:spPr>
          <a:xfrm>
            <a:off x="318155" y="2455094"/>
            <a:ext cx="489108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700" dirty="0">
                <a:latin typeface="Bahnschrift" panose="020B0502040204020203" pitchFamily="34" charset="0"/>
              </a:rPr>
              <a:t>Student Performance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C8C9-0B6F-5B06-D3F8-63D12752375C}"/>
              </a:ext>
            </a:extLst>
          </p:cNvPr>
          <p:cNvSpPr txBox="1"/>
          <p:nvPr/>
        </p:nvSpPr>
        <p:spPr>
          <a:xfrm>
            <a:off x="318154" y="2997454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- Niranjan</a:t>
            </a:r>
          </a:p>
        </p:txBody>
      </p:sp>
    </p:spTree>
    <p:extLst>
      <p:ext uri="{BB962C8B-B14F-4D97-AF65-F5344CB8AC3E}">
        <p14:creationId xmlns:p14="http://schemas.microsoft.com/office/powerpoint/2010/main" val="266177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FF2F2-4373-77F0-AB53-05A298E329A3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6. Sleep Hours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having 7 hours of sleep was quite high.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 sleep less than 4 hrs, while few sleep more than 10 hrs.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CEC21-0E3F-969E-488F-46E7C1E6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39" y="1966348"/>
            <a:ext cx="5989839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3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B5194-5D2B-4C68-4C3C-6B4608BDD936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Previous Scores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More students(165) score near 66 in their previous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While top rankers were (69)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minimum score were (62)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691270-E2F1-C3DF-D9A1-61C7E4762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74" y="1956921"/>
            <a:ext cx="5890770" cy="464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1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7E5AA-68BC-F0E8-C850-92A6685DDADE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8. Motivation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were motivated on a medium level (3351)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low motivation level were (1937)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Motivated students were (1319)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2D251-43D4-17C3-1C3C-57A1E493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39" y="2138076"/>
            <a:ext cx="5282639" cy="46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818DCD-4E00-2704-A26F-A2D29F5A1423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9. Internet Access.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students were having access to internet.(1608)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Vert few have no access to internet (499)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3E6F3-3194-500B-A040-7E21D13D4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9" y="1871683"/>
            <a:ext cx="600508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46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B144EE-7BFB-94F5-9CF7-C974FE9FDA75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10. Tutoring Sessions.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 have 1 tutoring session (2179)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with no tutoring session was quite high (1513)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have 6-8 tutoring session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D5169-F08A-8135-CA75-557B91756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81" y="2047378"/>
            <a:ext cx="5959356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5A9-5F5A-9912-4F58-065FF29176A7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11. Family Income.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students belongs to family with low income (2672) &amp; family with medium income(2666).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comes from family with high incomes(1269).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D7347-D909-4003-3D32-20C24BF16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089" y="2155735"/>
            <a:ext cx="5177138" cy="453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E0BA4-5B1C-78CF-BAE1-7A2B67A8D3AC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12. Teacher Quality.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schools have mid level teacher (3925).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Low teacher quality in the school was (657)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5CA80-2EC5-17C1-BC33-F6E949A8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18" y="1615222"/>
            <a:ext cx="5784081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1147E-DC76-6F96-5311-F9DCBAEE9F4C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13. School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schools are Public Schools (4598).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Private Sector Schools were (2009).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627C2-D81E-6C1A-4191-FF268AA3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39" y="1645702"/>
            <a:ext cx="57688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6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30896-9D4A-69B8-39CE-D6D1E1A9B2F4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14. Peer Influence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were under positive peer influence (2638) and medium peer influence (2592).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were under negative peer influence (1377).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BDC52C-7DC3-A6AB-2A64-3DB879F33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59" y="2110060"/>
            <a:ext cx="5104682" cy="451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51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C6E73-0B8D-CCF4-D411-F803D8B3B4D8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15. Physical Activities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have 3 physical activities(2547).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no physical activities(46).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6 physical activities (32).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FD715-83BE-33F9-E020-0A86CD12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69" y="2689676"/>
            <a:ext cx="5190751" cy="4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3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F5398E-D3A2-0734-2EBA-4A6FEF5CBAF2}"/>
              </a:ext>
            </a:extLst>
          </p:cNvPr>
          <p:cNvSpPr txBox="1"/>
          <p:nvPr/>
        </p:nvSpPr>
        <p:spPr>
          <a:xfrm>
            <a:off x="1251285" y="2168693"/>
            <a:ext cx="6888489" cy="1854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/>
              <a:t>Business Problem :-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1. Identify the most important factors that affect student performance.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2. Provide a data – driven strategy to enhance academic outcomes.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3. Develop visualization and summary statistics to communicate findings effectively.</a:t>
            </a:r>
          </a:p>
          <a:p>
            <a:pPr>
              <a:lnSpc>
                <a:spcPct val="150000"/>
              </a:lnSpc>
            </a:pPr>
            <a:r>
              <a:rPr lang="en-IN" sz="1350" dirty="0"/>
              <a:t>4. Analyse the distribution of key variables and detect any correlation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45994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4B8A0-C63C-14AF-2793-001BC7B2A5B7}"/>
              </a:ext>
            </a:extLst>
          </p:cNvPr>
          <p:cNvSpPr txBox="1"/>
          <p:nvPr/>
        </p:nvSpPr>
        <p:spPr>
          <a:xfrm>
            <a:off x="273718" y="44311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16. Learning Disabilities.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with learning disabilities (695).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5BB62-6F72-D94E-B06B-CD1CADD06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97" y="1874314"/>
            <a:ext cx="5799323" cy="475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0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99F0F-0151-0429-B1DF-DB9FA94D6B6D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17. Parental Education Level.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parents have completed their high schools(3223).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who completed their college (1989).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who were from postgraduates(1305).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40313-6320-41B3-0C48-2E19DA3B4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" y="2005082"/>
            <a:ext cx="4974840" cy="467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A3F04-2BEE-F645-1C84-E70B49C95476}"/>
              </a:ext>
            </a:extLst>
          </p:cNvPr>
          <p:cNvSpPr txBox="1"/>
          <p:nvPr/>
        </p:nvSpPr>
        <p:spPr>
          <a:xfrm>
            <a:off x="273718" y="44311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18. Distance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Majority of the students leave nearby (3884).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live far away (658).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AC655-719D-5A18-9B8F-5FB6FECC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330" y="2225040"/>
            <a:ext cx="4980851" cy="44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7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1FD360-77AF-E569-0EF7-3976BE09B64A}"/>
              </a:ext>
            </a:extLst>
          </p:cNvPr>
          <p:cNvSpPr txBox="1"/>
          <p:nvPr/>
        </p:nvSpPr>
        <p:spPr>
          <a:xfrm>
            <a:off x="273718" y="44311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19. Distance from home.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Male Students – 3814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Female Students - 2793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B4828-C1F2-32ED-7A80-794674B4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8" y="1613951"/>
            <a:ext cx="5791702" cy="50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2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971307-55B6-AA30-59C7-00116D64D9EC}"/>
              </a:ext>
            </a:extLst>
          </p:cNvPr>
          <p:cNvSpPr txBox="1"/>
          <p:nvPr/>
        </p:nvSpPr>
        <p:spPr>
          <a:xfrm>
            <a:off x="273718" y="44311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20.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of the student scored 66 marks (579 students)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Only 1 student scored 100.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was a data entry mistake (101 marks)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2F2B6A-D48A-A27A-5536-B7119609B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8" y="1908607"/>
            <a:ext cx="6020322" cy="46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1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8018F-40B6-6F4E-1294-275E96B68070}"/>
              </a:ext>
            </a:extLst>
          </p:cNvPr>
          <p:cNvSpPr txBox="1"/>
          <p:nvPr/>
        </p:nvSpPr>
        <p:spPr>
          <a:xfrm>
            <a:off x="273718" y="453278"/>
            <a:ext cx="6812882" cy="240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 err="1"/>
              <a:t>Biivariate</a:t>
            </a:r>
            <a:r>
              <a:rPr lang="en-IN" b="1" u="sng" dirty="0"/>
              <a:t>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u="sng" dirty="0"/>
              <a:t>Relationship between Hours studied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As hours studied increase the exam score also increases.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wo study for 25-30 hrs observed to score more marks.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Students have score more even with low study hours and some score less with high studying hours.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scored 60-75 with 10-30 hrs of studying.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29C87-63F4-1708-75B4-E75C1186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20" y="3429000"/>
            <a:ext cx="4111246" cy="32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99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B49D0C-0149-7031-88E4-85B1636260B7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</a:t>
            </a:r>
            <a:r>
              <a:rPr lang="en-IN" sz="1400" b="1" u="sng" dirty="0"/>
              <a:t>Relationship btw Attendance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As Attendance increases Exam score also increases.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wo have full attendance tends to have more marks.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have low attendance and moderate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score 60-75  with 70-100 attendance.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3BE63-0BB3-A7CF-600F-7516DA3E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83" y="2878954"/>
            <a:ext cx="4684317" cy="3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4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83763-2A05-49C8-B90B-0AA008C08357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Relationship btw Parental </a:t>
            </a:r>
            <a:r>
              <a:rPr lang="en-IN" sz="1400" b="1" u="sng" dirty="0" err="1"/>
              <a:t>Invovement</a:t>
            </a:r>
            <a:r>
              <a:rPr lang="en-IN" sz="1400" b="1" u="sng" dirty="0"/>
              <a:t>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Parental involvement has no as such significant impact on the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 slight increase in the marks when the parental involvement was high as compared to low parental involvement.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84A52-32F9-2E17-E661-2D36EE5CC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77" y="2984867"/>
            <a:ext cx="4022343" cy="352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2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C3D9E-E256-9698-797D-F2D3D652D7D0}"/>
              </a:ext>
            </a:extLst>
          </p:cNvPr>
          <p:cNvSpPr txBox="1"/>
          <p:nvPr/>
        </p:nvSpPr>
        <p:spPr>
          <a:xfrm>
            <a:off x="273718" y="443118"/>
            <a:ext cx="6812882" cy="166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</a:t>
            </a:r>
            <a:r>
              <a:rPr lang="en-IN" sz="1400" b="1" u="sng" dirty="0"/>
              <a:t>Relationship btw </a:t>
            </a:r>
            <a:r>
              <a:rPr lang="en-IN" sz="1400" b="1" u="sng" dirty="0" err="1"/>
              <a:t>Acess</a:t>
            </a:r>
            <a:r>
              <a:rPr lang="en-IN" sz="1400" b="1" u="sng" dirty="0"/>
              <a:t> to resource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High access to resource has no as such significant impact on the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 slight increase in the marks when the access to resource was high and medium as compared to low access to resources.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DE1B0-7DF8-B07B-429A-70CFD868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43" y="3054646"/>
            <a:ext cx="3864434" cy="33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05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17FF6-A88D-7C7A-7296-94660A425F94}"/>
              </a:ext>
            </a:extLst>
          </p:cNvPr>
          <p:cNvSpPr txBox="1"/>
          <p:nvPr/>
        </p:nvSpPr>
        <p:spPr>
          <a:xfrm>
            <a:off x="273718" y="44311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5. </a:t>
            </a:r>
            <a:r>
              <a:rPr lang="en-IN" sz="1400" b="1" u="sng" dirty="0"/>
              <a:t>Relationship btw </a:t>
            </a:r>
            <a:r>
              <a:rPr lang="en-IN" sz="1400" b="1" u="sng" dirty="0" err="1"/>
              <a:t>Acess</a:t>
            </a:r>
            <a:r>
              <a:rPr lang="en-IN" sz="1400" b="1" u="sng" dirty="0"/>
              <a:t> to resource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Extracurricular does not have any impact on the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B1755-BFDE-7B00-88F8-C80D11E96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08" y="1932734"/>
            <a:ext cx="5806943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6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F1BD46-6017-0D6E-ED1C-14570A11C09D}"/>
              </a:ext>
            </a:extLst>
          </p:cNvPr>
          <p:cNvSpPr txBox="1"/>
          <p:nvPr/>
        </p:nvSpPr>
        <p:spPr>
          <a:xfrm>
            <a:off x="518679" y="2586795"/>
            <a:ext cx="2194832" cy="69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Number of Rows </a:t>
            </a:r>
            <a:r>
              <a:rPr lang="en-IN" sz="1400" dirty="0"/>
              <a:t>– 6607</a:t>
            </a:r>
          </a:p>
          <a:p>
            <a:pPr>
              <a:lnSpc>
                <a:spcPct val="150000"/>
              </a:lnSpc>
            </a:pPr>
            <a:r>
              <a:rPr lang="en-IN" sz="1400" b="1" dirty="0"/>
              <a:t>Number of Columns </a:t>
            </a:r>
            <a:r>
              <a:rPr lang="en-IN" sz="1400" dirty="0"/>
              <a:t>- 20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E64C6-692D-55FE-829D-F43E97DE0D5D}"/>
              </a:ext>
            </a:extLst>
          </p:cNvPr>
          <p:cNvSpPr txBox="1"/>
          <p:nvPr/>
        </p:nvSpPr>
        <p:spPr>
          <a:xfrm>
            <a:off x="518679" y="1164265"/>
            <a:ext cx="6736364" cy="10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Data Source </a:t>
            </a:r>
            <a:r>
              <a:rPr lang="en-IN" sz="1400" dirty="0"/>
              <a:t>– The board has collected a range of data from various sauces, including demographic Information, study habits, school attendance, parental involvement and students academic Records.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6F79E-3155-8F97-23FE-FBE5427D1E34}"/>
              </a:ext>
            </a:extLst>
          </p:cNvPr>
          <p:cNvSpPr txBox="1"/>
          <p:nvPr/>
        </p:nvSpPr>
        <p:spPr>
          <a:xfrm>
            <a:off x="518679" y="3686159"/>
            <a:ext cx="6659900" cy="14964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This data sets includes :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Hours Studies, Attendance, Parental Involvement, Access to Resources,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Extracurricular Activities, Sleep Hours, Previous Scores, Motivation Level,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Internet Access, Tutorial Sessions, Family Income, Teacher Quality, School Type,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Peer Influence, Physical Activity, Learning Disabilities, Parental Education Level,</a:t>
            </a:r>
          </a:p>
          <a:p>
            <a:pPr>
              <a:lnSpc>
                <a:spcPct val="150000"/>
              </a:lnSpc>
            </a:pPr>
            <a:r>
              <a:rPr lang="en-IN" sz="1400" dirty="0"/>
              <a:t>Distance from home, Gender, Exam Score. </a:t>
            </a:r>
          </a:p>
        </p:txBody>
      </p:sp>
    </p:spTree>
    <p:extLst>
      <p:ext uri="{BB962C8B-B14F-4D97-AF65-F5344CB8AC3E}">
        <p14:creationId xmlns:p14="http://schemas.microsoft.com/office/powerpoint/2010/main" val="2754066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C114F-2385-0F2F-B119-13CCBB29B5DC}"/>
              </a:ext>
            </a:extLst>
          </p:cNvPr>
          <p:cNvSpPr txBox="1"/>
          <p:nvPr/>
        </p:nvSpPr>
        <p:spPr>
          <a:xfrm>
            <a:off x="273718" y="443118"/>
            <a:ext cx="6812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6. </a:t>
            </a:r>
            <a:r>
              <a:rPr lang="en-IN" sz="1400" b="1" u="sng" dirty="0"/>
              <a:t>Relationship btw Sleep Hours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</a:t>
            </a:r>
            <a:r>
              <a:rPr lang="en-IN" sz="1400" dirty="0" err="1"/>
              <a:t>dosn’t</a:t>
            </a:r>
            <a:r>
              <a:rPr lang="en-IN" sz="1400" dirty="0"/>
              <a:t> show a upward or downward trend.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 wo have 6 hrs of sleep have shown a significant increase in the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who sleep less (less than 4 hrs) also have a good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sleep more score less.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sleep 5-10 hrs usually have score btw 60-75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B2BF-A677-DD9F-917F-17E24EA62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06" y="2420939"/>
            <a:ext cx="5084393" cy="39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30B60-D5F8-B505-FBF3-62DEF9B3DFC4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7. </a:t>
            </a:r>
            <a:r>
              <a:rPr lang="en-IN" sz="1400" b="1" u="sng" dirty="0"/>
              <a:t>Relationship btw Previous score and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It doesn't show a upward or downward trend.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Exam score remained btw 60-75 regardless of the previous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Some students who score less in the previous test tends to score high and vide versa.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Previous score and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2B3898-DD0A-14B8-B8F2-D29A7ADC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08" y="3058161"/>
            <a:ext cx="4111224" cy="32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94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67CC-69FD-CFE6-EC7E-098244DDC5A2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8. </a:t>
            </a:r>
            <a:r>
              <a:rPr lang="en-IN" sz="1400" b="1" u="sng" dirty="0"/>
              <a:t>Relationship btw </a:t>
            </a:r>
            <a:r>
              <a:rPr lang="en-IN" sz="1400" u="sng" dirty="0"/>
              <a:t>Motivation level</a:t>
            </a:r>
            <a:r>
              <a:rPr lang="en-IN" sz="1400" b="1" u="sng" dirty="0"/>
              <a:t> and Exam Score.</a:t>
            </a:r>
            <a:endParaRPr lang="en-IN" sz="1400" u="sng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Motivation level 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3C0C3-2A83-05A0-F74A-256032BD1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0" y="2519974"/>
            <a:ext cx="4730371" cy="412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4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B5513-3464-F662-5195-A27E74B74619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9. </a:t>
            </a:r>
            <a:r>
              <a:rPr lang="en-IN" sz="1400" b="1" u="sng" dirty="0"/>
              <a:t>Relationship btw Internet Access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Internet</a:t>
            </a:r>
            <a:r>
              <a:rPr lang="en-IN" sz="1400" b="1" dirty="0"/>
              <a:t> </a:t>
            </a:r>
            <a:r>
              <a:rPr lang="en-IN" sz="1400" dirty="0"/>
              <a:t>Access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E8CDE7-D93C-9D66-AB80-1AED48D0D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" y="2148432"/>
            <a:ext cx="5845047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19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B4194-AC49-01A1-12F9-A53F271BABB0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10. </a:t>
            </a:r>
            <a:r>
              <a:rPr lang="en-IN" sz="1400" b="1" u="sng" dirty="0"/>
              <a:t>Relationship btw Internet Access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Many student with 0-2 sessions scored quite high, while those with more sessions(5-8) didn’t necessarily perform better.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For each number of tutoring sessions, score are spread widely from 50-100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higher no of sessions, the lower the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Reverse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F6650-65A4-55D7-5985-F757C119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" y="2796732"/>
            <a:ext cx="4134518" cy="32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B6E009-F17E-93BA-642C-E0BBE87A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81" y="2225040"/>
            <a:ext cx="4599955" cy="4064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FEFA2-0EC7-86C5-6B3F-A87CDD1A00D6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11. </a:t>
            </a:r>
            <a:r>
              <a:rPr lang="en-IN" sz="1400" b="1" u="sng" dirty="0"/>
              <a:t>Relationship btw Family Income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Family Income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2871021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59EEC8-2917-7E58-2C83-D5D1DFB8C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99" y="2346960"/>
            <a:ext cx="4668492" cy="41340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58612-7490-BC86-8C91-5572E1473E65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12. </a:t>
            </a:r>
            <a:r>
              <a:rPr lang="en-IN" sz="1400" b="1" u="sng" dirty="0"/>
              <a:t>Relationship btw Teacher Quality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Teacher Quality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4169168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D8CFB-642D-2043-4B0C-9BDD34711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99" y="2580641"/>
            <a:ext cx="4328282" cy="3728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317639-C8EC-ED55-EBBE-0A2DC4AA936B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13. </a:t>
            </a:r>
            <a:r>
              <a:rPr lang="en-IN" sz="1400" b="1" u="sng" dirty="0"/>
              <a:t>Relationship btw School Type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School Type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</p:spTree>
    <p:extLst>
      <p:ext uri="{BB962C8B-B14F-4D97-AF65-F5344CB8AC3E}">
        <p14:creationId xmlns:p14="http://schemas.microsoft.com/office/powerpoint/2010/main" val="2476392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5E9C0C-D815-39F2-ED86-00FEBDDB5AF2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14. </a:t>
            </a:r>
            <a:r>
              <a:rPr lang="en-IN" sz="1400" b="1" u="sng" dirty="0"/>
              <a:t>Relationship btw Peer Influence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Peer Influence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882A4-2FBB-A310-CBAA-106FCB08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49" y="1480597"/>
            <a:ext cx="5761219" cy="51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32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A4E04D-C7DB-977D-7AF3-03CD23F53C04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15. </a:t>
            </a:r>
            <a:r>
              <a:rPr lang="en-IN" sz="1400" b="1" u="sng" dirty="0"/>
              <a:t>Relationship btw Physical Activity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with both low and high physical activity levels achieved a wide range of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High scores (above 90) are present across all levels of activity.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score is consistently spread btw 60 and 100 regardless of the physical activity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54A3A-AC8B-69D0-924A-41128174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10" y="2387600"/>
            <a:ext cx="5264725" cy="41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7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010FB3-A819-446A-3EE4-BCEA8B0B4E81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u="sng" dirty="0"/>
              <a:t>Missing value &amp; Solutions: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Teacher Quality was missing 78 missing values, resolved with Mode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Education Level was missing 90 missing values, resolved with Mode.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Distance from home was missing 67 values, resolved with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B53F2-DFB5-E548-82E5-5E986CB21789}"/>
              </a:ext>
            </a:extLst>
          </p:cNvPr>
          <p:cNvSpPr txBox="1"/>
          <p:nvPr/>
        </p:nvSpPr>
        <p:spPr>
          <a:xfrm>
            <a:off x="273718" y="1929152"/>
            <a:ext cx="2661987" cy="45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u="sng" dirty="0"/>
              <a:t>Categorical Variables: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Family Income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Distance from home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Involvement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Access to Resources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Extracurricular Activities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Motivation Level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Internet Access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Teacher quality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School Type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Peer Influence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Learning Disabilities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Parental Education Level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796522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1D0365-5AB7-3561-0765-2BDEBF200F2B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16. </a:t>
            </a:r>
            <a:r>
              <a:rPr lang="en-IN" sz="1400" b="1" u="sng" dirty="0"/>
              <a:t>Relationship btw Learning Disabilities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Learning Disabilities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920CD-09C8-7B91-C72A-B63CE378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27" y="1763825"/>
            <a:ext cx="583742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0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EC2339-8175-C979-0FA8-1028E38D1448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17. </a:t>
            </a:r>
            <a:r>
              <a:rPr lang="en-IN" sz="1400" b="1" u="sng" dirty="0"/>
              <a:t>Relationship btw Parental Education level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Parental Education Level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CC576-70D5-8D31-4D87-EB1CAF9D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32" y="2062481"/>
            <a:ext cx="4610416" cy="427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7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CCC53B-46F3-A437-2E6C-70A13358DD15}"/>
              </a:ext>
            </a:extLst>
          </p:cNvPr>
          <p:cNvSpPr txBox="1"/>
          <p:nvPr/>
        </p:nvSpPr>
        <p:spPr>
          <a:xfrm>
            <a:off x="273718" y="443118"/>
            <a:ext cx="6939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18. </a:t>
            </a:r>
            <a:r>
              <a:rPr lang="en-IN" sz="1400" b="1" u="sng" dirty="0"/>
              <a:t>Relationship btw Distance from home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such important relation for Distance from home</a:t>
            </a:r>
            <a:r>
              <a:rPr lang="en-IN" sz="1400" b="1" dirty="0"/>
              <a:t> </a:t>
            </a:r>
            <a:r>
              <a:rPr lang="en-IN" sz="1400" dirty="0"/>
              <a:t>and Average Exam Score.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AAA42-EC75-4AD3-5B46-AEBB82BAB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09" y="1418364"/>
            <a:ext cx="5791702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0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FDD34-61A4-7BF2-7D78-42C01A7458C9}"/>
              </a:ext>
            </a:extLst>
          </p:cNvPr>
          <p:cNvSpPr txBox="1"/>
          <p:nvPr/>
        </p:nvSpPr>
        <p:spPr>
          <a:xfrm>
            <a:off x="273718" y="443118"/>
            <a:ext cx="6939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19. </a:t>
            </a:r>
            <a:r>
              <a:rPr lang="en-IN" sz="1400" b="1" u="sng" dirty="0"/>
              <a:t>Relationship btw Gender and Exam Score.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For both the genders the average exam score was quite high.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2E17F-98F3-19C3-E41F-993394170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39" y="1533942"/>
            <a:ext cx="5768840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4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C40CE-A59A-CD7E-7E8C-23DE27A937DF}"/>
              </a:ext>
            </a:extLst>
          </p:cNvPr>
          <p:cNvSpPr txBox="1"/>
          <p:nvPr/>
        </p:nvSpPr>
        <p:spPr>
          <a:xfrm>
            <a:off x="273718" y="453278"/>
            <a:ext cx="6812882" cy="240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Multivariate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u="sng" dirty="0"/>
              <a:t>Hours Studied &amp; </a:t>
            </a:r>
            <a:r>
              <a:rPr lang="en-IN" sz="1400" b="1" u="sng" dirty="0" err="1"/>
              <a:t>Attendence</a:t>
            </a:r>
            <a:r>
              <a:rPr lang="en-IN" sz="1400" b="1" u="sng" dirty="0"/>
              <a:t> Vs Exam Score.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who studied more and had higher attendance(light colour dots) tends to score higher.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At similar levels of study hours, students with higher attendance often performed better than those with lower attendance.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Regular attendance and </a:t>
            </a:r>
            <a:r>
              <a:rPr lang="en-IN" sz="1400" dirty="0" err="1"/>
              <a:t>studing</a:t>
            </a:r>
            <a:r>
              <a:rPr lang="en-IN" sz="1400" dirty="0"/>
              <a:t> regularly contribute to better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66D8-AFAB-6D3B-0FA5-ADD6ADCC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3304907"/>
            <a:ext cx="4184750" cy="32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05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014CD-8B60-DE8E-0C30-1ADD3A9551DC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</a:t>
            </a:r>
            <a:r>
              <a:rPr lang="en-IN" sz="1400" b="1" u="sng" dirty="0"/>
              <a:t>Exam Score by Family income and Internet access.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from all income levels(High, Medium, Low) show slightly higher average exam scores when they have Internet access.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Difference is small but consistent, suggesting internet access may provide a slightly academic advantage.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Income level itself does not show a large impact on average exam score.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351DF-B27B-F8DC-34B7-7439F81E4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78" y="2997201"/>
            <a:ext cx="4191724" cy="366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879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4D16B-616A-4A3C-A3F3-87D217A24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04" y="3294962"/>
            <a:ext cx="3834030" cy="35630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8D970-7902-7203-1061-9B551C50C287}"/>
              </a:ext>
            </a:extLst>
          </p:cNvPr>
          <p:cNvSpPr txBox="1"/>
          <p:nvPr/>
        </p:nvSpPr>
        <p:spPr>
          <a:xfrm>
            <a:off x="273718" y="443118"/>
            <a:ext cx="6939882" cy="263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Exam Score by Parental Education &amp; Involvement.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Across all parental education levels(High School, </a:t>
            </a:r>
            <a:r>
              <a:rPr lang="en-IN" sz="1400" dirty="0" err="1"/>
              <a:t>College,Postgraduate</a:t>
            </a:r>
            <a:r>
              <a:rPr lang="en-IN" sz="1400" dirty="0"/>
              <a:t>) student with high parental involvement tends to have slightly better average exam scores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Parental Education level itself does not show a strong influence on exam scores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Parental involvement level appears to have consistent on student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288941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227F6-3638-62B5-BF8E-9B0122B1A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5" y="3017520"/>
            <a:ext cx="4039630" cy="3545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F23BC0-8855-7EE3-DA67-AFBFA0195AEE}"/>
              </a:ext>
            </a:extLst>
          </p:cNvPr>
          <p:cNvSpPr txBox="1"/>
          <p:nvPr/>
        </p:nvSpPr>
        <p:spPr>
          <a:xfrm>
            <a:off x="273718" y="443118"/>
            <a:ext cx="6939882" cy="1991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</a:t>
            </a:r>
            <a:r>
              <a:rPr lang="en-IN" sz="1400" b="1" u="sng" dirty="0"/>
              <a:t>Exam Score by Teacher quality and School type.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 average exam scores are quite similar across all levels of teacher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There is no significant difference in exam scores between Private and Public schools for any  level of teacher quality.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Both Teacher quality and school type may not be strong predictors of exam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27856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A7DE3-8C92-4FA1-D544-B3D1E0F11572}"/>
              </a:ext>
            </a:extLst>
          </p:cNvPr>
          <p:cNvSpPr txBox="1"/>
          <p:nvPr/>
        </p:nvSpPr>
        <p:spPr>
          <a:xfrm>
            <a:off x="273718" y="443118"/>
            <a:ext cx="6939882" cy="425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</a:t>
            </a:r>
            <a:r>
              <a:rPr lang="en-IN" sz="1400" b="1" u="sng" dirty="0"/>
              <a:t>Exam Score by Motivation, Tutoring Sessions &amp; Peer influence.</a:t>
            </a:r>
            <a:endParaRPr lang="en-I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Within each subplots there is a general trend that higher Motivation level is associated with higher average exam score. This is true across different levels of peer Influence and Tutoring sessions where data is available.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Scores for High Motivation are generally higher than medium which is generally higher than low.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Positive peer influence (blue bars) is associated with the highest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Negative peer influence (orange bars) is associated with the lowest average 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Neutral peer influence(green bars) results in average scores typically between those of positive and negative influence.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Increase in tutor session result in increase in average </a:t>
            </a:r>
            <a:r>
              <a:rPr lang="en-IN" sz="1400"/>
              <a:t>exam scores.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16358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A5F3E6-588A-B142-C6FD-343375B3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34849"/>
            <a:ext cx="7270971" cy="65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8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2F008-66DF-513F-A0A6-2E3BC86BE02D}"/>
              </a:ext>
            </a:extLst>
          </p:cNvPr>
          <p:cNvSpPr txBox="1"/>
          <p:nvPr/>
        </p:nvSpPr>
        <p:spPr>
          <a:xfrm>
            <a:off x="273718" y="453278"/>
            <a:ext cx="6812882" cy="176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Univariate Analysis: -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400" b="1" dirty="0"/>
              <a:t>Hours Studied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Most student study for 15-20 hrs.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Slightly right skewed (means few students study more than 30 hr)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student study less then 10 hrs.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476C3-FB7B-3169-9C57-A41C644B7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36" y="2466474"/>
            <a:ext cx="4680284" cy="37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78706B-501B-DCF7-0F64-858290B4AC1A}"/>
              </a:ext>
            </a:extLst>
          </p:cNvPr>
          <p:cNvSpPr txBox="1"/>
          <p:nvPr/>
        </p:nvSpPr>
        <p:spPr>
          <a:xfrm>
            <a:off x="273718" y="453278"/>
            <a:ext cx="6812882" cy="13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2. Attendance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Maximum students were present for 80 days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Minimum student were present for 65 days.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having low attendance was quite high.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21AD8-2325-9B49-891F-EAF1988F0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60" y="1974584"/>
            <a:ext cx="5974598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93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75AB8-1C79-497E-3393-F021F416E942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3. Parental Involvement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Parents were moderately involved in their studies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Few parents were least involved with the students.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6987-0607-07B4-AF30-B886AA509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89" y="1789878"/>
            <a:ext cx="4834139" cy="42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8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F6D36F-9A6C-BAD9-7832-3E3515521ED6}"/>
              </a:ext>
            </a:extLst>
          </p:cNvPr>
          <p:cNvSpPr txBox="1"/>
          <p:nvPr/>
        </p:nvSpPr>
        <p:spPr>
          <a:xfrm>
            <a:off x="273718" y="453278"/>
            <a:ext cx="6812882" cy="1022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4. Access to resources.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are having moderate study resources.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Almost half of the students were having access to the resources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EFE31-90A2-9000-8550-D44A2912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528" y="2119742"/>
            <a:ext cx="4488025" cy="39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7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51966-9129-A6C2-4201-D722C86AD8E2}"/>
              </a:ext>
            </a:extLst>
          </p:cNvPr>
          <p:cNvSpPr txBox="1"/>
          <p:nvPr/>
        </p:nvSpPr>
        <p:spPr>
          <a:xfrm>
            <a:off x="273718" y="453278"/>
            <a:ext cx="6812882" cy="69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/>
              <a:t>5. Extracurricular Activities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Students involved in Extracurriculr Activities was quite high (3938 /6607)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5D5C0-55BC-F2D3-199F-76509FD94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75" y="1672856"/>
            <a:ext cx="5285967" cy="43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244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501</TotalTime>
  <Words>1868</Words>
  <Application>Microsoft Office PowerPoint</Application>
  <PresentationFormat>On-screen Show (4:3)</PresentationFormat>
  <Paragraphs>184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Bahnschrift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Niranjan _</dc:creator>
  <cp:lastModifiedBy>Niranjan _</cp:lastModifiedBy>
  <cp:revision>3</cp:revision>
  <dcterms:created xsi:type="dcterms:W3CDTF">2025-04-20T20:47:29Z</dcterms:created>
  <dcterms:modified xsi:type="dcterms:W3CDTF">2025-04-21T12:35:23Z</dcterms:modified>
</cp:coreProperties>
</file>