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3" r:id="rId4"/>
    <p:sldId id="264" r:id="rId5"/>
    <p:sldId id="265" r:id="rId6"/>
    <p:sldId id="266" r:id="rId7"/>
    <p:sldId id="261" r:id="rId8"/>
    <p:sldId id="267" r:id="rId9"/>
    <p:sldId id="274" r:id="rId10"/>
    <p:sldId id="281" r:id="rId11"/>
    <p:sldId id="269" r:id="rId12"/>
    <p:sldId id="277" r:id="rId13"/>
    <p:sldId id="273" r:id="rId14"/>
    <p:sldId id="272" r:id="rId15"/>
    <p:sldId id="271" r:id="rId16"/>
    <p:sldId id="275" r:id="rId17"/>
    <p:sldId id="276" r:id="rId18"/>
    <p:sldId id="278" r:id="rId19"/>
    <p:sldId id="262" r:id="rId20"/>
    <p:sldId id="268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3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>
      <p:cViewPr varScale="1">
        <p:scale>
          <a:sx n="58" d="100"/>
          <a:sy n="58" d="100"/>
        </p:scale>
        <p:origin x="135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A31E5-D750-45E0-984C-E032F316815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B402-A74F-4DDB-951B-E95D3928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8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5DC9-859E-485C-9129-062FB5F667A5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E217-459B-4C13-AD3E-9BB03E13AD8E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DCC2-6027-42DB-816E-6BE7373AA736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171-05D7-4BE6-9557-B8FF3B0FE393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DB56-5FCD-41D7-A7FA-A2E2BA336DD5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E2DC-7DD8-4E01-96FA-9920FAA04398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769E-6E83-426A-B9E7-B6AAACE89B45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E187-1A0F-467F-A6B7-A723C3787F1D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4C4E-4BE9-42A7-B5E9-6B87B7B85AE9}" type="datetime1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FD44-9361-402E-B534-C9946DD305C1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D17C-F6B7-4E19-ACAA-8F1A31D4F98F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549E-9938-4085-B134-DD40284AFC7A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 Marks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3401"/>
            <a:ext cx="8458200" cy="1905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BCSE352E – Essentials of Data Analytics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Assignment 2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8229600" cy="19050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Niranjana shaji:21BLC1264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1499E-00E1-321F-8B5C-FE6DEC2C5E95}"/>
              </a:ext>
            </a:extLst>
          </p:cNvPr>
          <p:cNvSpPr txBox="1"/>
          <p:nvPr/>
        </p:nvSpPr>
        <p:spPr>
          <a:xfrm>
            <a:off x="838200" y="4800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Dr. JEETASHREE APARAJEETHA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B397F-CB74-1086-04CC-8F5AEDDDAC11}"/>
              </a:ext>
            </a:extLst>
          </p:cNvPr>
          <p:cNvSpPr txBox="1"/>
          <p:nvPr/>
        </p:nvSpPr>
        <p:spPr>
          <a:xfrm>
            <a:off x="1676400" y="22098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FINDING BEST LAPTOPS FOR FRESHERS</a:t>
            </a:r>
          </a:p>
        </p:txBody>
      </p:sp>
    </p:spTree>
    <p:extLst>
      <p:ext uri="{BB962C8B-B14F-4D97-AF65-F5344CB8AC3E}">
        <p14:creationId xmlns:p14="http://schemas.microsoft.com/office/powerpoint/2010/main" val="208645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3DE3C6-2E74-3572-C14E-0B683853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F19969-DAE8-F98C-F1FB-7ECCAD495AFE}"/>
              </a:ext>
            </a:extLst>
          </p:cNvPr>
          <p:cNvSpPr/>
          <p:nvPr/>
        </p:nvSpPr>
        <p:spPr>
          <a:xfrm>
            <a:off x="2971800" y="152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FE14B-2A9F-F665-4AD7-3D2BF424B0AD}"/>
              </a:ext>
            </a:extLst>
          </p:cNvPr>
          <p:cNvSpPr/>
          <p:nvPr/>
        </p:nvSpPr>
        <p:spPr>
          <a:xfrm>
            <a:off x="2971800" y="125095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2 DATASETS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5D1811-1B2A-D5CA-6F2D-D7F687108729}"/>
              </a:ext>
            </a:extLst>
          </p:cNvPr>
          <p:cNvSpPr/>
          <p:nvPr/>
        </p:nvSpPr>
        <p:spPr>
          <a:xfrm>
            <a:off x="2971800" y="2349500"/>
            <a:ext cx="1981200" cy="622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CORRELATION MATRIX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818387-485A-A5F5-8B2B-85FDEB023D1F}"/>
              </a:ext>
            </a:extLst>
          </p:cNvPr>
          <p:cNvSpPr/>
          <p:nvPr/>
        </p:nvSpPr>
        <p:spPr>
          <a:xfrm>
            <a:off x="2971800" y="34290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LINEAR REGRESSION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6EFA68-6E54-125C-4DC4-00EB62C4A032}"/>
              </a:ext>
            </a:extLst>
          </p:cNvPr>
          <p:cNvSpPr/>
          <p:nvPr/>
        </p:nvSpPr>
        <p:spPr>
          <a:xfrm>
            <a:off x="2971800" y="6324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DENDOGRAM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B8D758-77A5-4161-C604-79C1A469B269}"/>
              </a:ext>
            </a:extLst>
          </p:cNvPr>
          <p:cNvSpPr/>
          <p:nvPr/>
        </p:nvSpPr>
        <p:spPr>
          <a:xfrm>
            <a:off x="2971800" y="4419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CORRELATION HEATMAP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1DD97-8A0C-ACCF-6FA7-6E3A35C5CA6C}"/>
              </a:ext>
            </a:extLst>
          </p:cNvPr>
          <p:cNvSpPr/>
          <p:nvPr/>
        </p:nvSpPr>
        <p:spPr>
          <a:xfrm>
            <a:off x="2971800" y="53340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HIERARCHICAL CLUSTERING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4B87EC6-588C-0F47-B8FB-5A11B8F51979}"/>
              </a:ext>
            </a:extLst>
          </p:cNvPr>
          <p:cNvSpPr/>
          <p:nvPr/>
        </p:nvSpPr>
        <p:spPr>
          <a:xfrm>
            <a:off x="3810000" y="762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0680988-4C31-3A42-76AA-F13D567F0043}"/>
              </a:ext>
            </a:extLst>
          </p:cNvPr>
          <p:cNvSpPr/>
          <p:nvPr/>
        </p:nvSpPr>
        <p:spPr>
          <a:xfrm>
            <a:off x="3810000" y="1872742"/>
            <a:ext cx="228600" cy="4767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7C7DEC3-82B3-06DB-AA35-73E31425B809}"/>
              </a:ext>
            </a:extLst>
          </p:cNvPr>
          <p:cNvSpPr/>
          <p:nvPr/>
        </p:nvSpPr>
        <p:spPr>
          <a:xfrm>
            <a:off x="3810000" y="2971800"/>
            <a:ext cx="228600" cy="48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09623B3-BE4A-6C15-F9AC-47D0FBD84576}"/>
              </a:ext>
            </a:extLst>
          </p:cNvPr>
          <p:cNvSpPr/>
          <p:nvPr/>
        </p:nvSpPr>
        <p:spPr>
          <a:xfrm>
            <a:off x="3810000" y="4038600"/>
            <a:ext cx="228600" cy="412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9FC51DE-9759-738B-72B4-DD72240FEB02}"/>
              </a:ext>
            </a:extLst>
          </p:cNvPr>
          <p:cNvSpPr/>
          <p:nvPr/>
        </p:nvSpPr>
        <p:spPr>
          <a:xfrm>
            <a:off x="3810000" y="4953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30CECAA-F69E-3E84-7DAF-E0C28CBA8A4B}"/>
              </a:ext>
            </a:extLst>
          </p:cNvPr>
          <p:cNvSpPr/>
          <p:nvPr/>
        </p:nvSpPr>
        <p:spPr>
          <a:xfrm>
            <a:off x="3810000" y="5867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498A8-FB80-C879-ACD6-64EB5F510947}"/>
              </a:ext>
            </a:extLst>
          </p:cNvPr>
          <p:cNvSpPr txBox="1"/>
          <p:nvPr/>
        </p:nvSpPr>
        <p:spPr>
          <a:xfrm>
            <a:off x="6324600" y="238943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2236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D943-F7E3-53C1-7797-A4D08051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800" y="0"/>
            <a:ext cx="10591800" cy="10668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CHANGE IN DATA POST PRE-PROCESSING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FA65-C474-44DA-719F-E0F683E2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14400"/>
            <a:ext cx="8525010" cy="1066549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TECHNIQUES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4200" b="1" u="sng" dirty="0"/>
              <a:t>SCATTER PLOT WITH REGRESSION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(showed a strong  positive relationship btw price and storage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6D95-BFE9-D8E1-B7CD-0F5D92E5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DCB85-81BB-1E5F-9C78-40FD0B6D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0949"/>
            <a:ext cx="5315223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9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34B0-A685-C3FA-9013-F61447DD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/>
              <a:t>SUMMARY OF THE LINEAR REGRESSION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06EF-07A8-B52E-266A-1C742E056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407" r="52841" b="9084"/>
          <a:stretch/>
        </p:blipFill>
        <p:spPr>
          <a:xfrm>
            <a:off x="990600" y="1695994"/>
            <a:ext cx="7409556" cy="43751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53BB-A941-E739-FA95-801DEF9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342399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065C-BD87-4A2E-0CCF-63C7C6F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CORRELATION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67F2C7-A187-B66C-8E78-8CED9261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40" r="46212" b="10768"/>
          <a:stretch/>
        </p:blipFill>
        <p:spPr>
          <a:xfrm>
            <a:off x="374827" y="1524794"/>
            <a:ext cx="7473773" cy="4209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C584-6721-F1F6-1F03-DE3B3356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272742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1344-4BD8-96A5-F66D-BE24A6BD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the correlation matrix btw each features and found out price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storage_capacity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positive linear relationship of 0.99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closer to 1 which means price increase with the increasing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storage_capacity,Thus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variation was seen in “Asus” laptop brand which resulted it to be one reason for best laptop for students.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B54C2-1E92-8D9A-036B-5C17727F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148772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B616-7105-6A3B-4B0C-37D6CAE8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00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HEATMAP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88570-704E-73D8-C4AC-B185D3FAE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24" b="5717"/>
          <a:stretch/>
        </p:blipFill>
        <p:spPr>
          <a:xfrm>
            <a:off x="1600200" y="993968"/>
            <a:ext cx="6096000" cy="561507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75EB1-F3BA-617C-2103-AD75EBBC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75644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015-A358-E925-77F1-C6BDE698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8686800" cy="457200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to visualize correlations between variables. Positive correlations are often represented by one color (e.g., shades of green), while negative correlations are represented by another color (e.g., shades of red).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 was plotted btw 2 variables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storage_capacity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,which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resulted  from the observation that “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the best one.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13630-FDB7-8480-4639-D505C5C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366362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9DD-7679-B0B0-8BF1-B0F1A316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39" y="136525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DENDOGRAM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600AC-0A30-C39D-40ED-1FEF045BB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12" t="21426" b="7424"/>
          <a:stretch/>
        </p:blipFill>
        <p:spPr>
          <a:xfrm>
            <a:off x="914400" y="1279525"/>
            <a:ext cx="6629400" cy="49327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06D18-968B-9391-F605-6E360A51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307212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AD00-AC7B-1F3F-F382-0C8D3E4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Final dataset obtained after </a:t>
            </a:r>
            <a:r>
              <a:rPr lang="en-IN" u="sng" dirty="0" err="1"/>
              <a:t>Hierarchial</a:t>
            </a:r>
            <a:r>
              <a:rPr lang="en-IN" u="sng" dirty="0"/>
              <a:t> </a:t>
            </a:r>
            <a:br>
              <a:rPr lang="en-IN" u="sng" dirty="0"/>
            </a:br>
            <a:r>
              <a:rPr lang="en-IN" u="sng" dirty="0"/>
              <a:t>clustering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8EC0B-440C-90FA-36A3-A73E5938D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48922" y="1600200"/>
            <a:ext cx="8046156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B1F1-B62E-31D1-5A65-7DD70289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133642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-The model used here is </a:t>
            </a:r>
            <a:r>
              <a:rPr lang="en-US" sz="2400" b="1" dirty="0"/>
              <a:t>“</a:t>
            </a:r>
            <a:r>
              <a:rPr lang="en-IN" sz="2400" b="1" dirty="0">
                <a:solidFill>
                  <a:srgbClr val="0D0D0D"/>
                </a:solidFill>
                <a:latin typeface="Söhne"/>
              </a:rPr>
              <a:t>H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ierarchical clustering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“.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IN" sz="2000" dirty="0"/>
              <a:t>#hierarchial clustering</a:t>
            </a:r>
          </a:p>
          <a:p>
            <a:pPr marL="0" indent="0">
              <a:buNone/>
            </a:pPr>
            <a:r>
              <a:rPr lang="en-IN" sz="2000" dirty="0"/>
              <a:t>data &lt;- subset(</a:t>
            </a:r>
            <a:r>
              <a:rPr lang="en-IN" sz="2000" dirty="0" err="1"/>
              <a:t>df_modified</a:t>
            </a:r>
            <a:r>
              <a:rPr lang="en-IN" sz="2000" dirty="0"/>
              <a:t>, </a:t>
            </a:r>
            <a:r>
              <a:rPr lang="en-IN" sz="2000" dirty="0" err="1"/>
              <a:t>df_modified$Brand</a:t>
            </a:r>
            <a:r>
              <a:rPr lang="en-IN" sz="2000" dirty="0"/>
              <a:t> == "Asus")</a:t>
            </a:r>
          </a:p>
          <a:p>
            <a:pPr marL="0" indent="0">
              <a:buNone/>
            </a:pPr>
            <a:r>
              <a:rPr lang="en-IN" sz="2000" dirty="0"/>
              <a:t># Select features for clustering (price and storage capacity)</a:t>
            </a:r>
          </a:p>
          <a:p>
            <a:pPr marL="0" indent="0">
              <a:buNone/>
            </a:pPr>
            <a:r>
              <a:rPr lang="en-IN" sz="2000" dirty="0"/>
              <a:t>features &lt;- data[, c('Price', 'Storage_Capacity','</a:t>
            </a:r>
            <a:r>
              <a:rPr lang="en-IN" sz="2000" dirty="0" err="1"/>
              <a:t>RAM_Size</a:t>
            </a:r>
            <a:r>
              <a:rPr lang="en-IN" sz="2000" dirty="0"/>
              <a:t>’)]</a:t>
            </a:r>
          </a:p>
          <a:p>
            <a:pPr marL="0" indent="0">
              <a:buNone/>
            </a:pPr>
            <a:r>
              <a:rPr lang="en-IN" sz="2000" dirty="0"/>
              <a:t># Perform hierarchical clustering</a:t>
            </a:r>
          </a:p>
          <a:p>
            <a:pPr marL="0" indent="0">
              <a:buNone/>
            </a:pPr>
            <a:r>
              <a:rPr lang="en-IN" sz="2000" dirty="0"/>
              <a:t>d &lt;- </a:t>
            </a:r>
            <a:r>
              <a:rPr lang="en-IN" sz="2000" dirty="0" err="1"/>
              <a:t>dist</a:t>
            </a:r>
            <a:r>
              <a:rPr lang="en-IN" sz="2000" dirty="0"/>
              <a:t>(features, method = "</a:t>
            </a:r>
            <a:r>
              <a:rPr lang="en-IN" sz="2000" dirty="0" err="1"/>
              <a:t>euclidean</a:t>
            </a:r>
            <a:r>
              <a:rPr lang="en-IN" sz="2000" dirty="0"/>
              <a:t>")  </a:t>
            </a:r>
          </a:p>
          <a:p>
            <a:pPr marL="0" indent="0">
              <a:buNone/>
            </a:pPr>
            <a:r>
              <a:rPr lang="en-IN" sz="2000" dirty="0"/>
              <a:t># Calculate Euclidean distance between data </a:t>
            </a:r>
            <a:r>
              <a:rPr lang="en-IN" sz="2000" dirty="0" err="1"/>
              <a:t>pointshc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&lt;- </a:t>
            </a:r>
            <a:r>
              <a:rPr lang="en-IN" sz="2000" dirty="0" err="1"/>
              <a:t>hclust</a:t>
            </a:r>
            <a:r>
              <a:rPr lang="en-IN" sz="2000" dirty="0"/>
              <a:t>(d, method = "ward.D2")       </a:t>
            </a:r>
          </a:p>
          <a:p>
            <a:pPr marL="0" indent="0">
              <a:buNone/>
            </a:pPr>
            <a:r>
              <a:rPr lang="en-IN" sz="2000" dirty="0"/>
              <a:t> # Perform hierarchical clustering using Ward's method</a:t>
            </a:r>
          </a:p>
          <a:p>
            <a:pPr marL="0" indent="0">
              <a:buNone/>
            </a:pPr>
            <a:r>
              <a:rPr lang="en-IN" sz="2000" dirty="0"/>
              <a:t># Plot dendrogram</a:t>
            </a:r>
          </a:p>
          <a:p>
            <a:pPr marL="0" indent="0">
              <a:buNone/>
            </a:pPr>
            <a:r>
              <a:rPr lang="en-IN" sz="2000" dirty="0"/>
              <a:t>library(stats)</a:t>
            </a:r>
          </a:p>
          <a:p>
            <a:pPr marL="0" indent="0">
              <a:buNone/>
            </a:pPr>
            <a:r>
              <a:rPr lang="en-IN" sz="2000" dirty="0"/>
              <a:t>plot(</a:t>
            </a:r>
            <a:r>
              <a:rPr lang="en-IN" sz="2000" dirty="0" err="1"/>
              <a:t>hc</a:t>
            </a:r>
            <a:r>
              <a:rPr lang="en-IN" sz="2000" dirty="0"/>
              <a:t>, main = "Dendrogram of Asus Laptops", </a:t>
            </a:r>
            <a:r>
              <a:rPr lang="en-IN" sz="2000" dirty="0" err="1"/>
              <a:t>xlab</a:t>
            </a:r>
            <a:r>
              <a:rPr lang="en-IN" sz="2000" dirty="0"/>
              <a:t> = "Laptops", sub = NULL, </a:t>
            </a:r>
            <a:r>
              <a:rPr lang="en-IN" sz="2000" dirty="0" err="1"/>
              <a:t>cex</a:t>
            </a:r>
            <a:r>
              <a:rPr lang="en-IN" sz="2000" dirty="0"/>
              <a:t> = 0.6)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101383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Codes</a:t>
            </a:r>
          </a:p>
          <a:p>
            <a:r>
              <a:rPr lang="en-US" sz="2000" dirty="0"/>
              <a:t>data1=read.csv("C:/Users/91903/Downloads/archive (2) (3)/Laptops.csv")</a:t>
            </a:r>
          </a:p>
          <a:p>
            <a:r>
              <a:rPr lang="en-US" sz="2000" dirty="0"/>
              <a:t>View(data1)</a:t>
            </a:r>
          </a:p>
          <a:p>
            <a:r>
              <a:rPr lang="en-US" sz="2000" dirty="0"/>
              <a:t>str(data1)</a:t>
            </a:r>
          </a:p>
          <a:p>
            <a:endParaRPr lang="en-US" sz="2000" dirty="0"/>
          </a:p>
          <a:p>
            <a:r>
              <a:rPr lang="en-US" sz="2000" dirty="0"/>
              <a:t>data2=read.csv("C:/Users/91903/Downloads/archive (1) (2)/Laptop_price.csv")</a:t>
            </a:r>
          </a:p>
          <a:p>
            <a:r>
              <a:rPr lang="en-US" sz="2000" dirty="0"/>
              <a:t>View(data2)</a:t>
            </a:r>
          </a:p>
          <a:p>
            <a:r>
              <a:rPr lang="en-US" sz="2000" dirty="0"/>
              <a:t>str(data2)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// loading 2 datasets into the </a:t>
            </a:r>
            <a:r>
              <a:rPr lang="en-US" sz="2000" b="1" dirty="0" err="1"/>
              <a:t>rstudio</a:t>
            </a:r>
            <a:r>
              <a:rPr lang="en-US" sz="2000" b="1" dirty="0"/>
              <a:t> and find the datatype of each features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 Marks</a:t>
            </a:r>
          </a:p>
        </p:txBody>
      </p:sp>
    </p:spTree>
    <p:extLst>
      <p:ext uri="{BB962C8B-B14F-4D97-AF65-F5344CB8AC3E}">
        <p14:creationId xmlns:p14="http://schemas.microsoft.com/office/powerpoint/2010/main" val="240077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F481-1D5C-4A12-647C-5EF8D205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IN" dirty="0"/>
              <a:t>EXPLANATION: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is a method of cluster analysis that builds a hierarchy of clusters. It's a bottom-up approach where each data point starts as its cluster, and pairs of clusters are merged iteratively based on a similarity measure until all data points belong to a single cluster.</a:t>
            </a: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found </a:t>
            </a:r>
            <a:r>
              <a:rPr lang="en-US" sz="2000" b="1" dirty="0">
                <a:solidFill>
                  <a:srgbClr val="0D0D0D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“ASUS</a:t>
            </a:r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TO BE THE BEST LAPTOP based on its features like price, storage and screen size, the dendogram obtained resulted in this solution.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EEDBB-E6DA-5D94-E516-DF6B47BA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226446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DA30-E624-4ED2-9630-7D1A08F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E91AC-0103-1955-0F1A-B68ABCB5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524919"/>
            <a:ext cx="1152525" cy="26765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062AA-3272-4668-D6AE-65B9237C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245257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AE44-915F-6B7C-242F-48900CB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using python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sets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14F8-7EF2-F8E4-80FD-018B490B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part</a:t>
            </a:r>
          </a:p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B02E5-8E71-355D-B073-FF152401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46351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46-D37A-F6DB-55B9-AA8B3DC9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Explanation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E725-5DC2-1FF7-F936-104BDEAF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5" y="1219200"/>
            <a:ext cx="8229600" cy="30980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05A6-ED75-7D9B-DE00-E06FA4D9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B78A7-0E90-C32C-F53C-06744FB6419A}"/>
              </a:ext>
            </a:extLst>
          </p:cNvPr>
          <p:cNvSpPr txBox="1"/>
          <p:nvPr/>
        </p:nvSpPr>
        <p:spPr>
          <a:xfrm>
            <a:off x="685800" y="4953000"/>
            <a:ext cx="5867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Useless column unnamed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76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91F2B-8737-FF9D-624E-CEF8842C8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8305800" cy="33838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8F543-7D22-5896-A5E7-B78C5BA1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81DD8-0E88-ABDC-6BD1-3970FC3EC5B6}"/>
              </a:ext>
            </a:extLst>
          </p:cNvPr>
          <p:cNvSpPr txBox="1"/>
          <p:nvPr/>
        </p:nvSpPr>
        <p:spPr>
          <a:xfrm>
            <a:off x="990600" y="4419600"/>
            <a:ext cx="6019800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RAM and weight should have been numeric not object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Price need not be float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0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231DF-7B75-E2E0-6F10-50B7D0CF7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2286000"/>
            <a:ext cx="9220200" cy="14889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B97D0-830E-DE5A-B325-52F27B02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D2C12-C50A-A41E-CB50-35D376A12529}"/>
              </a:ext>
            </a:extLst>
          </p:cNvPr>
          <p:cNvSpPr txBox="1"/>
          <p:nvPr/>
        </p:nvSpPr>
        <p:spPr>
          <a:xfrm>
            <a:off x="685800" y="4191000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No duplicated rows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648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18C4C-A123-EC48-5AF4-46E0C2F3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85" y="849433"/>
            <a:ext cx="8635429" cy="25899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D0D1A-4DC4-FCC4-7922-623E24A7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3A276-9E4A-5A31-1183-59C847516A16}"/>
              </a:ext>
            </a:extLst>
          </p:cNvPr>
          <p:cNvSpPr txBox="1"/>
          <p:nvPr/>
        </p:nvSpPr>
        <p:spPr>
          <a:xfrm>
            <a:off x="1066800" y="46482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No null values</a:t>
            </a:r>
          </a:p>
        </p:txBody>
      </p:sp>
    </p:spTree>
    <p:extLst>
      <p:ext uri="{BB962C8B-B14F-4D97-AF65-F5344CB8AC3E}">
        <p14:creationId xmlns:p14="http://schemas.microsoft.com/office/powerpoint/2010/main" val="101773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5AD4D-F146-BFD5-9CB4-A5761BE2D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5800"/>
            <a:ext cx="8839200" cy="34830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D02E0-1EB4-5505-DCB4-4428F2DB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C6613-1CCD-81FB-521F-35A5E9EC0C30}"/>
              </a:ext>
            </a:extLst>
          </p:cNvPr>
          <p:cNvSpPr txBox="1"/>
          <p:nvPr/>
        </p:nvSpPr>
        <p:spPr>
          <a:xfrm>
            <a:off x="1600200" y="4724400"/>
            <a:ext cx="6019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Unnamed column dropped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77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23B90-9EAA-DB70-50CC-EAC4BBFF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970" y="723900"/>
            <a:ext cx="9168970" cy="259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1EEEB-1009-8338-408F-DF9902BB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A3210-3C06-0197-52FF-B6BE2A94597A}"/>
              </a:ext>
            </a:extLst>
          </p:cNvPr>
          <p:cNvSpPr txBox="1"/>
          <p:nvPr/>
        </p:nvSpPr>
        <p:spPr>
          <a:xfrm>
            <a:off x="1066800" y="3733800"/>
            <a:ext cx="6477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GB removed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4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D6732-0832-E69C-4B4F-8F576AD4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771142"/>
            <a:ext cx="9220200" cy="26578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5513-4408-64B4-68AE-99855A03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1CC-D60D-E328-FF78-79640CC96E27}"/>
              </a:ext>
            </a:extLst>
          </p:cNvPr>
          <p:cNvSpPr txBox="1"/>
          <p:nvPr/>
        </p:nvSpPr>
        <p:spPr>
          <a:xfrm>
            <a:off x="1600200" y="4648200"/>
            <a:ext cx="533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Removing Kg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70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73AF-E022-931B-C008-A0972653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anomalies present in both dataset1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9520-9EB7-A2A0-1F2B-8D7F622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# Remove NA values from particular column</a:t>
            </a:r>
          </a:p>
          <a:p>
            <a:r>
              <a:rPr lang="it-IT" b="1" u="sng" dirty="0"/>
              <a:t>codes</a:t>
            </a:r>
          </a:p>
          <a:p>
            <a:r>
              <a:rPr lang="it-IT" sz="2000" dirty="0"/>
              <a:t>data1 &lt;- data1[!is.na(data1$Storage), ]</a:t>
            </a:r>
          </a:p>
          <a:p>
            <a:r>
              <a:rPr lang="it-IT" sz="2000" dirty="0"/>
              <a:t>print(data1)</a:t>
            </a:r>
          </a:p>
          <a:p>
            <a:r>
              <a:rPr lang="it-IT" sz="2000" dirty="0"/>
              <a:t>View(data1)</a:t>
            </a:r>
          </a:p>
          <a:p>
            <a:r>
              <a:rPr lang="en-US" sz="2000" dirty="0"/>
              <a:t># Print the updated structure of the dataset</a:t>
            </a:r>
          </a:p>
          <a:p>
            <a:r>
              <a:rPr lang="en-US" sz="2000" dirty="0"/>
              <a:t>str(data1)</a:t>
            </a:r>
          </a:p>
          <a:p>
            <a:endParaRPr lang="en-US" sz="2000" dirty="0"/>
          </a:p>
          <a:p>
            <a:r>
              <a:rPr lang="it-IT" sz="2000" dirty="0"/>
              <a:t>data2 &lt;- data2[!is.na(data1$Storage), ]</a:t>
            </a:r>
          </a:p>
          <a:p>
            <a:r>
              <a:rPr lang="it-IT" sz="2000" dirty="0"/>
              <a:t>print(data2)</a:t>
            </a:r>
          </a:p>
          <a:p>
            <a:r>
              <a:rPr lang="it-IT" sz="2000" dirty="0"/>
              <a:t>View(data2)</a:t>
            </a:r>
          </a:p>
          <a:p>
            <a:r>
              <a:rPr lang="en-US" sz="2000" dirty="0"/>
              <a:t># Print the updated structure of the dataset</a:t>
            </a:r>
          </a:p>
          <a:p>
            <a:r>
              <a:rPr lang="en-US" sz="2000" dirty="0"/>
              <a:t>str(data2)</a:t>
            </a:r>
          </a:p>
          <a:p>
            <a:endParaRPr lang="it-IT" sz="2000" dirty="0"/>
          </a:p>
          <a:p>
            <a:endParaRPr lang="it-IT" sz="2000" dirty="0"/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E461B-1D9C-0522-FDA3-226931C0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2039913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07367-1C47-D408-226E-F6B82F201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0" y="381000"/>
            <a:ext cx="8610600" cy="37181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8285F-BC8D-9C4E-C472-75BBE1D5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5CC3F-5834-7F90-F878-26BAE1906CFA}"/>
              </a:ext>
            </a:extLst>
          </p:cNvPr>
          <p:cNvSpPr txBox="1"/>
          <p:nvPr/>
        </p:nvSpPr>
        <p:spPr>
          <a:xfrm>
            <a:off x="1219200" y="4724400"/>
            <a:ext cx="6629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Changing data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27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D6F48-E92E-3AA9-EB90-1C4F4154E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8398"/>
            <a:ext cx="9248316" cy="304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DF329-066F-61C6-D2E1-9A43A0E2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479A6-0C65-E700-0F44-B845ADD1A3A1}"/>
              </a:ext>
            </a:extLst>
          </p:cNvPr>
          <p:cNvSpPr txBox="1"/>
          <p:nvPr/>
        </p:nvSpPr>
        <p:spPr>
          <a:xfrm>
            <a:off x="1066800" y="3657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Inserting IPS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column for laptops which have IPS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6887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DE5A2-9BD0-00C0-F085-36C38B9CE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3021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49481-319C-BCE0-8A19-22FE73E4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F2865-2C98-1FE5-2A55-EAAC7297E550}"/>
              </a:ext>
            </a:extLst>
          </p:cNvPr>
          <p:cNvSpPr txBox="1"/>
          <p:nvPr/>
        </p:nvSpPr>
        <p:spPr>
          <a:xfrm>
            <a:off x="1447800" y="4724400"/>
            <a:ext cx="6705600" cy="166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Inserting X  and Y resolution (Separation)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23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42702-67FD-D2A4-25D2-3DE68BCC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812057"/>
            <a:ext cx="8458200" cy="28462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53FE7-978B-4438-32CB-ADC4A303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1BB6A-0BA2-0C51-D67A-CDA8D0E2ABD9}"/>
              </a:ext>
            </a:extLst>
          </p:cNvPr>
          <p:cNvSpPr txBox="1"/>
          <p:nvPr/>
        </p:nvSpPr>
        <p:spPr>
          <a:xfrm>
            <a:off x="1600200" y="46482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PPI</a:t>
            </a:r>
          </a:p>
        </p:txBody>
      </p:sp>
    </p:spTree>
    <p:extLst>
      <p:ext uri="{BB962C8B-B14F-4D97-AF65-F5344CB8AC3E}">
        <p14:creationId xmlns:p14="http://schemas.microsoft.com/office/powerpoint/2010/main" val="2217624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AD462-61DD-00DF-29EF-D7DEB4557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685800"/>
            <a:ext cx="8686800" cy="27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5F9C5-B72A-4032-3CF1-404FB6C8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872B6-9465-9EFA-1780-1FABA760FC19}"/>
              </a:ext>
            </a:extLst>
          </p:cNvPr>
          <p:cNvSpPr txBox="1"/>
          <p:nvPr/>
        </p:nvSpPr>
        <p:spPr>
          <a:xfrm>
            <a:off x="533400" y="3810000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Removing screen resolution since it is not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846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E81F6-990D-01C9-3E58-71DB6DEA6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62000"/>
            <a:ext cx="8229600" cy="23074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A320C-F266-6E11-6B75-EF7834BC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93BC3-A29A-4B71-F226-76DE1E18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2895600"/>
            <a:ext cx="8277668" cy="204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FBAB4-01F7-33D0-4E0E-18AB931AD552}"/>
              </a:ext>
            </a:extLst>
          </p:cNvPr>
          <p:cNvSpPr txBox="1"/>
          <p:nvPr/>
        </p:nvSpPr>
        <p:spPr>
          <a:xfrm>
            <a:off x="762000" y="5295781"/>
            <a:ext cx="579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Getting CPU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70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E0CA2-0148-D000-0B4F-4316FC7F9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13" y="430444"/>
            <a:ext cx="8693173" cy="29946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96C50-01FD-C4F4-EE8E-E3805C83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231DA-025D-436A-3AB6-C35C3153E75A}"/>
              </a:ext>
            </a:extLst>
          </p:cNvPr>
          <p:cNvSpPr txBox="1"/>
          <p:nvPr/>
        </p:nvSpPr>
        <p:spPr>
          <a:xfrm>
            <a:off x="838200" y="4038600"/>
            <a:ext cx="7239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AMD or Intel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599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C6E4E-D9B8-0A12-5117-EA940D3F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40862"/>
            <a:ext cx="8534400" cy="29752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4D60E-DDFA-6362-8B3C-3937B65E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CFFA-29FA-9E33-B272-FAA4CD9B746F}"/>
              </a:ext>
            </a:extLst>
          </p:cNvPr>
          <p:cNvSpPr txBox="1"/>
          <p:nvPr/>
        </p:nvSpPr>
        <p:spPr>
          <a:xfrm>
            <a:off x="304800" y="4038600"/>
            <a:ext cx="76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Dropping CPU and CPU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580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8E67-6368-0A41-860D-97F178FC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73162"/>
          </a:xfrm>
        </p:spPr>
        <p:txBody>
          <a:bodyPr>
            <a:noAutofit/>
          </a:bodyPr>
          <a:lstStyle/>
          <a:p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processing(python + power bi)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visual representation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1EE3F-3E1D-4A4E-8DF5-F55F3757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820"/>
          <a:stretch/>
        </p:blipFill>
        <p:spPr>
          <a:xfrm>
            <a:off x="457200" y="1447800"/>
            <a:ext cx="8229600" cy="5177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BF8DA-4918-CAE4-6EF1-10E67A2C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D51B4-ADDA-4D18-0D3D-3A07E35C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5" y="1965581"/>
            <a:ext cx="7834930" cy="28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5C0FF-45C8-0B28-0CE4-3916E2F74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16" y="1143000"/>
            <a:ext cx="8503567" cy="3429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9CB31-F9D7-D9FA-77F7-63CA9F24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181265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804B-9FF3-32CE-F095-7E070276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Merging datasets 1 and 2 after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C6B2-F657-8D8D-4600-5143E028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037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b="1" u="sng" dirty="0"/>
              <a:t>codes</a:t>
            </a:r>
          </a:p>
          <a:p>
            <a:r>
              <a:rPr lang="en-US" sz="2400" dirty="0"/>
              <a:t>merged_df &lt;- merge(data1, data2, by = “s.no")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//we are merging 2 datasets  with the name of a common key column that is </a:t>
            </a:r>
            <a:r>
              <a:rPr lang="en-US" sz="2400" b="1" dirty="0">
                <a:highlight>
                  <a:srgbClr val="FFFF00"/>
                </a:highlight>
              </a:rPr>
              <a:t>serial no </a:t>
            </a:r>
            <a:r>
              <a:rPr lang="en-US" sz="2400" b="1" dirty="0"/>
              <a:t>after cleaning both datasets</a:t>
            </a:r>
          </a:p>
          <a:p>
            <a:endParaRPr lang="en-US" sz="2400" b="1" dirty="0"/>
          </a:p>
          <a:p>
            <a:r>
              <a:rPr lang="en-US" sz="2000" dirty="0"/>
              <a:t>df_modified &lt;- data2[, -c(2, 6)]print(df_modified)</a:t>
            </a:r>
          </a:p>
          <a:p>
            <a:r>
              <a:rPr lang="en-US" sz="2000" dirty="0"/>
              <a:t>View(df_modified</a:t>
            </a:r>
            <a:r>
              <a:rPr lang="en-US" dirty="0"/>
              <a:t>)</a:t>
            </a:r>
          </a:p>
          <a:p>
            <a:r>
              <a:rPr lang="en-US" sz="2200" dirty="0"/>
              <a:t>summary(data1)</a:t>
            </a:r>
          </a:p>
          <a:p>
            <a:r>
              <a:rPr lang="en-US" sz="2200" dirty="0"/>
              <a:t>head(data1)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/>
              <a:t>//Omitted 2 unnecessary column from merged dataset</a:t>
            </a:r>
            <a:endParaRPr lang="en-IN" sz="2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0DDF6-6BFE-432B-D6CF-754C28BC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2905403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181DE-5F3D-3F96-AD60-3CAB0C582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67" y="1600200"/>
            <a:ext cx="7997265" cy="4525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4257A-4584-8820-D937-7281C13C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9C58F-BBD2-AF50-D77E-D4731F44A780}"/>
              </a:ext>
            </a:extLst>
          </p:cNvPr>
          <p:cNvSpPr txBox="1"/>
          <p:nvPr/>
        </p:nvSpPr>
        <p:spPr>
          <a:xfrm>
            <a:off x="1524000" y="685800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Company vs 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985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4060-7C8D-C6E8-8CDB-5113ACF3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inches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AD1C7-B34F-BC71-B5E6-B9F0F0CA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25" y="1600200"/>
            <a:ext cx="8167949" cy="4525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46BA-811D-3CFC-F9B1-C66B9062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3568229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7EB8-6067-E8DB-8E9C-9D51A778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Types of laptop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F437A-45B0-A360-35C2-B5D361E49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63699"/>
            <a:ext cx="7998889" cy="4525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B0FF5-4D19-CC61-8CC2-F456B635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992106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046D-B202-541C-D967-DC2B126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kern="1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Types of laptop vs their price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38A7F-3611-981D-4FEB-6A5D26A81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59" y="1600200"/>
            <a:ext cx="8125682" cy="4525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C7D2B-2DDD-CCB4-FDFC-0E8F1A2E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69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5FF-1264-4410-6006-4F5D13DB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small part of the merged dataset in Rstudio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5E9A42-0B24-0D10-6733-E14274CE9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48922" y="1600200"/>
            <a:ext cx="8046156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7B74-E393-2037-38A0-A98A011F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180079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85C-E215-F854-F9FD-4853B7A2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FINDING THE CORRELATION BTW </a:t>
            </a:r>
            <a:br>
              <a:rPr lang="en-IN" dirty="0"/>
            </a:br>
            <a:r>
              <a:rPr lang="en-IN" dirty="0"/>
              <a:t>DIFFERENT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C3B8-2947-48D7-CF58-2C6DA5F9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3999"/>
            <a:ext cx="9144000" cy="5197475"/>
          </a:xfrm>
        </p:spPr>
        <p:txBody>
          <a:bodyPr>
            <a:noAutofit/>
          </a:bodyPr>
          <a:lstStyle/>
          <a:p>
            <a:r>
              <a:rPr lang="en-IN" sz="2000" dirty="0" err="1"/>
              <a:t>correlation_matrix</a:t>
            </a:r>
            <a:r>
              <a:rPr lang="en-IN" sz="2000" dirty="0"/>
              <a:t>&lt; </a:t>
            </a:r>
            <a:r>
              <a:rPr lang="en-IN" sz="2000" dirty="0" err="1"/>
              <a:t>cor</a:t>
            </a:r>
            <a:r>
              <a:rPr lang="en-IN" sz="2000" dirty="0"/>
              <a:t>(</a:t>
            </a:r>
            <a:r>
              <a:rPr lang="en-IN" sz="2000" dirty="0" err="1"/>
              <a:t>df_modified$Storage_Capacity,df_modified$RAM_Size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correlation_matrix</a:t>
            </a:r>
            <a:r>
              <a:rPr lang="en-IN" sz="2000" dirty="0"/>
              <a:t> &lt;- </a:t>
            </a:r>
            <a:r>
              <a:rPr lang="en-IN" sz="2000" dirty="0" err="1"/>
              <a:t>cor</a:t>
            </a:r>
            <a:r>
              <a:rPr lang="en-IN" sz="2000" dirty="0"/>
              <a:t>(</a:t>
            </a:r>
            <a:r>
              <a:rPr lang="en-IN" sz="2000" dirty="0" err="1"/>
              <a:t>df_modified$Screen_Size,df_modified$RAM_Size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correlation_matrix</a:t>
            </a:r>
            <a:r>
              <a:rPr lang="en-IN" sz="2000" dirty="0"/>
              <a:t> &lt;- </a:t>
            </a:r>
            <a:r>
              <a:rPr lang="en-IN" sz="2000" dirty="0" err="1"/>
              <a:t>cor</a:t>
            </a:r>
            <a:r>
              <a:rPr lang="en-IN" sz="2000" dirty="0"/>
              <a:t>(</a:t>
            </a:r>
            <a:r>
              <a:rPr lang="en-IN" sz="2000" dirty="0" err="1"/>
              <a:t>df_modified$Screen_Size,df_modified$Storage_Capacity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correlation_matrix</a:t>
            </a:r>
            <a:r>
              <a:rPr lang="en-IN" sz="2000" dirty="0"/>
              <a:t> &lt;- </a:t>
            </a:r>
            <a:r>
              <a:rPr lang="en-IN" sz="2000" dirty="0" err="1"/>
              <a:t>cor</a:t>
            </a:r>
            <a:r>
              <a:rPr lang="en-IN" sz="2000" dirty="0"/>
              <a:t>(</a:t>
            </a:r>
            <a:r>
              <a:rPr lang="en-IN" sz="2000" dirty="0" err="1"/>
              <a:t>df_modified$Screen_Size,df_modified$Price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correlation_matrix</a:t>
            </a:r>
            <a:r>
              <a:rPr lang="en-IN" sz="2000" dirty="0"/>
              <a:t> &lt;- </a:t>
            </a:r>
            <a:r>
              <a:rPr lang="en-IN" sz="2000" dirty="0" err="1"/>
              <a:t>cor</a:t>
            </a:r>
            <a:r>
              <a:rPr lang="en-IN" sz="2000" dirty="0"/>
              <a:t>(</a:t>
            </a:r>
            <a:r>
              <a:rPr lang="en-IN" sz="2000" dirty="0" err="1"/>
              <a:t>df_modified$Storage_Capacity,df_modified$Price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correlation_matrix</a:t>
            </a:r>
            <a:r>
              <a:rPr lang="en-IN" sz="2000" dirty="0"/>
              <a:t> </a:t>
            </a:r>
            <a:r>
              <a:rPr lang="en-IN" sz="2000" dirty="0" err="1"/>
              <a:t>cor</a:t>
            </a:r>
            <a:r>
              <a:rPr lang="en-IN" sz="2000" dirty="0"/>
              <a:t>(</a:t>
            </a:r>
            <a:r>
              <a:rPr lang="en-IN" sz="2000" dirty="0" err="1"/>
              <a:t>df_modified$RAM_Size,df_modified$Price</a:t>
            </a:r>
            <a:r>
              <a:rPr lang="en-IN" sz="2000" dirty="0"/>
              <a:t>)</a:t>
            </a:r>
          </a:p>
          <a:p>
            <a:r>
              <a:rPr lang="en-IN" sz="2000" dirty="0"/>
              <a:t>print(</a:t>
            </a:r>
            <a:r>
              <a:rPr lang="en-IN" sz="2000" dirty="0" err="1"/>
              <a:t>correlation_matrix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there is strong positive linear relationship btw price and storage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capacity,the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increases with increasing storage capacity.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btw price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storage_capacity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0.99 which is closer to 1.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laptops </a:t>
            </a: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“Asus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showing this variation as its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Storage_capacity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which resulted in its higher price ,which is one reason for </a:t>
            </a: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“Asus”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best laptop”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1EC7-8138-DFD6-7D6A-6BC05067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85660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Performing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model &lt;- </a:t>
            </a:r>
            <a:r>
              <a:rPr lang="en-IN" sz="2000" dirty="0" err="1"/>
              <a:t>lm</a:t>
            </a:r>
            <a:r>
              <a:rPr lang="en-IN" sz="2000" dirty="0"/>
              <a:t>(</a:t>
            </a:r>
            <a:r>
              <a:rPr lang="en-IN" sz="2000" dirty="0" err="1"/>
              <a:t>df_modified$Storage_Capacity</a:t>
            </a:r>
            <a:r>
              <a:rPr lang="en-IN" sz="2000" dirty="0"/>
              <a:t> ~ </a:t>
            </a:r>
            <a:r>
              <a:rPr lang="en-IN" sz="2000" dirty="0" err="1"/>
              <a:t>df_modified$RAM_Size</a:t>
            </a:r>
            <a:r>
              <a:rPr lang="en-IN" sz="2000" dirty="0"/>
              <a:t>, </a:t>
            </a:r>
            <a:r>
              <a:rPr lang="en-IN" sz="2000" dirty="0" err="1"/>
              <a:t>df_modified</a:t>
            </a:r>
            <a:r>
              <a:rPr lang="en-IN" sz="2000" dirty="0"/>
              <a:t>=</a:t>
            </a:r>
            <a:r>
              <a:rPr lang="en-IN" sz="2000" dirty="0" err="1"/>
              <a:t>df_modified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# Print the summary of the model#</a:t>
            </a:r>
          </a:p>
          <a:p>
            <a:pPr marL="0" indent="0">
              <a:buNone/>
            </a:pPr>
            <a:r>
              <a:rPr lang="en-IN" sz="2000" dirty="0"/>
              <a:t>summary(model)</a:t>
            </a:r>
          </a:p>
          <a:p>
            <a:pPr marL="0" indent="0">
              <a:buNone/>
            </a:pPr>
            <a:r>
              <a:rPr lang="en-IN" sz="2000" dirty="0"/>
              <a:t># Fit a linear regression model#</a:t>
            </a:r>
          </a:p>
          <a:p>
            <a:pPr marL="0" indent="0">
              <a:buNone/>
            </a:pPr>
            <a:r>
              <a:rPr lang="en-IN" sz="2000" dirty="0"/>
              <a:t>model &lt;- </a:t>
            </a:r>
            <a:r>
              <a:rPr lang="en-IN" sz="2000" dirty="0" err="1"/>
              <a:t>lm</a:t>
            </a:r>
            <a:r>
              <a:rPr lang="en-IN" sz="2000" dirty="0"/>
              <a:t>(Storage ~ RAM, data=data)#</a:t>
            </a:r>
          </a:p>
          <a:p>
            <a:pPr marL="0" indent="0">
              <a:buNone/>
            </a:pPr>
            <a:r>
              <a:rPr lang="en-IN" sz="2000" dirty="0"/>
              <a:t> Create a scatter plot of RAM vs Storage</a:t>
            </a:r>
          </a:p>
          <a:p>
            <a:pPr marL="0" indent="0">
              <a:buNone/>
            </a:pPr>
            <a:r>
              <a:rPr lang="en-IN" sz="2000" dirty="0"/>
              <a:t>plot(</a:t>
            </a:r>
            <a:r>
              <a:rPr lang="en-IN" sz="2000" dirty="0" err="1"/>
              <a:t>df_modified$RAM_Size</a:t>
            </a:r>
            <a:r>
              <a:rPr lang="en-IN" sz="2000" dirty="0"/>
              <a:t>, </a:t>
            </a:r>
            <a:r>
              <a:rPr lang="en-IN" sz="2000" dirty="0" err="1"/>
              <a:t>df_modified$Storage_Capacity</a:t>
            </a:r>
            <a:r>
              <a:rPr lang="en-IN" sz="2000" dirty="0"/>
              <a:t>, main="Scatter Plot with Regression Line",     </a:t>
            </a:r>
            <a:r>
              <a:rPr lang="en-IN" sz="2000" dirty="0" err="1"/>
              <a:t>xlab</a:t>
            </a:r>
            <a:r>
              <a:rPr lang="en-IN" sz="2000" dirty="0"/>
              <a:t>="</a:t>
            </a:r>
            <a:r>
              <a:rPr lang="en-IN" sz="2000" dirty="0" err="1"/>
              <a:t>RAM_Size</a:t>
            </a:r>
            <a:r>
              <a:rPr lang="en-IN" sz="2000" dirty="0"/>
              <a:t>", </a:t>
            </a:r>
            <a:r>
              <a:rPr lang="en-IN" sz="2000" dirty="0" err="1"/>
              <a:t>ylab</a:t>
            </a:r>
            <a:r>
              <a:rPr lang="en-IN" sz="2000" dirty="0"/>
              <a:t>="</a:t>
            </a:r>
            <a:r>
              <a:rPr lang="en-IN" sz="2000" dirty="0" err="1"/>
              <a:t>Storage_Capacity</a:t>
            </a:r>
            <a:r>
              <a:rPr lang="en-IN" sz="2000" dirty="0"/>
              <a:t>", </a:t>
            </a:r>
            <a:r>
              <a:rPr lang="en-IN" sz="2000" dirty="0" err="1"/>
              <a:t>pch</a:t>
            </a:r>
            <a:r>
              <a:rPr lang="en-IN" sz="2000" dirty="0"/>
              <a:t>=16, col="blue“)</a:t>
            </a:r>
          </a:p>
          <a:p>
            <a:pPr marL="0" indent="0">
              <a:buNone/>
            </a:pPr>
            <a:r>
              <a:rPr lang="en-IN" sz="2000" dirty="0"/>
              <a:t>plot(</a:t>
            </a:r>
            <a:r>
              <a:rPr lang="en-IN" sz="2000" dirty="0" err="1"/>
              <a:t>df_modified$Price</a:t>
            </a:r>
            <a:r>
              <a:rPr lang="en-IN" sz="2000" dirty="0"/>
              <a:t>, </a:t>
            </a:r>
            <a:r>
              <a:rPr lang="en-IN" sz="2000" dirty="0" err="1"/>
              <a:t>df_modified$Storage_Capacity</a:t>
            </a:r>
            <a:r>
              <a:rPr lang="en-IN" sz="2000" dirty="0"/>
              <a:t>, main="Scatter Plot with Regression Line",     </a:t>
            </a:r>
            <a:r>
              <a:rPr lang="en-IN" sz="2000" dirty="0" err="1"/>
              <a:t>xlab</a:t>
            </a:r>
            <a:r>
              <a:rPr lang="en-IN" sz="2000" dirty="0"/>
              <a:t>="</a:t>
            </a:r>
            <a:r>
              <a:rPr lang="en-IN" sz="2000" dirty="0" err="1"/>
              <a:t>Storage_Capacity</a:t>
            </a:r>
            <a:r>
              <a:rPr lang="en-IN" sz="2000" dirty="0"/>
              <a:t>", </a:t>
            </a:r>
            <a:r>
              <a:rPr lang="en-IN" sz="2000" dirty="0" err="1"/>
              <a:t>ylab</a:t>
            </a:r>
            <a:r>
              <a:rPr lang="en-IN" sz="2000" dirty="0"/>
              <a:t>="Price", </a:t>
            </a:r>
            <a:r>
              <a:rPr lang="en-IN" sz="2000" dirty="0" err="1"/>
              <a:t>pch</a:t>
            </a:r>
            <a:r>
              <a:rPr lang="en-IN" sz="2000" dirty="0"/>
              <a:t>=16, col="blue")</a:t>
            </a:r>
          </a:p>
          <a:p>
            <a:pPr marL="0" indent="0">
              <a:buNone/>
            </a:pPr>
            <a:r>
              <a:rPr lang="en-IN" sz="2000" dirty="0"/>
              <a:t># Add regression line</a:t>
            </a:r>
          </a:p>
          <a:p>
            <a:pPr marL="0" indent="0">
              <a:buNone/>
            </a:pPr>
            <a:r>
              <a:rPr lang="en-IN" sz="2000" dirty="0" err="1"/>
              <a:t>abline</a:t>
            </a:r>
            <a:r>
              <a:rPr lang="en-IN" sz="2000" dirty="0"/>
              <a:t>(model, col="red")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 Marks</a:t>
            </a:r>
          </a:p>
        </p:txBody>
      </p:sp>
    </p:spTree>
    <p:extLst>
      <p:ext uri="{BB962C8B-B14F-4D97-AF65-F5344CB8AC3E}">
        <p14:creationId xmlns:p14="http://schemas.microsoft.com/office/powerpoint/2010/main" val="65909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66F8-B64B-5482-83FB-2EE27F88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9144000" cy="3429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produced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linear relationship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storage capacity increases, the price tends to increase (or decrease if the slope is negative), and this relationship can be described by a straight line.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.This also shows “Asus” is the better option.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676E1-8236-4012-75A0-1C769041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1848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9D39-F064-9359-0E49-B388BC24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Correlation Heatmap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338A-F3C3-CABD-ED51-F6F8FC8B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038601"/>
          </a:xfrm>
        </p:spPr>
        <p:txBody>
          <a:bodyPr>
            <a:normAutofit/>
          </a:bodyPr>
          <a:lstStyle/>
          <a:p>
            <a:r>
              <a:rPr lang="en-IN" dirty="0"/>
              <a:t>Code:</a:t>
            </a:r>
          </a:p>
          <a:p>
            <a:r>
              <a:rPr lang="en-IN" sz="2000" dirty="0"/>
              <a:t>library(ggplot2)# </a:t>
            </a:r>
          </a:p>
          <a:p>
            <a:endParaRPr lang="en-IN" sz="2000" dirty="0"/>
          </a:p>
          <a:p>
            <a:r>
              <a:rPr lang="en-IN" sz="2000" dirty="0"/>
              <a:t>Create a ggplot object</a:t>
            </a:r>
          </a:p>
          <a:p>
            <a:endParaRPr lang="en-IN" sz="2000" dirty="0"/>
          </a:p>
          <a:p>
            <a:r>
              <a:rPr lang="en-IN" sz="2000" dirty="0"/>
              <a:t>ggplot(df_modified, </a:t>
            </a:r>
            <a:r>
              <a:rPr lang="en-IN" sz="2000" dirty="0" err="1"/>
              <a:t>aes</a:t>
            </a:r>
            <a:r>
              <a:rPr lang="en-IN" sz="2000" dirty="0"/>
              <a:t>(x = Storage_Capacity, y = Price, fill = </a:t>
            </a:r>
            <a:r>
              <a:rPr lang="en-IN" sz="2000" dirty="0" err="1"/>
              <a:t>correlation_matrix</a:t>
            </a:r>
            <a:r>
              <a:rPr lang="en-IN" sz="2000" dirty="0"/>
              <a:t>)) +  </a:t>
            </a:r>
            <a:r>
              <a:rPr lang="en-IN" sz="2000" dirty="0" err="1"/>
              <a:t>geom_tile</a:t>
            </a:r>
            <a:r>
              <a:rPr lang="en-IN" sz="2000" dirty="0"/>
              <a:t>() +  </a:t>
            </a:r>
            <a:r>
              <a:rPr lang="en-IN" sz="2000" dirty="0" err="1"/>
              <a:t>scale_fill_gradient</a:t>
            </a:r>
            <a:r>
              <a:rPr lang="en-IN" sz="2000" dirty="0"/>
              <a:t>(low = "blue", high = "red") +  labs(title = "Correlation Heatmap between Storage Capacity and Price",       x = "Storage Capacity (GB)",       y = "Price ($)")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797D-D43D-D962-8EC5-0295467F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Marks</a:t>
            </a:r>
          </a:p>
        </p:txBody>
      </p:sp>
    </p:spTree>
    <p:extLst>
      <p:ext uri="{BB962C8B-B14F-4D97-AF65-F5344CB8AC3E}">
        <p14:creationId xmlns:p14="http://schemas.microsoft.com/office/powerpoint/2010/main" val="270109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1424</Words>
  <Application>Microsoft Office PowerPoint</Application>
  <PresentationFormat>On-screen Show (4:3)</PresentationFormat>
  <Paragraphs>195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Söhne</vt:lpstr>
      <vt:lpstr>Times New Roman</vt:lpstr>
      <vt:lpstr>Wingdings</vt:lpstr>
      <vt:lpstr>Office Theme</vt:lpstr>
      <vt:lpstr>BCSE352E – Essentials of Data Analytics  Digital Assignment 2 </vt:lpstr>
      <vt:lpstr>Pre-processing Techniques </vt:lpstr>
      <vt:lpstr>Clearing anomalies present in both dataset1 and 2</vt:lpstr>
      <vt:lpstr>Merging datasets 1 and 2 after cleaning</vt:lpstr>
      <vt:lpstr>This is small part of the merged dataset in Rstudio</vt:lpstr>
      <vt:lpstr>FINDING THE CORRELATION BTW  DIFFERENT FEATURES </vt:lpstr>
      <vt:lpstr>Performing regression</vt:lpstr>
      <vt:lpstr>PowerPoint Presentation</vt:lpstr>
      <vt:lpstr>Correlation Heatmap </vt:lpstr>
      <vt:lpstr>PowerPoint Presentation</vt:lpstr>
      <vt:lpstr>CHANGE IN DATA POST PRE-PROCESSING</vt:lpstr>
      <vt:lpstr>SUMMARY OF THE LINEAR REGRESSION MODEL</vt:lpstr>
      <vt:lpstr>CORRELATION MATRIX</vt:lpstr>
      <vt:lpstr>PowerPoint Presentation</vt:lpstr>
      <vt:lpstr>HEATMAP </vt:lpstr>
      <vt:lpstr>PowerPoint Presentation</vt:lpstr>
      <vt:lpstr>DENDOGRAM</vt:lpstr>
      <vt:lpstr>Final dataset obtained after Hierarchial  clustering</vt:lpstr>
      <vt:lpstr>Model used</vt:lpstr>
      <vt:lpstr>PowerPoint Presentation</vt:lpstr>
      <vt:lpstr>BLOCK DIAGRAM</vt:lpstr>
      <vt:lpstr>Another approach using python with different sets of dataset</vt:lpstr>
      <vt:lpstr>Explanation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processing(python + power bi) visual representation</vt:lpstr>
      <vt:lpstr>PowerPoint Presentation</vt:lpstr>
      <vt:lpstr>PowerPoint Presentation</vt:lpstr>
      <vt:lpstr>Price vs inches</vt:lpstr>
      <vt:lpstr>Types of laptop </vt:lpstr>
      <vt:lpstr>Types of laptop vs their price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ECE3047 – Machine Learning Fundamentals  Digital Assignment 1</dc:title>
  <dc:creator>vitcc</dc:creator>
  <cp:lastModifiedBy>Niranjana Shaji</cp:lastModifiedBy>
  <cp:revision>22</cp:revision>
  <dcterms:created xsi:type="dcterms:W3CDTF">2006-08-16T00:00:00Z</dcterms:created>
  <dcterms:modified xsi:type="dcterms:W3CDTF">2025-01-07T14:36:40Z</dcterms:modified>
</cp:coreProperties>
</file>