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Public Sans" panose="020B0604020202020204" charset="0"/>
      <p:regular r:id="rId31"/>
    </p:embeddedFont>
    <p:embeddedFont>
      <p:font typeface="Public Sans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88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niranjanaj628/internship-phase2-capstone-project/blob/main/Problem-statement-solutions/Task-4/Pass%20Completion%20Rate%20vs.%20Assists.ipynb" TargetMode="External"/><Relationship Id="rId13" Type="http://schemas.openxmlformats.org/officeDocument/2006/relationships/hyperlink" Target="https://github.com/niranjanaj628/internship-phase2-capstone-project/tree/main" TargetMode="External"/><Relationship Id="rId3" Type="http://schemas.openxmlformats.org/officeDocument/2006/relationships/image" Target="../media/image3.png"/><Relationship Id="rId7" Type="http://schemas.openxmlformats.org/officeDocument/2006/relationships/hyperlink" Target="https://github.com/niranjanaj628/internship-phase2-capstone-project/blob/main/Problem-statement-solutions/Task-3/data_ingestion.ipynb" TargetMode="External"/><Relationship Id="rId12" Type="http://schemas.openxmlformats.org/officeDocument/2006/relationships/hyperlink" Target="https://github.com/niranjanaj628/internship-phase2-capstone-project/blob/main/Problem-statement-solutions/Task-8/Reporting%20and%20Visualization%20using%20power%20bi.pbix"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niranjanaj628/internship-phase2-capstone-project/blob/main/Problem-statement-solutions/Task-2/Position%20Analysis.ipynb" TargetMode="External"/><Relationship Id="rId11" Type="http://schemas.openxmlformats.org/officeDocument/2006/relationships/hyperlink" Target="https://github.com/niranjanaj628/internship-phase2-capstone-project/blob/main/Problem-statement-solutions/Task-7/Team%20Goals%20Analysis.ipynb" TargetMode="External"/><Relationship Id="rId5" Type="http://schemas.openxmlformats.org/officeDocument/2006/relationships/hyperlink" Target="https://github.com/niranjanaj628/internship-phase2-capstone-project/blob/main/Problem-statement-solutions/Task-1/Cleaning%20and%20preprocessing.ipynb" TargetMode="External"/><Relationship Id="rId10" Type="http://schemas.openxmlformats.org/officeDocument/2006/relationships/hyperlink" Target="https://github.com/niranjanaj628/internship-phase2-capstone-project/blob/main/Problem-statement-solutions/Task-6/mysql_database_schema.ipynb" TargetMode="External"/><Relationship Id="rId4" Type="http://schemas.openxmlformats.org/officeDocument/2006/relationships/image" Target="../media/image4.png"/><Relationship Id="rId9" Type="http://schemas.openxmlformats.org/officeDocument/2006/relationships/hyperlink" Target="https://github.com/niranjanaj628/internship-phase2-capstone-project/blob/main/Problem-statement-solutions/Task-5/Data%20Tranformation.ipynb"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medium.com/learningdatascience/anomaly-detection-techniques-in-python-50f650c75aaf" TargetMode="External"/><Relationship Id="rId3" Type="http://schemas.openxmlformats.org/officeDocument/2006/relationships/image" Target="../media/image3.png"/><Relationship Id="rId7" Type="http://schemas.openxmlformats.org/officeDocument/2006/relationships/hyperlink" Target="https://www.montecarlodata.com/blog-design-data-ingestion-architecture/#:~:text=fraudulent%20activities%20promptly.-,Ingestion%20Pipeline%20Design,handled%20real%2Dtime%20streaming%20data" TargetMode="External"/><Relationship Id="rId12" Type="http://schemas.openxmlformats.org/officeDocument/2006/relationships/hyperlink" Target="https://www.youtube.com/@MicrosoftPowerB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medium.com/@damaravicky/project-01-data-analysis-and-visualization-using-python-and-google-looker-studio-73e48a425bbc" TargetMode="External"/><Relationship Id="rId11" Type="http://schemas.openxmlformats.org/officeDocument/2006/relationships/hyperlink" Target="https://www.youtube.com/watch?v=MiiANxRHSv4" TargetMode="External"/><Relationship Id="rId5" Type="http://schemas.openxmlformats.org/officeDocument/2006/relationships/hyperlink" Target="https://medium.com/bitgrit-data-science-publication/data-cleaning-with-python-f6bc3da64e45" TargetMode="External"/><Relationship Id="rId10" Type="http://schemas.openxmlformats.org/officeDocument/2006/relationships/hyperlink" Target="https://medium.com/swlh/basic-guide-to-design-a-better-database-schema-83fda45aba1c" TargetMode="External"/><Relationship Id="rId4" Type="http://schemas.openxmlformats.org/officeDocument/2006/relationships/image" Target="../media/image4.png"/><Relationship Id="rId9" Type="http://schemas.openxmlformats.org/officeDocument/2006/relationships/hyperlink" Target="https://jakevdp.github.io/PythonDataScienceHandbook/05.04-feature-engineering.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899673" y="744722"/>
            <a:ext cx="4070951" cy="3990154"/>
          </a:xfrm>
          <a:custGeom>
            <a:avLst/>
            <a:gdLst/>
            <a:ahLst/>
            <a:cxnLst/>
            <a:rect l="l" t="t" r="r" b="b"/>
            <a:pathLst>
              <a:path w="4070951" h="3990154">
                <a:moveTo>
                  <a:pt x="0" y="0"/>
                </a:moveTo>
                <a:lnTo>
                  <a:pt x="4070951" y="0"/>
                </a:lnTo>
                <a:lnTo>
                  <a:pt x="4070951" y="3990155"/>
                </a:lnTo>
                <a:lnTo>
                  <a:pt x="0" y="3990155"/>
                </a:lnTo>
                <a:lnTo>
                  <a:pt x="0" y="0"/>
                </a:lnTo>
                <a:close/>
              </a:path>
            </a:pathLst>
          </a:custGeom>
          <a:blipFill>
            <a:blip r:embed="rId3"/>
            <a:stretch>
              <a:fillRect t="-38" b="-38"/>
            </a:stretch>
          </a:blipFill>
        </p:spPr>
      </p:sp>
      <p:sp>
        <p:nvSpPr>
          <p:cNvPr id="4" name="TextBox 4"/>
          <p:cNvSpPr txBox="1"/>
          <p:nvPr/>
        </p:nvSpPr>
        <p:spPr>
          <a:xfrm>
            <a:off x="2377440" y="4541926"/>
            <a:ext cx="13533120" cy="1269822"/>
          </a:xfrm>
          <a:prstGeom prst="rect">
            <a:avLst/>
          </a:prstGeom>
        </p:spPr>
        <p:txBody>
          <a:bodyPr lIns="0" tIns="0" rIns="0" bIns="0" rtlCol="0" anchor="t">
            <a:spAutoFit/>
          </a:bodyPr>
          <a:lstStyle/>
          <a:p>
            <a:pPr algn="ctr">
              <a:lnSpc>
                <a:spcPts val="7128"/>
              </a:lnSpc>
            </a:pPr>
            <a:r>
              <a:rPr lang="en-US" sz="6600" spc="-450">
                <a:solidFill>
                  <a:srgbClr val="000000"/>
                </a:solidFill>
                <a:latin typeface="Metropolis Bold"/>
              </a:rPr>
              <a:t>Futurense Technologies</a:t>
            </a:r>
          </a:p>
        </p:txBody>
      </p:sp>
      <p:sp>
        <p:nvSpPr>
          <p:cNvPr id="5" name="TextBox 5"/>
          <p:cNvSpPr txBox="1"/>
          <p:nvPr/>
        </p:nvSpPr>
        <p:spPr>
          <a:xfrm>
            <a:off x="2377440" y="5617672"/>
            <a:ext cx="13533120" cy="4874514"/>
          </a:xfrm>
          <a:prstGeom prst="rect">
            <a:avLst/>
          </a:prstGeom>
        </p:spPr>
        <p:txBody>
          <a:bodyPr lIns="0" tIns="0" rIns="0" bIns="0" rtlCol="0" anchor="t">
            <a:spAutoFit/>
          </a:bodyPr>
          <a:lstStyle/>
          <a:p>
            <a:pPr algn="ctr">
              <a:lnSpc>
                <a:spcPts val="3888"/>
              </a:lnSpc>
            </a:pPr>
            <a:r>
              <a:rPr lang="en-US" sz="3600" spc="-223">
                <a:solidFill>
                  <a:srgbClr val="000000"/>
                </a:solidFill>
                <a:latin typeface="Public Sans Bold"/>
              </a:rPr>
              <a:t>Beyond the Scoreboard: Insights from Football Data Analysis</a:t>
            </a:r>
          </a:p>
          <a:p>
            <a:pPr algn="ctr">
              <a:lnSpc>
                <a:spcPts val="3888"/>
              </a:lnSpc>
            </a:pPr>
            <a:r>
              <a:rPr lang="en-US" sz="3600" spc="-223">
                <a:solidFill>
                  <a:srgbClr val="000000"/>
                </a:solidFill>
                <a:latin typeface="Public Sans"/>
              </a:rPr>
              <a:t>Project Report</a:t>
            </a:r>
          </a:p>
          <a:p>
            <a:pPr algn="ctr">
              <a:lnSpc>
                <a:spcPts val="3888"/>
              </a:lnSpc>
            </a:pPr>
            <a:endParaRPr lang="en-US" sz="3600" spc="-223">
              <a:solidFill>
                <a:srgbClr val="000000"/>
              </a:solidFill>
              <a:latin typeface="Public Sans"/>
            </a:endParaRPr>
          </a:p>
          <a:p>
            <a:pPr algn="ctr">
              <a:lnSpc>
                <a:spcPts val="3888"/>
              </a:lnSpc>
            </a:pPr>
            <a:r>
              <a:rPr lang="en-US" sz="3600" spc="-223">
                <a:solidFill>
                  <a:srgbClr val="000000"/>
                </a:solidFill>
                <a:latin typeface="Public Sans"/>
              </a:rPr>
              <a:t>Group 1: Innovation Pioneers</a:t>
            </a:r>
          </a:p>
          <a:p>
            <a:pPr algn="ctr">
              <a:lnSpc>
                <a:spcPts val="3888"/>
              </a:lnSpc>
            </a:pPr>
            <a:endParaRPr lang="en-US" sz="3600" spc="-223">
              <a:solidFill>
                <a:srgbClr val="000000"/>
              </a:solidFill>
              <a:latin typeface="Public Sans"/>
            </a:endParaRPr>
          </a:p>
          <a:p>
            <a:pPr algn="ctr">
              <a:lnSpc>
                <a:spcPts val="3888"/>
              </a:lnSpc>
            </a:pPr>
            <a:r>
              <a:rPr lang="en-US" sz="3600" spc="-225">
                <a:solidFill>
                  <a:srgbClr val="000000"/>
                </a:solidFill>
                <a:latin typeface="Public Sans"/>
              </a:rPr>
              <a:t>Group Members:</a:t>
            </a:r>
          </a:p>
          <a:p>
            <a:pPr algn="ctr">
              <a:lnSpc>
                <a:spcPts val="3888"/>
              </a:lnSpc>
            </a:pPr>
            <a:r>
              <a:rPr lang="en-US" sz="3600" spc="-225">
                <a:solidFill>
                  <a:srgbClr val="000000"/>
                </a:solidFill>
                <a:latin typeface="Public Sans"/>
              </a:rPr>
              <a:t>1. Ayushi Tawari (22BTRAD008)</a:t>
            </a:r>
          </a:p>
          <a:p>
            <a:pPr algn="ctr">
              <a:lnSpc>
                <a:spcPts val="3888"/>
              </a:lnSpc>
            </a:pPr>
            <a:r>
              <a:rPr lang="en-US" sz="3600" spc="-225">
                <a:solidFill>
                  <a:srgbClr val="000000"/>
                </a:solidFill>
                <a:latin typeface="Public Sans"/>
              </a:rPr>
              <a:t>2.Mutta Datta Sai Vishnu Mohan (22BTRAD026)</a:t>
            </a:r>
          </a:p>
          <a:p>
            <a:pPr algn="ctr">
              <a:lnSpc>
                <a:spcPts val="3888"/>
              </a:lnSpc>
            </a:pPr>
            <a:r>
              <a:rPr lang="en-US" sz="3600" spc="-225">
                <a:solidFill>
                  <a:srgbClr val="000000"/>
                </a:solidFill>
                <a:latin typeface="Public Sans"/>
              </a:rPr>
              <a:t>3.Niranjana J (22BTRAD027)</a:t>
            </a:r>
          </a:p>
          <a:p>
            <a:pPr algn="ctr">
              <a:lnSpc>
                <a:spcPts val="3888"/>
              </a:lnSpc>
            </a:pPr>
            <a:endParaRPr lang="en-US" sz="3600" spc="-225">
              <a:solidFill>
                <a:srgbClr val="000000"/>
              </a:solidFill>
              <a:latin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3186593" y="2034159"/>
            <a:ext cx="10641962" cy="7224141"/>
          </a:xfrm>
          <a:custGeom>
            <a:avLst/>
            <a:gdLst/>
            <a:ahLst/>
            <a:cxnLst/>
            <a:rect l="l" t="t" r="r" b="b"/>
            <a:pathLst>
              <a:path w="10641962" h="7224141">
                <a:moveTo>
                  <a:pt x="0" y="0"/>
                </a:moveTo>
                <a:lnTo>
                  <a:pt x="10641962" y="0"/>
                </a:lnTo>
                <a:lnTo>
                  <a:pt x="10641962" y="7224141"/>
                </a:lnTo>
                <a:lnTo>
                  <a:pt x="0" y="7224141"/>
                </a:lnTo>
                <a:lnTo>
                  <a:pt x="0" y="0"/>
                </a:lnTo>
                <a:close/>
              </a:path>
            </a:pathLst>
          </a:custGeom>
          <a:blipFill>
            <a:blip r:embed="rId5"/>
            <a:stretch>
              <a:fillRect r="-1227"/>
            </a:stretch>
          </a:blipFill>
        </p:spPr>
      </p:sp>
      <p:sp>
        <p:nvSpPr>
          <p:cNvPr id="6" name="TextBox 6"/>
          <p:cNvSpPr txBox="1"/>
          <p:nvPr/>
        </p:nvSpPr>
        <p:spPr>
          <a:xfrm>
            <a:off x="3182645" y="9498751"/>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Number of players by position</a:t>
            </a:r>
          </a:p>
        </p:txBody>
      </p:sp>
      <p:sp>
        <p:nvSpPr>
          <p:cNvPr id="7" name="TextBox 7"/>
          <p:cNvSpPr txBox="1"/>
          <p:nvPr/>
        </p:nvSpPr>
        <p:spPr>
          <a:xfrm>
            <a:off x="5708801" y="1260968"/>
            <a:ext cx="6375803"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2. Position Analysis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grpSp>
        <p:nvGrpSpPr>
          <p:cNvPr id="5" name="Group 5"/>
          <p:cNvGrpSpPr/>
          <p:nvPr/>
        </p:nvGrpSpPr>
        <p:grpSpPr>
          <a:xfrm>
            <a:off x="1959098" y="4427578"/>
            <a:ext cx="14836101" cy="3021408"/>
            <a:chOff x="0" y="0"/>
            <a:chExt cx="19781469" cy="4028544"/>
          </a:xfrm>
        </p:grpSpPr>
        <p:sp>
          <p:nvSpPr>
            <p:cNvPr id="6" name="AutoShape 6"/>
            <p:cNvSpPr/>
            <p:nvPr/>
          </p:nvSpPr>
          <p:spPr>
            <a:xfrm>
              <a:off x="24736" y="3999981"/>
              <a:ext cx="19756732"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4028544"/>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2407494" y="4921290"/>
            <a:ext cx="13592453" cy="18609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The data ingestion pipeline was created for this task using python. Additionally, activities related to incremental loading, logging, indexing, and monitoring were carried out.</a:t>
            </a:r>
          </a:p>
          <a:p>
            <a:pPr algn="l">
              <a:lnSpc>
                <a:spcPts val="3628"/>
              </a:lnSpc>
            </a:pPr>
            <a:endParaRPr lang="en-US" sz="3359">
              <a:solidFill>
                <a:srgbClr val="000000"/>
              </a:solidFill>
              <a:latin typeface="Public Sans"/>
            </a:endParaRPr>
          </a:p>
        </p:txBody>
      </p:sp>
      <p:sp>
        <p:nvSpPr>
          <p:cNvPr id="9" name="TextBox 9"/>
          <p:cNvSpPr txBox="1"/>
          <p:nvPr/>
        </p:nvSpPr>
        <p:spPr>
          <a:xfrm>
            <a:off x="1492800" y="2811725"/>
            <a:ext cx="677883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3. Data Ingestion Strategies</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6636" y="9619105"/>
            <a:ext cx="2159215" cy="1404975"/>
          </a:xfrm>
          <a:custGeom>
            <a:avLst/>
            <a:gdLst/>
            <a:ahLst/>
            <a:cxnLst/>
            <a:rect l="l" t="t" r="r" b="b"/>
            <a:pathLst>
              <a:path w="2159215" h="1404975">
                <a:moveTo>
                  <a:pt x="0" y="0"/>
                </a:moveTo>
                <a:lnTo>
                  <a:pt x="2159214" y="0"/>
                </a:lnTo>
                <a:lnTo>
                  <a:pt x="2159214" y="1404974"/>
                </a:lnTo>
                <a:lnTo>
                  <a:pt x="0" y="1404974"/>
                </a:lnTo>
                <a:lnTo>
                  <a:pt x="0" y="0"/>
                </a:lnTo>
                <a:close/>
              </a:path>
            </a:pathLst>
          </a:custGeom>
          <a:blipFill>
            <a:blip r:embed="rId4"/>
            <a:stretch>
              <a:fillRect t="-6809" b="-6809"/>
            </a:stretch>
          </a:blipFill>
        </p:spPr>
      </p:sp>
      <p:grpSp>
        <p:nvGrpSpPr>
          <p:cNvPr id="5" name="Group 5"/>
          <p:cNvGrpSpPr/>
          <p:nvPr/>
        </p:nvGrpSpPr>
        <p:grpSpPr>
          <a:xfrm rot="-10800000">
            <a:off x="276729" y="2406752"/>
            <a:ext cx="6367005" cy="7466550"/>
            <a:chOff x="0" y="0"/>
            <a:chExt cx="8489340" cy="9955401"/>
          </a:xfrm>
        </p:grpSpPr>
        <p:sp>
          <p:nvSpPr>
            <p:cNvPr id="6" name="AutoShape 6"/>
            <p:cNvSpPr/>
            <p:nvPr/>
          </p:nvSpPr>
          <p:spPr>
            <a:xfrm>
              <a:off x="24736" y="9884816"/>
              <a:ext cx="8464604"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9955401"/>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276729" y="1158212"/>
            <a:ext cx="8017608" cy="1077991"/>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4. Pass Completion Rate vs. Assists</a:t>
            </a:r>
          </a:p>
        </p:txBody>
      </p:sp>
      <p:sp>
        <p:nvSpPr>
          <p:cNvPr id="9" name="Freeform 9"/>
          <p:cNvSpPr/>
          <p:nvPr/>
        </p:nvSpPr>
        <p:spPr>
          <a:xfrm>
            <a:off x="6646353" y="3014225"/>
            <a:ext cx="11715744" cy="6119607"/>
          </a:xfrm>
          <a:custGeom>
            <a:avLst/>
            <a:gdLst/>
            <a:ahLst/>
            <a:cxnLst/>
            <a:rect l="l" t="t" r="r" b="b"/>
            <a:pathLst>
              <a:path w="11715744" h="6119607">
                <a:moveTo>
                  <a:pt x="0" y="0"/>
                </a:moveTo>
                <a:lnTo>
                  <a:pt x="11715744" y="0"/>
                </a:lnTo>
                <a:lnTo>
                  <a:pt x="11715744" y="6119606"/>
                </a:lnTo>
                <a:lnTo>
                  <a:pt x="0" y="6119606"/>
                </a:lnTo>
                <a:lnTo>
                  <a:pt x="0" y="0"/>
                </a:lnTo>
                <a:close/>
              </a:path>
            </a:pathLst>
          </a:custGeom>
          <a:blipFill>
            <a:blip r:embed="rId5"/>
            <a:stretch>
              <a:fillRect/>
            </a:stretch>
          </a:blipFill>
        </p:spPr>
      </p:sp>
      <p:sp>
        <p:nvSpPr>
          <p:cNvPr id="10" name="TextBox 10"/>
          <p:cNvSpPr txBox="1"/>
          <p:nvPr/>
        </p:nvSpPr>
        <p:spPr>
          <a:xfrm>
            <a:off x="8190854" y="9383957"/>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Pass completion rate Vs assists - best fit line</a:t>
            </a:r>
          </a:p>
        </p:txBody>
      </p:sp>
      <p:sp>
        <p:nvSpPr>
          <p:cNvPr id="11" name="TextBox 11"/>
          <p:cNvSpPr txBox="1"/>
          <p:nvPr/>
        </p:nvSpPr>
        <p:spPr>
          <a:xfrm>
            <a:off x="244710" y="2500358"/>
            <a:ext cx="6401642" cy="73473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Assessing player performance and formulating wise training and strategy decisions were made easier with an understanding of the connection between assist rate and pass completion rate. The basis for estimating assists based on pass completion rate was established via linear regression, which has applications in player development and game strategy. The isolation forest approach shows that 1661 rows include outliers. </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5770588" y="-362875"/>
            <a:ext cx="3607783" cy="2783150"/>
          </a:xfrm>
          <a:custGeom>
            <a:avLst/>
            <a:gdLst/>
            <a:ahLst/>
            <a:cxnLst/>
            <a:rect l="l" t="t" r="r" b="b"/>
            <a:pathLst>
              <a:path w="3607783" h="2783150">
                <a:moveTo>
                  <a:pt x="0" y="0"/>
                </a:moveTo>
                <a:lnTo>
                  <a:pt x="3607784" y="0"/>
                </a:lnTo>
                <a:lnTo>
                  <a:pt x="3607784" y="2783150"/>
                </a:lnTo>
                <a:lnTo>
                  <a:pt x="0" y="2783150"/>
                </a:lnTo>
                <a:lnTo>
                  <a:pt x="0" y="0"/>
                </a:lnTo>
                <a:close/>
              </a:path>
            </a:pathLst>
          </a:custGeom>
          <a:blipFill>
            <a:blip r:embed="rId3"/>
            <a:stretch>
              <a:fillRect/>
            </a:stretch>
          </a:blipFill>
        </p:spPr>
      </p:sp>
      <p:sp>
        <p:nvSpPr>
          <p:cNvPr id="4" name="Freeform 4"/>
          <p:cNvSpPr/>
          <p:nvPr/>
        </p:nvSpPr>
        <p:spPr>
          <a:xfrm>
            <a:off x="-1072951" y="9004102"/>
            <a:ext cx="3182644" cy="2352925"/>
          </a:xfrm>
          <a:custGeom>
            <a:avLst/>
            <a:gdLst/>
            <a:ahLst/>
            <a:cxnLst/>
            <a:rect l="l" t="t" r="r" b="b"/>
            <a:pathLst>
              <a:path w="3182644" h="2352925">
                <a:moveTo>
                  <a:pt x="0" y="0"/>
                </a:moveTo>
                <a:lnTo>
                  <a:pt x="3182645" y="0"/>
                </a:lnTo>
                <a:lnTo>
                  <a:pt x="3182645" y="2352925"/>
                </a:lnTo>
                <a:lnTo>
                  <a:pt x="0" y="2352925"/>
                </a:lnTo>
                <a:lnTo>
                  <a:pt x="0" y="0"/>
                </a:lnTo>
                <a:close/>
              </a:path>
            </a:pathLst>
          </a:custGeom>
          <a:blipFill>
            <a:blip r:embed="rId4"/>
            <a:stretch>
              <a:fillRect/>
            </a:stretch>
          </a:blipFill>
        </p:spPr>
      </p:sp>
      <p:grpSp>
        <p:nvGrpSpPr>
          <p:cNvPr id="5" name="Group 5"/>
          <p:cNvGrpSpPr/>
          <p:nvPr/>
        </p:nvGrpSpPr>
        <p:grpSpPr>
          <a:xfrm>
            <a:off x="11997850" y="1391575"/>
            <a:ext cx="5854787" cy="8095237"/>
            <a:chOff x="0" y="0"/>
            <a:chExt cx="7806383" cy="10793649"/>
          </a:xfrm>
        </p:grpSpPr>
        <p:sp>
          <p:nvSpPr>
            <p:cNvPr id="6" name="AutoShape 6"/>
            <p:cNvSpPr/>
            <p:nvPr/>
          </p:nvSpPr>
          <p:spPr>
            <a:xfrm>
              <a:off x="24736" y="10717122"/>
              <a:ext cx="7781647"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10793649"/>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12398459" y="1910954"/>
            <a:ext cx="5176021" cy="73473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Using feature engineering, new features were produced for this task. To evaluate player performance based on training hours and efficiency, a new feature called PredictedPerformanceCategory and to determine if players are impacted by the combination of match pressure and exhaustion, a new feature called PredictedInteractionCategory has been included.</a:t>
            </a:r>
          </a:p>
        </p:txBody>
      </p:sp>
      <p:sp>
        <p:nvSpPr>
          <p:cNvPr id="9" name="TextBox 9"/>
          <p:cNvSpPr txBox="1"/>
          <p:nvPr/>
        </p:nvSpPr>
        <p:spPr>
          <a:xfrm>
            <a:off x="0" y="1128804"/>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5. Advanced Data Transformations</a:t>
            </a:r>
          </a:p>
        </p:txBody>
      </p:sp>
      <p:sp>
        <p:nvSpPr>
          <p:cNvPr id="10" name="Freeform 10"/>
          <p:cNvSpPr/>
          <p:nvPr/>
        </p:nvSpPr>
        <p:spPr>
          <a:xfrm>
            <a:off x="1382442" y="2266655"/>
            <a:ext cx="9938427" cy="7474354"/>
          </a:xfrm>
          <a:custGeom>
            <a:avLst/>
            <a:gdLst/>
            <a:ahLst/>
            <a:cxnLst/>
            <a:rect l="l" t="t" r="r" b="b"/>
            <a:pathLst>
              <a:path w="9938427" h="7474354">
                <a:moveTo>
                  <a:pt x="0" y="0"/>
                </a:moveTo>
                <a:lnTo>
                  <a:pt x="9938427" y="0"/>
                </a:lnTo>
                <a:lnTo>
                  <a:pt x="9938427" y="7474355"/>
                </a:lnTo>
                <a:lnTo>
                  <a:pt x="0" y="7474355"/>
                </a:lnTo>
                <a:lnTo>
                  <a:pt x="0" y="0"/>
                </a:lnTo>
                <a:close/>
              </a:path>
            </a:pathLst>
          </a:custGeom>
          <a:blipFill>
            <a:blip r:embed="rId5"/>
            <a:stretch>
              <a:fillRect/>
            </a:stretch>
          </a:blipFill>
        </p:spPr>
      </p:sp>
      <p:sp>
        <p:nvSpPr>
          <p:cNvPr id="11" name="TextBox 11"/>
          <p:cNvSpPr txBox="1"/>
          <p:nvPr/>
        </p:nvSpPr>
        <p:spPr>
          <a:xfrm>
            <a:off x="1028700" y="9505862"/>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Distribution of predicted_performance_categoriy</a:t>
            </a:r>
          </a:p>
        </p:txBody>
      </p:sp>
      <p:sp>
        <p:nvSpPr>
          <p:cNvPr id="12" name="TextBox 12"/>
          <p:cNvSpPr txBox="1"/>
          <p:nvPr/>
        </p:nvSpPr>
        <p:spPr>
          <a:xfrm>
            <a:off x="518371" y="7604819"/>
            <a:ext cx="3952616" cy="1067454"/>
          </a:xfrm>
          <a:prstGeom prst="rect">
            <a:avLst/>
          </a:prstGeom>
        </p:spPr>
        <p:txBody>
          <a:bodyPr lIns="0" tIns="0" rIns="0" bIns="0" rtlCol="0" anchor="t">
            <a:spAutoFit/>
          </a:bodyPr>
          <a:lstStyle/>
          <a:p>
            <a:pPr algn="l">
              <a:lnSpc>
                <a:spcPts val="2770"/>
              </a:lnSpc>
            </a:pPr>
            <a:r>
              <a:rPr lang="en-US" sz="2565">
                <a:solidFill>
                  <a:srgbClr val="000000"/>
                </a:solidFill>
                <a:latin typeface="Public Sans"/>
              </a:rPr>
              <a:t>A: Average </a:t>
            </a:r>
          </a:p>
          <a:p>
            <a:pPr algn="l">
              <a:lnSpc>
                <a:spcPts val="2770"/>
              </a:lnSpc>
            </a:pPr>
            <a:r>
              <a:rPr lang="en-US" sz="2565">
                <a:solidFill>
                  <a:srgbClr val="000000"/>
                </a:solidFill>
                <a:latin typeface="Public Sans"/>
              </a:rPr>
              <a:t>AA: Above Average </a:t>
            </a:r>
          </a:p>
          <a:p>
            <a:pPr algn="l">
              <a:lnSpc>
                <a:spcPts val="2770"/>
              </a:lnSpc>
            </a:pPr>
            <a:r>
              <a:rPr lang="en-US" sz="2565">
                <a:solidFill>
                  <a:srgbClr val="000000"/>
                </a:solidFill>
                <a:latin typeface="Public Sans"/>
              </a:rPr>
              <a:t>BA: Below Average</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5841743" y="1620024"/>
            <a:ext cx="3607783" cy="2783150"/>
          </a:xfrm>
          <a:custGeom>
            <a:avLst/>
            <a:gdLst/>
            <a:ahLst/>
            <a:cxnLst/>
            <a:rect l="l" t="t" r="r" b="b"/>
            <a:pathLst>
              <a:path w="3607783" h="2783150">
                <a:moveTo>
                  <a:pt x="0" y="0"/>
                </a:moveTo>
                <a:lnTo>
                  <a:pt x="3607784" y="0"/>
                </a:lnTo>
                <a:lnTo>
                  <a:pt x="3607784"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1939993" y="2762295"/>
            <a:ext cx="13589270" cy="6130744"/>
          </a:xfrm>
          <a:custGeom>
            <a:avLst/>
            <a:gdLst/>
            <a:ahLst/>
            <a:cxnLst/>
            <a:rect l="l" t="t" r="r" b="b"/>
            <a:pathLst>
              <a:path w="13589270" h="6130744">
                <a:moveTo>
                  <a:pt x="0" y="0"/>
                </a:moveTo>
                <a:lnTo>
                  <a:pt x="13589269" y="0"/>
                </a:lnTo>
                <a:lnTo>
                  <a:pt x="13589269" y="6130744"/>
                </a:lnTo>
                <a:lnTo>
                  <a:pt x="0" y="6130744"/>
                </a:lnTo>
                <a:lnTo>
                  <a:pt x="0" y="0"/>
                </a:lnTo>
                <a:close/>
              </a:path>
            </a:pathLst>
          </a:custGeom>
          <a:blipFill>
            <a:blip r:embed="rId5"/>
            <a:stretch>
              <a:fillRect/>
            </a:stretch>
          </a:blipFill>
        </p:spPr>
      </p:sp>
      <p:sp>
        <p:nvSpPr>
          <p:cNvPr id="6" name="TextBox 6"/>
          <p:cNvSpPr txBox="1"/>
          <p:nvPr/>
        </p:nvSpPr>
        <p:spPr>
          <a:xfrm>
            <a:off x="3182645" y="9277350"/>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Predicted Interaction Categories</a:t>
            </a:r>
          </a:p>
        </p:txBody>
      </p:sp>
      <p:sp>
        <p:nvSpPr>
          <p:cNvPr id="7" name="TextBox 7"/>
          <p:cNvSpPr txBox="1"/>
          <p:nvPr/>
        </p:nvSpPr>
        <p:spPr>
          <a:xfrm>
            <a:off x="249141" y="1846229"/>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5. Advanced Data Transformations</a:t>
            </a:r>
          </a:p>
        </p:txBody>
      </p:sp>
      <p:sp>
        <p:nvSpPr>
          <p:cNvPr id="8" name="TextBox 8"/>
          <p:cNvSpPr txBox="1"/>
          <p:nvPr/>
        </p:nvSpPr>
        <p:spPr>
          <a:xfrm>
            <a:off x="736546" y="8794180"/>
            <a:ext cx="3952616" cy="718318"/>
          </a:xfrm>
          <a:prstGeom prst="rect">
            <a:avLst/>
          </a:prstGeom>
        </p:spPr>
        <p:txBody>
          <a:bodyPr lIns="0" tIns="0" rIns="0" bIns="0" rtlCol="0" anchor="t">
            <a:spAutoFit/>
          </a:bodyPr>
          <a:lstStyle/>
          <a:p>
            <a:pPr algn="l">
              <a:lnSpc>
                <a:spcPts val="2770"/>
              </a:lnSpc>
            </a:pPr>
            <a:r>
              <a:rPr lang="en-US" sz="2565">
                <a:solidFill>
                  <a:srgbClr val="000000"/>
                </a:solidFill>
                <a:latin typeface="Public Sans"/>
              </a:rPr>
              <a:t>Blue : Not effected</a:t>
            </a:r>
          </a:p>
          <a:p>
            <a:pPr algn="l">
              <a:lnSpc>
                <a:spcPts val="2770"/>
              </a:lnSpc>
            </a:pPr>
            <a:r>
              <a:rPr lang="en-US" sz="2565">
                <a:solidFill>
                  <a:srgbClr val="000000"/>
                </a:solidFill>
                <a:latin typeface="Public Sans"/>
              </a:rPr>
              <a:t>Pink: Effected</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5552467" y="445003"/>
            <a:ext cx="3607783" cy="2783150"/>
          </a:xfrm>
          <a:custGeom>
            <a:avLst/>
            <a:gdLst/>
            <a:ahLst/>
            <a:cxnLst/>
            <a:rect l="l" t="t" r="r" b="b"/>
            <a:pathLst>
              <a:path w="3607783" h="2783150">
                <a:moveTo>
                  <a:pt x="0" y="0"/>
                </a:moveTo>
                <a:lnTo>
                  <a:pt x="3607784" y="0"/>
                </a:lnTo>
                <a:lnTo>
                  <a:pt x="3607784" y="2783149"/>
                </a:lnTo>
                <a:lnTo>
                  <a:pt x="0" y="2783149"/>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grpSp>
        <p:nvGrpSpPr>
          <p:cNvPr id="5" name="Group 5"/>
          <p:cNvGrpSpPr/>
          <p:nvPr/>
        </p:nvGrpSpPr>
        <p:grpSpPr>
          <a:xfrm rot="-10800000">
            <a:off x="1725949" y="4056628"/>
            <a:ext cx="14836101" cy="2173745"/>
            <a:chOff x="0" y="0"/>
            <a:chExt cx="19781469" cy="2898326"/>
          </a:xfrm>
        </p:grpSpPr>
        <p:sp>
          <p:nvSpPr>
            <p:cNvPr id="6" name="AutoShape 6"/>
            <p:cNvSpPr/>
            <p:nvPr/>
          </p:nvSpPr>
          <p:spPr>
            <a:xfrm>
              <a:off x="24736" y="2873590"/>
              <a:ext cx="19756732"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2894110"/>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1940622" y="4309325"/>
            <a:ext cx="14387706" cy="18609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The database schema for the project was created and setup for use on the MySQL workbench platform. Subsequently the database and tables were created, the data was loaded, and the security and access control measures were implemented.</a:t>
            </a:r>
          </a:p>
        </p:txBody>
      </p:sp>
      <p:sp>
        <p:nvSpPr>
          <p:cNvPr id="9" name="TextBox 9"/>
          <p:cNvSpPr txBox="1"/>
          <p:nvPr/>
        </p:nvSpPr>
        <p:spPr>
          <a:xfrm>
            <a:off x="0" y="1573807"/>
            <a:ext cx="6375803"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6. Data Warehousing</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1537744" y="2564719"/>
            <a:ext cx="13142473" cy="7169180"/>
          </a:xfrm>
          <a:custGeom>
            <a:avLst/>
            <a:gdLst/>
            <a:ahLst/>
            <a:cxnLst/>
            <a:rect l="l" t="t" r="r" b="b"/>
            <a:pathLst>
              <a:path w="13142473" h="7169180">
                <a:moveTo>
                  <a:pt x="0" y="0"/>
                </a:moveTo>
                <a:lnTo>
                  <a:pt x="13142473" y="0"/>
                </a:lnTo>
                <a:lnTo>
                  <a:pt x="13142473" y="7169180"/>
                </a:lnTo>
                <a:lnTo>
                  <a:pt x="0" y="7169180"/>
                </a:lnTo>
                <a:lnTo>
                  <a:pt x="0" y="0"/>
                </a:lnTo>
                <a:close/>
              </a:path>
            </a:pathLst>
          </a:custGeom>
          <a:blipFill>
            <a:blip r:embed="rId5"/>
            <a:stretch>
              <a:fillRect t="-22635"/>
            </a:stretch>
          </a:blipFill>
        </p:spPr>
      </p:sp>
      <p:sp>
        <p:nvSpPr>
          <p:cNvPr id="6" name="TextBox 6"/>
          <p:cNvSpPr txBox="1"/>
          <p:nvPr/>
        </p:nvSpPr>
        <p:spPr>
          <a:xfrm>
            <a:off x="-737013" y="1420150"/>
            <a:ext cx="6375803"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6. Data Warehousing</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562622" y="9258300"/>
            <a:ext cx="2011183" cy="1486865"/>
          </a:xfrm>
          <a:custGeom>
            <a:avLst/>
            <a:gdLst/>
            <a:ahLst/>
            <a:cxnLst/>
            <a:rect l="l" t="t" r="r" b="b"/>
            <a:pathLst>
              <a:path w="2011183" h="1486865">
                <a:moveTo>
                  <a:pt x="0" y="0"/>
                </a:moveTo>
                <a:lnTo>
                  <a:pt x="2011182" y="0"/>
                </a:lnTo>
                <a:lnTo>
                  <a:pt x="2011182" y="1486865"/>
                </a:lnTo>
                <a:lnTo>
                  <a:pt x="0" y="1486865"/>
                </a:lnTo>
                <a:lnTo>
                  <a:pt x="0" y="0"/>
                </a:lnTo>
                <a:close/>
              </a:path>
            </a:pathLst>
          </a:custGeom>
          <a:blipFill>
            <a:blip r:embed="rId4"/>
            <a:stretch>
              <a:fillRect/>
            </a:stretch>
          </a:blipFill>
        </p:spPr>
      </p:sp>
      <p:grpSp>
        <p:nvGrpSpPr>
          <p:cNvPr id="5" name="Group 5"/>
          <p:cNvGrpSpPr/>
          <p:nvPr/>
        </p:nvGrpSpPr>
        <p:grpSpPr>
          <a:xfrm>
            <a:off x="13009122" y="2665677"/>
            <a:ext cx="5418900" cy="6592623"/>
            <a:chOff x="0" y="0"/>
            <a:chExt cx="7225201" cy="8790164"/>
          </a:xfrm>
        </p:grpSpPr>
        <p:sp>
          <p:nvSpPr>
            <p:cNvPr id="6" name="AutoShape 6"/>
            <p:cNvSpPr/>
            <p:nvPr/>
          </p:nvSpPr>
          <p:spPr>
            <a:xfrm>
              <a:off x="24736" y="8727841"/>
              <a:ext cx="7200464"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8790164"/>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13255391" y="2408095"/>
            <a:ext cx="4724640" cy="68901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The task was completed by using several Python libraries for the analysis. With a cumulative goal score of 108266, Team B has the most goals of any team. Along with it, a wealth of other information on the goals scored during the season by various clubs, players, positions, etc. were also examined.</a:t>
            </a:r>
          </a:p>
        </p:txBody>
      </p:sp>
      <p:sp>
        <p:nvSpPr>
          <p:cNvPr id="9" name="TextBox 9"/>
          <p:cNvSpPr txBox="1"/>
          <p:nvPr/>
        </p:nvSpPr>
        <p:spPr>
          <a:xfrm>
            <a:off x="-1214499" y="1420150"/>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7. Team Goals Analysis</a:t>
            </a:r>
          </a:p>
        </p:txBody>
      </p:sp>
      <p:sp>
        <p:nvSpPr>
          <p:cNvPr id="10" name="Freeform 10"/>
          <p:cNvSpPr/>
          <p:nvPr/>
        </p:nvSpPr>
        <p:spPr>
          <a:xfrm>
            <a:off x="131873" y="2541434"/>
            <a:ext cx="12591231" cy="6149697"/>
          </a:xfrm>
          <a:custGeom>
            <a:avLst/>
            <a:gdLst/>
            <a:ahLst/>
            <a:cxnLst/>
            <a:rect l="l" t="t" r="r" b="b"/>
            <a:pathLst>
              <a:path w="12591231" h="6149697">
                <a:moveTo>
                  <a:pt x="0" y="0"/>
                </a:moveTo>
                <a:lnTo>
                  <a:pt x="12591230" y="0"/>
                </a:lnTo>
                <a:lnTo>
                  <a:pt x="12591230" y="6149697"/>
                </a:lnTo>
                <a:lnTo>
                  <a:pt x="0" y="6149697"/>
                </a:lnTo>
                <a:lnTo>
                  <a:pt x="0" y="0"/>
                </a:lnTo>
                <a:close/>
              </a:path>
            </a:pathLst>
          </a:custGeom>
          <a:blipFill>
            <a:blip r:embed="rId5"/>
            <a:stretch>
              <a:fillRect l="-3518" r="-1300"/>
            </a:stretch>
          </a:blipFill>
        </p:spPr>
      </p:sp>
      <p:sp>
        <p:nvSpPr>
          <p:cNvPr id="11" name="TextBox 11"/>
          <p:cNvSpPr txBox="1"/>
          <p:nvPr/>
        </p:nvSpPr>
        <p:spPr>
          <a:xfrm>
            <a:off x="1104533" y="9023152"/>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Total goals made by each team</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2157414" y="2397034"/>
            <a:ext cx="13973172" cy="6614959"/>
          </a:xfrm>
          <a:custGeom>
            <a:avLst/>
            <a:gdLst/>
            <a:ahLst/>
            <a:cxnLst/>
            <a:rect l="l" t="t" r="r" b="b"/>
            <a:pathLst>
              <a:path w="13973172" h="6614959">
                <a:moveTo>
                  <a:pt x="0" y="0"/>
                </a:moveTo>
                <a:lnTo>
                  <a:pt x="13973172" y="0"/>
                </a:lnTo>
                <a:lnTo>
                  <a:pt x="13973172" y="6614959"/>
                </a:lnTo>
                <a:lnTo>
                  <a:pt x="0" y="6614959"/>
                </a:lnTo>
                <a:lnTo>
                  <a:pt x="0" y="0"/>
                </a:lnTo>
                <a:close/>
              </a:path>
            </a:pathLst>
          </a:custGeom>
          <a:blipFill>
            <a:blip r:embed="rId5"/>
            <a:stretch>
              <a:fillRect/>
            </a:stretch>
          </a:blipFill>
        </p:spPr>
      </p:sp>
      <p:sp>
        <p:nvSpPr>
          <p:cNvPr id="6" name="TextBox 6"/>
          <p:cNvSpPr txBox="1"/>
          <p:nvPr/>
        </p:nvSpPr>
        <p:spPr>
          <a:xfrm>
            <a:off x="3182645" y="9277350"/>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Goals scored by teams throughout the seasons</a:t>
            </a:r>
          </a:p>
        </p:txBody>
      </p:sp>
      <p:sp>
        <p:nvSpPr>
          <p:cNvPr id="7" name="TextBox 7"/>
          <p:cNvSpPr txBox="1"/>
          <p:nvPr/>
        </p:nvSpPr>
        <p:spPr>
          <a:xfrm>
            <a:off x="-1214499" y="1420150"/>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7. Team Goals Analysis</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2964472" y="2783150"/>
            <a:ext cx="11715744" cy="5346866"/>
          </a:xfrm>
          <a:custGeom>
            <a:avLst/>
            <a:gdLst/>
            <a:ahLst/>
            <a:cxnLst/>
            <a:rect l="l" t="t" r="r" b="b"/>
            <a:pathLst>
              <a:path w="11715744" h="5346866">
                <a:moveTo>
                  <a:pt x="0" y="0"/>
                </a:moveTo>
                <a:lnTo>
                  <a:pt x="11715745" y="0"/>
                </a:lnTo>
                <a:lnTo>
                  <a:pt x="11715745" y="5346866"/>
                </a:lnTo>
                <a:lnTo>
                  <a:pt x="0" y="5346866"/>
                </a:lnTo>
                <a:lnTo>
                  <a:pt x="0" y="0"/>
                </a:lnTo>
                <a:close/>
              </a:path>
            </a:pathLst>
          </a:custGeom>
          <a:blipFill>
            <a:blip r:embed="rId5"/>
            <a:stretch>
              <a:fillRect/>
            </a:stretch>
          </a:blipFill>
        </p:spPr>
      </p:sp>
      <p:sp>
        <p:nvSpPr>
          <p:cNvPr id="6" name="TextBox 6"/>
          <p:cNvSpPr txBox="1"/>
          <p:nvPr/>
        </p:nvSpPr>
        <p:spPr>
          <a:xfrm>
            <a:off x="3182645" y="9277350"/>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Total goals made by positions in each season</a:t>
            </a:r>
          </a:p>
        </p:txBody>
      </p:sp>
      <p:sp>
        <p:nvSpPr>
          <p:cNvPr id="7" name="TextBox 7"/>
          <p:cNvSpPr txBox="1"/>
          <p:nvPr/>
        </p:nvSpPr>
        <p:spPr>
          <a:xfrm>
            <a:off x="-1214499" y="1420150"/>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7. Team Goals Analysis</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1391575"/>
            <a:ext cx="3607783" cy="2783150"/>
          </a:xfrm>
          <a:custGeom>
            <a:avLst/>
            <a:gdLst/>
            <a:ahLst/>
            <a:cxnLst/>
            <a:rect l="l" t="t" r="r" b="b"/>
            <a:pathLst>
              <a:path w="3607783" h="2783150">
                <a:moveTo>
                  <a:pt x="0" y="0"/>
                </a:moveTo>
                <a:lnTo>
                  <a:pt x="3607783" y="0"/>
                </a:lnTo>
                <a:lnTo>
                  <a:pt x="3607783" y="2783149"/>
                </a:lnTo>
                <a:lnTo>
                  <a:pt x="0" y="2783149"/>
                </a:lnTo>
                <a:lnTo>
                  <a:pt x="0" y="0"/>
                </a:lnTo>
                <a:close/>
              </a:path>
            </a:pathLst>
          </a:custGeom>
          <a:blipFill>
            <a:blip r:embed="rId3"/>
            <a:stretch>
              <a:fillRect/>
            </a:stretch>
          </a:blipFill>
        </p:spPr>
      </p:sp>
      <p:sp>
        <p:nvSpPr>
          <p:cNvPr id="4" name="Freeform 4"/>
          <p:cNvSpPr/>
          <p:nvPr/>
        </p:nvSpPr>
        <p:spPr>
          <a:xfrm>
            <a:off x="0" y="7934074"/>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576250" y="1347022"/>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Index</a:t>
            </a:r>
          </a:p>
        </p:txBody>
      </p:sp>
      <p:sp>
        <p:nvSpPr>
          <p:cNvPr id="6" name="TextBox 6"/>
          <p:cNvSpPr txBox="1"/>
          <p:nvPr/>
        </p:nvSpPr>
        <p:spPr>
          <a:xfrm>
            <a:off x="6613393" y="2802200"/>
            <a:ext cx="5029681" cy="6890156"/>
          </a:xfrm>
          <a:prstGeom prst="rect">
            <a:avLst/>
          </a:prstGeom>
        </p:spPr>
        <p:txBody>
          <a:bodyPr lIns="0" tIns="0" rIns="0" bIns="0" rtlCol="0" anchor="t">
            <a:spAutoFit/>
          </a:bodyPr>
          <a:lstStyle/>
          <a:p>
            <a:pPr marL="725424" lvl="1" indent="-362712" algn="ctr">
              <a:lnSpc>
                <a:spcPts val="3628"/>
              </a:lnSpc>
              <a:buAutoNum type="arabicPeriod"/>
            </a:pPr>
            <a:r>
              <a:rPr lang="en-US" sz="3359">
                <a:solidFill>
                  <a:srgbClr val="000000"/>
                </a:solidFill>
                <a:latin typeface="Public Sans"/>
              </a:rPr>
              <a:t>Problem Statements</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2. Nature of Dataset</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3. Figure/ Graph</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4. Results</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5. Challenges</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6. Conclusion</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7. Code </a:t>
            </a:r>
          </a:p>
          <a:p>
            <a:pPr algn="ctr">
              <a:lnSpc>
                <a:spcPts val="3628"/>
              </a:lnSpc>
            </a:pPr>
            <a:endParaRPr lang="en-US" sz="3359">
              <a:solidFill>
                <a:srgbClr val="000000"/>
              </a:solidFill>
              <a:latin typeface="Public Sans"/>
            </a:endParaRPr>
          </a:p>
          <a:p>
            <a:pPr algn="ctr">
              <a:lnSpc>
                <a:spcPts val="3628"/>
              </a:lnSpc>
            </a:pPr>
            <a:r>
              <a:rPr lang="en-US" sz="3359">
                <a:solidFill>
                  <a:srgbClr val="000000"/>
                </a:solidFill>
                <a:latin typeface="Public Sans"/>
              </a:rPr>
              <a:t>8. References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1922246" y="2040074"/>
            <a:ext cx="13624764" cy="7218226"/>
          </a:xfrm>
          <a:custGeom>
            <a:avLst/>
            <a:gdLst/>
            <a:ahLst/>
            <a:cxnLst/>
            <a:rect l="l" t="t" r="r" b="b"/>
            <a:pathLst>
              <a:path w="13624764" h="7218226">
                <a:moveTo>
                  <a:pt x="0" y="0"/>
                </a:moveTo>
                <a:lnTo>
                  <a:pt x="13624763" y="0"/>
                </a:lnTo>
                <a:lnTo>
                  <a:pt x="13624763" y="7218226"/>
                </a:lnTo>
                <a:lnTo>
                  <a:pt x="0" y="7218226"/>
                </a:lnTo>
                <a:lnTo>
                  <a:pt x="0" y="0"/>
                </a:lnTo>
                <a:close/>
              </a:path>
            </a:pathLst>
          </a:custGeom>
          <a:blipFill>
            <a:blip r:embed="rId5"/>
            <a:stretch>
              <a:fillRect/>
            </a:stretch>
          </a:blipFill>
        </p:spPr>
      </p:sp>
      <p:sp>
        <p:nvSpPr>
          <p:cNvPr id="6" name="TextBox 6"/>
          <p:cNvSpPr txBox="1"/>
          <p:nvPr/>
        </p:nvSpPr>
        <p:spPr>
          <a:xfrm>
            <a:off x="3411672" y="9498751"/>
            <a:ext cx="10645911" cy="946546"/>
          </a:xfrm>
          <a:prstGeom prst="rect">
            <a:avLst/>
          </a:prstGeom>
        </p:spPr>
        <p:txBody>
          <a:bodyPr lIns="0" tIns="0" rIns="0" bIns="0" rtlCol="0" anchor="t">
            <a:spAutoFit/>
          </a:bodyPr>
          <a:lstStyle/>
          <a:p>
            <a:pPr algn="ctr">
              <a:lnSpc>
                <a:spcPts val="3628"/>
              </a:lnSpc>
            </a:pPr>
            <a:r>
              <a:rPr lang="en-US" sz="3359">
                <a:solidFill>
                  <a:srgbClr val="000000"/>
                </a:solidFill>
                <a:latin typeface="Public Sans"/>
              </a:rPr>
              <a:t> Performance metrics of top player of top team</a:t>
            </a:r>
          </a:p>
          <a:p>
            <a:pPr algn="ctr">
              <a:lnSpc>
                <a:spcPts val="3628"/>
              </a:lnSpc>
              <a:spcBef>
                <a:spcPct val="0"/>
              </a:spcBef>
            </a:pPr>
            <a:endParaRPr lang="en-US" sz="3359">
              <a:solidFill>
                <a:srgbClr val="000000"/>
              </a:solidFill>
              <a:latin typeface="Public Sans"/>
            </a:endParaRPr>
          </a:p>
        </p:txBody>
      </p:sp>
      <p:sp>
        <p:nvSpPr>
          <p:cNvPr id="7" name="TextBox 7"/>
          <p:cNvSpPr txBox="1"/>
          <p:nvPr/>
        </p:nvSpPr>
        <p:spPr>
          <a:xfrm>
            <a:off x="-1214499" y="1420150"/>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7. Team Goals Analysis</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grpSp>
        <p:nvGrpSpPr>
          <p:cNvPr id="5" name="Group 5"/>
          <p:cNvGrpSpPr/>
          <p:nvPr/>
        </p:nvGrpSpPr>
        <p:grpSpPr>
          <a:xfrm rot="-10800000">
            <a:off x="1260043" y="3536545"/>
            <a:ext cx="14836101" cy="2173745"/>
            <a:chOff x="0" y="0"/>
            <a:chExt cx="19781469" cy="2898326"/>
          </a:xfrm>
        </p:grpSpPr>
        <p:sp>
          <p:nvSpPr>
            <p:cNvPr id="6" name="AutoShape 6"/>
            <p:cNvSpPr/>
            <p:nvPr/>
          </p:nvSpPr>
          <p:spPr>
            <a:xfrm>
              <a:off x="24736" y="2873590"/>
              <a:ext cx="19756732"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2894110"/>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1484241" y="4177643"/>
            <a:ext cx="14387706" cy="14037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Interactive dashboards and visualizations that offer insights into player performance, team tactics, and possible areas for growth are created with Power BI.</a:t>
            </a:r>
          </a:p>
        </p:txBody>
      </p:sp>
      <p:sp>
        <p:nvSpPr>
          <p:cNvPr id="9" name="TextBox 9"/>
          <p:cNvSpPr txBox="1"/>
          <p:nvPr/>
        </p:nvSpPr>
        <p:spPr>
          <a:xfrm>
            <a:off x="4178327" y="1712303"/>
            <a:ext cx="801858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8. Reporting and Visualization</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2549799" y="2266419"/>
            <a:ext cx="12695223" cy="7246079"/>
          </a:xfrm>
          <a:custGeom>
            <a:avLst/>
            <a:gdLst/>
            <a:ahLst/>
            <a:cxnLst/>
            <a:rect l="l" t="t" r="r" b="b"/>
            <a:pathLst>
              <a:path w="12695223" h="7246079">
                <a:moveTo>
                  <a:pt x="0" y="0"/>
                </a:moveTo>
                <a:lnTo>
                  <a:pt x="12695224" y="0"/>
                </a:lnTo>
                <a:lnTo>
                  <a:pt x="12695224" y="7246079"/>
                </a:lnTo>
                <a:lnTo>
                  <a:pt x="0" y="7246079"/>
                </a:lnTo>
                <a:lnTo>
                  <a:pt x="0" y="0"/>
                </a:lnTo>
                <a:close/>
              </a:path>
            </a:pathLst>
          </a:custGeom>
          <a:blipFill>
            <a:blip r:embed="rId5"/>
            <a:stretch>
              <a:fillRect/>
            </a:stretch>
          </a:blipFill>
        </p:spPr>
      </p:sp>
      <p:sp>
        <p:nvSpPr>
          <p:cNvPr id="6" name="TextBox 6"/>
          <p:cNvSpPr txBox="1"/>
          <p:nvPr/>
        </p:nvSpPr>
        <p:spPr>
          <a:xfrm>
            <a:off x="3182645" y="9531548"/>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Interactive dashboard using Power BI</a:t>
            </a:r>
          </a:p>
        </p:txBody>
      </p:sp>
      <p:sp>
        <p:nvSpPr>
          <p:cNvPr id="7" name="TextBox 7"/>
          <p:cNvSpPr txBox="1"/>
          <p:nvPr/>
        </p:nvSpPr>
        <p:spPr>
          <a:xfrm>
            <a:off x="4178327" y="1420150"/>
            <a:ext cx="801858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8. Reporting and Visualization</a:t>
            </a: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1409126" y="2673739"/>
            <a:ext cx="14651003" cy="6307855"/>
          </a:xfrm>
          <a:custGeom>
            <a:avLst/>
            <a:gdLst/>
            <a:ahLst/>
            <a:cxnLst/>
            <a:rect l="l" t="t" r="r" b="b"/>
            <a:pathLst>
              <a:path w="14651003" h="6307855">
                <a:moveTo>
                  <a:pt x="0" y="0"/>
                </a:moveTo>
                <a:lnTo>
                  <a:pt x="14651003" y="0"/>
                </a:lnTo>
                <a:lnTo>
                  <a:pt x="14651003" y="6307855"/>
                </a:lnTo>
                <a:lnTo>
                  <a:pt x="0" y="6307855"/>
                </a:lnTo>
                <a:lnTo>
                  <a:pt x="0" y="0"/>
                </a:lnTo>
                <a:close/>
              </a:path>
            </a:pathLst>
          </a:custGeom>
          <a:blipFill>
            <a:blip r:embed="rId5"/>
            <a:stretch>
              <a:fillRect/>
            </a:stretch>
          </a:blipFill>
        </p:spPr>
      </p:sp>
      <p:sp>
        <p:nvSpPr>
          <p:cNvPr id="6" name="TextBox 6"/>
          <p:cNvSpPr txBox="1"/>
          <p:nvPr/>
        </p:nvSpPr>
        <p:spPr>
          <a:xfrm>
            <a:off x="3182645" y="9277350"/>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Team B- Player A</a:t>
            </a:r>
          </a:p>
        </p:txBody>
      </p:sp>
      <p:sp>
        <p:nvSpPr>
          <p:cNvPr id="7" name="TextBox 7"/>
          <p:cNvSpPr txBox="1"/>
          <p:nvPr/>
        </p:nvSpPr>
        <p:spPr>
          <a:xfrm>
            <a:off x="4178327" y="1712303"/>
            <a:ext cx="801858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8. Reporting and Visualization</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67584" y="9733899"/>
            <a:ext cx="1496284" cy="1106201"/>
          </a:xfrm>
          <a:custGeom>
            <a:avLst/>
            <a:gdLst/>
            <a:ahLst/>
            <a:cxnLst/>
            <a:rect l="l" t="t" r="r" b="b"/>
            <a:pathLst>
              <a:path w="1496284" h="1106201">
                <a:moveTo>
                  <a:pt x="0" y="0"/>
                </a:moveTo>
                <a:lnTo>
                  <a:pt x="1496284" y="0"/>
                </a:lnTo>
                <a:lnTo>
                  <a:pt x="1496284" y="1106202"/>
                </a:lnTo>
                <a:lnTo>
                  <a:pt x="0" y="1106202"/>
                </a:lnTo>
                <a:lnTo>
                  <a:pt x="0" y="0"/>
                </a:lnTo>
                <a:close/>
              </a:path>
            </a:pathLst>
          </a:custGeom>
          <a:blipFill>
            <a:blip r:embed="rId4"/>
            <a:stretch>
              <a:fillRect/>
            </a:stretch>
          </a:blipFill>
        </p:spPr>
      </p:sp>
      <p:sp>
        <p:nvSpPr>
          <p:cNvPr id="5" name="Freeform 5"/>
          <p:cNvSpPr/>
          <p:nvPr/>
        </p:nvSpPr>
        <p:spPr>
          <a:xfrm>
            <a:off x="2805008" y="2266419"/>
            <a:ext cx="11649357" cy="6991881"/>
          </a:xfrm>
          <a:custGeom>
            <a:avLst/>
            <a:gdLst/>
            <a:ahLst/>
            <a:cxnLst/>
            <a:rect l="l" t="t" r="r" b="b"/>
            <a:pathLst>
              <a:path w="11649357" h="6991881">
                <a:moveTo>
                  <a:pt x="0" y="0"/>
                </a:moveTo>
                <a:lnTo>
                  <a:pt x="11649357" y="0"/>
                </a:lnTo>
                <a:lnTo>
                  <a:pt x="11649357" y="6991881"/>
                </a:lnTo>
                <a:lnTo>
                  <a:pt x="0" y="6991881"/>
                </a:lnTo>
                <a:lnTo>
                  <a:pt x="0" y="0"/>
                </a:lnTo>
                <a:close/>
              </a:path>
            </a:pathLst>
          </a:custGeom>
          <a:blipFill>
            <a:blip r:embed="rId5"/>
            <a:stretch>
              <a:fillRect/>
            </a:stretch>
          </a:blipFill>
        </p:spPr>
      </p:sp>
      <p:sp>
        <p:nvSpPr>
          <p:cNvPr id="6" name="TextBox 6"/>
          <p:cNvSpPr txBox="1"/>
          <p:nvPr/>
        </p:nvSpPr>
        <p:spPr>
          <a:xfrm>
            <a:off x="3182645" y="9277350"/>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Clustering Using PowerBI</a:t>
            </a:r>
          </a:p>
        </p:txBody>
      </p:sp>
      <p:sp>
        <p:nvSpPr>
          <p:cNvPr id="7" name="TextBox 7"/>
          <p:cNvSpPr txBox="1"/>
          <p:nvPr/>
        </p:nvSpPr>
        <p:spPr>
          <a:xfrm>
            <a:off x="4252520" y="1420150"/>
            <a:ext cx="801858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8. Reporting and Visualization</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406214" y="8904525"/>
            <a:ext cx="1869981" cy="1382475"/>
          </a:xfrm>
          <a:custGeom>
            <a:avLst/>
            <a:gdLst/>
            <a:ahLst/>
            <a:cxnLst/>
            <a:rect l="l" t="t" r="r" b="b"/>
            <a:pathLst>
              <a:path w="1869981" h="1382475">
                <a:moveTo>
                  <a:pt x="0" y="0"/>
                </a:moveTo>
                <a:lnTo>
                  <a:pt x="1869982" y="0"/>
                </a:lnTo>
                <a:lnTo>
                  <a:pt x="1869982" y="1382475"/>
                </a:lnTo>
                <a:lnTo>
                  <a:pt x="0" y="1382475"/>
                </a:lnTo>
                <a:lnTo>
                  <a:pt x="0" y="0"/>
                </a:lnTo>
                <a:close/>
              </a:path>
            </a:pathLst>
          </a:custGeom>
          <a:blipFill>
            <a:blip r:embed="rId4"/>
            <a:stretch>
              <a:fillRect/>
            </a:stretch>
          </a:blipFill>
        </p:spPr>
      </p:sp>
      <p:sp>
        <p:nvSpPr>
          <p:cNvPr id="5" name="TextBox 5"/>
          <p:cNvSpPr txBox="1"/>
          <p:nvPr/>
        </p:nvSpPr>
        <p:spPr>
          <a:xfrm>
            <a:off x="3317792" y="183484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Challenges</a:t>
            </a:r>
          </a:p>
        </p:txBody>
      </p:sp>
      <p:sp>
        <p:nvSpPr>
          <p:cNvPr id="6" name="AutoShape 6"/>
          <p:cNvSpPr/>
          <p:nvPr/>
        </p:nvSpPr>
        <p:spPr>
          <a:xfrm>
            <a:off x="1416296" y="6121054"/>
            <a:ext cx="15455408" cy="0"/>
          </a:xfrm>
          <a:prstGeom prst="line">
            <a:avLst/>
          </a:prstGeom>
          <a:ln w="38100" cap="flat">
            <a:solidFill>
              <a:srgbClr val="000000"/>
            </a:solidFill>
            <a:prstDash val="solid"/>
            <a:headEnd type="none" w="sm" len="sm"/>
            <a:tailEnd type="none" w="sm" len="sm"/>
          </a:ln>
        </p:spPr>
      </p:sp>
      <p:sp>
        <p:nvSpPr>
          <p:cNvPr id="7" name="AutoShape 7"/>
          <p:cNvSpPr/>
          <p:nvPr/>
        </p:nvSpPr>
        <p:spPr>
          <a:xfrm>
            <a:off x="8860250" y="3310103"/>
            <a:ext cx="19050" cy="5948136"/>
          </a:xfrm>
          <a:prstGeom prst="line">
            <a:avLst/>
          </a:prstGeom>
          <a:ln w="38100" cap="flat">
            <a:solidFill>
              <a:srgbClr val="000000"/>
            </a:solidFill>
            <a:prstDash val="solid"/>
            <a:headEnd type="none" w="sm" len="sm"/>
            <a:tailEnd type="none" w="sm" len="sm"/>
          </a:ln>
        </p:spPr>
      </p:sp>
      <p:sp>
        <p:nvSpPr>
          <p:cNvPr id="8" name="TextBox 8"/>
          <p:cNvSpPr txBox="1"/>
          <p:nvPr/>
        </p:nvSpPr>
        <p:spPr>
          <a:xfrm>
            <a:off x="1393627" y="2659908"/>
            <a:ext cx="7466623" cy="3689746"/>
          </a:xfrm>
          <a:prstGeom prst="rect">
            <a:avLst/>
          </a:prstGeom>
        </p:spPr>
        <p:txBody>
          <a:bodyPr lIns="0" tIns="0" rIns="0" bIns="0" rtlCol="0" anchor="t">
            <a:spAutoFit/>
          </a:bodyPr>
          <a:lstStyle/>
          <a:p>
            <a:pPr algn="ctr">
              <a:lnSpc>
                <a:spcPts val="3628"/>
              </a:lnSpc>
            </a:pPr>
            <a:endParaRPr/>
          </a:p>
          <a:p>
            <a:pPr algn="ctr">
              <a:lnSpc>
                <a:spcPts val="3628"/>
              </a:lnSpc>
            </a:pPr>
            <a:r>
              <a:rPr lang="en-US" sz="3359">
                <a:solidFill>
                  <a:srgbClr val="000000"/>
                </a:solidFill>
                <a:latin typeface="Public Sans"/>
              </a:rPr>
              <a:t>Performing outlier analysis on the 'goals' attribute presented challenges due to the wide range of values. The lack of realistic data further complicated the analysis process.</a:t>
            </a:r>
          </a:p>
          <a:p>
            <a:pPr algn="ctr">
              <a:lnSpc>
                <a:spcPts val="3628"/>
              </a:lnSpc>
            </a:pPr>
            <a:endParaRPr lang="en-US" sz="3359">
              <a:solidFill>
                <a:srgbClr val="000000"/>
              </a:solidFill>
              <a:latin typeface="Public Sans"/>
            </a:endParaRPr>
          </a:p>
        </p:txBody>
      </p:sp>
      <p:sp>
        <p:nvSpPr>
          <p:cNvPr id="9" name="TextBox 9"/>
          <p:cNvSpPr txBox="1"/>
          <p:nvPr/>
        </p:nvSpPr>
        <p:spPr>
          <a:xfrm>
            <a:off x="9040154" y="3574308"/>
            <a:ext cx="7831550" cy="18609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The absence of unique ID values for features complicated both data distinction and the data warehousing process.</a:t>
            </a:r>
          </a:p>
        </p:txBody>
      </p:sp>
      <p:sp>
        <p:nvSpPr>
          <p:cNvPr id="10" name="TextBox 10"/>
          <p:cNvSpPr txBox="1"/>
          <p:nvPr/>
        </p:nvSpPr>
        <p:spPr>
          <a:xfrm>
            <a:off x="1463768" y="6601366"/>
            <a:ext cx="7396482" cy="18609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The separation of data ingestion and data warehousing problem statements heightened the overall complexity of the project.</a:t>
            </a:r>
          </a:p>
        </p:txBody>
      </p:sp>
      <p:sp>
        <p:nvSpPr>
          <p:cNvPr id="11" name="TextBox 11"/>
          <p:cNvSpPr txBox="1"/>
          <p:nvPr/>
        </p:nvSpPr>
        <p:spPr>
          <a:xfrm>
            <a:off x="9314915" y="6601366"/>
            <a:ext cx="7282029" cy="18609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Deciding on the appropriate alternative to replace missing values or outliers posed a significant challenge.</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562622" y="8295042"/>
            <a:ext cx="3182644" cy="2352926"/>
          </a:xfrm>
          <a:custGeom>
            <a:avLst/>
            <a:gdLst/>
            <a:ahLst/>
            <a:cxnLst/>
            <a:rect l="l" t="t" r="r" b="b"/>
            <a:pathLst>
              <a:path w="3182644" h="2352926">
                <a:moveTo>
                  <a:pt x="0" y="0"/>
                </a:moveTo>
                <a:lnTo>
                  <a:pt x="3182644" y="0"/>
                </a:lnTo>
                <a:lnTo>
                  <a:pt x="3182644" y="2352925"/>
                </a:lnTo>
                <a:lnTo>
                  <a:pt x="0" y="2352925"/>
                </a:lnTo>
                <a:lnTo>
                  <a:pt x="0" y="0"/>
                </a:lnTo>
                <a:close/>
              </a:path>
            </a:pathLst>
          </a:custGeom>
          <a:blipFill>
            <a:blip r:embed="rId4"/>
            <a:stretch>
              <a:fillRect/>
            </a:stretch>
          </a:blipFill>
        </p:spPr>
      </p:sp>
      <p:sp>
        <p:nvSpPr>
          <p:cNvPr id="5" name="TextBox 5"/>
          <p:cNvSpPr txBox="1"/>
          <p:nvPr/>
        </p:nvSpPr>
        <p:spPr>
          <a:xfrm>
            <a:off x="3317792" y="183484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Conclusion</a:t>
            </a:r>
          </a:p>
        </p:txBody>
      </p:sp>
      <p:sp>
        <p:nvSpPr>
          <p:cNvPr id="6" name="TextBox 6"/>
          <p:cNvSpPr txBox="1"/>
          <p:nvPr/>
        </p:nvSpPr>
        <p:spPr>
          <a:xfrm>
            <a:off x="2790869" y="3932420"/>
            <a:ext cx="12706262" cy="4362622"/>
          </a:xfrm>
          <a:prstGeom prst="rect">
            <a:avLst/>
          </a:prstGeom>
        </p:spPr>
        <p:txBody>
          <a:bodyPr lIns="0" tIns="0" rIns="0" bIns="0" rtlCol="0" anchor="t">
            <a:spAutoFit/>
          </a:bodyPr>
          <a:lstStyle/>
          <a:p>
            <a:pPr algn="ctr">
              <a:lnSpc>
                <a:spcPts val="3815"/>
              </a:lnSpc>
            </a:pPr>
            <a:r>
              <a:rPr lang="en-US" sz="3533">
                <a:solidFill>
                  <a:srgbClr val="000000"/>
                </a:solidFill>
                <a:latin typeface="Public Sans"/>
              </a:rPr>
              <a:t>This data engineering project, which includes a strong infrastructure for player analysis and team plan assessment, is a prime example of the effectiveness of data-driven insights in sports. By utilizing sophisticated methods such as data imputation and statistical analysis, significant discoveries were made, highlighting the need of effective data administration. These findings, when combined with ongoing refinement of analytical methodologies, can spur innovation and performance gains in the sports sector.</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46964" y="8421118"/>
            <a:ext cx="2264799" cy="1674363"/>
          </a:xfrm>
          <a:custGeom>
            <a:avLst/>
            <a:gdLst/>
            <a:ahLst/>
            <a:cxnLst/>
            <a:rect l="l" t="t" r="r" b="b"/>
            <a:pathLst>
              <a:path w="2264799" h="1674363">
                <a:moveTo>
                  <a:pt x="0" y="0"/>
                </a:moveTo>
                <a:lnTo>
                  <a:pt x="2264799" y="0"/>
                </a:lnTo>
                <a:lnTo>
                  <a:pt x="2264799" y="1674364"/>
                </a:lnTo>
                <a:lnTo>
                  <a:pt x="0" y="1674364"/>
                </a:lnTo>
                <a:lnTo>
                  <a:pt x="0" y="0"/>
                </a:lnTo>
                <a:close/>
              </a:path>
            </a:pathLst>
          </a:custGeom>
          <a:blipFill>
            <a:blip r:embed="rId4"/>
            <a:stretch>
              <a:fillRect/>
            </a:stretch>
          </a:blipFill>
        </p:spPr>
      </p:sp>
      <p:sp>
        <p:nvSpPr>
          <p:cNvPr id="5" name="TextBox 5"/>
          <p:cNvSpPr txBox="1"/>
          <p:nvPr/>
        </p:nvSpPr>
        <p:spPr>
          <a:xfrm>
            <a:off x="3611067" y="1568622"/>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Code</a:t>
            </a:r>
          </a:p>
        </p:txBody>
      </p:sp>
      <p:sp>
        <p:nvSpPr>
          <p:cNvPr id="6" name="TextBox 6"/>
          <p:cNvSpPr txBox="1"/>
          <p:nvPr/>
        </p:nvSpPr>
        <p:spPr>
          <a:xfrm>
            <a:off x="3159590" y="3657004"/>
            <a:ext cx="4893242" cy="4893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5" tooltip="https://github.com/niranjanaj628/internship-phase2-capstone-project/blob/main/Problem-statement-solutions/Task-1/Cleaning%20and%20preprocessing.ipynb"/>
              </a:rPr>
              <a:t>Problem statement 1</a:t>
            </a:r>
          </a:p>
        </p:txBody>
      </p:sp>
      <p:sp>
        <p:nvSpPr>
          <p:cNvPr id="7" name="AutoShape 7"/>
          <p:cNvSpPr/>
          <p:nvPr/>
        </p:nvSpPr>
        <p:spPr>
          <a:xfrm flipV="1">
            <a:off x="9163050" y="3179818"/>
            <a:ext cx="0" cy="4942203"/>
          </a:xfrm>
          <a:prstGeom prst="line">
            <a:avLst/>
          </a:prstGeom>
          <a:ln w="38100" cap="flat">
            <a:solidFill>
              <a:srgbClr val="000000"/>
            </a:solidFill>
            <a:prstDash val="solid"/>
            <a:headEnd type="none" w="sm" len="sm"/>
            <a:tailEnd type="none" w="sm" len="sm"/>
          </a:ln>
        </p:spPr>
      </p:sp>
      <p:sp>
        <p:nvSpPr>
          <p:cNvPr id="8" name="TextBox 8"/>
          <p:cNvSpPr txBox="1"/>
          <p:nvPr/>
        </p:nvSpPr>
        <p:spPr>
          <a:xfrm>
            <a:off x="3159590" y="4466767"/>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6" tooltip="https://github.com/niranjanaj628/internship-phase2-capstone-project/blob/main/Problem-statement-solutions/Task-2/Position%20Analysis.ipynb"/>
              </a:rPr>
              <a:t>Problem statement 2</a:t>
            </a:r>
          </a:p>
        </p:txBody>
      </p:sp>
      <p:sp>
        <p:nvSpPr>
          <p:cNvPr id="9" name="TextBox 9"/>
          <p:cNvSpPr txBox="1"/>
          <p:nvPr/>
        </p:nvSpPr>
        <p:spPr>
          <a:xfrm>
            <a:off x="3159590" y="5441369"/>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7" tooltip="https://github.com/niranjanaj628/internship-phase2-capstone-project/blob/main/Problem-statement-solutions/Task-3/data_ingestion.ipynb"/>
              </a:rPr>
              <a:t>Problem statement 3</a:t>
            </a:r>
          </a:p>
        </p:txBody>
      </p:sp>
      <p:sp>
        <p:nvSpPr>
          <p:cNvPr id="10" name="TextBox 10"/>
          <p:cNvSpPr txBox="1"/>
          <p:nvPr/>
        </p:nvSpPr>
        <p:spPr>
          <a:xfrm>
            <a:off x="3159590" y="6550359"/>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8" tooltip="https://github.com/niranjanaj628/internship-phase2-capstone-project/blob/main/Problem-statement-solutions/Task-4/Pass%20Completion%20Rate%20vs.%20Assists.ipynb"/>
              </a:rPr>
              <a:t>Problem statement 4</a:t>
            </a:r>
          </a:p>
        </p:txBody>
      </p:sp>
      <p:sp>
        <p:nvSpPr>
          <p:cNvPr id="11" name="TextBox 11"/>
          <p:cNvSpPr txBox="1"/>
          <p:nvPr/>
        </p:nvSpPr>
        <p:spPr>
          <a:xfrm>
            <a:off x="10448418" y="3428404"/>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9" tooltip="https://github.com/niranjanaj628/internship-phase2-capstone-project/blob/main/Problem-statement-solutions/Task-5/Data%20Tranformation.ipynb"/>
              </a:rPr>
              <a:t>Problem statement 5</a:t>
            </a:r>
          </a:p>
        </p:txBody>
      </p:sp>
      <p:sp>
        <p:nvSpPr>
          <p:cNvPr id="12" name="TextBox 12"/>
          <p:cNvSpPr txBox="1"/>
          <p:nvPr/>
        </p:nvSpPr>
        <p:spPr>
          <a:xfrm>
            <a:off x="10448418" y="4466767"/>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10" tooltip="https://github.com/niranjanaj628/internship-phase2-capstone-project/blob/main/Problem-statement-solutions/Task-6/mysql_database_schema.ipynb"/>
              </a:rPr>
              <a:t>Problem statement 6</a:t>
            </a:r>
          </a:p>
        </p:txBody>
      </p:sp>
      <p:sp>
        <p:nvSpPr>
          <p:cNvPr id="13" name="TextBox 13"/>
          <p:cNvSpPr txBox="1"/>
          <p:nvPr/>
        </p:nvSpPr>
        <p:spPr>
          <a:xfrm>
            <a:off x="10448418" y="5441369"/>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11" tooltip="https://github.com/niranjanaj628/internship-phase2-capstone-project/blob/main/Problem-statement-solutions/Task-7/Team%20Goals%20Analysis.ipynb"/>
              </a:rPr>
              <a:t>Problem statement 7</a:t>
            </a:r>
          </a:p>
        </p:txBody>
      </p:sp>
      <p:sp>
        <p:nvSpPr>
          <p:cNvPr id="14" name="TextBox 14"/>
          <p:cNvSpPr txBox="1"/>
          <p:nvPr/>
        </p:nvSpPr>
        <p:spPr>
          <a:xfrm>
            <a:off x="10448418" y="6550359"/>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12" tooltip="https://github.com/niranjanaj628/internship-phase2-capstone-project/blob/main/Problem-statement-solutions/Task-8/Reporting%20and%20Visualization%20using%20power%20bi.pbix"/>
              </a:rPr>
              <a:t>Problem statement 8</a:t>
            </a:r>
          </a:p>
        </p:txBody>
      </p:sp>
      <p:sp>
        <p:nvSpPr>
          <p:cNvPr id="15" name="TextBox 15"/>
          <p:cNvSpPr txBox="1"/>
          <p:nvPr/>
        </p:nvSpPr>
        <p:spPr>
          <a:xfrm>
            <a:off x="7151144" y="9023152"/>
            <a:ext cx="4893242" cy="489346"/>
          </a:xfrm>
          <a:prstGeom prst="rect">
            <a:avLst/>
          </a:prstGeom>
        </p:spPr>
        <p:txBody>
          <a:bodyPr lIns="0" tIns="0" rIns="0" bIns="0" rtlCol="0" anchor="t">
            <a:spAutoFit/>
          </a:bodyPr>
          <a:lstStyle/>
          <a:p>
            <a:pPr algn="l">
              <a:lnSpc>
                <a:spcPts val="3628"/>
              </a:lnSpc>
            </a:pPr>
            <a:r>
              <a:rPr lang="en-US" sz="3359" u="sng">
                <a:solidFill>
                  <a:srgbClr val="000000"/>
                </a:solidFill>
                <a:latin typeface="Public Sans"/>
                <a:hlinkClick r:id="rId13" tooltip="https://github.com/niranjanaj628/internship-phase2-capstone-project/tree/main"/>
              </a:rPr>
              <a:t>Github repositor</a:t>
            </a:r>
            <a:r>
              <a:rPr lang="en-US" sz="3359">
                <a:solidFill>
                  <a:srgbClr val="000000"/>
                </a:solidFill>
                <a:latin typeface="Public Sans"/>
              </a:rPr>
              <a:t>y</a:t>
            </a: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5236014" y="0"/>
            <a:ext cx="3607783" cy="2783150"/>
          </a:xfrm>
          <a:custGeom>
            <a:avLst/>
            <a:gdLst/>
            <a:ahLst/>
            <a:cxnLst/>
            <a:rect l="l" t="t" r="r" b="b"/>
            <a:pathLst>
              <a:path w="3607783" h="2783150">
                <a:moveTo>
                  <a:pt x="0" y="0"/>
                </a:moveTo>
                <a:lnTo>
                  <a:pt x="3607784" y="0"/>
                </a:lnTo>
                <a:lnTo>
                  <a:pt x="3607784" y="2783150"/>
                </a:lnTo>
                <a:lnTo>
                  <a:pt x="0" y="2783150"/>
                </a:lnTo>
                <a:lnTo>
                  <a:pt x="0" y="0"/>
                </a:lnTo>
                <a:close/>
              </a:path>
            </a:pathLst>
          </a:custGeom>
          <a:blipFill>
            <a:blip r:embed="rId3"/>
            <a:stretch>
              <a:fillRect/>
            </a:stretch>
          </a:blipFill>
        </p:spPr>
      </p:sp>
      <p:sp>
        <p:nvSpPr>
          <p:cNvPr id="4" name="Freeform 4"/>
          <p:cNvSpPr/>
          <p:nvPr/>
        </p:nvSpPr>
        <p:spPr>
          <a:xfrm>
            <a:off x="-444130" y="9258300"/>
            <a:ext cx="1472830" cy="1088862"/>
          </a:xfrm>
          <a:custGeom>
            <a:avLst/>
            <a:gdLst/>
            <a:ahLst/>
            <a:cxnLst/>
            <a:rect l="l" t="t" r="r" b="b"/>
            <a:pathLst>
              <a:path w="1472830" h="1088862">
                <a:moveTo>
                  <a:pt x="0" y="0"/>
                </a:moveTo>
                <a:lnTo>
                  <a:pt x="1472830" y="0"/>
                </a:lnTo>
                <a:lnTo>
                  <a:pt x="1472830" y="1088862"/>
                </a:lnTo>
                <a:lnTo>
                  <a:pt x="0" y="1088862"/>
                </a:lnTo>
                <a:lnTo>
                  <a:pt x="0" y="0"/>
                </a:lnTo>
                <a:close/>
              </a:path>
            </a:pathLst>
          </a:custGeom>
          <a:blipFill>
            <a:blip r:embed="rId4"/>
            <a:stretch>
              <a:fillRect/>
            </a:stretch>
          </a:blipFill>
        </p:spPr>
      </p:sp>
      <p:sp>
        <p:nvSpPr>
          <p:cNvPr id="5" name="TextBox 5"/>
          <p:cNvSpPr txBox="1"/>
          <p:nvPr/>
        </p:nvSpPr>
        <p:spPr>
          <a:xfrm>
            <a:off x="3356043" y="1448725"/>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References</a:t>
            </a:r>
          </a:p>
        </p:txBody>
      </p:sp>
      <p:sp>
        <p:nvSpPr>
          <p:cNvPr id="6" name="TextBox 6"/>
          <p:cNvSpPr txBox="1"/>
          <p:nvPr/>
        </p:nvSpPr>
        <p:spPr>
          <a:xfrm>
            <a:off x="1810878" y="2416084"/>
            <a:ext cx="4893242" cy="4893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5" tooltip="https://medium.com/bitgrit-data-science-publication/data-cleaning-with-python-f6bc3da64e45"/>
              </a:rPr>
              <a:t>Problem statement 1</a:t>
            </a:r>
          </a:p>
        </p:txBody>
      </p:sp>
      <p:sp>
        <p:nvSpPr>
          <p:cNvPr id="7" name="TextBox 7"/>
          <p:cNvSpPr txBox="1"/>
          <p:nvPr/>
        </p:nvSpPr>
        <p:spPr>
          <a:xfrm>
            <a:off x="1810878" y="3225847"/>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6" tooltip="https://medium.com/@damaravicky/project-01-data-analysis-and-visualization-using-python-and-google-looker-studio-73e48a425bbc"/>
              </a:rPr>
              <a:t>Problem statement 2</a:t>
            </a:r>
          </a:p>
        </p:txBody>
      </p:sp>
      <p:sp>
        <p:nvSpPr>
          <p:cNvPr id="8" name="TextBox 8"/>
          <p:cNvSpPr txBox="1"/>
          <p:nvPr/>
        </p:nvSpPr>
        <p:spPr>
          <a:xfrm>
            <a:off x="1810878" y="4200449"/>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7" tooltip="https://www.montecarlodata.com/blog-design-data-ingestion-architecture/#:~:text=fraudulent%20activities%20promptly.-,Ingestion%20Pipeline%20Design,handled%20real%2Dtime%20streaming%20data"/>
              </a:rPr>
              <a:t>Problem statement 3</a:t>
            </a:r>
          </a:p>
        </p:txBody>
      </p:sp>
      <p:sp>
        <p:nvSpPr>
          <p:cNvPr id="9" name="TextBox 9"/>
          <p:cNvSpPr txBox="1"/>
          <p:nvPr/>
        </p:nvSpPr>
        <p:spPr>
          <a:xfrm>
            <a:off x="1810878" y="5309439"/>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8" tooltip="https://medium.com/learningdatascience/anomaly-detection-techniques-in-python-50f650c75aaf"/>
              </a:rPr>
              <a:t>Problem statement 4</a:t>
            </a:r>
          </a:p>
        </p:txBody>
      </p:sp>
      <p:sp>
        <p:nvSpPr>
          <p:cNvPr id="10" name="TextBox 10"/>
          <p:cNvSpPr txBox="1"/>
          <p:nvPr/>
        </p:nvSpPr>
        <p:spPr>
          <a:xfrm>
            <a:off x="1810878" y="6284560"/>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9" tooltip="https://jakevdp.github.io/PythonDataScienceHandbook/05.04-feature-engineering.html"/>
              </a:rPr>
              <a:t>Problem statement 5</a:t>
            </a:r>
          </a:p>
        </p:txBody>
      </p:sp>
      <p:sp>
        <p:nvSpPr>
          <p:cNvPr id="11" name="TextBox 11"/>
          <p:cNvSpPr txBox="1"/>
          <p:nvPr/>
        </p:nvSpPr>
        <p:spPr>
          <a:xfrm>
            <a:off x="1810878" y="7322924"/>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10" tooltip="https://medium.com/swlh/basic-guide-to-design-a-better-database-schema-83fda45aba1c"/>
              </a:rPr>
              <a:t>Problem statement 6</a:t>
            </a:r>
          </a:p>
        </p:txBody>
      </p:sp>
      <p:sp>
        <p:nvSpPr>
          <p:cNvPr id="12" name="TextBox 12"/>
          <p:cNvSpPr txBox="1"/>
          <p:nvPr/>
        </p:nvSpPr>
        <p:spPr>
          <a:xfrm>
            <a:off x="1810878" y="8297526"/>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11" tooltip="https://www.youtube.com/watch?v=MiiANxRHSv4"/>
              </a:rPr>
              <a:t>Problem statement 7</a:t>
            </a:r>
          </a:p>
        </p:txBody>
      </p:sp>
      <p:sp>
        <p:nvSpPr>
          <p:cNvPr id="13" name="TextBox 13"/>
          <p:cNvSpPr txBox="1"/>
          <p:nvPr/>
        </p:nvSpPr>
        <p:spPr>
          <a:xfrm>
            <a:off x="1810878" y="9406516"/>
            <a:ext cx="4893242" cy="946546"/>
          </a:xfrm>
          <a:prstGeom prst="rect">
            <a:avLst/>
          </a:prstGeom>
        </p:spPr>
        <p:txBody>
          <a:bodyPr lIns="0" tIns="0" rIns="0" bIns="0" rtlCol="0" anchor="t">
            <a:spAutoFit/>
          </a:bodyPr>
          <a:lstStyle/>
          <a:p>
            <a:pPr marL="725278" lvl="1" indent="-362639" algn="l">
              <a:lnSpc>
                <a:spcPts val="3628"/>
              </a:lnSpc>
              <a:buFont typeface="Arial"/>
              <a:buChar char="•"/>
            </a:pPr>
            <a:r>
              <a:rPr lang="en-US" sz="3359" u="sng">
                <a:solidFill>
                  <a:srgbClr val="000000"/>
                </a:solidFill>
                <a:latin typeface="Public Sans"/>
                <a:hlinkClick r:id="rId12" tooltip="https://www.youtube.com/@MicrosoftPowerBI"/>
              </a:rPr>
              <a:t>Problem statement 8</a:t>
            </a: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0" y="6620824"/>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592017" y="469792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284780" y="134347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Problem Statements</a:t>
            </a:r>
          </a:p>
        </p:txBody>
      </p:sp>
      <p:grpSp>
        <p:nvGrpSpPr>
          <p:cNvPr id="6" name="Group 6"/>
          <p:cNvGrpSpPr/>
          <p:nvPr/>
        </p:nvGrpSpPr>
        <p:grpSpPr>
          <a:xfrm>
            <a:off x="580304" y="3275220"/>
            <a:ext cx="14836101" cy="3021408"/>
            <a:chOff x="0" y="0"/>
            <a:chExt cx="19781469" cy="4028544"/>
          </a:xfrm>
        </p:grpSpPr>
        <p:sp>
          <p:nvSpPr>
            <p:cNvPr id="7" name="AutoShape 7"/>
            <p:cNvSpPr/>
            <p:nvPr/>
          </p:nvSpPr>
          <p:spPr>
            <a:xfrm>
              <a:off x="24736" y="3999981"/>
              <a:ext cx="19756732" cy="0"/>
            </a:xfrm>
            <a:prstGeom prst="line">
              <a:avLst/>
            </a:prstGeom>
            <a:ln w="49473" cap="flat">
              <a:solidFill>
                <a:srgbClr val="000000"/>
              </a:solidFill>
              <a:prstDash val="solid"/>
              <a:headEnd type="none" w="sm" len="sm"/>
              <a:tailEnd type="none" w="sm" len="sm"/>
            </a:ln>
          </p:spPr>
        </p:sp>
        <p:sp>
          <p:nvSpPr>
            <p:cNvPr id="8" name="AutoShape 8"/>
            <p:cNvSpPr/>
            <p:nvPr/>
          </p:nvSpPr>
          <p:spPr>
            <a:xfrm flipV="1">
              <a:off x="24736" y="0"/>
              <a:ext cx="0" cy="4028544"/>
            </a:xfrm>
            <a:prstGeom prst="line">
              <a:avLst/>
            </a:prstGeom>
            <a:ln w="49473" cap="flat">
              <a:solidFill>
                <a:srgbClr val="000000"/>
              </a:solidFill>
              <a:prstDash val="solid"/>
              <a:headEnd type="none" w="sm" len="sm"/>
              <a:tailEnd type="none" w="sm" len="sm"/>
            </a:ln>
          </p:spPr>
        </p:sp>
      </p:grpSp>
      <p:sp>
        <p:nvSpPr>
          <p:cNvPr id="9" name="TextBox 9"/>
          <p:cNvSpPr txBox="1"/>
          <p:nvPr/>
        </p:nvSpPr>
        <p:spPr>
          <a:xfrm>
            <a:off x="1028700" y="3065670"/>
            <a:ext cx="14387706" cy="32325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Identify and handle missing values using advanced imputation techniques. Correct anomalies by identifying outliers using statistical methods and domain knowledge. Standardize data formats and ensure consistency across the dataset. Augment the dataset by generating synthetic data using data augmentation techniques and collecting additional data from public sports databases. Integrate this data into a unified dataset.</a:t>
            </a:r>
          </a:p>
        </p:txBody>
      </p:sp>
      <p:grpSp>
        <p:nvGrpSpPr>
          <p:cNvPr id="10" name="Group 10"/>
          <p:cNvGrpSpPr/>
          <p:nvPr/>
        </p:nvGrpSpPr>
        <p:grpSpPr>
          <a:xfrm rot="-10800000">
            <a:off x="2423199" y="7537688"/>
            <a:ext cx="14836101" cy="2173745"/>
            <a:chOff x="0" y="0"/>
            <a:chExt cx="19781469" cy="2898326"/>
          </a:xfrm>
        </p:grpSpPr>
        <p:sp>
          <p:nvSpPr>
            <p:cNvPr id="11" name="AutoShape 11"/>
            <p:cNvSpPr/>
            <p:nvPr/>
          </p:nvSpPr>
          <p:spPr>
            <a:xfrm>
              <a:off x="24736" y="2873590"/>
              <a:ext cx="19756732" cy="0"/>
            </a:xfrm>
            <a:prstGeom prst="line">
              <a:avLst/>
            </a:prstGeom>
            <a:ln w="49473" cap="flat">
              <a:solidFill>
                <a:srgbClr val="000000"/>
              </a:solidFill>
              <a:prstDash val="solid"/>
              <a:headEnd type="none" w="sm" len="sm"/>
              <a:tailEnd type="none" w="sm" len="sm"/>
            </a:ln>
          </p:spPr>
        </p:sp>
        <p:sp>
          <p:nvSpPr>
            <p:cNvPr id="12" name="AutoShape 12"/>
            <p:cNvSpPr/>
            <p:nvPr/>
          </p:nvSpPr>
          <p:spPr>
            <a:xfrm flipV="1">
              <a:off x="24736" y="0"/>
              <a:ext cx="0" cy="2894110"/>
            </a:xfrm>
            <a:prstGeom prst="line">
              <a:avLst/>
            </a:prstGeom>
            <a:ln w="49473" cap="flat">
              <a:solidFill>
                <a:srgbClr val="000000"/>
              </a:solidFill>
              <a:prstDash val="solid"/>
              <a:headEnd type="none" w="sm" len="sm"/>
              <a:tailEnd type="none" w="sm" len="sm"/>
            </a:ln>
          </p:spPr>
        </p:sp>
      </p:grpSp>
      <p:sp>
        <p:nvSpPr>
          <p:cNvPr id="13" name="TextBox 13"/>
          <p:cNvSpPr txBox="1"/>
          <p:nvPr/>
        </p:nvSpPr>
        <p:spPr>
          <a:xfrm>
            <a:off x="3075563" y="7706448"/>
            <a:ext cx="14387706" cy="23181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Analyze player positions to identify the highest and lowest number of players. Use statistical analysis to determine if the distribution of players across positions is significantly different from a uniform distribution. Create a plot showing the count of players for each position and a pie chart for distribution.</a:t>
            </a:r>
          </a:p>
        </p:txBody>
      </p:sp>
      <p:sp>
        <p:nvSpPr>
          <p:cNvPr id="14" name="TextBox 14"/>
          <p:cNvSpPr txBox="1"/>
          <p:nvPr/>
        </p:nvSpPr>
        <p:spPr>
          <a:xfrm>
            <a:off x="114006" y="2258791"/>
            <a:ext cx="8256459" cy="1077991"/>
          </a:xfrm>
          <a:prstGeom prst="rect">
            <a:avLst/>
          </a:prstGeom>
        </p:spPr>
        <p:txBody>
          <a:bodyPr lIns="0" tIns="0" rIns="0" bIns="0" rtlCol="0" anchor="t">
            <a:spAutoFit/>
          </a:bodyPr>
          <a:lstStyle/>
          <a:p>
            <a:pPr marL="833226" lvl="1" indent="-416613" algn="ctr">
              <a:lnSpc>
                <a:spcPts val="4168"/>
              </a:lnSpc>
              <a:buAutoNum type="arabicPeriod"/>
            </a:pPr>
            <a:r>
              <a:rPr lang="en-US" sz="3859" u="sng">
                <a:solidFill>
                  <a:srgbClr val="000000"/>
                </a:solidFill>
                <a:latin typeface="Public Sans"/>
              </a:rPr>
              <a:t> Data Cleaning and Augmentation</a:t>
            </a:r>
          </a:p>
        </p:txBody>
      </p:sp>
      <p:sp>
        <p:nvSpPr>
          <p:cNvPr id="15" name="TextBox 15"/>
          <p:cNvSpPr txBox="1"/>
          <p:nvPr/>
        </p:nvSpPr>
        <p:spPr>
          <a:xfrm>
            <a:off x="11912197" y="6820502"/>
            <a:ext cx="6375803"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2. Position Analysis</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284780" y="134347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Problem Statements</a:t>
            </a:r>
          </a:p>
        </p:txBody>
      </p:sp>
      <p:grpSp>
        <p:nvGrpSpPr>
          <p:cNvPr id="6" name="Group 6"/>
          <p:cNvGrpSpPr/>
          <p:nvPr/>
        </p:nvGrpSpPr>
        <p:grpSpPr>
          <a:xfrm>
            <a:off x="580304" y="3275220"/>
            <a:ext cx="14836101" cy="3021408"/>
            <a:chOff x="0" y="0"/>
            <a:chExt cx="19781469" cy="4028544"/>
          </a:xfrm>
        </p:grpSpPr>
        <p:sp>
          <p:nvSpPr>
            <p:cNvPr id="7" name="AutoShape 7"/>
            <p:cNvSpPr/>
            <p:nvPr/>
          </p:nvSpPr>
          <p:spPr>
            <a:xfrm>
              <a:off x="24736" y="3999981"/>
              <a:ext cx="19756732" cy="0"/>
            </a:xfrm>
            <a:prstGeom prst="line">
              <a:avLst/>
            </a:prstGeom>
            <a:ln w="49473" cap="flat">
              <a:solidFill>
                <a:srgbClr val="000000"/>
              </a:solidFill>
              <a:prstDash val="solid"/>
              <a:headEnd type="none" w="sm" len="sm"/>
              <a:tailEnd type="none" w="sm" len="sm"/>
            </a:ln>
          </p:spPr>
        </p:sp>
        <p:sp>
          <p:nvSpPr>
            <p:cNvPr id="8" name="AutoShape 8"/>
            <p:cNvSpPr/>
            <p:nvPr/>
          </p:nvSpPr>
          <p:spPr>
            <a:xfrm flipV="1">
              <a:off x="24736" y="0"/>
              <a:ext cx="0" cy="4028544"/>
            </a:xfrm>
            <a:prstGeom prst="line">
              <a:avLst/>
            </a:prstGeom>
            <a:ln w="49473" cap="flat">
              <a:solidFill>
                <a:srgbClr val="000000"/>
              </a:solidFill>
              <a:prstDash val="solid"/>
              <a:headEnd type="none" w="sm" len="sm"/>
              <a:tailEnd type="none" w="sm" len="sm"/>
            </a:ln>
          </p:spPr>
        </p:sp>
      </p:grpSp>
      <p:sp>
        <p:nvSpPr>
          <p:cNvPr id="9" name="TextBox 9"/>
          <p:cNvSpPr txBox="1"/>
          <p:nvPr/>
        </p:nvSpPr>
        <p:spPr>
          <a:xfrm>
            <a:off x="1028700" y="3540331"/>
            <a:ext cx="14387706" cy="23181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Design and implement a data ingestion pipeline that supports incremental data loading. Optimize storage by using data partitioning and indexing strategies. Implement logging and monitoring to track the performance and reliability of the ingestion process. Utilize Python, pandas, and SQL for implementation.</a:t>
            </a:r>
          </a:p>
        </p:txBody>
      </p:sp>
      <p:grpSp>
        <p:nvGrpSpPr>
          <p:cNvPr id="10" name="Group 10"/>
          <p:cNvGrpSpPr/>
          <p:nvPr/>
        </p:nvGrpSpPr>
        <p:grpSpPr>
          <a:xfrm rot="-10800000">
            <a:off x="2423199" y="7537688"/>
            <a:ext cx="14836101" cy="2173745"/>
            <a:chOff x="0" y="0"/>
            <a:chExt cx="19781469" cy="2898326"/>
          </a:xfrm>
        </p:grpSpPr>
        <p:sp>
          <p:nvSpPr>
            <p:cNvPr id="11" name="AutoShape 11"/>
            <p:cNvSpPr/>
            <p:nvPr/>
          </p:nvSpPr>
          <p:spPr>
            <a:xfrm>
              <a:off x="24736" y="2873590"/>
              <a:ext cx="19756732" cy="0"/>
            </a:xfrm>
            <a:prstGeom prst="line">
              <a:avLst/>
            </a:prstGeom>
            <a:ln w="49473" cap="flat">
              <a:solidFill>
                <a:srgbClr val="000000"/>
              </a:solidFill>
              <a:prstDash val="solid"/>
              <a:headEnd type="none" w="sm" len="sm"/>
              <a:tailEnd type="none" w="sm" len="sm"/>
            </a:ln>
          </p:spPr>
        </p:sp>
        <p:sp>
          <p:nvSpPr>
            <p:cNvPr id="12" name="AutoShape 12"/>
            <p:cNvSpPr/>
            <p:nvPr/>
          </p:nvSpPr>
          <p:spPr>
            <a:xfrm flipV="1">
              <a:off x="24736" y="0"/>
              <a:ext cx="0" cy="2894110"/>
            </a:xfrm>
            <a:prstGeom prst="line">
              <a:avLst/>
            </a:prstGeom>
            <a:ln w="49473" cap="flat">
              <a:solidFill>
                <a:srgbClr val="000000"/>
              </a:solidFill>
              <a:prstDash val="solid"/>
              <a:headEnd type="none" w="sm" len="sm"/>
              <a:tailEnd type="none" w="sm" len="sm"/>
            </a:ln>
          </p:spPr>
        </p:sp>
      </p:grpSp>
      <p:sp>
        <p:nvSpPr>
          <p:cNvPr id="13" name="TextBox 13"/>
          <p:cNvSpPr txBox="1"/>
          <p:nvPr/>
        </p:nvSpPr>
        <p:spPr>
          <a:xfrm>
            <a:off x="2647396" y="7841343"/>
            <a:ext cx="14387706" cy="23181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Analyze the relationship between pass completion rate and assists. Create a scatter plot and identify outliers using advanced outlier detection methods like DBSCAN or Isolation Forest. Plot a line of best fit and use regression analysis to model the relationship. Evaluate the model using appropriate metrics.</a:t>
            </a:r>
          </a:p>
        </p:txBody>
      </p:sp>
      <p:sp>
        <p:nvSpPr>
          <p:cNvPr id="14" name="TextBox 14"/>
          <p:cNvSpPr txBox="1"/>
          <p:nvPr/>
        </p:nvSpPr>
        <p:spPr>
          <a:xfrm>
            <a:off x="114006" y="2520729"/>
            <a:ext cx="677883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3. Data Ingestion Strategies</a:t>
            </a:r>
          </a:p>
        </p:txBody>
      </p:sp>
      <p:sp>
        <p:nvSpPr>
          <p:cNvPr id="15" name="TextBox 15"/>
          <p:cNvSpPr txBox="1"/>
          <p:nvPr/>
        </p:nvSpPr>
        <p:spPr>
          <a:xfrm>
            <a:off x="9241692" y="6558565"/>
            <a:ext cx="8017608" cy="1077991"/>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4. Pass Completion Rate vs. Assists</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284780" y="134347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Problem Statements</a:t>
            </a:r>
          </a:p>
        </p:txBody>
      </p:sp>
      <p:grpSp>
        <p:nvGrpSpPr>
          <p:cNvPr id="6" name="Group 6"/>
          <p:cNvGrpSpPr/>
          <p:nvPr/>
        </p:nvGrpSpPr>
        <p:grpSpPr>
          <a:xfrm>
            <a:off x="580304" y="3275220"/>
            <a:ext cx="14836101" cy="2643981"/>
            <a:chOff x="0" y="0"/>
            <a:chExt cx="19781469" cy="3525308"/>
          </a:xfrm>
        </p:grpSpPr>
        <p:sp>
          <p:nvSpPr>
            <p:cNvPr id="7" name="AutoShape 7"/>
            <p:cNvSpPr/>
            <p:nvPr/>
          </p:nvSpPr>
          <p:spPr>
            <a:xfrm>
              <a:off x="24736" y="3500313"/>
              <a:ext cx="19756732" cy="0"/>
            </a:xfrm>
            <a:prstGeom prst="line">
              <a:avLst/>
            </a:prstGeom>
            <a:ln w="49473" cap="flat">
              <a:solidFill>
                <a:srgbClr val="000000"/>
              </a:solidFill>
              <a:prstDash val="solid"/>
              <a:headEnd type="none" w="sm" len="sm"/>
              <a:tailEnd type="none" w="sm" len="sm"/>
            </a:ln>
          </p:spPr>
        </p:sp>
        <p:sp>
          <p:nvSpPr>
            <p:cNvPr id="8" name="AutoShape 8"/>
            <p:cNvSpPr/>
            <p:nvPr/>
          </p:nvSpPr>
          <p:spPr>
            <a:xfrm flipV="1">
              <a:off x="24736" y="0"/>
              <a:ext cx="0" cy="3525308"/>
            </a:xfrm>
            <a:prstGeom prst="line">
              <a:avLst/>
            </a:prstGeom>
            <a:ln w="49473" cap="flat">
              <a:solidFill>
                <a:srgbClr val="000000"/>
              </a:solidFill>
              <a:prstDash val="solid"/>
              <a:headEnd type="none" w="sm" len="sm"/>
              <a:tailEnd type="none" w="sm" len="sm"/>
            </a:ln>
          </p:spPr>
        </p:sp>
      </p:grpSp>
      <p:sp>
        <p:nvSpPr>
          <p:cNvPr id="9" name="TextBox 9"/>
          <p:cNvSpPr txBox="1"/>
          <p:nvPr/>
        </p:nvSpPr>
        <p:spPr>
          <a:xfrm>
            <a:off x="804502" y="3676262"/>
            <a:ext cx="14387706" cy="18609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Perform complex transformations on the dataset, including feature engineering to create new meaningful features. Implement additional strategies for data optimization, such as data normalization and dimensionality reduction.</a:t>
            </a:r>
          </a:p>
        </p:txBody>
      </p:sp>
      <p:grpSp>
        <p:nvGrpSpPr>
          <p:cNvPr id="10" name="Group 10"/>
          <p:cNvGrpSpPr/>
          <p:nvPr/>
        </p:nvGrpSpPr>
        <p:grpSpPr>
          <a:xfrm rot="-10800000">
            <a:off x="2520257" y="7144656"/>
            <a:ext cx="14836101" cy="2173745"/>
            <a:chOff x="0" y="0"/>
            <a:chExt cx="19781469" cy="2898326"/>
          </a:xfrm>
        </p:grpSpPr>
        <p:sp>
          <p:nvSpPr>
            <p:cNvPr id="11" name="AutoShape 11"/>
            <p:cNvSpPr/>
            <p:nvPr/>
          </p:nvSpPr>
          <p:spPr>
            <a:xfrm>
              <a:off x="24736" y="2873590"/>
              <a:ext cx="19756732" cy="0"/>
            </a:xfrm>
            <a:prstGeom prst="line">
              <a:avLst/>
            </a:prstGeom>
            <a:ln w="49473" cap="flat">
              <a:solidFill>
                <a:srgbClr val="000000"/>
              </a:solidFill>
              <a:prstDash val="solid"/>
              <a:headEnd type="none" w="sm" len="sm"/>
              <a:tailEnd type="none" w="sm" len="sm"/>
            </a:ln>
          </p:spPr>
        </p:sp>
        <p:sp>
          <p:nvSpPr>
            <p:cNvPr id="12" name="AutoShape 12"/>
            <p:cNvSpPr/>
            <p:nvPr/>
          </p:nvSpPr>
          <p:spPr>
            <a:xfrm flipV="1">
              <a:off x="24736" y="0"/>
              <a:ext cx="0" cy="2894110"/>
            </a:xfrm>
            <a:prstGeom prst="line">
              <a:avLst/>
            </a:prstGeom>
            <a:ln w="49473" cap="flat">
              <a:solidFill>
                <a:srgbClr val="000000"/>
              </a:solidFill>
              <a:prstDash val="solid"/>
              <a:headEnd type="none" w="sm" len="sm"/>
              <a:tailEnd type="none" w="sm" len="sm"/>
            </a:ln>
          </p:spPr>
        </p:sp>
      </p:grpSp>
      <p:sp>
        <p:nvSpPr>
          <p:cNvPr id="13" name="TextBox 13"/>
          <p:cNvSpPr txBox="1"/>
          <p:nvPr/>
        </p:nvSpPr>
        <p:spPr>
          <a:xfrm>
            <a:off x="2734930" y="7168754"/>
            <a:ext cx="14387706" cy="23181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Design and implement a data warehouse schema using advanced SQL features like window functions and CTEs (Common Table Expressions). Store the transformed data efficiently and ensure it supports complex analytical queries. Implement data security and access control mechanisms.</a:t>
            </a:r>
          </a:p>
        </p:txBody>
      </p:sp>
      <p:sp>
        <p:nvSpPr>
          <p:cNvPr id="14" name="TextBox 14"/>
          <p:cNvSpPr txBox="1"/>
          <p:nvPr/>
        </p:nvSpPr>
        <p:spPr>
          <a:xfrm>
            <a:off x="114006" y="2520729"/>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5. Advanced Data Transformations</a:t>
            </a:r>
          </a:p>
        </p:txBody>
      </p:sp>
      <p:sp>
        <p:nvSpPr>
          <p:cNvPr id="15" name="TextBox 15"/>
          <p:cNvSpPr txBox="1"/>
          <p:nvPr/>
        </p:nvSpPr>
        <p:spPr>
          <a:xfrm>
            <a:off x="11750541" y="6390515"/>
            <a:ext cx="6375803"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6. Data Warehousing</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284780" y="134347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Problem Statements</a:t>
            </a:r>
          </a:p>
        </p:txBody>
      </p:sp>
      <p:grpSp>
        <p:nvGrpSpPr>
          <p:cNvPr id="6" name="Group 6"/>
          <p:cNvGrpSpPr/>
          <p:nvPr/>
        </p:nvGrpSpPr>
        <p:grpSpPr>
          <a:xfrm>
            <a:off x="580304" y="3402137"/>
            <a:ext cx="14836101" cy="2279432"/>
            <a:chOff x="0" y="0"/>
            <a:chExt cx="19781469" cy="3039242"/>
          </a:xfrm>
        </p:grpSpPr>
        <p:sp>
          <p:nvSpPr>
            <p:cNvPr id="7" name="AutoShape 7"/>
            <p:cNvSpPr/>
            <p:nvPr/>
          </p:nvSpPr>
          <p:spPr>
            <a:xfrm>
              <a:off x="24736" y="3014506"/>
              <a:ext cx="19756732" cy="0"/>
            </a:xfrm>
            <a:prstGeom prst="line">
              <a:avLst/>
            </a:prstGeom>
            <a:ln w="49473" cap="flat">
              <a:solidFill>
                <a:srgbClr val="000000"/>
              </a:solidFill>
              <a:prstDash val="solid"/>
              <a:headEnd type="none" w="sm" len="sm"/>
              <a:tailEnd type="none" w="sm" len="sm"/>
            </a:ln>
          </p:spPr>
        </p:sp>
        <p:sp>
          <p:nvSpPr>
            <p:cNvPr id="8" name="AutoShape 8"/>
            <p:cNvSpPr/>
            <p:nvPr/>
          </p:nvSpPr>
          <p:spPr>
            <a:xfrm flipV="1">
              <a:off x="24736" y="0"/>
              <a:ext cx="0" cy="3036031"/>
            </a:xfrm>
            <a:prstGeom prst="line">
              <a:avLst/>
            </a:prstGeom>
            <a:ln w="49473" cap="flat">
              <a:solidFill>
                <a:srgbClr val="000000"/>
              </a:solidFill>
              <a:prstDash val="solid"/>
              <a:headEnd type="none" w="sm" len="sm"/>
              <a:tailEnd type="none" w="sm" len="sm"/>
            </a:ln>
          </p:spPr>
        </p:sp>
      </p:grpSp>
      <p:sp>
        <p:nvSpPr>
          <p:cNvPr id="9" name="TextBox 9"/>
          <p:cNvSpPr txBox="1"/>
          <p:nvPr/>
        </p:nvSpPr>
        <p:spPr>
          <a:xfrm>
            <a:off x="1028700" y="3421187"/>
            <a:ext cx="14387706" cy="18609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Identify the team with the highest number of goals. Create a horizontal bar plot and a stacked bar chart. Perform a time series analysis to understand trends in goal scoring over the season. Identify the top goal scorer in that team and analyze their performance metrics over time.</a:t>
            </a:r>
          </a:p>
        </p:txBody>
      </p:sp>
      <p:grpSp>
        <p:nvGrpSpPr>
          <p:cNvPr id="10" name="Group 10"/>
          <p:cNvGrpSpPr/>
          <p:nvPr/>
        </p:nvGrpSpPr>
        <p:grpSpPr>
          <a:xfrm rot="-10800000">
            <a:off x="2423199" y="7042388"/>
            <a:ext cx="14836101" cy="2173745"/>
            <a:chOff x="0" y="0"/>
            <a:chExt cx="19781469" cy="2898326"/>
          </a:xfrm>
        </p:grpSpPr>
        <p:sp>
          <p:nvSpPr>
            <p:cNvPr id="11" name="AutoShape 11"/>
            <p:cNvSpPr/>
            <p:nvPr/>
          </p:nvSpPr>
          <p:spPr>
            <a:xfrm>
              <a:off x="24736" y="2873590"/>
              <a:ext cx="19756732" cy="0"/>
            </a:xfrm>
            <a:prstGeom prst="line">
              <a:avLst/>
            </a:prstGeom>
            <a:ln w="49473" cap="flat">
              <a:solidFill>
                <a:srgbClr val="000000"/>
              </a:solidFill>
              <a:prstDash val="solid"/>
              <a:headEnd type="none" w="sm" len="sm"/>
              <a:tailEnd type="none" w="sm" len="sm"/>
            </a:ln>
          </p:spPr>
        </p:sp>
        <p:sp>
          <p:nvSpPr>
            <p:cNvPr id="12" name="AutoShape 12"/>
            <p:cNvSpPr/>
            <p:nvPr/>
          </p:nvSpPr>
          <p:spPr>
            <a:xfrm flipV="1">
              <a:off x="24736" y="0"/>
              <a:ext cx="0" cy="2894110"/>
            </a:xfrm>
            <a:prstGeom prst="line">
              <a:avLst/>
            </a:prstGeom>
            <a:ln w="49473" cap="flat">
              <a:solidFill>
                <a:srgbClr val="000000"/>
              </a:solidFill>
              <a:prstDash val="solid"/>
              <a:headEnd type="none" w="sm" len="sm"/>
              <a:tailEnd type="none" w="sm" len="sm"/>
            </a:ln>
          </p:spPr>
        </p:sp>
      </p:grpSp>
      <p:sp>
        <p:nvSpPr>
          <p:cNvPr id="13" name="TextBox 13"/>
          <p:cNvSpPr txBox="1"/>
          <p:nvPr/>
        </p:nvSpPr>
        <p:spPr>
          <a:xfrm>
            <a:off x="2647396" y="7226285"/>
            <a:ext cx="14387706" cy="23181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Develop interactive dashboards and visualizations using tools like Power BI, Tableau, or custom web applications using Dash or Streamlit. Create reports that provide insights into player performance, team strategies, and potential areas for improvement. Incorporate advanced analytics like clustering and predictive modeling to forecast future performance.</a:t>
            </a:r>
          </a:p>
        </p:txBody>
      </p:sp>
      <p:sp>
        <p:nvSpPr>
          <p:cNvPr id="14" name="TextBox 14"/>
          <p:cNvSpPr txBox="1"/>
          <p:nvPr/>
        </p:nvSpPr>
        <p:spPr>
          <a:xfrm>
            <a:off x="-1052666" y="2520729"/>
            <a:ext cx="8256459"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7. Team Goals Analysis</a:t>
            </a:r>
          </a:p>
        </p:txBody>
      </p:sp>
      <p:sp>
        <p:nvSpPr>
          <p:cNvPr id="15" name="TextBox 15"/>
          <p:cNvSpPr txBox="1"/>
          <p:nvPr/>
        </p:nvSpPr>
        <p:spPr>
          <a:xfrm>
            <a:off x="10068881" y="6329269"/>
            <a:ext cx="8018584"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8. Reporting and Visualization</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6686808" y="1300830"/>
            <a:ext cx="2047505" cy="1579505"/>
          </a:xfrm>
          <a:custGeom>
            <a:avLst/>
            <a:gdLst/>
            <a:ahLst/>
            <a:cxnLst/>
            <a:rect l="l" t="t" r="r" b="b"/>
            <a:pathLst>
              <a:path w="2047505" h="1579505">
                <a:moveTo>
                  <a:pt x="0" y="0"/>
                </a:moveTo>
                <a:lnTo>
                  <a:pt x="2047505" y="0"/>
                </a:lnTo>
                <a:lnTo>
                  <a:pt x="2047505" y="1579505"/>
                </a:lnTo>
                <a:lnTo>
                  <a:pt x="0" y="1579505"/>
                </a:lnTo>
                <a:lnTo>
                  <a:pt x="0" y="0"/>
                </a:lnTo>
                <a:close/>
              </a:path>
            </a:pathLst>
          </a:custGeom>
          <a:blipFill>
            <a:blip r:embed="rId3"/>
            <a:stretch>
              <a:fillRect/>
            </a:stretch>
          </a:blipFill>
        </p:spPr>
      </p:sp>
      <p:sp>
        <p:nvSpPr>
          <p:cNvPr id="4" name="Freeform 4"/>
          <p:cNvSpPr/>
          <p:nvPr/>
        </p:nvSpPr>
        <p:spPr>
          <a:xfrm>
            <a:off x="-483770" y="8783254"/>
            <a:ext cx="2419528" cy="1788754"/>
          </a:xfrm>
          <a:custGeom>
            <a:avLst/>
            <a:gdLst/>
            <a:ahLst/>
            <a:cxnLst/>
            <a:rect l="l" t="t" r="r" b="b"/>
            <a:pathLst>
              <a:path w="2419528" h="1788754">
                <a:moveTo>
                  <a:pt x="0" y="0"/>
                </a:moveTo>
                <a:lnTo>
                  <a:pt x="2419528" y="0"/>
                </a:lnTo>
                <a:lnTo>
                  <a:pt x="2419528" y="1788754"/>
                </a:lnTo>
                <a:lnTo>
                  <a:pt x="0" y="1788754"/>
                </a:lnTo>
                <a:lnTo>
                  <a:pt x="0" y="0"/>
                </a:lnTo>
                <a:close/>
              </a:path>
            </a:pathLst>
          </a:custGeom>
          <a:blipFill>
            <a:blip r:embed="rId4"/>
            <a:stretch>
              <a:fillRect/>
            </a:stretch>
          </a:blipFill>
        </p:spPr>
      </p:sp>
      <p:sp>
        <p:nvSpPr>
          <p:cNvPr id="5" name="TextBox 5"/>
          <p:cNvSpPr txBox="1"/>
          <p:nvPr/>
        </p:nvSpPr>
        <p:spPr>
          <a:xfrm>
            <a:off x="3592017" y="1645003"/>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Nature of dataset</a:t>
            </a:r>
          </a:p>
        </p:txBody>
      </p:sp>
      <p:sp>
        <p:nvSpPr>
          <p:cNvPr id="6" name="TextBox 6"/>
          <p:cNvSpPr txBox="1"/>
          <p:nvPr/>
        </p:nvSpPr>
        <p:spPr>
          <a:xfrm>
            <a:off x="725994" y="3036108"/>
            <a:ext cx="16984567" cy="5975746"/>
          </a:xfrm>
          <a:prstGeom prst="rect">
            <a:avLst/>
          </a:prstGeom>
        </p:spPr>
        <p:txBody>
          <a:bodyPr lIns="0" tIns="0" rIns="0" bIns="0" rtlCol="0" anchor="t">
            <a:spAutoFit/>
          </a:bodyPr>
          <a:lstStyle/>
          <a:p>
            <a:pPr marL="725278" lvl="1" indent="-362639" algn="l">
              <a:lnSpc>
                <a:spcPts val="3628"/>
              </a:lnSpc>
              <a:buFont typeface="Arial"/>
              <a:buChar char="•"/>
            </a:pPr>
            <a:r>
              <a:rPr lang="en-US" sz="3359">
                <a:solidFill>
                  <a:srgbClr val="000000"/>
                </a:solidFill>
                <a:latin typeface="Public Sans"/>
              </a:rPr>
              <a:t>The sports dataset comprises 20,000 records with 25 columns capturing detailed information about players across different teams spanning the seasons from 2019 to 2022. </a:t>
            </a:r>
          </a:p>
          <a:p>
            <a:pPr algn="l">
              <a:lnSpc>
                <a:spcPts val="3628"/>
              </a:lnSpc>
            </a:pPr>
            <a:endParaRPr lang="en-US" sz="3359">
              <a:solidFill>
                <a:srgbClr val="000000"/>
              </a:solidFill>
              <a:latin typeface="Public Sans"/>
            </a:endParaRPr>
          </a:p>
          <a:p>
            <a:pPr marL="725278" lvl="1" indent="-362639" algn="l">
              <a:lnSpc>
                <a:spcPts val="3628"/>
              </a:lnSpc>
              <a:buFont typeface="Arial"/>
              <a:buChar char="•"/>
            </a:pPr>
            <a:r>
              <a:rPr lang="en-US" sz="3359">
                <a:solidFill>
                  <a:srgbClr val="000000"/>
                </a:solidFill>
                <a:latin typeface="Public Sans"/>
              </a:rPr>
              <a:t>Key columns include player-specific details such as  'Player', 'Team', 'Age', 'Height', 'Weight', 'Position', Goals', 'Assists', 'YellowCards', 'RedCards', 'PassCompletionRate', 'DistanceCovered', 'Sprints', 'ShotsOnTarget', 'TacklesWon', 'CleanSheets', 'PlayerFatigue', 'MatchPressure', 'InjuryHistory', 'TrainingHours', 'FatigueInjuryCorrelation',  'PressurePerformanceImpact', 'EffectiveTraining', 'Season'.</a:t>
            </a:r>
          </a:p>
          <a:p>
            <a:pPr algn="l">
              <a:lnSpc>
                <a:spcPts val="3628"/>
              </a:lnSpc>
            </a:pPr>
            <a:endParaRPr lang="en-US" sz="3359">
              <a:solidFill>
                <a:srgbClr val="000000"/>
              </a:solidFill>
              <a:latin typeface="Public Sans"/>
            </a:endParaRPr>
          </a:p>
          <a:p>
            <a:pPr marL="725278" lvl="1" indent="-362639" algn="l">
              <a:lnSpc>
                <a:spcPts val="3628"/>
              </a:lnSpc>
              <a:buFont typeface="Arial"/>
              <a:buChar char="•"/>
            </a:pPr>
            <a:r>
              <a:rPr lang="en-US" sz="3359">
                <a:solidFill>
                  <a:srgbClr val="000000"/>
                </a:solidFill>
                <a:latin typeface="Public Sans"/>
              </a:rPr>
              <a:t>The dataset offers insights into the dynamics of player performance and well-being amidst the competitive landscape of professional sports.</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4680217" y="0"/>
            <a:ext cx="3607783" cy="2783150"/>
          </a:xfrm>
          <a:custGeom>
            <a:avLst/>
            <a:gdLst/>
            <a:ahLst/>
            <a:cxnLst/>
            <a:rect l="l" t="t" r="r" b="b"/>
            <a:pathLst>
              <a:path w="3607783" h="2783150">
                <a:moveTo>
                  <a:pt x="0" y="0"/>
                </a:moveTo>
                <a:lnTo>
                  <a:pt x="3607783" y="0"/>
                </a:lnTo>
                <a:lnTo>
                  <a:pt x="3607783" y="2783150"/>
                </a:lnTo>
                <a:lnTo>
                  <a:pt x="0" y="2783150"/>
                </a:lnTo>
                <a:lnTo>
                  <a:pt x="0" y="0"/>
                </a:lnTo>
                <a:close/>
              </a:path>
            </a:pathLst>
          </a:custGeom>
          <a:blipFill>
            <a:blip r:embed="rId3"/>
            <a:stretch>
              <a:fillRect/>
            </a:stretch>
          </a:blipFill>
        </p:spPr>
      </p:sp>
      <p:sp>
        <p:nvSpPr>
          <p:cNvPr id="4" name="Freeform 4"/>
          <p:cNvSpPr/>
          <p:nvPr/>
        </p:nvSpPr>
        <p:spPr>
          <a:xfrm>
            <a:off x="-331279" y="8310349"/>
            <a:ext cx="3182644" cy="2352926"/>
          </a:xfrm>
          <a:custGeom>
            <a:avLst/>
            <a:gdLst/>
            <a:ahLst/>
            <a:cxnLst/>
            <a:rect l="l" t="t" r="r" b="b"/>
            <a:pathLst>
              <a:path w="3182644" h="2352926">
                <a:moveTo>
                  <a:pt x="0" y="0"/>
                </a:moveTo>
                <a:lnTo>
                  <a:pt x="3182644" y="0"/>
                </a:lnTo>
                <a:lnTo>
                  <a:pt x="3182644" y="2352926"/>
                </a:lnTo>
                <a:lnTo>
                  <a:pt x="0" y="2352926"/>
                </a:lnTo>
                <a:lnTo>
                  <a:pt x="0" y="0"/>
                </a:lnTo>
                <a:close/>
              </a:path>
            </a:pathLst>
          </a:custGeom>
          <a:blipFill>
            <a:blip r:embed="rId4"/>
            <a:stretch>
              <a:fillRect/>
            </a:stretch>
          </a:blipFill>
        </p:spPr>
      </p:sp>
      <p:sp>
        <p:nvSpPr>
          <p:cNvPr id="5" name="TextBox 5"/>
          <p:cNvSpPr txBox="1"/>
          <p:nvPr/>
        </p:nvSpPr>
        <p:spPr>
          <a:xfrm>
            <a:off x="3284780" y="1343470"/>
            <a:ext cx="11103966" cy="948309"/>
          </a:xfrm>
          <a:prstGeom prst="rect">
            <a:avLst/>
          </a:prstGeom>
        </p:spPr>
        <p:txBody>
          <a:bodyPr lIns="0" tIns="0" rIns="0" bIns="0" rtlCol="0" anchor="t">
            <a:spAutoFit/>
          </a:bodyPr>
          <a:lstStyle/>
          <a:p>
            <a:pPr algn="ctr">
              <a:lnSpc>
                <a:spcPts val="7128"/>
              </a:lnSpc>
            </a:pPr>
            <a:r>
              <a:rPr lang="en-US" sz="6600">
                <a:solidFill>
                  <a:srgbClr val="000000"/>
                </a:solidFill>
                <a:latin typeface="Public Sans Bold"/>
              </a:rPr>
              <a:t>Results</a:t>
            </a:r>
          </a:p>
        </p:txBody>
      </p:sp>
      <p:grpSp>
        <p:nvGrpSpPr>
          <p:cNvPr id="6" name="Group 6"/>
          <p:cNvGrpSpPr/>
          <p:nvPr/>
        </p:nvGrpSpPr>
        <p:grpSpPr>
          <a:xfrm>
            <a:off x="377269" y="3565382"/>
            <a:ext cx="14836101" cy="2322240"/>
            <a:chOff x="0" y="0"/>
            <a:chExt cx="19781469" cy="3096320"/>
          </a:xfrm>
        </p:grpSpPr>
        <p:sp>
          <p:nvSpPr>
            <p:cNvPr id="7" name="AutoShape 7"/>
            <p:cNvSpPr/>
            <p:nvPr/>
          </p:nvSpPr>
          <p:spPr>
            <a:xfrm>
              <a:off x="24736" y="3071583"/>
              <a:ext cx="19756732" cy="0"/>
            </a:xfrm>
            <a:prstGeom prst="line">
              <a:avLst/>
            </a:prstGeom>
            <a:ln w="49473" cap="flat">
              <a:solidFill>
                <a:srgbClr val="000000"/>
              </a:solidFill>
              <a:prstDash val="solid"/>
              <a:headEnd type="none" w="sm" len="sm"/>
              <a:tailEnd type="none" w="sm" len="sm"/>
            </a:ln>
          </p:spPr>
        </p:sp>
        <p:sp>
          <p:nvSpPr>
            <p:cNvPr id="8" name="AutoShape 8"/>
            <p:cNvSpPr/>
            <p:nvPr/>
          </p:nvSpPr>
          <p:spPr>
            <a:xfrm flipV="1">
              <a:off x="24736" y="0"/>
              <a:ext cx="0" cy="3093517"/>
            </a:xfrm>
            <a:prstGeom prst="line">
              <a:avLst/>
            </a:prstGeom>
            <a:ln w="49473" cap="flat">
              <a:solidFill>
                <a:srgbClr val="000000"/>
              </a:solidFill>
              <a:prstDash val="solid"/>
              <a:headEnd type="none" w="sm" len="sm"/>
              <a:tailEnd type="none" w="sm" len="sm"/>
            </a:ln>
          </p:spPr>
        </p:sp>
      </p:grpSp>
      <p:sp>
        <p:nvSpPr>
          <p:cNvPr id="9" name="TextBox 9"/>
          <p:cNvSpPr txBox="1"/>
          <p:nvPr/>
        </p:nvSpPr>
        <p:spPr>
          <a:xfrm>
            <a:off x="825664" y="3784457"/>
            <a:ext cx="14387706" cy="18609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Through the process of removing duplicate records, imputing null values, looking for anomalies, and other tasks, the original dataset was cleaned. This was a critical step since meaningful data analysis requires an accurate and trustworthy dataset.</a:t>
            </a:r>
          </a:p>
        </p:txBody>
      </p:sp>
      <p:sp>
        <p:nvSpPr>
          <p:cNvPr id="10" name="TextBox 10"/>
          <p:cNvSpPr txBox="1"/>
          <p:nvPr/>
        </p:nvSpPr>
        <p:spPr>
          <a:xfrm>
            <a:off x="114006" y="2258791"/>
            <a:ext cx="8256459" cy="1077991"/>
          </a:xfrm>
          <a:prstGeom prst="rect">
            <a:avLst/>
          </a:prstGeom>
        </p:spPr>
        <p:txBody>
          <a:bodyPr lIns="0" tIns="0" rIns="0" bIns="0" rtlCol="0" anchor="t">
            <a:spAutoFit/>
          </a:bodyPr>
          <a:lstStyle/>
          <a:p>
            <a:pPr marL="833226" lvl="1" indent="-416613" algn="ctr">
              <a:lnSpc>
                <a:spcPts val="4168"/>
              </a:lnSpc>
              <a:buAutoNum type="arabicPeriod"/>
            </a:pPr>
            <a:r>
              <a:rPr lang="en-US" sz="3859" u="sng">
                <a:solidFill>
                  <a:srgbClr val="000000"/>
                </a:solidFill>
                <a:latin typeface="Public Sans"/>
              </a:rPr>
              <a:t> Data Cleaning and Augmentation</a:t>
            </a:r>
          </a:p>
        </p:txBody>
      </p:sp>
      <p:sp>
        <p:nvSpPr>
          <p:cNvPr id="11" name="TextBox 11"/>
          <p:cNvSpPr txBox="1"/>
          <p:nvPr/>
        </p:nvSpPr>
        <p:spPr>
          <a:xfrm>
            <a:off x="5711072" y="6954422"/>
            <a:ext cx="5318786" cy="2318146"/>
          </a:xfrm>
          <a:prstGeom prst="rect">
            <a:avLst/>
          </a:prstGeom>
        </p:spPr>
        <p:txBody>
          <a:bodyPr lIns="0" tIns="0" rIns="0" bIns="0" rtlCol="0" anchor="t">
            <a:spAutoFit/>
          </a:bodyPr>
          <a:lstStyle/>
          <a:p>
            <a:pPr marL="725278" lvl="1" indent="-362639" algn="l">
              <a:lnSpc>
                <a:spcPts val="3628"/>
              </a:lnSpc>
              <a:buFont typeface="Arial"/>
              <a:buChar char="•"/>
            </a:pPr>
            <a:r>
              <a:rPr lang="en-US" sz="3359">
                <a:solidFill>
                  <a:srgbClr val="000000"/>
                </a:solidFill>
                <a:latin typeface="Public Sans"/>
              </a:rPr>
              <a:t>Duplicate rows: 3372</a:t>
            </a:r>
          </a:p>
          <a:p>
            <a:pPr marL="725278" lvl="1" indent="-362639" algn="l">
              <a:lnSpc>
                <a:spcPts val="3628"/>
              </a:lnSpc>
              <a:buFont typeface="Arial"/>
              <a:buChar char="•"/>
            </a:pPr>
            <a:r>
              <a:rPr lang="en-US" sz="3359">
                <a:solidFill>
                  <a:srgbClr val="000000"/>
                </a:solidFill>
                <a:latin typeface="Public Sans"/>
              </a:rPr>
              <a:t>Null value imputation</a:t>
            </a:r>
          </a:p>
          <a:p>
            <a:pPr marL="725278" lvl="1" indent="-362639" algn="l">
              <a:lnSpc>
                <a:spcPts val="3628"/>
              </a:lnSpc>
              <a:buFont typeface="Arial"/>
              <a:buChar char="•"/>
            </a:pPr>
            <a:r>
              <a:rPr lang="en-US" sz="3359">
                <a:solidFill>
                  <a:srgbClr val="000000"/>
                </a:solidFill>
                <a:latin typeface="Public Sans"/>
              </a:rPr>
              <a:t>Inconsistency checking </a:t>
            </a:r>
          </a:p>
          <a:p>
            <a:pPr marL="725278" lvl="1" indent="-362639" algn="l">
              <a:lnSpc>
                <a:spcPts val="3628"/>
              </a:lnSpc>
              <a:buFont typeface="Arial"/>
              <a:buChar char="•"/>
            </a:pPr>
            <a:r>
              <a:rPr lang="en-US" sz="3359">
                <a:solidFill>
                  <a:srgbClr val="000000"/>
                </a:solidFill>
                <a:latin typeface="Public Sans"/>
              </a:rPr>
              <a:t>Outlier detection</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6989479" y="-211384"/>
            <a:ext cx="1941467" cy="1497704"/>
          </a:xfrm>
          <a:custGeom>
            <a:avLst/>
            <a:gdLst/>
            <a:ahLst/>
            <a:cxnLst/>
            <a:rect l="l" t="t" r="r" b="b"/>
            <a:pathLst>
              <a:path w="1941467" h="1497704">
                <a:moveTo>
                  <a:pt x="0" y="0"/>
                </a:moveTo>
                <a:lnTo>
                  <a:pt x="1941467" y="0"/>
                </a:lnTo>
                <a:lnTo>
                  <a:pt x="1941467" y="1497704"/>
                </a:lnTo>
                <a:lnTo>
                  <a:pt x="0" y="1497704"/>
                </a:lnTo>
                <a:lnTo>
                  <a:pt x="0" y="0"/>
                </a:lnTo>
                <a:close/>
              </a:path>
            </a:pathLst>
          </a:custGeom>
          <a:blipFill>
            <a:blip r:embed="rId3"/>
            <a:stretch>
              <a:fillRect/>
            </a:stretch>
          </a:blipFill>
        </p:spPr>
      </p:sp>
      <p:sp>
        <p:nvSpPr>
          <p:cNvPr id="4" name="Freeform 4"/>
          <p:cNvSpPr/>
          <p:nvPr/>
        </p:nvSpPr>
        <p:spPr>
          <a:xfrm>
            <a:off x="-331279" y="9486812"/>
            <a:ext cx="1591322" cy="1176463"/>
          </a:xfrm>
          <a:custGeom>
            <a:avLst/>
            <a:gdLst/>
            <a:ahLst/>
            <a:cxnLst/>
            <a:rect l="l" t="t" r="r" b="b"/>
            <a:pathLst>
              <a:path w="1591322" h="1176463">
                <a:moveTo>
                  <a:pt x="0" y="0"/>
                </a:moveTo>
                <a:lnTo>
                  <a:pt x="1591322" y="0"/>
                </a:lnTo>
                <a:lnTo>
                  <a:pt x="1591322" y="1176463"/>
                </a:lnTo>
                <a:lnTo>
                  <a:pt x="0" y="1176463"/>
                </a:lnTo>
                <a:lnTo>
                  <a:pt x="0" y="0"/>
                </a:lnTo>
                <a:close/>
              </a:path>
            </a:pathLst>
          </a:custGeom>
          <a:blipFill>
            <a:blip r:embed="rId4"/>
            <a:stretch>
              <a:fillRect/>
            </a:stretch>
          </a:blipFill>
        </p:spPr>
      </p:sp>
      <p:grpSp>
        <p:nvGrpSpPr>
          <p:cNvPr id="5" name="Group 5"/>
          <p:cNvGrpSpPr/>
          <p:nvPr/>
        </p:nvGrpSpPr>
        <p:grpSpPr>
          <a:xfrm rot="-10800000">
            <a:off x="0" y="1400533"/>
            <a:ext cx="6311726" cy="7857767"/>
            <a:chOff x="0" y="0"/>
            <a:chExt cx="8415635" cy="10477022"/>
          </a:xfrm>
        </p:grpSpPr>
        <p:sp>
          <p:nvSpPr>
            <p:cNvPr id="6" name="AutoShape 6"/>
            <p:cNvSpPr/>
            <p:nvPr/>
          </p:nvSpPr>
          <p:spPr>
            <a:xfrm>
              <a:off x="24736" y="10402739"/>
              <a:ext cx="8390899" cy="0"/>
            </a:xfrm>
            <a:prstGeom prst="line">
              <a:avLst/>
            </a:prstGeom>
            <a:ln w="49473" cap="flat">
              <a:solidFill>
                <a:srgbClr val="000000"/>
              </a:solidFill>
              <a:prstDash val="solid"/>
              <a:headEnd type="none" w="sm" len="sm"/>
              <a:tailEnd type="none" w="sm" len="sm"/>
            </a:ln>
          </p:spPr>
        </p:sp>
        <p:sp>
          <p:nvSpPr>
            <p:cNvPr id="7" name="AutoShape 7"/>
            <p:cNvSpPr/>
            <p:nvPr/>
          </p:nvSpPr>
          <p:spPr>
            <a:xfrm flipV="1">
              <a:off x="24736" y="0"/>
              <a:ext cx="0" cy="10477022"/>
            </a:xfrm>
            <a:prstGeom prst="line">
              <a:avLst/>
            </a:prstGeom>
            <a:ln w="49473" cap="flat">
              <a:solidFill>
                <a:srgbClr val="000000"/>
              </a:solidFill>
              <a:prstDash val="solid"/>
              <a:headEnd type="none" w="sm" len="sm"/>
              <a:tailEnd type="none" w="sm" len="sm"/>
            </a:ln>
          </p:spPr>
        </p:sp>
      </p:grpSp>
      <p:sp>
        <p:nvSpPr>
          <p:cNvPr id="8" name="TextBox 8"/>
          <p:cNvSpPr txBox="1"/>
          <p:nvPr/>
        </p:nvSpPr>
        <p:spPr>
          <a:xfrm>
            <a:off x="278730" y="1482329"/>
            <a:ext cx="5924319" cy="8261746"/>
          </a:xfrm>
          <a:prstGeom prst="rect">
            <a:avLst/>
          </a:prstGeom>
        </p:spPr>
        <p:txBody>
          <a:bodyPr lIns="0" tIns="0" rIns="0" bIns="0" rtlCol="0" anchor="t">
            <a:spAutoFit/>
          </a:bodyPr>
          <a:lstStyle/>
          <a:p>
            <a:pPr algn="l">
              <a:lnSpc>
                <a:spcPts val="3628"/>
              </a:lnSpc>
            </a:pPr>
            <a:r>
              <a:rPr lang="en-US" sz="3359">
                <a:solidFill>
                  <a:srgbClr val="000000"/>
                </a:solidFill>
                <a:latin typeface="Public Sans"/>
              </a:rPr>
              <a:t>After the dataset was analyzed, it was discovered that the four positions are defender, forward, midfielder, and goalkeeper. </a:t>
            </a:r>
          </a:p>
          <a:p>
            <a:pPr algn="l">
              <a:lnSpc>
                <a:spcPts val="3628"/>
              </a:lnSpc>
            </a:pPr>
            <a:r>
              <a:rPr lang="en-US" sz="3359">
                <a:solidFill>
                  <a:srgbClr val="000000"/>
                </a:solidFill>
                <a:latin typeface="Public Sans"/>
              </a:rPr>
              <a:t>There are 16628 players in total, with 4398 in goalkeeper position and 3962 in midfielder position being the greatest and lowest numbers, respectively. The distribution of players across positions is considerably different from a uniform distribution, according to a chi-square test that was performed. </a:t>
            </a:r>
          </a:p>
          <a:p>
            <a:pPr algn="l">
              <a:lnSpc>
                <a:spcPts val="3628"/>
              </a:lnSpc>
            </a:pPr>
            <a:endParaRPr lang="en-US" sz="3359">
              <a:solidFill>
                <a:srgbClr val="000000"/>
              </a:solidFill>
              <a:latin typeface="Public Sans"/>
            </a:endParaRPr>
          </a:p>
        </p:txBody>
      </p:sp>
      <p:sp>
        <p:nvSpPr>
          <p:cNvPr id="9" name="TextBox 9"/>
          <p:cNvSpPr txBox="1"/>
          <p:nvPr/>
        </p:nvSpPr>
        <p:spPr>
          <a:xfrm>
            <a:off x="9329601" y="1137763"/>
            <a:ext cx="6375803" cy="554116"/>
          </a:xfrm>
          <a:prstGeom prst="rect">
            <a:avLst/>
          </a:prstGeom>
        </p:spPr>
        <p:txBody>
          <a:bodyPr lIns="0" tIns="0" rIns="0" bIns="0" rtlCol="0" anchor="t">
            <a:spAutoFit/>
          </a:bodyPr>
          <a:lstStyle/>
          <a:p>
            <a:pPr algn="ctr">
              <a:lnSpc>
                <a:spcPts val="4168"/>
              </a:lnSpc>
            </a:pPr>
            <a:r>
              <a:rPr lang="en-US" sz="3859" u="sng">
                <a:solidFill>
                  <a:srgbClr val="000000"/>
                </a:solidFill>
                <a:latin typeface="Public Sans"/>
              </a:rPr>
              <a:t>2. Position Analysis</a:t>
            </a:r>
          </a:p>
        </p:txBody>
      </p:sp>
      <p:sp>
        <p:nvSpPr>
          <p:cNvPr id="10" name="Freeform 10"/>
          <p:cNvSpPr/>
          <p:nvPr/>
        </p:nvSpPr>
        <p:spPr>
          <a:xfrm>
            <a:off x="7194547" y="2053092"/>
            <a:ext cx="10645911" cy="6044254"/>
          </a:xfrm>
          <a:custGeom>
            <a:avLst/>
            <a:gdLst/>
            <a:ahLst/>
            <a:cxnLst/>
            <a:rect l="l" t="t" r="r" b="b"/>
            <a:pathLst>
              <a:path w="10645911" h="6044254">
                <a:moveTo>
                  <a:pt x="0" y="0"/>
                </a:moveTo>
                <a:lnTo>
                  <a:pt x="10645911" y="0"/>
                </a:lnTo>
                <a:lnTo>
                  <a:pt x="10645911" y="6044254"/>
                </a:lnTo>
                <a:lnTo>
                  <a:pt x="0" y="6044254"/>
                </a:lnTo>
                <a:lnTo>
                  <a:pt x="0" y="0"/>
                </a:lnTo>
                <a:close/>
              </a:path>
            </a:pathLst>
          </a:custGeom>
          <a:blipFill>
            <a:blip r:embed="rId5"/>
            <a:stretch>
              <a:fillRect l="-2824" r="-5891"/>
            </a:stretch>
          </a:blipFill>
        </p:spPr>
      </p:sp>
      <p:sp>
        <p:nvSpPr>
          <p:cNvPr id="11" name="TextBox 11"/>
          <p:cNvSpPr txBox="1"/>
          <p:nvPr/>
        </p:nvSpPr>
        <p:spPr>
          <a:xfrm>
            <a:off x="7194547" y="8116396"/>
            <a:ext cx="10645911" cy="489346"/>
          </a:xfrm>
          <a:prstGeom prst="rect">
            <a:avLst/>
          </a:prstGeom>
        </p:spPr>
        <p:txBody>
          <a:bodyPr lIns="0" tIns="0" rIns="0" bIns="0" rtlCol="0" anchor="t">
            <a:spAutoFit/>
          </a:bodyPr>
          <a:lstStyle/>
          <a:p>
            <a:pPr algn="ctr">
              <a:lnSpc>
                <a:spcPts val="3628"/>
              </a:lnSpc>
              <a:spcBef>
                <a:spcPct val="0"/>
              </a:spcBef>
            </a:pPr>
            <a:r>
              <a:rPr lang="en-US" sz="3359">
                <a:solidFill>
                  <a:srgbClr val="000000"/>
                </a:solidFill>
                <a:latin typeface="Public Sans"/>
              </a:rPr>
              <a:t>Player Vs Position analysis</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1401</Words>
  <Application>Microsoft Office PowerPoint</Application>
  <PresentationFormat>Custom</PresentationFormat>
  <Paragraphs>128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Public Sans</vt:lpstr>
      <vt:lpstr>Arial</vt:lpstr>
      <vt:lpstr>Calibri</vt:lpstr>
      <vt:lpstr>Public Sans Bold</vt:lpstr>
      <vt:lpstr>Metropolis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Capstone_Project_phase2</dc:title>
  <dc:creator>hp</dc:creator>
  <cp:lastModifiedBy>Vishnu Mohan</cp:lastModifiedBy>
  <cp:revision>1</cp:revision>
  <dcterms:created xsi:type="dcterms:W3CDTF">2006-08-16T00:00:00Z</dcterms:created>
  <dcterms:modified xsi:type="dcterms:W3CDTF">2024-06-10T04:15:57Z</dcterms:modified>
  <dc:identifier>DAGHk6VkLe0</dc:identifier>
</cp:coreProperties>
</file>