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54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277212"/>
            <a:ext cx="7766936" cy="1646302"/>
          </a:xfrm>
        </p:spPr>
        <p:txBody>
          <a:bodyPr/>
          <a:lstStyle/>
          <a:p>
            <a:r>
              <a:rPr lang="en-US" sz="4000" b="1" i="1" dirty="0" smtClean="0">
                <a:solidFill>
                  <a:schemeClr val="tx1"/>
                </a:solidFill>
                <a:latin typeface="Arial" panose="020B0604020202020204" pitchFamily="34" charset="0"/>
                <a:cs typeface="Arial" panose="020B0604020202020204" pitchFamily="34" charset="0"/>
              </a:rPr>
              <a:t>AGILE SOFTWARE DEVELOPMENT ENGINEERING</a:t>
            </a:r>
            <a:endParaRPr lang="en-IN" sz="4000"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0390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06" y="520860"/>
            <a:ext cx="8617137" cy="5208607"/>
          </a:xfrm>
        </p:spPr>
        <p:txBody>
          <a:bodyPr>
            <a:normAutofit/>
          </a:bodyPr>
          <a:lstStyle/>
          <a:p>
            <a:r>
              <a:rPr lang="en-IN" sz="2000" b="1" dirty="0">
                <a:solidFill>
                  <a:schemeClr val="tx1"/>
                </a:solidFill>
                <a:latin typeface="Arial" panose="020B0604020202020204" pitchFamily="34" charset="0"/>
                <a:cs typeface="Arial" panose="020B0604020202020204" pitchFamily="34" charset="0"/>
              </a:rPr>
              <a:t>Reinforcement </a:t>
            </a:r>
            <a:r>
              <a:rPr lang="en-IN" sz="2000" b="1" dirty="0" smtClean="0">
                <a:solidFill>
                  <a:schemeClr val="tx1"/>
                </a:solidFill>
                <a:latin typeface="Arial" panose="020B0604020202020204" pitchFamily="34" charset="0"/>
                <a:cs typeface="Arial" panose="020B0604020202020204" pitchFamily="34" charset="0"/>
              </a:rPr>
              <a:t>Learning:</a:t>
            </a:r>
            <a:br>
              <a:rPr lang="en-IN" sz="2000" b="1" dirty="0" smtClean="0">
                <a:solidFill>
                  <a:schemeClr val="tx1"/>
                </a:solidFill>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smtClean="0">
                <a:latin typeface="Arial" panose="020B0604020202020204" pitchFamily="34" charset="0"/>
                <a:cs typeface="Arial" panose="020B0604020202020204" pitchFamily="34" charset="0"/>
              </a:rPr>
              <a:t>                              </a:t>
            </a:r>
            <a:r>
              <a:rPr lang="en-IN" sz="1800" i="1" dirty="0" smtClean="0">
                <a:solidFill>
                  <a:srgbClr val="002060"/>
                </a:solidFill>
                <a:latin typeface="Arial" panose="020B0604020202020204" pitchFamily="34" charset="0"/>
                <a:cs typeface="Arial" panose="020B0604020202020204" pitchFamily="34" charset="0"/>
              </a:rPr>
              <a:t>Machine </a:t>
            </a:r>
            <a:r>
              <a:rPr lang="en-IN" sz="1800" i="1" dirty="0">
                <a:solidFill>
                  <a:srgbClr val="002060"/>
                </a:solidFill>
                <a:latin typeface="Arial" panose="020B0604020202020204" pitchFamily="34" charset="0"/>
                <a:cs typeface="Arial" panose="020B0604020202020204" pitchFamily="34" charset="0"/>
              </a:rPr>
              <a:t>Learning method in which the user is rewarded for the desired behaviour or punished for the undesired behaviour.</a:t>
            </a:r>
            <a:br>
              <a:rPr lang="en-IN" sz="1800" i="1" dirty="0">
                <a:solidFill>
                  <a:srgbClr val="002060"/>
                </a:solidFill>
                <a:latin typeface="Arial" panose="020B0604020202020204" pitchFamily="34" charset="0"/>
                <a:cs typeface="Arial" panose="020B0604020202020204" pitchFamily="34" charset="0"/>
              </a:rPr>
            </a:br>
            <a:endParaRPr lang="en-IN" sz="1800" i="1" dirty="0">
              <a:solidFill>
                <a:srgbClr val="002060"/>
              </a:solidFill>
            </a:endParaRPr>
          </a:p>
        </p:txBody>
      </p:sp>
      <p:pic>
        <p:nvPicPr>
          <p:cNvPr id="3" name="Picture 2"/>
          <p:cNvPicPr>
            <a:picLocks noChangeAspect="1"/>
          </p:cNvPicPr>
          <p:nvPr/>
        </p:nvPicPr>
        <p:blipFill>
          <a:blip r:embed="rId2"/>
          <a:stretch>
            <a:fillRect/>
          </a:stretch>
        </p:blipFill>
        <p:spPr>
          <a:xfrm>
            <a:off x="1689904" y="2060295"/>
            <a:ext cx="6979534" cy="4155310"/>
          </a:xfrm>
          <a:prstGeom prst="rect">
            <a:avLst/>
          </a:prstGeom>
        </p:spPr>
      </p:pic>
    </p:spTree>
    <p:extLst>
      <p:ext uri="{BB962C8B-B14F-4D97-AF65-F5344CB8AC3E}">
        <p14:creationId xmlns:p14="http://schemas.microsoft.com/office/powerpoint/2010/main" val="134277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0945"/>
            <a:ext cx="9274002" cy="6318199"/>
          </a:xfrm>
        </p:spPr>
        <p:txBody>
          <a:bodyPr>
            <a:normAutofit/>
          </a:bodyPr>
          <a:lstStyle/>
          <a:p>
            <a:r>
              <a:rPr lang="en-IN" sz="2200" b="1" dirty="0">
                <a:solidFill>
                  <a:schemeClr val="tx1"/>
                </a:solidFill>
                <a:latin typeface="Arial" panose="020B0604020202020204" pitchFamily="34" charset="0"/>
                <a:cs typeface="Arial" panose="020B0604020202020204" pitchFamily="34" charset="0"/>
              </a:rPr>
              <a:t>Explain Different Machine learning algorithms with </a:t>
            </a:r>
            <a:r>
              <a:rPr lang="en-IN" sz="2200" b="1" dirty="0" smtClean="0">
                <a:solidFill>
                  <a:schemeClr val="tx1"/>
                </a:solidFill>
                <a:latin typeface="Arial" panose="020B0604020202020204" pitchFamily="34" charset="0"/>
                <a:cs typeface="Arial" panose="020B0604020202020204" pitchFamily="34" charset="0"/>
              </a:rPr>
              <a:t>example:</a:t>
            </a:r>
            <a:r>
              <a:rPr lang="en-IN" b="1" dirty="0" smtClean="0">
                <a:solidFill>
                  <a:schemeClr val="tx1"/>
                </a:solidFill>
                <a:latin typeface="Arial" panose="020B0604020202020204" pitchFamily="34" charset="0"/>
                <a:cs typeface="Arial" panose="020B0604020202020204" pitchFamily="34" charset="0"/>
              </a:rPr>
              <a:t/>
            </a:r>
            <a:br>
              <a:rPr lang="en-IN" b="1" dirty="0" smtClean="0">
                <a:solidFill>
                  <a:schemeClr val="tx1"/>
                </a:solidFill>
                <a:latin typeface="Arial" panose="020B0604020202020204" pitchFamily="34" charset="0"/>
                <a:cs typeface="Arial" panose="020B0604020202020204" pitchFamily="34" charset="0"/>
              </a:rPr>
            </a:br>
            <a:r>
              <a:rPr lang="en-IN" b="1" dirty="0" smtClean="0">
                <a:solidFill>
                  <a:schemeClr val="tx1"/>
                </a:solidFill>
                <a:latin typeface="Arial" panose="020B0604020202020204" pitchFamily="34" charset="0"/>
                <a:cs typeface="Arial" panose="020B0604020202020204" pitchFamily="34" charset="0"/>
              </a:rPr>
              <a:t/>
            </a:r>
            <a:br>
              <a:rPr lang="en-IN" b="1" dirty="0" smtClean="0">
                <a:solidFill>
                  <a:schemeClr val="tx1"/>
                </a:solidFill>
                <a:latin typeface="Arial" panose="020B0604020202020204" pitchFamily="34" charset="0"/>
                <a:cs typeface="Arial" panose="020B0604020202020204" pitchFamily="34" charset="0"/>
              </a:rPr>
            </a:br>
            <a:r>
              <a:rPr lang="en-IN" sz="2200" b="1" dirty="0">
                <a:solidFill>
                  <a:schemeClr val="tx1"/>
                </a:solidFill>
                <a:latin typeface="Arial" panose="020B0604020202020204" pitchFamily="34" charset="0"/>
                <a:cs typeface="Arial" panose="020B0604020202020204" pitchFamily="34" charset="0"/>
              </a:rPr>
              <a:t>Regression Algorithm</a:t>
            </a:r>
            <a:br>
              <a:rPr lang="en-IN" sz="2200" b="1" dirty="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 </a:t>
            </a:r>
            <a:r>
              <a:rPr lang="en-IN" b="1" dirty="0" smtClean="0">
                <a:solidFill>
                  <a:schemeClr val="tx1"/>
                </a:solidFill>
                <a:latin typeface="Arial" panose="020B0604020202020204" pitchFamily="34" charset="0"/>
                <a:cs typeface="Arial" panose="020B0604020202020204" pitchFamily="34" charset="0"/>
              </a:rPr>
              <a:t>                </a:t>
            </a:r>
            <a:r>
              <a:rPr lang="en-IN" sz="18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Regression </a:t>
            </a:r>
            <a:r>
              <a:rPr lang="en-IN" sz="18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Algorithm means which have a continuous data.</a:t>
            </a:r>
            <a:br>
              <a:rPr lang="en-IN" sz="18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IN" sz="18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In regression we use only:</a:t>
            </a:r>
            <a:br>
              <a:rPr lang="en-IN" sz="18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IN" dirty="0">
                <a:latin typeface="Arial" panose="020B0604020202020204" pitchFamily="34" charset="0"/>
                <a:ea typeface="Microsoft Himalaya" panose="01010100010101010101" pitchFamily="2" charset="0"/>
                <a:cs typeface="Arial" panose="020B0604020202020204" pitchFamily="34" charset="0"/>
              </a:rPr>
              <a:t/>
            </a:r>
            <a:br>
              <a:rPr lang="en-IN" dirty="0">
                <a:latin typeface="Arial" panose="020B0604020202020204" pitchFamily="34" charset="0"/>
                <a:ea typeface="Microsoft Himalaya" panose="01010100010101010101" pitchFamily="2" charset="0"/>
                <a:cs typeface="Arial" panose="020B0604020202020204" pitchFamily="34" charset="0"/>
              </a:rPr>
            </a:br>
            <a:r>
              <a:rPr lang="en-IN" sz="18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                                1. Linear regression</a:t>
            </a:r>
            <a:r>
              <a:rPr lang="en-IN" sz="18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
            </a:r>
            <a:br>
              <a:rPr lang="en-IN" sz="18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IN" sz="18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                               2.Non-Linear </a:t>
            </a:r>
            <a:r>
              <a:rPr lang="en-IN" sz="18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regression</a:t>
            </a:r>
            <a:r>
              <a:rPr lang="en-IN" dirty="0">
                <a:latin typeface="Arial" panose="020B0604020202020204" pitchFamily="34" charset="0"/>
                <a:ea typeface="Microsoft Himalaya" panose="01010100010101010101" pitchFamily="2" charset="0"/>
                <a:cs typeface="Arial" panose="020B0604020202020204" pitchFamily="34" charset="0"/>
              </a:rPr>
              <a:t/>
            </a:r>
            <a:br>
              <a:rPr lang="en-IN" dirty="0">
                <a:latin typeface="Arial" panose="020B0604020202020204" pitchFamily="34" charset="0"/>
                <a:ea typeface="Microsoft Himalaya" panose="01010100010101010101" pitchFamily="2" charset="0"/>
                <a:cs typeface="Arial" panose="020B0604020202020204" pitchFamily="34" charset="0"/>
              </a:rPr>
            </a:br>
            <a:r>
              <a:rPr lang="en-IN" b="1" dirty="0" smtClean="0">
                <a:solidFill>
                  <a:schemeClr val="tx1"/>
                </a:solidFill>
                <a:latin typeface="Arial" panose="020B0604020202020204" pitchFamily="34" charset="0"/>
                <a:cs typeface="Arial" panose="020B0604020202020204" pitchFamily="34" charset="0"/>
              </a:rPr>
              <a:t/>
            </a:r>
            <a:br>
              <a:rPr lang="en-IN" b="1" dirty="0" smtClean="0">
                <a:solidFill>
                  <a:schemeClr val="tx1"/>
                </a:solidFill>
                <a:latin typeface="Arial" panose="020B0604020202020204" pitchFamily="34" charset="0"/>
                <a:cs typeface="Arial" panose="020B0604020202020204" pitchFamily="34" charset="0"/>
              </a:rPr>
            </a:br>
            <a:endParaRPr lang="en-IN" dirty="0"/>
          </a:p>
        </p:txBody>
      </p:sp>
      <p:pic>
        <p:nvPicPr>
          <p:cNvPr id="3" name="Picture 2"/>
          <p:cNvPicPr>
            <a:picLocks noChangeAspect="1"/>
          </p:cNvPicPr>
          <p:nvPr/>
        </p:nvPicPr>
        <p:blipFill>
          <a:blip r:embed="rId2"/>
          <a:stretch>
            <a:fillRect/>
          </a:stretch>
        </p:blipFill>
        <p:spPr>
          <a:xfrm>
            <a:off x="1482436" y="3657600"/>
            <a:ext cx="6012873" cy="2951544"/>
          </a:xfrm>
          <a:prstGeom prst="rect">
            <a:avLst/>
          </a:prstGeom>
        </p:spPr>
      </p:pic>
    </p:spTree>
    <p:extLst>
      <p:ext uri="{BB962C8B-B14F-4D97-AF65-F5344CB8AC3E}">
        <p14:creationId xmlns:p14="http://schemas.microsoft.com/office/powerpoint/2010/main" val="1694389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48400"/>
          </a:xfrm>
        </p:spPr>
        <p:txBody>
          <a:bodyPr>
            <a:normAutofit/>
          </a:bodyPr>
          <a:lstStyle/>
          <a:p>
            <a:r>
              <a:rPr lang="en-IN" sz="2000" b="1" dirty="0">
                <a:solidFill>
                  <a:schemeClr val="tx1"/>
                </a:solidFill>
                <a:latin typeface="Arial" panose="020B0604020202020204" pitchFamily="34" charset="0"/>
                <a:cs typeface="Arial" panose="020B0604020202020204" pitchFamily="34" charset="0"/>
              </a:rPr>
              <a:t>Regression </a:t>
            </a:r>
            <a:r>
              <a:rPr lang="en-IN" sz="2000" b="1" dirty="0" smtClean="0">
                <a:solidFill>
                  <a:schemeClr val="tx1"/>
                </a:solidFill>
                <a:latin typeface="Arial" panose="020B0604020202020204" pitchFamily="34" charset="0"/>
                <a:cs typeface="Arial" panose="020B0604020202020204" pitchFamily="34" charset="0"/>
              </a:rPr>
              <a:t>Algorithm:</a:t>
            </a:r>
            <a:br>
              <a:rPr lang="en-IN" sz="2000" b="1" dirty="0" smtClean="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
            </a:r>
            <a:br>
              <a:rPr lang="en-IN" sz="2000" b="1" dirty="0">
                <a:solidFill>
                  <a:schemeClr val="tx1"/>
                </a:solidFill>
                <a:latin typeface="Arial" panose="020B0604020202020204" pitchFamily="34" charset="0"/>
                <a:cs typeface="Arial" panose="020B0604020202020204" pitchFamily="34" charset="0"/>
              </a:rPr>
            </a:br>
            <a:r>
              <a:rPr lang="en-IN" sz="2000" b="1" dirty="0" smtClean="0">
                <a:solidFill>
                  <a:schemeClr val="tx1"/>
                </a:solidFill>
                <a:latin typeface="Arial" panose="020B0604020202020204" pitchFamily="34" charset="0"/>
                <a:cs typeface="Arial" panose="020B0604020202020204" pitchFamily="34" charset="0"/>
              </a:rPr>
              <a:t>Linear regression                            Non-linear regression                          </a:t>
            </a:r>
            <a:br>
              <a:rPr lang="en-IN" sz="2000" b="1" dirty="0" smtClean="0">
                <a:solidFill>
                  <a:schemeClr val="tx1"/>
                </a:solidFill>
                <a:latin typeface="Arial" panose="020B0604020202020204" pitchFamily="34" charset="0"/>
                <a:cs typeface="Arial" panose="020B0604020202020204" pitchFamily="34" charset="0"/>
              </a:rPr>
            </a:br>
            <a:endParaRPr lang="en-IN" sz="2000" b="1" dirty="0"/>
          </a:p>
        </p:txBody>
      </p:sp>
      <p:pic>
        <p:nvPicPr>
          <p:cNvPr id="3" name="Picture 2"/>
          <p:cNvPicPr>
            <a:picLocks noChangeAspect="1"/>
          </p:cNvPicPr>
          <p:nvPr/>
        </p:nvPicPr>
        <p:blipFill>
          <a:blip r:embed="rId2"/>
          <a:stretch>
            <a:fillRect/>
          </a:stretch>
        </p:blipFill>
        <p:spPr>
          <a:xfrm>
            <a:off x="888423" y="2022764"/>
            <a:ext cx="3752850" cy="3671454"/>
          </a:xfrm>
          <a:prstGeom prst="rect">
            <a:avLst/>
          </a:prstGeom>
        </p:spPr>
      </p:pic>
      <p:pic>
        <p:nvPicPr>
          <p:cNvPr id="4" name="Picture 3"/>
          <p:cNvPicPr>
            <a:picLocks noChangeAspect="1"/>
          </p:cNvPicPr>
          <p:nvPr/>
        </p:nvPicPr>
        <p:blipFill>
          <a:blip r:embed="rId3"/>
          <a:stretch>
            <a:fillRect/>
          </a:stretch>
        </p:blipFill>
        <p:spPr>
          <a:xfrm>
            <a:off x="5029200" y="2216727"/>
            <a:ext cx="4752109" cy="4045528"/>
          </a:xfrm>
          <a:prstGeom prst="rect">
            <a:avLst/>
          </a:prstGeom>
        </p:spPr>
      </p:pic>
    </p:spTree>
    <p:extLst>
      <p:ext uri="{BB962C8B-B14F-4D97-AF65-F5344CB8AC3E}">
        <p14:creationId xmlns:p14="http://schemas.microsoft.com/office/powerpoint/2010/main" val="42498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860474"/>
          </a:xfrm>
        </p:spPr>
        <p:txBody>
          <a:bodyPr>
            <a:normAutofit/>
          </a:bodyPr>
          <a:lstStyle/>
          <a:p>
            <a:r>
              <a:rPr lang="en-IN" sz="2000" b="1" dirty="0">
                <a:solidFill>
                  <a:schemeClr val="tx1"/>
                </a:solidFill>
                <a:latin typeface="Arial" panose="020B0604020202020204" pitchFamily="34" charset="0"/>
                <a:cs typeface="Arial" panose="020B0604020202020204" pitchFamily="34" charset="0"/>
              </a:rPr>
              <a:t>Classification </a:t>
            </a:r>
            <a:r>
              <a:rPr lang="en-IN" sz="2000" b="1" dirty="0" smtClean="0">
                <a:solidFill>
                  <a:schemeClr val="tx1"/>
                </a:solidFill>
                <a:latin typeface="Arial" panose="020B0604020202020204" pitchFamily="34" charset="0"/>
                <a:cs typeface="Arial" panose="020B0604020202020204" pitchFamily="34" charset="0"/>
              </a:rPr>
              <a:t>Algorithm:</a:t>
            </a:r>
            <a:br>
              <a:rPr lang="en-IN" sz="2000" b="1" dirty="0" smtClean="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
            </a:r>
            <a:br>
              <a:rPr lang="en-IN" sz="2000" b="1" dirty="0">
                <a:solidFill>
                  <a:schemeClr val="tx1"/>
                </a:solidFill>
                <a:latin typeface="Arial" panose="020B0604020202020204" pitchFamily="34" charset="0"/>
                <a:cs typeface="Arial" panose="020B0604020202020204" pitchFamily="34" charset="0"/>
              </a:rPr>
            </a:br>
            <a:r>
              <a:rPr lang="en-IN" sz="2000" b="1" dirty="0" smtClean="0">
                <a:solidFill>
                  <a:schemeClr val="tx1"/>
                </a:solidFill>
                <a:latin typeface="Arial" panose="020B0604020202020204" pitchFamily="34" charset="0"/>
                <a:cs typeface="Arial" panose="020B0604020202020204" pitchFamily="34" charset="0"/>
              </a:rPr>
              <a:t>                              </a:t>
            </a:r>
            <a:r>
              <a:rPr lang="en-IN" sz="20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Classifying </a:t>
            </a:r>
            <a: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the data either one like Yes Or No, </a:t>
            </a:r>
            <a:r>
              <a:rPr lang="en-IN" sz="20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True </a:t>
            </a:r>
            <a: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Or False etc</a:t>
            </a:r>
            <a:r>
              <a:rPr lang="en-IN" sz="20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a:t>
            </a:r>
            <a:br>
              <a:rPr lang="en-IN" sz="20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
            </a:r>
            <a:b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IN" sz="2000" b="1" dirty="0">
                <a:solidFill>
                  <a:schemeClr val="tx1"/>
                </a:solidFill>
                <a:latin typeface="Arial" panose="020B0604020202020204" pitchFamily="34" charset="0"/>
                <a:ea typeface="Microsoft Himalaya" panose="01010100010101010101" pitchFamily="2" charset="0"/>
                <a:cs typeface="Arial" panose="020B0604020202020204" pitchFamily="34" charset="0"/>
              </a:rPr>
              <a:t>In classifying we use:</a:t>
            </a:r>
            <a:br>
              <a:rPr lang="en-IN" sz="2000" b="1" dirty="0">
                <a:solidFill>
                  <a:schemeClr val="tx1"/>
                </a:solidFill>
                <a:latin typeface="Arial" panose="020B0604020202020204" pitchFamily="34" charset="0"/>
                <a:ea typeface="Microsoft Himalaya" panose="01010100010101010101" pitchFamily="2" charset="0"/>
                <a:cs typeface="Arial" panose="020B0604020202020204" pitchFamily="34" charset="0"/>
              </a:rPr>
            </a:br>
            <a:r>
              <a:rPr lang="en-IN" sz="2000" b="1" dirty="0">
                <a:solidFill>
                  <a:schemeClr val="tx1"/>
                </a:solidFill>
                <a:latin typeface="Arial" panose="020B0604020202020204" pitchFamily="34" charset="0"/>
                <a:ea typeface="Microsoft Himalaya" panose="01010100010101010101" pitchFamily="2" charset="0"/>
                <a:cs typeface="Arial" panose="020B0604020202020204" pitchFamily="34" charset="0"/>
              </a:rPr>
              <a:t/>
            </a:r>
            <a:br>
              <a:rPr lang="en-IN" sz="2000" b="1" dirty="0">
                <a:solidFill>
                  <a:schemeClr val="tx1"/>
                </a:solidFill>
                <a:latin typeface="Arial" panose="020B0604020202020204" pitchFamily="34" charset="0"/>
                <a:ea typeface="Microsoft Himalaya" panose="01010100010101010101" pitchFamily="2" charset="0"/>
                <a:cs typeface="Arial" panose="020B0604020202020204" pitchFamily="34" charset="0"/>
              </a:rPr>
            </a:br>
            <a:r>
              <a:rPr lang="en-IN" sz="2000" b="1" dirty="0" smtClean="0">
                <a:solidFill>
                  <a:schemeClr val="tx1"/>
                </a:solidFill>
                <a:latin typeface="Arial" panose="020B0604020202020204" pitchFamily="34" charset="0"/>
                <a:ea typeface="Microsoft Himalaya" panose="01010100010101010101" pitchFamily="2" charset="0"/>
                <a:cs typeface="Arial" panose="020B0604020202020204" pitchFamily="34" charset="0"/>
              </a:rPr>
              <a:t>          1.</a:t>
            </a:r>
            <a:r>
              <a:rPr lang="en-IN" sz="20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Logical Regression.</a:t>
            </a:r>
            <a:br>
              <a:rPr lang="en-IN" sz="20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 </a:t>
            </a:r>
            <a:r>
              <a:rPr lang="en-IN" sz="20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         2.Decision </a:t>
            </a:r>
            <a: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Tree.[DT]</a:t>
            </a:r>
            <a:b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IN" sz="20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          3.Random </a:t>
            </a:r>
            <a: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Forest.[RF]</a:t>
            </a:r>
            <a:b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IN" sz="20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          4.K </a:t>
            </a:r>
            <a: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Nearest Neighbour[KNN]</a:t>
            </a:r>
            <a:b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IN" sz="20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          5.Support </a:t>
            </a:r>
            <a: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Vector Machine[SVM]</a:t>
            </a:r>
            <a:b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IN" sz="2000" b="1" i="1"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          6.Naïve </a:t>
            </a:r>
            <a: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t>Bayes</a:t>
            </a:r>
            <a:br>
              <a:rPr lang="en-IN" sz="2000" b="1" i="1" dirty="0">
                <a:solidFill>
                  <a:srgbClr val="002060"/>
                </a:solidFill>
                <a:latin typeface="Arial" panose="020B0604020202020204" pitchFamily="34" charset="0"/>
                <a:ea typeface="Microsoft Himalaya" panose="01010100010101010101" pitchFamily="2" charset="0"/>
                <a:cs typeface="Arial" panose="020B0604020202020204" pitchFamily="34" charset="0"/>
              </a:rPr>
            </a:br>
            <a:endParaRPr lang="en-IN" sz="2000" b="1" i="1" dirty="0">
              <a:solidFill>
                <a:srgbClr val="002060"/>
              </a:solidFill>
            </a:endParaRPr>
          </a:p>
        </p:txBody>
      </p:sp>
      <p:pic>
        <p:nvPicPr>
          <p:cNvPr id="3" name="Picture 2"/>
          <p:cNvPicPr>
            <a:picLocks noChangeAspect="1"/>
          </p:cNvPicPr>
          <p:nvPr/>
        </p:nvPicPr>
        <p:blipFill>
          <a:blip r:embed="rId2"/>
          <a:stretch>
            <a:fillRect/>
          </a:stretch>
        </p:blipFill>
        <p:spPr>
          <a:xfrm>
            <a:off x="5334000" y="2202873"/>
            <a:ext cx="4738255" cy="3934691"/>
          </a:xfrm>
          <a:prstGeom prst="rect">
            <a:avLst/>
          </a:prstGeom>
        </p:spPr>
      </p:pic>
    </p:spTree>
    <p:extLst>
      <p:ext uri="{BB962C8B-B14F-4D97-AF65-F5344CB8AC3E}">
        <p14:creationId xmlns:p14="http://schemas.microsoft.com/office/powerpoint/2010/main" val="175965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52" y="401781"/>
            <a:ext cx="8596668" cy="5417127"/>
          </a:xfrm>
        </p:spPr>
        <p:txBody>
          <a:bodyPr>
            <a:normAutofit/>
          </a:bodyPr>
          <a:lstStyle/>
          <a:p>
            <a:r>
              <a:rPr lang="en-IN" sz="2000" b="1" dirty="0" smtClean="0">
                <a:solidFill>
                  <a:schemeClr val="tx1"/>
                </a:solidFill>
                <a:latin typeface="Arial" panose="020B0604020202020204" pitchFamily="34" charset="0"/>
                <a:cs typeface="Arial" panose="020B0604020202020204" pitchFamily="34" charset="0"/>
              </a:rPr>
              <a:t>Logistic Regression                              </a:t>
            </a:r>
            <a:r>
              <a:rPr lang="en-IN" sz="1800" b="1" dirty="0">
                <a:solidFill>
                  <a:schemeClr val="tx1"/>
                </a:solidFill>
                <a:latin typeface="Arial" panose="020B0604020202020204" pitchFamily="34" charset="0"/>
                <a:cs typeface="Arial" panose="020B0604020202020204" pitchFamily="34" charset="0"/>
              </a:rPr>
              <a:t>Decision Tree</a:t>
            </a:r>
            <a:br>
              <a:rPr lang="en-IN" sz="1800" b="1" dirty="0">
                <a:solidFill>
                  <a:schemeClr val="tx1"/>
                </a:solidFill>
                <a:latin typeface="Arial" panose="020B0604020202020204" pitchFamily="34" charset="0"/>
                <a:cs typeface="Arial" panose="020B0604020202020204" pitchFamily="34" charset="0"/>
              </a:rPr>
            </a:br>
            <a:endParaRPr lang="en-IN" sz="1800" b="1" dirty="0">
              <a:solidFill>
                <a:schemeClr val="tx1"/>
              </a:solidFill>
            </a:endParaRPr>
          </a:p>
        </p:txBody>
      </p:sp>
      <p:pic>
        <p:nvPicPr>
          <p:cNvPr id="3" name="Picture 2"/>
          <p:cNvPicPr>
            <a:picLocks noChangeAspect="1"/>
          </p:cNvPicPr>
          <p:nvPr/>
        </p:nvPicPr>
        <p:blipFill>
          <a:blip r:embed="rId2"/>
          <a:stretch>
            <a:fillRect/>
          </a:stretch>
        </p:blipFill>
        <p:spPr>
          <a:xfrm>
            <a:off x="584489" y="1316183"/>
            <a:ext cx="4278456" cy="4391890"/>
          </a:xfrm>
          <a:prstGeom prst="rect">
            <a:avLst/>
          </a:prstGeom>
        </p:spPr>
      </p:pic>
      <p:pic>
        <p:nvPicPr>
          <p:cNvPr id="4" name="Picture 3"/>
          <p:cNvPicPr>
            <a:picLocks noChangeAspect="1"/>
          </p:cNvPicPr>
          <p:nvPr/>
        </p:nvPicPr>
        <p:blipFill>
          <a:blip r:embed="rId3"/>
          <a:stretch>
            <a:fillRect/>
          </a:stretch>
        </p:blipFill>
        <p:spPr>
          <a:xfrm>
            <a:off x="5389418" y="1052944"/>
            <a:ext cx="5347855" cy="4765963"/>
          </a:xfrm>
          <a:prstGeom prst="rect">
            <a:avLst/>
          </a:prstGeom>
        </p:spPr>
      </p:pic>
    </p:spTree>
    <p:extLst>
      <p:ext uri="{BB962C8B-B14F-4D97-AF65-F5344CB8AC3E}">
        <p14:creationId xmlns:p14="http://schemas.microsoft.com/office/powerpoint/2010/main" val="1008687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49636"/>
          </a:xfrm>
        </p:spPr>
        <p:txBody>
          <a:bodyPr>
            <a:normAutofit/>
          </a:bodyPr>
          <a:lstStyle/>
          <a:p>
            <a:r>
              <a:rPr lang="en-IN" sz="2000" b="1" dirty="0">
                <a:solidFill>
                  <a:schemeClr val="tx1"/>
                </a:solidFill>
                <a:latin typeface="Arial" panose="020B0604020202020204" pitchFamily="34" charset="0"/>
                <a:cs typeface="Arial" panose="020B0604020202020204" pitchFamily="34" charset="0"/>
              </a:rPr>
              <a:t>Random </a:t>
            </a:r>
            <a:r>
              <a:rPr lang="en-IN" sz="2000" b="1" dirty="0" smtClean="0">
                <a:solidFill>
                  <a:schemeClr val="tx1"/>
                </a:solidFill>
                <a:latin typeface="Arial" panose="020B0604020202020204" pitchFamily="34" charset="0"/>
                <a:cs typeface="Arial" panose="020B0604020202020204" pitchFamily="34" charset="0"/>
              </a:rPr>
              <a:t>Algorithm                                </a:t>
            </a:r>
            <a:r>
              <a:rPr lang="en-IN" sz="2200" b="1" dirty="0" smtClean="0">
                <a:solidFill>
                  <a:schemeClr val="tx1"/>
                </a:solidFill>
                <a:latin typeface="Arial" panose="020B0604020202020204" pitchFamily="34" charset="0"/>
                <a:cs typeface="Arial" panose="020B0604020202020204" pitchFamily="34" charset="0"/>
              </a:rPr>
              <a:t>K</a:t>
            </a:r>
            <a:r>
              <a:rPr lang="en-IN" sz="2200" b="1" dirty="0" smtClean="0">
                <a:solidFill>
                  <a:schemeClr val="tx1"/>
                </a:solidFill>
              </a:rPr>
              <a:t> </a:t>
            </a:r>
            <a:r>
              <a:rPr lang="en-IN" sz="2200" b="1" dirty="0">
                <a:solidFill>
                  <a:schemeClr val="tx1"/>
                </a:solidFill>
                <a:latin typeface="Arial" panose="020B0604020202020204" pitchFamily="34" charset="0"/>
                <a:cs typeface="Arial" panose="020B0604020202020204" pitchFamily="34" charset="0"/>
              </a:rPr>
              <a:t>Nearest Neighbour</a:t>
            </a:r>
            <a:br>
              <a:rPr lang="en-IN" sz="2200" b="1" dirty="0">
                <a:solidFill>
                  <a:schemeClr val="tx1"/>
                </a:solidFill>
                <a:latin typeface="Arial" panose="020B0604020202020204" pitchFamily="34" charset="0"/>
                <a:cs typeface="Arial" panose="020B0604020202020204" pitchFamily="34" charset="0"/>
              </a:rPr>
            </a:br>
            <a:r>
              <a:rPr lang="en-IN" sz="2200" b="1" dirty="0">
                <a:solidFill>
                  <a:schemeClr val="tx1"/>
                </a:solidFill>
                <a:latin typeface="Arial" panose="020B0604020202020204" pitchFamily="34" charset="0"/>
                <a:cs typeface="Arial" panose="020B0604020202020204" pitchFamily="34" charset="0"/>
              </a:rPr>
              <a:t/>
            </a:r>
            <a:br>
              <a:rPr lang="en-IN" sz="2200" b="1" dirty="0">
                <a:solidFill>
                  <a:schemeClr val="tx1"/>
                </a:solidFill>
                <a:latin typeface="Arial" panose="020B0604020202020204" pitchFamily="34" charset="0"/>
                <a:cs typeface="Arial" panose="020B0604020202020204" pitchFamily="34" charset="0"/>
              </a:rPr>
            </a:br>
            <a:endParaRPr lang="en-IN" sz="2200" b="1" dirty="0">
              <a:solidFill>
                <a:schemeClr val="tx1"/>
              </a:solidFill>
            </a:endParaRPr>
          </a:p>
        </p:txBody>
      </p:sp>
      <p:pic>
        <p:nvPicPr>
          <p:cNvPr id="3" name="Picture 2"/>
          <p:cNvPicPr>
            <a:picLocks noChangeAspect="1"/>
          </p:cNvPicPr>
          <p:nvPr/>
        </p:nvPicPr>
        <p:blipFill>
          <a:blip r:embed="rId2"/>
          <a:stretch>
            <a:fillRect/>
          </a:stretch>
        </p:blipFill>
        <p:spPr>
          <a:xfrm>
            <a:off x="815686" y="1579419"/>
            <a:ext cx="3756313" cy="3532908"/>
          </a:xfrm>
          <a:prstGeom prst="rect">
            <a:avLst/>
          </a:prstGeom>
        </p:spPr>
      </p:pic>
      <p:pic>
        <p:nvPicPr>
          <p:cNvPr id="4" name="Picture 3"/>
          <p:cNvPicPr>
            <a:picLocks noChangeAspect="1"/>
          </p:cNvPicPr>
          <p:nvPr/>
        </p:nvPicPr>
        <p:blipFill>
          <a:blip r:embed="rId3"/>
          <a:stretch>
            <a:fillRect/>
          </a:stretch>
        </p:blipFill>
        <p:spPr>
          <a:xfrm>
            <a:off x="5181599" y="1385455"/>
            <a:ext cx="4336474" cy="4073235"/>
          </a:xfrm>
          <a:prstGeom prst="rect">
            <a:avLst/>
          </a:prstGeom>
        </p:spPr>
      </p:pic>
    </p:spTree>
    <p:extLst>
      <p:ext uri="{BB962C8B-B14F-4D97-AF65-F5344CB8AC3E}">
        <p14:creationId xmlns:p14="http://schemas.microsoft.com/office/powerpoint/2010/main" val="123004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30982"/>
          </a:xfrm>
        </p:spPr>
        <p:txBody>
          <a:bodyPr/>
          <a:lstStyle/>
          <a:p>
            <a:r>
              <a:rPr lang="en-IN" sz="2000" b="1" dirty="0">
                <a:solidFill>
                  <a:schemeClr val="tx1"/>
                </a:solidFill>
                <a:latin typeface="Arial" panose="020B0604020202020204" pitchFamily="34" charset="0"/>
                <a:cs typeface="Arial" panose="020B0604020202020204" pitchFamily="34" charset="0"/>
              </a:rPr>
              <a:t>Support Vector Machine(SVM</a:t>
            </a:r>
            <a:r>
              <a:rPr lang="en-IN" sz="2000" b="1" dirty="0" smtClean="0">
                <a:solidFill>
                  <a:schemeClr val="tx1"/>
                </a:solidFill>
                <a:latin typeface="Arial" panose="020B0604020202020204" pitchFamily="34" charset="0"/>
                <a:cs typeface="Arial" panose="020B0604020202020204" pitchFamily="34" charset="0"/>
              </a:rPr>
              <a:t>)                   </a:t>
            </a:r>
            <a:r>
              <a:rPr lang="en-IN" sz="2000" b="1" dirty="0">
                <a:solidFill>
                  <a:schemeClr val="tx1"/>
                </a:solidFill>
                <a:latin typeface="Arial" panose="020B0604020202020204" pitchFamily="34" charset="0"/>
                <a:cs typeface="Arial" panose="020B0604020202020204" pitchFamily="34" charset="0"/>
              </a:rPr>
              <a:t>Naïve Bayes</a:t>
            </a:r>
            <a:br>
              <a:rPr lang="en-IN" sz="2000" b="1" dirty="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
            </a:r>
            <a:br>
              <a:rPr lang="en-IN" b="1" dirty="0">
                <a:solidFill>
                  <a:schemeClr val="tx1"/>
                </a:solidFill>
                <a:latin typeface="Arial" panose="020B0604020202020204" pitchFamily="34" charset="0"/>
                <a:cs typeface="Arial" panose="020B0604020202020204" pitchFamily="34" charset="0"/>
              </a:rPr>
            </a:br>
            <a:endParaRPr lang="en-IN" b="1" dirty="0">
              <a:solidFill>
                <a:schemeClr val="tx1"/>
              </a:solidFill>
            </a:endParaRPr>
          </a:p>
        </p:txBody>
      </p:sp>
      <p:pic>
        <p:nvPicPr>
          <p:cNvPr id="3" name="Picture 2"/>
          <p:cNvPicPr>
            <a:picLocks noChangeAspect="1"/>
          </p:cNvPicPr>
          <p:nvPr/>
        </p:nvPicPr>
        <p:blipFill>
          <a:blip r:embed="rId2"/>
          <a:stretch>
            <a:fillRect/>
          </a:stretch>
        </p:blipFill>
        <p:spPr>
          <a:xfrm>
            <a:off x="221673" y="1468582"/>
            <a:ext cx="4835236" cy="4003963"/>
          </a:xfrm>
          <a:prstGeom prst="rect">
            <a:avLst/>
          </a:prstGeom>
        </p:spPr>
      </p:pic>
      <p:pic>
        <p:nvPicPr>
          <p:cNvPr id="4" name="Picture 3"/>
          <p:cNvPicPr>
            <a:picLocks noChangeAspect="1"/>
          </p:cNvPicPr>
          <p:nvPr/>
        </p:nvPicPr>
        <p:blipFill>
          <a:blip r:embed="rId3"/>
          <a:stretch>
            <a:fillRect/>
          </a:stretch>
        </p:blipFill>
        <p:spPr>
          <a:xfrm>
            <a:off x="5347855" y="1773382"/>
            <a:ext cx="3926147" cy="3588327"/>
          </a:xfrm>
          <a:prstGeom prst="rect">
            <a:avLst/>
          </a:prstGeom>
        </p:spPr>
      </p:pic>
    </p:spTree>
    <p:extLst>
      <p:ext uri="{BB962C8B-B14F-4D97-AF65-F5344CB8AC3E}">
        <p14:creationId xmlns:p14="http://schemas.microsoft.com/office/powerpoint/2010/main" val="211883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6446"/>
            <a:ext cx="8596668" cy="2141316"/>
          </a:xfrm>
        </p:spPr>
        <p:txBody>
          <a:bodyPr>
            <a:normAutofit fontScale="90000"/>
          </a:bodyPr>
          <a:lstStyle/>
          <a:p>
            <a:r>
              <a:rPr lang="en-US" sz="2200" b="1" dirty="0" smtClean="0">
                <a:solidFill>
                  <a:schemeClr val="tx1"/>
                </a:solidFill>
                <a:latin typeface="Arial" panose="020B0604020202020204" pitchFamily="34" charset="0"/>
                <a:cs typeface="Arial" panose="020B0604020202020204" pitchFamily="34" charset="0"/>
              </a:rPr>
              <a:t>ARTIFICIAL INTELLIGENCE:</a:t>
            </a:r>
            <a:br>
              <a:rPr lang="en-US" sz="2200" b="1" dirty="0" smtClean="0">
                <a:solidFill>
                  <a:schemeClr val="tx1"/>
                </a:solidFill>
                <a:latin typeface="Arial" panose="020B0604020202020204" pitchFamily="34" charset="0"/>
                <a:cs typeface="Arial" panose="020B0604020202020204" pitchFamily="34" charset="0"/>
              </a:rPr>
            </a:br>
            <a:r>
              <a:rPr lang="en-US" dirty="0"/>
              <a:t> </a:t>
            </a:r>
            <a:r>
              <a:rPr lang="en-US" dirty="0" smtClean="0"/>
              <a:t>                    </a:t>
            </a:r>
            <a:r>
              <a:rPr lang="en-US" sz="2000" i="1" dirty="0" smtClean="0">
                <a:solidFill>
                  <a:srgbClr val="002060"/>
                </a:solidFill>
                <a:latin typeface="Arial" panose="020B0604020202020204" pitchFamily="34" charset="0"/>
                <a:cs typeface="Arial" panose="020B0604020202020204" pitchFamily="34" charset="0"/>
              </a:rPr>
              <a:t>AI is a intelligence demonstrated by the machine where the human intelligence is put into the machine.</a:t>
            </a:r>
            <a:r>
              <a:rPr lang="en-US" sz="2000" i="1" dirty="0">
                <a:solidFill>
                  <a:srgbClr val="002060"/>
                </a:solidFill>
                <a:latin typeface="Arial" panose="020B0604020202020204" pitchFamily="34" charset="0"/>
                <a:ea typeface="Microsoft Himalaya" panose="01010100010101010101" pitchFamily="2" charset="0"/>
                <a:cs typeface="Arial" panose="020B0604020202020204" pitchFamily="34" charset="0"/>
              </a:rPr>
              <a:t> In computer science, the field of artificial intelligence as such was launched in 1950 by Alan Turing</a:t>
            </a:r>
            <a:r>
              <a:rPr lang="en-US" sz="2000" dirty="0">
                <a:solidFill>
                  <a:srgbClr val="002060"/>
                </a:solidFill>
                <a:latin typeface="Arial" panose="020B0604020202020204" pitchFamily="34" charset="0"/>
                <a:ea typeface="Microsoft Himalaya" panose="01010100010101010101" pitchFamily="2" charset="0"/>
                <a:cs typeface="Arial" panose="020B0604020202020204" pitchFamily="34" charset="0"/>
              </a:rPr>
              <a:t>. </a:t>
            </a:r>
            <a:r>
              <a:rPr lang="en-US" sz="2000"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
            </a:r>
            <a:br>
              <a:rPr lang="en-US" sz="2000"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US" sz="2000" dirty="0">
                <a:solidFill>
                  <a:srgbClr val="002060"/>
                </a:solidFill>
                <a:latin typeface="Arial" panose="020B0604020202020204" pitchFamily="34" charset="0"/>
                <a:ea typeface="Microsoft Himalaya" panose="01010100010101010101" pitchFamily="2" charset="0"/>
                <a:cs typeface="Arial" panose="020B0604020202020204" pitchFamily="34" charset="0"/>
              </a:rPr>
              <a:t/>
            </a:r>
            <a:br>
              <a:rPr lang="en-US" sz="2000"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US" sz="2000"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
            </a:r>
            <a:br>
              <a:rPr lang="en-US" sz="2000"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US" sz="2000" dirty="0">
                <a:solidFill>
                  <a:srgbClr val="002060"/>
                </a:solidFill>
                <a:latin typeface="Arial" panose="020B0604020202020204" pitchFamily="34" charset="0"/>
                <a:ea typeface="Microsoft Himalaya" panose="01010100010101010101" pitchFamily="2" charset="0"/>
                <a:cs typeface="Arial" panose="020B0604020202020204" pitchFamily="34" charset="0"/>
              </a:rPr>
              <a:t/>
            </a:r>
            <a:br>
              <a:rPr lang="en-US" sz="2000"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US" sz="2000"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
            </a:r>
            <a:br>
              <a:rPr lang="en-US" sz="2000"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US" sz="2000" dirty="0">
                <a:solidFill>
                  <a:srgbClr val="002060"/>
                </a:solidFill>
                <a:latin typeface="Arial" panose="020B0604020202020204" pitchFamily="34" charset="0"/>
                <a:ea typeface="Microsoft Himalaya" panose="01010100010101010101" pitchFamily="2" charset="0"/>
                <a:cs typeface="Arial" panose="020B0604020202020204" pitchFamily="34" charset="0"/>
              </a:rPr>
              <a:t/>
            </a:r>
            <a:br>
              <a:rPr lang="en-US" sz="2000"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US" sz="2000"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t/>
            </a:r>
            <a:br>
              <a:rPr lang="en-US" sz="2000" dirty="0" smtClean="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US" sz="2000" dirty="0">
                <a:solidFill>
                  <a:srgbClr val="002060"/>
                </a:solidFill>
                <a:latin typeface="Arial" panose="020B0604020202020204" pitchFamily="34" charset="0"/>
                <a:ea typeface="Microsoft Himalaya" panose="01010100010101010101" pitchFamily="2" charset="0"/>
                <a:cs typeface="Arial" panose="020B0604020202020204" pitchFamily="34" charset="0"/>
              </a:rPr>
              <a:t/>
            </a:r>
            <a:br>
              <a:rPr lang="en-US" sz="2000" dirty="0">
                <a:solidFill>
                  <a:srgbClr val="002060"/>
                </a:solidFill>
                <a:latin typeface="Arial" panose="020B0604020202020204" pitchFamily="34" charset="0"/>
                <a:ea typeface="Microsoft Himalaya" panose="01010100010101010101" pitchFamily="2" charset="0"/>
                <a:cs typeface="Arial" panose="020B0604020202020204" pitchFamily="34" charset="0"/>
              </a:rPr>
            </a:br>
            <a:r>
              <a:rPr lang="en-US" sz="2000" i="1" dirty="0" smtClean="0">
                <a:solidFill>
                  <a:srgbClr val="002060"/>
                </a:solidFill>
                <a:latin typeface="Arial" panose="020B0604020202020204" pitchFamily="34" charset="0"/>
                <a:cs typeface="Arial" panose="020B0604020202020204" pitchFamily="34" charset="0"/>
              </a:rPr>
              <a:t/>
            </a:r>
            <a:br>
              <a:rPr lang="en-US" sz="2000" i="1" dirty="0" smtClean="0">
                <a:solidFill>
                  <a:srgbClr val="002060"/>
                </a:solidFill>
                <a:latin typeface="Arial" panose="020B0604020202020204" pitchFamily="34" charset="0"/>
                <a:cs typeface="Arial" panose="020B0604020202020204" pitchFamily="34" charset="0"/>
              </a:rPr>
            </a:br>
            <a:r>
              <a:rPr lang="en-US" sz="2000" dirty="0">
                <a:solidFill>
                  <a:srgbClr val="002060"/>
                </a:solidFill>
                <a:latin typeface="Arial" panose="020B0604020202020204" pitchFamily="34" charset="0"/>
                <a:cs typeface="Arial" panose="020B0604020202020204" pitchFamily="34" charset="0"/>
              </a:rPr>
              <a:t> </a:t>
            </a:r>
            <a:r>
              <a:rPr lang="en-US" sz="2000" dirty="0" smtClean="0">
                <a:solidFill>
                  <a:srgbClr val="002060"/>
                </a:solidFill>
                <a:latin typeface="Arial" panose="020B0604020202020204" pitchFamily="34" charset="0"/>
                <a:cs typeface="Arial" panose="020B0604020202020204" pitchFamily="34" charset="0"/>
              </a:rPr>
              <a:t>                   </a:t>
            </a:r>
            <a:br>
              <a:rPr lang="en-US" sz="2000" dirty="0" smtClean="0">
                <a:solidFill>
                  <a:srgbClr val="002060"/>
                </a:solidFill>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dirty="0" smtClean="0"/>
              <a:t>          </a:t>
            </a:r>
            <a:endParaRPr lang="en-IN" dirty="0"/>
          </a:p>
        </p:txBody>
      </p:sp>
      <p:pic>
        <p:nvPicPr>
          <p:cNvPr id="3" name="Picture 2"/>
          <p:cNvPicPr>
            <a:picLocks noChangeAspect="1"/>
          </p:cNvPicPr>
          <p:nvPr/>
        </p:nvPicPr>
        <p:blipFill>
          <a:blip r:embed="rId2"/>
          <a:stretch>
            <a:fillRect/>
          </a:stretch>
        </p:blipFill>
        <p:spPr>
          <a:xfrm>
            <a:off x="2556559" y="2835797"/>
            <a:ext cx="4838217" cy="2986268"/>
          </a:xfrm>
          <a:prstGeom prst="rect">
            <a:avLst/>
          </a:prstGeom>
        </p:spPr>
      </p:pic>
    </p:spTree>
    <p:extLst>
      <p:ext uri="{BB962C8B-B14F-4D97-AF65-F5344CB8AC3E}">
        <p14:creationId xmlns:p14="http://schemas.microsoft.com/office/powerpoint/2010/main" val="5809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latin typeface="Arial" panose="020B0604020202020204" pitchFamily="34" charset="0"/>
                <a:cs typeface="Arial" panose="020B0604020202020204" pitchFamily="34" charset="0"/>
              </a:rPr>
              <a:t>BRANCHES OF ARTIFICIAL INTELLIGENCE:</a:t>
            </a:r>
            <a:br>
              <a:rPr lang="en-US" sz="2800" b="1" dirty="0" smtClean="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r>
            <a:br>
              <a:rPr lang="en-US" sz="2800" b="1" dirty="0">
                <a:latin typeface="Arial" panose="020B0604020202020204" pitchFamily="34" charset="0"/>
                <a:cs typeface="Arial" panose="020B0604020202020204" pitchFamily="34" charset="0"/>
              </a:rPr>
            </a:br>
            <a:r>
              <a:rPr lang="en-US" sz="2800" b="1" dirty="0" smtClean="0">
                <a:latin typeface="Arial" panose="020B0604020202020204" pitchFamily="34" charset="0"/>
                <a:cs typeface="Arial" panose="020B0604020202020204" pitchFamily="34" charset="0"/>
              </a:rPr>
              <a:t/>
            </a:r>
            <a:br>
              <a:rPr lang="en-US" sz="2800" b="1" dirty="0" smtClean="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                       </a:t>
            </a:r>
            <a:endParaRPr lang="en-IN" sz="28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226917" y="1597306"/>
            <a:ext cx="6736465" cy="4305781"/>
          </a:xfrm>
          <a:prstGeom prst="rect">
            <a:avLst/>
          </a:prstGeom>
        </p:spPr>
      </p:pic>
    </p:spTree>
    <p:extLst>
      <p:ext uri="{BB962C8B-B14F-4D97-AF65-F5344CB8AC3E}">
        <p14:creationId xmlns:p14="http://schemas.microsoft.com/office/powerpoint/2010/main" val="410592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015697"/>
          </a:xfrm>
        </p:spPr>
        <p:txBody>
          <a:bodyPr>
            <a:normAutofit/>
          </a:bodyPr>
          <a:lstStyle/>
          <a:p>
            <a:r>
              <a:rPr lang="en-US" sz="2000" b="1" dirty="0" smtClean="0">
                <a:solidFill>
                  <a:schemeClr val="tx1"/>
                </a:solidFill>
              </a:rPr>
              <a:t>MACHINE LEARNING:</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1800" b="1" i="1" dirty="0" smtClean="0">
                <a:solidFill>
                  <a:schemeClr val="tx1"/>
                </a:solidFill>
              </a:rPr>
              <a:t>                            </a:t>
            </a:r>
            <a:r>
              <a:rPr lang="en-IN" sz="1800" i="1" dirty="0">
                <a:solidFill>
                  <a:srgbClr val="002060"/>
                </a:solidFill>
                <a:latin typeface="Arial" panose="020B0604020202020204" pitchFamily="34" charset="0"/>
                <a:cs typeface="Arial" panose="020B0604020202020204" pitchFamily="34" charset="0"/>
              </a:rPr>
              <a:t>Machine learning means making the computers to learn like human beings</a:t>
            </a:r>
            <a:r>
              <a:rPr lang="en-IN" sz="1800" i="1" dirty="0" smtClean="0">
                <a:solidFill>
                  <a:srgbClr val="002060"/>
                </a:solidFill>
                <a:latin typeface="Arial" panose="020B0604020202020204" pitchFamily="34" charset="0"/>
                <a:cs typeface="Arial" panose="020B0604020202020204" pitchFamily="34" charset="0"/>
              </a:rPr>
              <a:t>.</a:t>
            </a:r>
            <a:r>
              <a:rPr lang="en-IN" sz="1800" i="1" dirty="0">
                <a:solidFill>
                  <a:srgbClr val="002060"/>
                </a:solidFill>
                <a:latin typeface="Arial" panose="020B0604020202020204" pitchFamily="34" charset="0"/>
                <a:cs typeface="Arial" panose="020B0604020202020204" pitchFamily="34" charset="0"/>
              </a:rPr>
              <a:t> We give input and output to the machine leaning algorithm and it builds a model. It predicts the </a:t>
            </a:r>
            <a:r>
              <a:rPr lang="en-IN" sz="1800" i="1" dirty="0" smtClean="0">
                <a:solidFill>
                  <a:srgbClr val="002060"/>
                </a:solidFill>
                <a:latin typeface="Arial" panose="020B0604020202020204" pitchFamily="34" charset="0"/>
                <a:cs typeface="Arial" panose="020B0604020202020204" pitchFamily="34" charset="0"/>
              </a:rPr>
              <a:t>future.</a:t>
            </a:r>
            <a:br>
              <a:rPr lang="en-IN" sz="1800" i="1" dirty="0" smtClean="0">
                <a:solidFill>
                  <a:srgbClr val="002060"/>
                </a:solidFill>
                <a:latin typeface="Arial" panose="020B0604020202020204" pitchFamily="34" charset="0"/>
                <a:cs typeface="Arial" panose="020B0604020202020204" pitchFamily="34" charset="0"/>
              </a:rPr>
            </a:br>
            <a:r>
              <a:rPr lang="en-IN" sz="1800" i="1" dirty="0">
                <a:solidFill>
                  <a:srgbClr val="002060"/>
                </a:solidFill>
                <a:latin typeface="Arial" panose="020B0604020202020204" pitchFamily="34" charset="0"/>
                <a:cs typeface="Arial" panose="020B0604020202020204" pitchFamily="34" charset="0"/>
              </a:rPr>
              <a:t/>
            </a:r>
            <a:br>
              <a:rPr lang="en-IN" sz="1800" i="1" dirty="0">
                <a:solidFill>
                  <a:srgbClr val="002060"/>
                </a:solidFill>
                <a:latin typeface="Arial" panose="020B0604020202020204" pitchFamily="34" charset="0"/>
                <a:cs typeface="Arial" panose="020B0604020202020204" pitchFamily="34" charset="0"/>
              </a:rPr>
            </a:br>
            <a:r>
              <a:rPr lang="en-IN" sz="1800" i="1" dirty="0" smtClean="0">
                <a:solidFill>
                  <a:srgbClr val="002060"/>
                </a:solidFill>
                <a:latin typeface="Arial" panose="020B0604020202020204" pitchFamily="34" charset="0"/>
                <a:cs typeface="Arial" panose="020B0604020202020204" pitchFamily="34" charset="0"/>
              </a:rPr>
              <a:t>                 </a:t>
            </a:r>
            <a:br>
              <a:rPr lang="en-IN" sz="1800" i="1" dirty="0" smtClean="0">
                <a:solidFill>
                  <a:srgbClr val="002060"/>
                </a:solidFill>
                <a:latin typeface="Arial" panose="020B0604020202020204" pitchFamily="34" charset="0"/>
                <a:cs typeface="Arial" panose="020B0604020202020204" pitchFamily="34" charset="0"/>
              </a:rPr>
            </a:br>
            <a:r>
              <a:rPr lang="en-IN" sz="2000" dirty="0">
                <a:solidFill>
                  <a:srgbClr val="002060"/>
                </a:solidFill>
                <a:latin typeface="Arial" panose="020B0604020202020204" pitchFamily="34" charset="0"/>
                <a:cs typeface="Arial" panose="020B0604020202020204" pitchFamily="34" charset="0"/>
              </a:rPr>
              <a:t/>
            </a:r>
            <a:br>
              <a:rPr lang="en-IN" sz="2000" dirty="0">
                <a:solidFill>
                  <a:srgbClr val="002060"/>
                </a:solidFill>
                <a:latin typeface="Arial" panose="020B0604020202020204" pitchFamily="34" charset="0"/>
                <a:cs typeface="Arial" panose="020B0604020202020204" pitchFamily="34" charset="0"/>
              </a:rPr>
            </a:br>
            <a:r>
              <a:rPr lang="en-IN" sz="2000" dirty="0">
                <a:solidFill>
                  <a:srgbClr val="002060"/>
                </a:solidFill>
                <a:latin typeface="Arial" panose="020B0604020202020204" pitchFamily="34" charset="0"/>
                <a:cs typeface="Arial" panose="020B0604020202020204" pitchFamily="34" charset="0"/>
              </a:rPr>
              <a:t/>
            </a:r>
            <a:br>
              <a:rPr lang="en-IN" sz="2000" dirty="0">
                <a:solidFill>
                  <a:srgbClr val="002060"/>
                </a:solidFill>
                <a:latin typeface="Arial" panose="020B0604020202020204" pitchFamily="34" charset="0"/>
                <a:cs typeface="Arial" panose="020B0604020202020204" pitchFamily="34" charset="0"/>
              </a:rPr>
            </a:br>
            <a:endParaRPr lang="en-IN" sz="2000" b="1" dirty="0">
              <a:solidFill>
                <a:srgbClr val="002060"/>
              </a:solidFill>
            </a:endParaRPr>
          </a:p>
        </p:txBody>
      </p:sp>
      <p:pic>
        <p:nvPicPr>
          <p:cNvPr id="3" name="Picture 2"/>
          <p:cNvPicPr>
            <a:picLocks noChangeAspect="1"/>
          </p:cNvPicPr>
          <p:nvPr/>
        </p:nvPicPr>
        <p:blipFill>
          <a:blip r:embed="rId2"/>
          <a:stretch>
            <a:fillRect/>
          </a:stretch>
        </p:blipFill>
        <p:spPr>
          <a:xfrm>
            <a:off x="677335" y="2789499"/>
            <a:ext cx="3721046" cy="2696902"/>
          </a:xfrm>
          <a:prstGeom prst="rect">
            <a:avLst/>
          </a:prstGeom>
        </p:spPr>
      </p:pic>
      <p:pic>
        <p:nvPicPr>
          <p:cNvPr id="4" name="Picture 3"/>
          <p:cNvPicPr>
            <a:picLocks noChangeAspect="1"/>
          </p:cNvPicPr>
          <p:nvPr/>
        </p:nvPicPr>
        <p:blipFill>
          <a:blip r:embed="rId3"/>
          <a:stretch>
            <a:fillRect/>
          </a:stretch>
        </p:blipFill>
        <p:spPr>
          <a:xfrm>
            <a:off x="4758445" y="2789499"/>
            <a:ext cx="4155493" cy="2708476"/>
          </a:xfrm>
          <a:prstGeom prst="rect">
            <a:avLst/>
          </a:prstGeom>
        </p:spPr>
      </p:pic>
    </p:spTree>
    <p:extLst>
      <p:ext uri="{BB962C8B-B14F-4D97-AF65-F5344CB8AC3E}">
        <p14:creationId xmlns:p14="http://schemas.microsoft.com/office/powerpoint/2010/main" val="382997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849073"/>
          </a:xfrm>
        </p:spPr>
        <p:txBody>
          <a:bodyPr>
            <a:normAutofit/>
          </a:bodyPr>
          <a:lstStyle/>
          <a:p>
            <a:r>
              <a:rPr lang="en-US" sz="2000" b="1" dirty="0" smtClean="0">
                <a:solidFill>
                  <a:schemeClr val="tx1"/>
                </a:solidFill>
                <a:latin typeface="Arial" panose="020B0604020202020204" pitchFamily="34" charset="0"/>
                <a:cs typeface="Arial" panose="020B0604020202020204" pitchFamily="34" charset="0"/>
              </a:rPr>
              <a:t>MACHINE COMPUTER PROGRAMING:</a:t>
            </a:r>
            <a:br>
              <a:rPr lang="en-US" sz="2000" b="1" dirty="0" smtClean="0">
                <a:solidFill>
                  <a:schemeClr val="tx1"/>
                </a:solidFill>
                <a:latin typeface="Arial" panose="020B0604020202020204" pitchFamily="34" charset="0"/>
                <a:cs typeface="Arial" panose="020B0604020202020204" pitchFamily="34" charset="0"/>
              </a:rPr>
            </a:br>
            <a:r>
              <a:rPr lang="en-US" dirty="0"/>
              <a:t> </a:t>
            </a:r>
            <a:r>
              <a:rPr lang="en-US" dirty="0" smtClean="0"/>
              <a:t>                 </a:t>
            </a:r>
            <a:r>
              <a:rPr lang="en-US" sz="1800" i="1" dirty="0" smtClean="0">
                <a:solidFill>
                  <a:srgbClr val="002060"/>
                </a:solidFill>
                <a:latin typeface="Arial" panose="020B0604020202020204" pitchFamily="34" charset="0"/>
                <a:cs typeface="Arial" panose="020B0604020202020204" pitchFamily="34" charset="0"/>
              </a:rPr>
              <a:t>We give input and output. It will be derived by the program.</a:t>
            </a:r>
            <a:br>
              <a:rPr lang="en-US" sz="1800" i="1" dirty="0" smtClean="0">
                <a:solidFill>
                  <a:srgbClr val="002060"/>
                </a:solidFill>
                <a:latin typeface="Arial" panose="020B0604020202020204" pitchFamily="34" charset="0"/>
                <a:cs typeface="Arial" panose="020B0604020202020204" pitchFamily="34" charset="0"/>
              </a:rPr>
            </a:br>
            <a:r>
              <a:rPr lang="en-US" sz="1800" i="1" dirty="0" smtClean="0">
                <a:solidFill>
                  <a:srgbClr val="002060"/>
                </a:solidFill>
                <a:latin typeface="Arial" panose="020B0604020202020204" pitchFamily="34" charset="0"/>
                <a:cs typeface="Arial" panose="020B0604020202020204" pitchFamily="34" charset="0"/>
              </a:rPr>
              <a:t/>
            </a:r>
            <a:br>
              <a:rPr lang="en-US" sz="1800" i="1" dirty="0" smtClean="0">
                <a:solidFill>
                  <a:srgbClr val="002060"/>
                </a:solidFill>
                <a:latin typeface="Arial" panose="020B0604020202020204" pitchFamily="34" charset="0"/>
                <a:cs typeface="Arial" panose="020B0604020202020204" pitchFamily="34" charset="0"/>
              </a:rPr>
            </a:br>
            <a:r>
              <a:rPr lang="en-US" sz="1800" dirty="0"/>
              <a:t> </a:t>
            </a:r>
            <a:r>
              <a:rPr lang="en-US" sz="1800" dirty="0" smtClean="0"/>
              <a:t>  </a:t>
            </a:r>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t/>
            </a:r>
            <a:br>
              <a:rPr lang="en-US" sz="1800" dirty="0" smtClean="0"/>
            </a:br>
            <a:r>
              <a:rPr lang="en-US" sz="1800" dirty="0"/>
              <a:t> </a:t>
            </a:r>
            <a:r>
              <a:rPr lang="en-US" sz="1800" dirty="0" smtClean="0"/>
              <a:t>                        </a:t>
            </a:r>
            <a:r>
              <a:rPr lang="en-US" sz="1800" i="1" dirty="0" smtClean="0">
                <a:solidFill>
                  <a:srgbClr val="002060"/>
                </a:solidFill>
                <a:latin typeface="Arial" panose="020B0604020202020204" pitchFamily="34" charset="0"/>
                <a:cs typeface="Arial" panose="020B0604020202020204" pitchFamily="34" charset="0"/>
              </a:rPr>
              <a:t>x = 1 2 3 4 5       Y=2X</a:t>
            </a:r>
            <a:br>
              <a:rPr lang="en-US" sz="1800" i="1" dirty="0" smtClean="0">
                <a:solidFill>
                  <a:srgbClr val="002060"/>
                </a:solidFill>
                <a:latin typeface="Arial" panose="020B0604020202020204" pitchFamily="34" charset="0"/>
                <a:cs typeface="Arial" panose="020B0604020202020204" pitchFamily="34" charset="0"/>
              </a:rPr>
            </a:br>
            <a:r>
              <a:rPr lang="en-US" sz="1800" i="1" dirty="0">
                <a:solidFill>
                  <a:srgbClr val="002060"/>
                </a:solidFill>
                <a:latin typeface="Arial" panose="020B0604020202020204" pitchFamily="34" charset="0"/>
                <a:cs typeface="Arial" panose="020B0604020202020204" pitchFamily="34" charset="0"/>
              </a:rPr>
              <a:t> </a:t>
            </a:r>
            <a:r>
              <a:rPr lang="en-US" sz="1800" i="1" dirty="0" smtClean="0">
                <a:solidFill>
                  <a:srgbClr val="002060"/>
                </a:solidFill>
                <a:latin typeface="Arial" panose="020B0604020202020204" pitchFamily="34" charset="0"/>
                <a:cs typeface="Arial" panose="020B0604020202020204" pitchFamily="34" charset="0"/>
              </a:rPr>
              <a:t>                          Y = 2 4 6 8 10</a:t>
            </a:r>
            <a:br>
              <a:rPr lang="en-US" sz="1800" i="1" dirty="0" smtClean="0">
                <a:solidFill>
                  <a:srgbClr val="002060"/>
                </a:solidFill>
                <a:latin typeface="Arial" panose="020B0604020202020204" pitchFamily="34" charset="0"/>
                <a:cs typeface="Arial" panose="020B0604020202020204" pitchFamily="34" charset="0"/>
              </a:rPr>
            </a:br>
            <a:r>
              <a:rPr lang="en-US" sz="2000" i="1" dirty="0">
                <a:solidFill>
                  <a:srgbClr val="002060"/>
                </a:solidFill>
                <a:latin typeface="Arial" panose="020B0604020202020204" pitchFamily="34" charset="0"/>
                <a:cs typeface="Arial" panose="020B0604020202020204" pitchFamily="34" charset="0"/>
              </a:rPr>
              <a:t/>
            </a:r>
            <a:br>
              <a:rPr lang="en-US" sz="2000" i="1" dirty="0">
                <a:solidFill>
                  <a:srgbClr val="002060"/>
                </a:solidFill>
                <a:latin typeface="Arial" panose="020B0604020202020204" pitchFamily="34" charset="0"/>
                <a:cs typeface="Arial" panose="020B0604020202020204" pitchFamily="34" charset="0"/>
              </a:rPr>
            </a:br>
            <a:r>
              <a:rPr lang="en-US" sz="2000" b="1" i="1" dirty="0" smtClean="0">
                <a:solidFill>
                  <a:schemeClr val="tx1"/>
                </a:solidFill>
                <a:latin typeface="Arial" panose="020B0604020202020204" pitchFamily="34" charset="0"/>
                <a:cs typeface="Arial" panose="020B0604020202020204" pitchFamily="34" charset="0"/>
              </a:rPr>
              <a:t>REGULAR COMPUTER PROGRAMMING:</a:t>
            </a:r>
            <a:r>
              <a:rPr lang="en-US" sz="2000" i="1" dirty="0" smtClean="0">
                <a:solidFill>
                  <a:srgbClr val="002060"/>
                </a:solidFill>
                <a:latin typeface="Arial" panose="020B0604020202020204" pitchFamily="34" charset="0"/>
                <a:cs typeface="Arial" panose="020B0604020202020204" pitchFamily="34" charset="0"/>
              </a:rPr>
              <a:t/>
            </a:r>
            <a:br>
              <a:rPr lang="en-US" sz="2000" i="1" dirty="0" smtClean="0">
                <a:solidFill>
                  <a:srgbClr val="002060"/>
                </a:solidFill>
                <a:latin typeface="Arial" panose="020B0604020202020204" pitchFamily="34" charset="0"/>
                <a:cs typeface="Arial" panose="020B0604020202020204" pitchFamily="34" charset="0"/>
              </a:rPr>
            </a:br>
            <a:r>
              <a:rPr lang="en-US" dirty="0"/>
              <a:t> </a:t>
            </a:r>
            <a:r>
              <a:rPr lang="en-US" dirty="0" smtClean="0"/>
              <a:t>               </a:t>
            </a:r>
            <a:r>
              <a:rPr lang="en-US" sz="1800" i="1" dirty="0" smtClean="0">
                <a:solidFill>
                  <a:srgbClr val="002060"/>
                </a:solidFill>
                <a:latin typeface="Arial" panose="020B0604020202020204" pitchFamily="34" charset="0"/>
                <a:cs typeface="Arial" panose="020B0604020202020204" pitchFamily="34" charset="0"/>
              </a:rPr>
              <a:t>We give input and program. It will be give output.</a:t>
            </a:r>
            <a:br>
              <a:rPr lang="en-US" sz="1800" i="1" dirty="0" smtClean="0">
                <a:solidFill>
                  <a:srgbClr val="002060"/>
                </a:solidFill>
                <a:latin typeface="Arial" panose="020B0604020202020204" pitchFamily="34" charset="0"/>
                <a:cs typeface="Arial" panose="020B0604020202020204" pitchFamily="34" charset="0"/>
              </a:rPr>
            </a:br>
            <a:r>
              <a:rPr lang="en-US" sz="1800" i="1" dirty="0">
                <a:solidFill>
                  <a:srgbClr val="002060"/>
                </a:solidFill>
                <a:latin typeface="Arial" panose="020B0604020202020204" pitchFamily="34" charset="0"/>
                <a:cs typeface="Arial" panose="020B0604020202020204" pitchFamily="34" charset="0"/>
              </a:rPr>
              <a:t> </a:t>
            </a:r>
            <a:r>
              <a:rPr lang="en-US" sz="1800" i="1" dirty="0" smtClean="0">
                <a:solidFill>
                  <a:srgbClr val="002060"/>
                </a:solidFill>
                <a:latin typeface="Arial" panose="020B0604020202020204" pitchFamily="34" charset="0"/>
                <a:cs typeface="Arial" panose="020B0604020202020204" pitchFamily="34" charset="0"/>
              </a:rPr>
              <a:t>    </a:t>
            </a:r>
            <a:br>
              <a:rPr lang="en-US" sz="1800" i="1" dirty="0" smtClean="0">
                <a:solidFill>
                  <a:srgbClr val="002060"/>
                </a:solidFill>
                <a:latin typeface="Arial" panose="020B0604020202020204" pitchFamily="34" charset="0"/>
                <a:cs typeface="Arial" panose="020B0604020202020204" pitchFamily="34" charset="0"/>
              </a:rPr>
            </a:br>
            <a:r>
              <a:rPr lang="en-US" sz="1800" i="1" dirty="0" smtClean="0">
                <a:solidFill>
                  <a:srgbClr val="002060"/>
                </a:solidFill>
                <a:latin typeface="Arial" panose="020B0604020202020204" pitchFamily="34" charset="0"/>
                <a:cs typeface="Arial" panose="020B0604020202020204" pitchFamily="34" charset="0"/>
              </a:rPr>
              <a:t>       </a:t>
            </a:r>
            <a:r>
              <a:rPr lang="en-US" sz="1800" b="1" dirty="0" smtClean="0">
                <a:solidFill>
                  <a:schemeClr val="tx1"/>
                </a:solidFill>
                <a:latin typeface="Arial" panose="020B0604020202020204" pitchFamily="34" charset="0"/>
                <a:cs typeface="Arial" panose="020B0604020202020204" pitchFamily="34" charset="0"/>
              </a:rPr>
              <a:t>Example</a:t>
            </a:r>
            <a:r>
              <a:rPr lang="en-US" sz="1800" b="1" dirty="0">
                <a:solidFill>
                  <a:schemeClr val="tx1"/>
                </a:solidFill>
                <a:latin typeface="Arial" panose="020B0604020202020204" pitchFamily="34" charset="0"/>
                <a:cs typeface="Arial" panose="020B0604020202020204" pitchFamily="34" charset="0"/>
              </a:rPr>
              <a:t>:</a:t>
            </a:r>
            <a:r>
              <a:rPr lang="en-US" sz="1800" i="1" dirty="0" smtClean="0">
                <a:solidFill>
                  <a:srgbClr val="002060"/>
                </a:solidFill>
                <a:latin typeface="Arial" panose="020B0604020202020204" pitchFamily="34" charset="0"/>
                <a:cs typeface="Arial" panose="020B0604020202020204" pitchFamily="34" charset="0"/>
              </a:rPr>
              <a:t> </a:t>
            </a:r>
            <a:br>
              <a:rPr lang="en-US" sz="1800" i="1" dirty="0" smtClean="0">
                <a:solidFill>
                  <a:srgbClr val="002060"/>
                </a:solidFill>
                <a:latin typeface="Arial" panose="020B0604020202020204" pitchFamily="34" charset="0"/>
                <a:cs typeface="Arial" panose="020B0604020202020204" pitchFamily="34" charset="0"/>
              </a:rPr>
            </a:br>
            <a:r>
              <a:rPr lang="en-US" sz="1800" i="1" dirty="0">
                <a:solidFill>
                  <a:srgbClr val="002060"/>
                </a:solidFill>
                <a:latin typeface="Arial" panose="020B0604020202020204" pitchFamily="34" charset="0"/>
                <a:cs typeface="Arial" panose="020B0604020202020204" pitchFamily="34" charset="0"/>
              </a:rPr>
              <a:t> </a:t>
            </a:r>
            <a:r>
              <a:rPr lang="en-US" sz="1800" i="1" dirty="0" smtClean="0">
                <a:solidFill>
                  <a:srgbClr val="002060"/>
                </a:solidFill>
                <a:latin typeface="Arial" panose="020B0604020202020204" pitchFamily="34" charset="0"/>
                <a:cs typeface="Arial" panose="020B0604020202020204" pitchFamily="34" charset="0"/>
              </a:rPr>
              <a:t>                      </a:t>
            </a:r>
            <a:br>
              <a:rPr lang="en-US" sz="1800" i="1" dirty="0" smtClean="0">
                <a:solidFill>
                  <a:srgbClr val="002060"/>
                </a:solidFill>
                <a:latin typeface="Arial" panose="020B0604020202020204" pitchFamily="34" charset="0"/>
                <a:cs typeface="Arial" panose="020B0604020202020204" pitchFamily="34" charset="0"/>
              </a:rPr>
            </a:br>
            <a:r>
              <a:rPr lang="en-US" sz="1800" i="1" dirty="0">
                <a:solidFill>
                  <a:srgbClr val="002060"/>
                </a:solidFill>
                <a:latin typeface="Arial" panose="020B0604020202020204" pitchFamily="34" charset="0"/>
                <a:cs typeface="Arial" panose="020B0604020202020204" pitchFamily="34" charset="0"/>
              </a:rPr>
              <a:t> </a:t>
            </a:r>
            <a:r>
              <a:rPr lang="en-US" sz="1800" i="1" dirty="0" smtClean="0">
                <a:solidFill>
                  <a:srgbClr val="002060"/>
                </a:solidFill>
                <a:latin typeface="Arial" panose="020B0604020202020204" pitchFamily="34" charset="0"/>
                <a:cs typeface="Arial" panose="020B0604020202020204" pitchFamily="34" charset="0"/>
              </a:rPr>
              <a:t>                            x= 1 2 3 4 { y=2x}= 2 4 6 8</a:t>
            </a:r>
            <a:br>
              <a:rPr lang="en-US" sz="1800" i="1" dirty="0" smtClean="0">
                <a:solidFill>
                  <a:srgbClr val="002060"/>
                </a:solidFill>
                <a:latin typeface="Arial" panose="020B0604020202020204" pitchFamily="34" charset="0"/>
                <a:cs typeface="Arial" panose="020B0604020202020204" pitchFamily="34" charset="0"/>
              </a:rPr>
            </a:br>
            <a:endParaRPr lang="en-IN" sz="1800" i="1" dirty="0">
              <a:solidFill>
                <a:srgbClr val="002060"/>
              </a:solidFill>
              <a:latin typeface="Arial" panose="020B0604020202020204" pitchFamily="34" charset="0"/>
              <a:cs typeface="Arial" panose="020B0604020202020204" pitchFamily="34" charset="0"/>
            </a:endParaRPr>
          </a:p>
        </p:txBody>
      </p:sp>
      <p:sp>
        <p:nvSpPr>
          <p:cNvPr id="3" name="AutoShape 2" descr="Difference between regular programming and machine learning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stretch>
            <a:fillRect/>
          </a:stretch>
        </p:blipFill>
        <p:spPr>
          <a:xfrm>
            <a:off x="5712228" y="4074289"/>
            <a:ext cx="4207276" cy="2558005"/>
          </a:xfrm>
          <a:prstGeom prst="rect">
            <a:avLst/>
          </a:prstGeom>
        </p:spPr>
      </p:pic>
    </p:spTree>
    <p:extLst>
      <p:ext uri="{BB962C8B-B14F-4D97-AF65-F5344CB8AC3E}">
        <p14:creationId xmlns:p14="http://schemas.microsoft.com/office/powerpoint/2010/main" val="183116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50067"/>
            <a:ext cx="8596668" cy="5243330"/>
          </a:xfrm>
        </p:spPr>
        <p:txBody>
          <a:bodyPr anchor="ctr">
            <a:normAutofit fontScale="90000"/>
          </a:bodyPr>
          <a:lstStyle/>
          <a:p>
            <a:pPr algn="just"/>
            <a:r>
              <a:rPr lang="en-IN" sz="2200" b="1" dirty="0" smtClean="0">
                <a:solidFill>
                  <a:schemeClr val="tx1"/>
                </a:solidFill>
                <a:latin typeface="Arial" panose="020B0604020202020204" pitchFamily="34" charset="0"/>
                <a:cs typeface="Arial" panose="020B0604020202020204" pitchFamily="34" charset="0"/>
              </a:rPr>
              <a:t>Features,Labels,Models:</a:t>
            </a:r>
            <a:r>
              <a:rPr lang="en-IN" b="1" dirty="0" smtClean="0">
                <a:solidFill>
                  <a:schemeClr val="tx1"/>
                </a:solidFill>
                <a:latin typeface="Arial" panose="020B0604020202020204" pitchFamily="34" charset="0"/>
                <a:cs typeface="Arial" panose="020B0604020202020204" pitchFamily="34" charset="0"/>
              </a:rPr>
              <a:t/>
            </a:r>
            <a:br>
              <a:rPr lang="en-IN" b="1" dirty="0" smtClean="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
            </a:r>
            <a:br>
              <a:rPr lang="en-IN" b="1" dirty="0">
                <a:solidFill>
                  <a:schemeClr val="tx1"/>
                </a:solidFill>
                <a:latin typeface="Arial" panose="020B0604020202020204" pitchFamily="34" charset="0"/>
                <a:cs typeface="Arial" panose="020B0604020202020204" pitchFamily="34" charset="0"/>
              </a:rPr>
            </a:br>
            <a:r>
              <a:rPr lang="en-IN" b="1" dirty="0" smtClean="0">
                <a:solidFill>
                  <a:schemeClr val="tx1"/>
                </a:solidFill>
                <a:latin typeface="Arial" panose="020B0604020202020204" pitchFamily="34" charset="0"/>
                <a:cs typeface="Arial" panose="020B0604020202020204" pitchFamily="34" charset="0"/>
              </a:rPr>
              <a:t/>
            </a:r>
            <a:br>
              <a:rPr lang="en-IN" b="1" dirty="0" smtClean="0">
                <a:solidFill>
                  <a:schemeClr val="tx1"/>
                </a:solidFill>
                <a:latin typeface="Arial" panose="020B0604020202020204" pitchFamily="34" charset="0"/>
                <a:cs typeface="Arial" panose="020B0604020202020204" pitchFamily="34" charset="0"/>
              </a:rPr>
            </a:br>
            <a:r>
              <a:rPr lang="en-IN" b="1" dirty="0" smtClean="0">
                <a:solidFill>
                  <a:schemeClr val="tx1"/>
                </a:solidFill>
                <a:latin typeface="Arial" panose="020B0604020202020204" pitchFamily="34" charset="0"/>
                <a:cs typeface="Arial" panose="020B0604020202020204" pitchFamily="34" charset="0"/>
              </a:rPr>
              <a:t>                  </a:t>
            </a:r>
            <a:r>
              <a:rPr lang="en-US" sz="2200" b="1" dirty="0" smtClean="0">
                <a:solidFill>
                  <a:schemeClr val="tx1"/>
                </a:solidFill>
                <a:latin typeface="Arial" panose="020B0604020202020204" pitchFamily="34" charset="0"/>
                <a:cs typeface="Arial" panose="020B0604020202020204" pitchFamily="34" charset="0"/>
              </a:rPr>
              <a:t>X=2F(x</a:t>
            </a:r>
            <a:r>
              <a:rPr lang="en-US" sz="2200" b="1" dirty="0">
                <a:solidFill>
                  <a:schemeClr val="tx1"/>
                </a:solidFill>
                <a:latin typeface="Arial" panose="020B0604020202020204" pitchFamily="34" charset="0"/>
                <a:cs typeface="Arial" panose="020B0604020202020204" pitchFamily="34" charset="0"/>
              </a:rPr>
              <a:t>)=4…..</a:t>
            </a:r>
            <a:r>
              <a:rPr lang="en-US" sz="2200" b="1" dirty="0" smtClean="0">
                <a:solidFill>
                  <a:schemeClr val="tx1"/>
                </a:solidFill>
                <a:latin typeface="Arial" panose="020B0604020202020204" pitchFamily="34" charset="0"/>
                <a:cs typeface="Arial" panose="020B0604020202020204" pitchFamily="34" charset="0"/>
              </a:rPr>
              <a:t>Input2Output</a:t>
            </a:r>
            <a:br>
              <a:rPr lang="en-US" sz="2200" b="1" dirty="0" smtClean="0">
                <a:solidFill>
                  <a:schemeClr val="tx1"/>
                </a:solidFill>
                <a:latin typeface="Arial" panose="020B0604020202020204" pitchFamily="34" charset="0"/>
                <a:cs typeface="Arial" panose="020B0604020202020204" pitchFamily="34" charset="0"/>
              </a:rPr>
            </a:br>
            <a:r>
              <a:rPr lang="en-US" sz="2200" b="1" dirty="0" smtClean="0">
                <a:solidFill>
                  <a:schemeClr val="tx1"/>
                </a:solidFill>
                <a:latin typeface="Arial" panose="020B0604020202020204" pitchFamily="34" charset="0"/>
                <a:cs typeface="Arial" panose="020B0604020202020204" pitchFamily="34" charset="0"/>
              </a:rPr>
              <a:t> X=3F(x</a:t>
            </a:r>
            <a:r>
              <a:rPr lang="en-US" sz="2200" b="1" dirty="0">
                <a:solidFill>
                  <a:schemeClr val="tx1"/>
                </a:solidFill>
                <a:latin typeface="Arial" panose="020B0604020202020204" pitchFamily="34" charset="0"/>
                <a:cs typeface="Arial" panose="020B0604020202020204" pitchFamily="34" charset="0"/>
              </a:rPr>
              <a:t>)=6</a:t>
            </a:r>
            <a:br>
              <a:rPr lang="en-US" sz="2200" b="1" dirty="0">
                <a:solidFill>
                  <a:schemeClr val="tx1"/>
                </a:solidFill>
                <a:latin typeface="Arial" panose="020B0604020202020204" pitchFamily="34" charset="0"/>
                <a:cs typeface="Arial" panose="020B0604020202020204" pitchFamily="34" charset="0"/>
              </a:rPr>
            </a:br>
            <a:r>
              <a:rPr lang="en-US" sz="2200" b="1" dirty="0">
                <a:solidFill>
                  <a:schemeClr val="tx1"/>
                </a:solidFill>
                <a:latin typeface="Arial" panose="020B0604020202020204" pitchFamily="34" charset="0"/>
                <a:cs typeface="Arial" panose="020B0604020202020204" pitchFamily="34" charset="0"/>
              </a:rPr>
              <a:t> </a:t>
            </a:r>
            <a:r>
              <a:rPr lang="en-US" sz="2200" b="1" dirty="0" smtClean="0">
                <a:solidFill>
                  <a:schemeClr val="tx1"/>
                </a:solidFill>
                <a:latin typeface="Arial" panose="020B0604020202020204" pitchFamily="34" charset="0"/>
                <a:cs typeface="Arial" panose="020B0604020202020204" pitchFamily="34" charset="0"/>
              </a:rPr>
              <a:t> X=4F(x</a:t>
            </a:r>
            <a:r>
              <a:rPr lang="en-US" sz="2200" b="1" dirty="0">
                <a:solidFill>
                  <a:schemeClr val="tx1"/>
                </a:solidFill>
                <a:latin typeface="Arial" panose="020B0604020202020204" pitchFamily="34" charset="0"/>
                <a:cs typeface="Arial" panose="020B0604020202020204" pitchFamily="34" charset="0"/>
              </a:rPr>
              <a:t>)=8</a:t>
            </a:r>
            <a:br>
              <a:rPr lang="en-US" sz="2200" b="1" dirty="0">
                <a:solidFill>
                  <a:schemeClr val="tx1"/>
                </a:solidFill>
                <a:latin typeface="Arial" panose="020B0604020202020204" pitchFamily="34" charset="0"/>
                <a:cs typeface="Arial" panose="020B0604020202020204" pitchFamily="34" charset="0"/>
              </a:rPr>
            </a:br>
            <a:r>
              <a:rPr lang="en-US" sz="2200" b="1" dirty="0" smtClean="0">
                <a:solidFill>
                  <a:schemeClr val="tx1"/>
                </a:solidFill>
                <a:latin typeface="Arial" panose="020B0604020202020204" pitchFamily="34" charset="0"/>
                <a:cs typeface="Arial" panose="020B0604020202020204" pitchFamily="34" charset="0"/>
              </a:rPr>
              <a:t>    X=5F(x</a:t>
            </a:r>
            <a:r>
              <a:rPr lang="en-US" sz="2200" b="1" dirty="0">
                <a:solidFill>
                  <a:schemeClr val="tx1"/>
                </a:solidFill>
                <a:latin typeface="Arial" panose="020B0604020202020204" pitchFamily="34" charset="0"/>
                <a:cs typeface="Arial" panose="020B0604020202020204" pitchFamily="34" charset="0"/>
              </a:rPr>
              <a:t>)=10</a:t>
            </a:r>
            <a:br>
              <a:rPr lang="en-US" sz="2200" b="1" dirty="0">
                <a:solidFill>
                  <a:schemeClr val="tx1"/>
                </a:solidFill>
                <a:latin typeface="Arial" panose="020B0604020202020204" pitchFamily="34" charset="0"/>
                <a:cs typeface="Arial" panose="020B0604020202020204" pitchFamily="34" charset="0"/>
              </a:rPr>
            </a:br>
            <a:r>
              <a:rPr lang="en-US" sz="2200" b="1" dirty="0">
                <a:solidFill>
                  <a:schemeClr val="tx1"/>
                </a:solidFill>
                <a:latin typeface="Arial" panose="020B0604020202020204" pitchFamily="34" charset="0"/>
                <a:cs typeface="Arial" panose="020B0604020202020204" pitchFamily="34" charset="0"/>
              </a:rPr>
              <a:t> </a:t>
            </a:r>
            <a:r>
              <a:rPr lang="en-US" sz="2200" b="1" dirty="0" smtClean="0">
                <a:solidFill>
                  <a:schemeClr val="tx1"/>
                </a:solidFill>
                <a:latin typeface="Arial" panose="020B0604020202020204" pitchFamily="34" charset="0"/>
                <a:cs typeface="Arial" panose="020B0604020202020204" pitchFamily="34" charset="0"/>
              </a:rPr>
              <a:t>      WhatisX=10?</a:t>
            </a:r>
            <a:r>
              <a:rPr lang="en-US" sz="2200" b="1" dirty="0">
                <a:solidFill>
                  <a:schemeClr val="tx1"/>
                </a:solidFill>
                <a:latin typeface="Arial" panose="020B0604020202020204" pitchFamily="34" charset="0"/>
                <a:cs typeface="Arial" panose="020B0604020202020204" pitchFamily="34" charset="0"/>
              </a:rPr>
              <a:t/>
            </a:r>
            <a:br>
              <a:rPr lang="en-US" sz="2200" b="1" dirty="0">
                <a:solidFill>
                  <a:schemeClr val="tx1"/>
                </a:solidFill>
                <a:latin typeface="Arial" panose="020B0604020202020204" pitchFamily="34" charset="0"/>
                <a:cs typeface="Arial" panose="020B0604020202020204" pitchFamily="34" charset="0"/>
              </a:rPr>
            </a:br>
            <a:r>
              <a:rPr lang="en-US" sz="2200" b="1" dirty="0">
                <a:solidFill>
                  <a:schemeClr val="tx1"/>
                </a:solidFill>
                <a:latin typeface="Arial" panose="020B0604020202020204" pitchFamily="34" charset="0"/>
                <a:cs typeface="Arial" panose="020B0604020202020204" pitchFamily="34" charset="0"/>
              </a:rPr>
              <a:t>     Ans:20</a:t>
            </a:r>
            <a:br>
              <a:rPr lang="en-US" sz="2200" b="1" dirty="0">
                <a:solidFill>
                  <a:schemeClr val="tx1"/>
                </a:solidFill>
                <a:latin typeface="Arial" panose="020B0604020202020204" pitchFamily="34" charset="0"/>
                <a:cs typeface="Arial" panose="020B0604020202020204" pitchFamily="34" charset="0"/>
              </a:rPr>
            </a:br>
            <a:r>
              <a:rPr lang="en-US" sz="2200" b="1" dirty="0">
                <a:solidFill>
                  <a:schemeClr val="tx1"/>
                </a:solidFill>
                <a:latin typeface="Arial" panose="020B0604020202020204" pitchFamily="34" charset="0"/>
                <a:cs typeface="Arial" panose="020B0604020202020204" pitchFamily="34" charset="0"/>
              </a:rPr>
              <a:t> </a:t>
            </a:r>
            <a:r>
              <a:rPr lang="en-US" sz="2200" b="1" dirty="0" smtClean="0">
                <a:solidFill>
                  <a:schemeClr val="tx1"/>
                </a:solidFill>
                <a:latin typeface="Arial" panose="020B0604020202020204" pitchFamily="34" charset="0"/>
                <a:cs typeface="Arial" panose="020B0604020202020204" pitchFamily="34" charset="0"/>
              </a:rPr>
              <a:t>          F(x</a:t>
            </a:r>
            <a:r>
              <a:rPr lang="en-US" sz="2200" b="1" dirty="0">
                <a:solidFill>
                  <a:schemeClr val="tx1"/>
                </a:solidFill>
                <a:latin typeface="Arial" panose="020B0604020202020204" pitchFamily="34" charset="0"/>
                <a:cs typeface="Arial" panose="020B0604020202020204" pitchFamily="34" charset="0"/>
              </a:rPr>
              <a:t>)=</a:t>
            </a:r>
            <a:r>
              <a:rPr lang="en-US" sz="2200" b="1" dirty="0" smtClean="0">
                <a:solidFill>
                  <a:schemeClr val="tx1"/>
                </a:solidFill>
                <a:latin typeface="Arial" panose="020B0604020202020204" pitchFamily="34" charset="0"/>
                <a:cs typeface="Arial" panose="020B0604020202020204" pitchFamily="34" charset="0"/>
              </a:rPr>
              <a:t>2xIstheModels</a:t>
            </a:r>
            <a:r>
              <a:rPr lang="en-US" sz="2200" b="1" dirty="0">
                <a:solidFill>
                  <a:schemeClr val="tx1"/>
                </a:solidFill>
                <a:latin typeface="Arial" panose="020B0604020202020204" pitchFamily="34" charset="0"/>
                <a:cs typeface="Arial" panose="020B0604020202020204" pitchFamily="34" charset="0"/>
              </a:rPr>
              <a:t/>
            </a:r>
            <a:br>
              <a:rPr lang="en-US" sz="2200" b="1" dirty="0">
                <a:solidFill>
                  <a:schemeClr val="tx1"/>
                </a:solidFill>
                <a:latin typeface="Arial" panose="020B0604020202020204" pitchFamily="34" charset="0"/>
                <a:cs typeface="Arial" panose="020B0604020202020204" pitchFamily="34" charset="0"/>
              </a:rPr>
            </a:br>
            <a:r>
              <a:rPr lang="en-US" sz="2200" b="1" dirty="0" smtClean="0">
                <a:solidFill>
                  <a:schemeClr val="tx1"/>
                </a:solidFill>
                <a:latin typeface="Arial" panose="020B0604020202020204" pitchFamily="34" charset="0"/>
                <a:cs typeface="Arial" panose="020B0604020202020204" pitchFamily="34" charset="0"/>
              </a:rPr>
              <a:t>      InputsarecalledFeatures</a:t>
            </a:r>
            <a:r>
              <a:rPr lang="en-US" sz="2200" b="1" dirty="0">
                <a:solidFill>
                  <a:schemeClr val="tx1"/>
                </a:solidFill>
                <a:latin typeface="Arial" panose="020B0604020202020204" pitchFamily="34" charset="0"/>
                <a:cs typeface="Arial" panose="020B0604020202020204" pitchFamily="34" charset="0"/>
              </a:rPr>
              <a:t>.</a:t>
            </a:r>
            <a:br>
              <a:rPr lang="en-US" sz="2200" b="1" dirty="0">
                <a:solidFill>
                  <a:schemeClr val="tx1"/>
                </a:solidFill>
                <a:latin typeface="Arial" panose="020B0604020202020204" pitchFamily="34" charset="0"/>
                <a:cs typeface="Arial" panose="020B0604020202020204" pitchFamily="34" charset="0"/>
              </a:rPr>
            </a:br>
            <a:r>
              <a:rPr lang="en-US" sz="2200" b="1" dirty="0">
                <a:solidFill>
                  <a:schemeClr val="tx1"/>
                </a:solidFill>
                <a:latin typeface="Arial" panose="020B0604020202020204" pitchFamily="34" charset="0"/>
                <a:cs typeface="Arial" panose="020B0604020202020204" pitchFamily="34" charset="0"/>
              </a:rPr>
              <a:t> </a:t>
            </a:r>
            <a:r>
              <a:rPr lang="en-US" sz="2200" b="1" dirty="0" smtClean="0">
                <a:solidFill>
                  <a:schemeClr val="tx1"/>
                </a:solidFill>
                <a:latin typeface="Arial" panose="020B0604020202020204" pitchFamily="34" charset="0"/>
                <a:cs typeface="Arial" panose="020B0604020202020204" pitchFamily="34" charset="0"/>
              </a:rPr>
              <a:t> OutputarecalledLabels</a:t>
            </a:r>
            <a:r>
              <a:rPr lang="en-US" sz="2200" b="1" dirty="0">
                <a:solidFill>
                  <a:schemeClr val="tx1"/>
                </a:solidFill>
                <a:latin typeface="Arial" panose="020B0604020202020204" pitchFamily="34" charset="0"/>
                <a:cs typeface="Arial" panose="020B0604020202020204" pitchFamily="34" charset="0"/>
              </a:rPr>
              <a:t>.</a:t>
            </a:r>
            <a:br>
              <a:rPr lang="en-US" sz="2200" b="1" dirty="0">
                <a:solidFill>
                  <a:schemeClr val="tx1"/>
                </a:solidFill>
                <a:latin typeface="Arial" panose="020B0604020202020204" pitchFamily="34" charset="0"/>
                <a:cs typeface="Arial" panose="020B0604020202020204" pitchFamily="34" charset="0"/>
              </a:rPr>
            </a:br>
            <a:r>
              <a:rPr lang="en-US" sz="2200" b="1" dirty="0">
                <a:solidFill>
                  <a:schemeClr val="tx1"/>
                </a:solidFill>
                <a:latin typeface="Arial" panose="020B0604020202020204" pitchFamily="34" charset="0"/>
                <a:cs typeface="Arial" panose="020B0604020202020204" pitchFamily="34" charset="0"/>
              </a:rPr>
              <a:t> </a:t>
            </a:r>
            <a:r>
              <a:rPr lang="en-US" sz="2200" b="1" dirty="0" smtClean="0">
                <a:solidFill>
                  <a:schemeClr val="tx1"/>
                </a:solidFill>
                <a:latin typeface="Arial" panose="020B0604020202020204" pitchFamily="34" charset="0"/>
                <a:cs typeface="Arial" panose="020B0604020202020204" pitchFamily="34" charset="0"/>
              </a:rPr>
              <a:t>FunctioniscalledModels</a:t>
            </a:r>
            <a:r>
              <a:rPr lang="en-IN" sz="2200" b="1" dirty="0" smtClean="0">
                <a:solidFill>
                  <a:schemeClr val="tx1"/>
                </a:solidFill>
                <a:latin typeface="Arial" panose="020B0604020202020204" pitchFamily="34" charset="0"/>
                <a:cs typeface="Arial" panose="020B0604020202020204" pitchFamily="34" charset="0"/>
              </a:rPr>
              <a:t/>
            </a:r>
            <a:br>
              <a:rPr lang="en-IN" sz="2200" b="1" dirty="0" smtClean="0">
                <a:solidFill>
                  <a:schemeClr val="tx1"/>
                </a:solidFill>
                <a:latin typeface="Arial" panose="020B0604020202020204" pitchFamily="34" charset="0"/>
                <a:cs typeface="Arial" panose="020B0604020202020204" pitchFamily="34" charset="0"/>
              </a:rPr>
            </a:br>
            <a:r>
              <a:rPr lang="en-IN" sz="2200" b="1" dirty="0">
                <a:solidFill>
                  <a:schemeClr val="tx1"/>
                </a:solidFill>
                <a:latin typeface="Arial" panose="020B0604020202020204" pitchFamily="34" charset="0"/>
                <a:cs typeface="Arial" panose="020B0604020202020204" pitchFamily="34" charset="0"/>
              </a:rPr>
              <a:t/>
            </a:r>
            <a:br>
              <a:rPr lang="en-IN" sz="2200" b="1" dirty="0">
                <a:solidFill>
                  <a:schemeClr val="tx1"/>
                </a:solidFill>
                <a:latin typeface="Arial" panose="020B0604020202020204" pitchFamily="34" charset="0"/>
                <a:cs typeface="Arial" panose="020B0604020202020204" pitchFamily="34" charset="0"/>
              </a:rPr>
            </a:br>
            <a:r>
              <a:rPr lang="en-IN" sz="6000" b="1" dirty="0" smtClean="0">
                <a:solidFill>
                  <a:schemeClr val="tx1"/>
                </a:solidFill>
                <a:latin typeface="Arial" panose="020B0604020202020204" pitchFamily="34" charset="0"/>
                <a:cs typeface="Arial" panose="020B0604020202020204" pitchFamily="34" charset="0"/>
              </a:rPr>
              <a:t/>
            </a:r>
            <a:br>
              <a:rPr lang="en-IN" sz="6000" b="1" dirty="0" smtClean="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
            </a:r>
            <a:br>
              <a:rPr lang="en-IN" b="1" dirty="0">
                <a:solidFill>
                  <a:schemeClr val="tx1"/>
                </a:solidFill>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2350262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solidFill>
                  <a:schemeClr val="tx1"/>
                </a:solidFill>
                <a:latin typeface="Arial" panose="020B0604020202020204" pitchFamily="34" charset="0"/>
                <a:cs typeface="Arial" panose="020B0604020202020204" pitchFamily="34" charset="0"/>
              </a:rPr>
              <a:t>TYPES OF MACHINE LEARNING:</a:t>
            </a:r>
            <a:r>
              <a:rPr lang="en-US" dirty="0" smtClean="0"/>
              <a:t/>
            </a:r>
            <a:br>
              <a:rPr lang="en-US" dirty="0" smtClean="0"/>
            </a:br>
            <a:r>
              <a:rPr lang="en-US" dirty="0"/>
              <a:t/>
            </a:r>
            <a:br>
              <a:rPr lang="en-US" dirty="0"/>
            </a:br>
            <a:r>
              <a:rPr lang="en-US" dirty="0" smtClean="0"/>
              <a:t/>
            </a:r>
            <a:br>
              <a:rPr lang="en-US" dirty="0" smtClean="0"/>
            </a:br>
            <a:endParaRPr lang="en-IN" dirty="0"/>
          </a:p>
        </p:txBody>
      </p:sp>
      <p:pic>
        <p:nvPicPr>
          <p:cNvPr id="3" name="Picture 2"/>
          <p:cNvPicPr>
            <a:picLocks noChangeAspect="1"/>
          </p:cNvPicPr>
          <p:nvPr/>
        </p:nvPicPr>
        <p:blipFill>
          <a:blip r:embed="rId2"/>
          <a:stretch>
            <a:fillRect/>
          </a:stretch>
        </p:blipFill>
        <p:spPr>
          <a:xfrm>
            <a:off x="1400537" y="1794076"/>
            <a:ext cx="6933235" cy="4641448"/>
          </a:xfrm>
          <a:prstGeom prst="rect">
            <a:avLst/>
          </a:prstGeom>
        </p:spPr>
      </p:pic>
    </p:spTree>
    <p:extLst>
      <p:ext uri="{BB962C8B-B14F-4D97-AF65-F5344CB8AC3E}">
        <p14:creationId xmlns:p14="http://schemas.microsoft.com/office/powerpoint/2010/main" val="322118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29154"/>
          </a:xfrm>
        </p:spPr>
        <p:txBody>
          <a:bodyPr>
            <a:normAutofit fontScale="90000"/>
          </a:bodyPr>
          <a:lstStyle/>
          <a:p>
            <a:r>
              <a:rPr lang="en-IN" sz="2200" b="1" dirty="0">
                <a:solidFill>
                  <a:schemeClr val="tx1"/>
                </a:solidFill>
                <a:latin typeface="Arial" panose="020B0604020202020204" pitchFamily="34" charset="0"/>
                <a:cs typeface="Arial" panose="020B0604020202020204" pitchFamily="34" charset="0"/>
              </a:rPr>
              <a:t>Supervised </a:t>
            </a:r>
            <a:r>
              <a:rPr lang="en-IN" sz="2200" b="1" dirty="0" smtClean="0">
                <a:solidFill>
                  <a:schemeClr val="tx1"/>
                </a:solidFill>
                <a:latin typeface="Arial" panose="020B0604020202020204" pitchFamily="34" charset="0"/>
                <a:cs typeface="Arial" panose="020B0604020202020204" pitchFamily="34" charset="0"/>
              </a:rPr>
              <a:t>Learning:</a:t>
            </a:r>
            <a:r>
              <a:rPr lang="en-IN" sz="2200" dirty="0" smtClean="0">
                <a:solidFill>
                  <a:schemeClr val="tx1"/>
                </a:solidFill>
                <a:latin typeface="Arial" panose="020B0604020202020204" pitchFamily="34" charset="0"/>
                <a:cs typeface="Arial" panose="020B0604020202020204" pitchFamily="34" charset="0"/>
              </a:rPr>
              <a:t/>
            </a:r>
            <a:br>
              <a:rPr lang="en-IN" sz="2200" dirty="0" smtClean="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 </a:t>
            </a:r>
            <a:r>
              <a:rPr lang="en-IN" b="1" dirty="0" smtClean="0">
                <a:solidFill>
                  <a:schemeClr val="tx1"/>
                </a:solidFill>
                <a:latin typeface="Arial" panose="020B0604020202020204" pitchFamily="34" charset="0"/>
                <a:cs typeface="Arial" panose="020B0604020202020204" pitchFamily="34" charset="0"/>
              </a:rPr>
              <a:t>                      </a:t>
            </a:r>
            <a:r>
              <a:rPr lang="en-IN" sz="2000" b="1" i="1" dirty="0" smtClean="0">
                <a:solidFill>
                  <a:srgbClr val="002060"/>
                </a:solidFill>
                <a:latin typeface="Arial" panose="020B0604020202020204" pitchFamily="34" charset="0"/>
                <a:cs typeface="Arial" panose="020B0604020202020204" pitchFamily="34" charset="0"/>
              </a:rPr>
              <a:t>1.</a:t>
            </a:r>
            <a:r>
              <a:rPr lang="en-IN" sz="2000" i="1" dirty="0" smtClean="0">
                <a:solidFill>
                  <a:srgbClr val="002060"/>
                </a:solidFill>
                <a:latin typeface="Arial" panose="020B0604020202020204" pitchFamily="34" charset="0"/>
                <a:cs typeface="Arial" panose="020B0604020202020204" pitchFamily="34" charset="0"/>
              </a:rPr>
              <a:t>Learning </a:t>
            </a:r>
            <a:r>
              <a:rPr lang="en-IN" sz="2000" i="1" dirty="0">
                <a:solidFill>
                  <a:srgbClr val="002060"/>
                </a:solidFill>
                <a:latin typeface="Arial" panose="020B0604020202020204" pitchFamily="34" charset="0"/>
                <a:cs typeface="Arial" panose="020B0604020202020204" pitchFamily="34" charset="0"/>
              </a:rPr>
              <a:t>from others is called Supervised Learning</a:t>
            </a:r>
            <a:r>
              <a:rPr lang="en-IN" sz="2000" i="1" dirty="0" smtClean="0">
                <a:solidFill>
                  <a:srgbClr val="002060"/>
                </a:solidFill>
                <a:latin typeface="Arial" panose="020B0604020202020204" pitchFamily="34" charset="0"/>
                <a:cs typeface="Arial" panose="020B0604020202020204" pitchFamily="34" charset="0"/>
              </a:rPr>
              <a:t>.</a:t>
            </a:r>
            <a:br>
              <a:rPr lang="en-IN" sz="2000" i="1" dirty="0" smtClean="0">
                <a:solidFill>
                  <a:srgbClr val="002060"/>
                </a:solidFill>
                <a:latin typeface="Arial" panose="020B0604020202020204" pitchFamily="34" charset="0"/>
                <a:cs typeface="Arial" panose="020B0604020202020204" pitchFamily="34" charset="0"/>
              </a:rPr>
            </a:br>
            <a:r>
              <a:rPr lang="en-IN" sz="2000" i="1" dirty="0" smtClean="0">
                <a:solidFill>
                  <a:srgbClr val="002060"/>
                </a:solidFill>
                <a:latin typeface="Arial" panose="020B0604020202020204" pitchFamily="34" charset="0"/>
                <a:cs typeface="Arial" panose="020B0604020202020204" pitchFamily="34" charset="0"/>
              </a:rPr>
              <a:t/>
            </a:r>
            <a:br>
              <a:rPr lang="en-IN" sz="2000" i="1" dirty="0" smtClean="0">
                <a:solidFill>
                  <a:srgbClr val="002060"/>
                </a:solidFill>
                <a:latin typeface="Arial" panose="020B0604020202020204" pitchFamily="34" charset="0"/>
                <a:cs typeface="Arial" panose="020B0604020202020204" pitchFamily="34" charset="0"/>
              </a:rPr>
            </a:br>
            <a:r>
              <a:rPr lang="en-IN" sz="2000" i="1" dirty="0">
                <a:solidFill>
                  <a:srgbClr val="002060"/>
                </a:solidFill>
                <a:latin typeface="Arial" panose="020B0604020202020204" pitchFamily="34" charset="0"/>
                <a:cs typeface="Arial" panose="020B0604020202020204" pitchFamily="34" charset="0"/>
              </a:rPr>
              <a:t> </a:t>
            </a:r>
            <a:r>
              <a:rPr lang="en-IN" sz="2000" i="1" dirty="0" smtClean="0">
                <a:solidFill>
                  <a:srgbClr val="002060"/>
                </a:solidFill>
                <a:latin typeface="Arial" panose="020B0604020202020204" pitchFamily="34" charset="0"/>
                <a:cs typeface="Arial" panose="020B0604020202020204" pitchFamily="34" charset="0"/>
              </a:rPr>
              <a:t>                                       2.Supervised </a:t>
            </a:r>
            <a:r>
              <a:rPr lang="en-IN" sz="2000" i="1" dirty="0">
                <a:solidFill>
                  <a:srgbClr val="002060"/>
                </a:solidFill>
                <a:latin typeface="Arial" panose="020B0604020202020204" pitchFamily="34" charset="0"/>
                <a:cs typeface="Arial" panose="020B0604020202020204" pitchFamily="34" charset="0"/>
              </a:rPr>
              <a:t>learning will have features and </a:t>
            </a:r>
            <a:r>
              <a:rPr lang="en-IN" sz="2000" i="1" dirty="0" smtClean="0">
                <a:solidFill>
                  <a:srgbClr val="002060"/>
                </a:solidFill>
                <a:latin typeface="Arial" panose="020B0604020202020204" pitchFamily="34" charset="0"/>
                <a:cs typeface="Arial" panose="020B0604020202020204" pitchFamily="34" charset="0"/>
              </a:rPr>
              <a:t>labels.</a:t>
            </a:r>
            <a:br>
              <a:rPr lang="en-IN" sz="2000" i="1" dirty="0" smtClean="0">
                <a:solidFill>
                  <a:srgbClr val="002060"/>
                </a:solidFill>
                <a:latin typeface="Arial" panose="020B0604020202020204" pitchFamily="34" charset="0"/>
                <a:cs typeface="Arial" panose="020B0604020202020204" pitchFamily="34" charset="0"/>
              </a:rPr>
            </a:br>
            <a:r>
              <a:rPr lang="en-IN" sz="2000" i="1" dirty="0">
                <a:solidFill>
                  <a:srgbClr val="002060"/>
                </a:solidFill>
                <a:latin typeface="Arial" panose="020B0604020202020204" pitchFamily="34" charset="0"/>
                <a:cs typeface="Arial" panose="020B0604020202020204" pitchFamily="34" charset="0"/>
              </a:rPr>
              <a:t/>
            </a:r>
            <a:br>
              <a:rPr lang="en-IN" sz="2000" i="1" dirty="0">
                <a:solidFill>
                  <a:srgbClr val="002060"/>
                </a:solidFill>
                <a:latin typeface="Arial" panose="020B0604020202020204" pitchFamily="34" charset="0"/>
                <a:cs typeface="Arial" panose="020B0604020202020204" pitchFamily="34" charset="0"/>
              </a:rPr>
            </a:br>
            <a:r>
              <a:rPr lang="en-IN" sz="2000" b="1" dirty="0" smtClean="0">
                <a:solidFill>
                  <a:schemeClr val="tx1"/>
                </a:solidFill>
                <a:latin typeface="Arial" panose="020B0604020202020204" pitchFamily="34" charset="0"/>
                <a:cs typeface="Arial" panose="020B0604020202020204" pitchFamily="34" charset="0"/>
              </a:rPr>
              <a:t>There </a:t>
            </a:r>
            <a:r>
              <a:rPr lang="en-IN" sz="2000" b="1" dirty="0">
                <a:solidFill>
                  <a:schemeClr val="tx1"/>
                </a:solidFill>
                <a:latin typeface="Arial" panose="020B0604020202020204" pitchFamily="34" charset="0"/>
                <a:cs typeface="Arial" panose="020B0604020202020204" pitchFamily="34" charset="0"/>
              </a:rPr>
              <a:t>are two algorithms</a:t>
            </a:r>
            <a:r>
              <a:rPr lang="en-IN" sz="2000" b="1" dirty="0" smtClean="0">
                <a:solidFill>
                  <a:schemeClr val="tx1"/>
                </a:solidFill>
                <a:latin typeface="Arial" panose="020B0604020202020204" pitchFamily="34" charset="0"/>
                <a:cs typeface="Arial" panose="020B0604020202020204" pitchFamily="34" charset="0"/>
              </a:rPr>
              <a:t>:-</a:t>
            </a:r>
            <a:r>
              <a:rPr lang="en-IN" sz="2000" b="1" i="1" dirty="0" smtClean="0">
                <a:solidFill>
                  <a:schemeClr val="tx1"/>
                </a:solidFill>
                <a:latin typeface="Arial" panose="020B0604020202020204" pitchFamily="34" charset="0"/>
                <a:cs typeface="Arial" panose="020B0604020202020204" pitchFamily="34" charset="0"/>
              </a:rPr>
              <a:t/>
            </a:r>
            <a:br>
              <a:rPr lang="en-IN" sz="2000" b="1" i="1" dirty="0" smtClean="0">
                <a:solidFill>
                  <a:schemeClr val="tx1"/>
                </a:solidFill>
                <a:latin typeface="Arial" panose="020B0604020202020204" pitchFamily="34" charset="0"/>
                <a:cs typeface="Arial" panose="020B0604020202020204" pitchFamily="34" charset="0"/>
              </a:rPr>
            </a:br>
            <a:r>
              <a:rPr lang="en-IN" sz="2000" b="1" i="1" dirty="0">
                <a:solidFill>
                  <a:schemeClr val="tx1"/>
                </a:solidFill>
                <a:latin typeface="Arial" panose="020B0604020202020204" pitchFamily="34" charset="0"/>
                <a:cs typeface="Arial" panose="020B0604020202020204" pitchFamily="34" charset="0"/>
              </a:rPr>
              <a:t/>
            </a:r>
            <a:br>
              <a:rPr lang="en-IN" sz="2000" b="1" i="1" dirty="0">
                <a:solidFill>
                  <a:schemeClr val="tx1"/>
                </a:solidFill>
                <a:latin typeface="Arial" panose="020B0604020202020204" pitchFamily="34" charset="0"/>
                <a:cs typeface="Arial" panose="020B0604020202020204" pitchFamily="34" charset="0"/>
              </a:rPr>
            </a:br>
            <a:r>
              <a:rPr lang="en-IN" sz="2000" b="1" i="1" dirty="0" smtClean="0">
                <a:solidFill>
                  <a:schemeClr val="tx1"/>
                </a:solidFill>
                <a:latin typeface="Arial" panose="020B0604020202020204" pitchFamily="34" charset="0"/>
                <a:cs typeface="Arial" panose="020B0604020202020204" pitchFamily="34" charset="0"/>
              </a:rPr>
              <a:t>                                         </a:t>
            </a:r>
            <a:r>
              <a:rPr lang="en-IN" sz="2000" i="1" dirty="0" smtClean="0">
                <a:solidFill>
                  <a:srgbClr val="002060"/>
                </a:solidFill>
                <a:latin typeface="Arial" panose="020B0604020202020204" pitchFamily="34" charset="0"/>
                <a:cs typeface="Arial" panose="020B0604020202020204" pitchFamily="34" charset="0"/>
              </a:rPr>
              <a:t>1.Regression</a:t>
            </a:r>
            <a:r>
              <a:rPr lang="en-IN" sz="2000" i="1" dirty="0">
                <a:solidFill>
                  <a:srgbClr val="002060"/>
                </a:solidFill>
                <a:latin typeface="Arial" panose="020B0604020202020204" pitchFamily="34" charset="0"/>
                <a:cs typeface="Arial" panose="020B0604020202020204" pitchFamily="34" charset="0"/>
              </a:rPr>
              <a:t/>
            </a:r>
            <a:br>
              <a:rPr lang="en-IN" sz="2000" i="1" dirty="0">
                <a:solidFill>
                  <a:srgbClr val="002060"/>
                </a:solidFill>
                <a:latin typeface="Arial" panose="020B0604020202020204" pitchFamily="34" charset="0"/>
                <a:cs typeface="Arial" panose="020B0604020202020204" pitchFamily="34" charset="0"/>
              </a:rPr>
            </a:br>
            <a:r>
              <a:rPr lang="en-IN" sz="2000" i="1" dirty="0" smtClean="0">
                <a:solidFill>
                  <a:srgbClr val="002060"/>
                </a:solidFill>
                <a:latin typeface="Arial" panose="020B0604020202020204" pitchFamily="34" charset="0"/>
                <a:cs typeface="Arial" panose="020B0604020202020204" pitchFamily="34" charset="0"/>
              </a:rPr>
              <a:t>                                         2.Classification</a:t>
            </a:r>
            <a:r>
              <a:rPr lang="en-IN" sz="2000" i="1" dirty="0">
                <a:solidFill>
                  <a:srgbClr val="002060"/>
                </a:solidFill>
                <a:latin typeface="Arial" panose="020B0604020202020204" pitchFamily="34" charset="0"/>
                <a:cs typeface="Arial" panose="020B0604020202020204" pitchFamily="34" charset="0"/>
              </a:rPr>
              <a:t/>
            </a:r>
            <a:br>
              <a:rPr lang="en-IN" sz="2000" i="1" dirty="0">
                <a:solidFill>
                  <a:srgbClr val="002060"/>
                </a:solidFill>
                <a:latin typeface="Arial" panose="020B0604020202020204" pitchFamily="34" charset="0"/>
                <a:cs typeface="Arial" panose="020B0604020202020204" pitchFamily="34" charset="0"/>
              </a:rPr>
            </a:br>
            <a:r>
              <a:rPr lang="en-IN" sz="2000" i="1" dirty="0" smtClean="0">
                <a:solidFill>
                  <a:srgbClr val="002060"/>
                </a:solidFill>
                <a:latin typeface="Arial" panose="020B0604020202020204" pitchFamily="34" charset="0"/>
                <a:cs typeface="Arial" panose="020B0604020202020204" pitchFamily="34" charset="0"/>
              </a:rPr>
              <a:t/>
            </a:r>
            <a:br>
              <a:rPr lang="en-IN" sz="2000" i="1" dirty="0" smtClean="0">
                <a:solidFill>
                  <a:srgbClr val="002060"/>
                </a:solidFill>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r>
              <a:rPr lang="en-IN" b="1" dirty="0" smtClean="0">
                <a:solidFill>
                  <a:schemeClr val="tx1"/>
                </a:solidFill>
                <a:latin typeface="Arial" panose="020B0604020202020204" pitchFamily="34" charset="0"/>
                <a:cs typeface="Arial" panose="020B0604020202020204" pitchFamily="34" charset="0"/>
              </a:rPr>
              <a:t/>
            </a:r>
            <a:br>
              <a:rPr lang="en-IN" b="1" dirty="0" smtClean="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
            </a:r>
            <a:br>
              <a:rPr lang="en-IN" b="1" dirty="0">
                <a:solidFill>
                  <a:schemeClr val="tx1"/>
                </a:solidFill>
                <a:latin typeface="Arial" panose="020B0604020202020204" pitchFamily="34" charset="0"/>
                <a:cs typeface="Arial" panose="020B0604020202020204" pitchFamily="34" charset="0"/>
              </a:rPr>
            </a:br>
            <a:endParaRPr lang="en-IN" dirty="0"/>
          </a:p>
        </p:txBody>
      </p:sp>
      <p:pic>
        <p:nvPicPr>
          <p:cNvPr id="3" name="Picture 2"/>
          <p:cNvPicPr>
            <a:picLocks noChangeAspect="1"/>
          </p:cNvPicPr>
          <p:nvPr/>
        </p:nvPicPr>
        <p:blipFill>
          <a:blip r:embed="rId2"/>
          <a:stretch>
            <a:fillRect/>
          </a:stretch>
        </p:blipFill>
        <p:spPr>
          <a:xfrm>
            <a:off x="2199190" y="3611301"/>
            <a:ext cx="5660020" cy="2523281"/>
          </a:xfrm>
          <a:prstGeom prst="rect">
            <a:avLst/>
          </a:prstGeom>
        </p:spPr>
      </p:pic>
    </p:spTree>
    <p:extLst>
      <p:ext uri="{BB962C8B-B14F-4D97-AF65-F5344CB8AC3E}">
        <p14:creationId xmlns:p14="http://schemas.microsoft.com/office/powerpoint/2010/main" val="414351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367514"/>
          </a:xfrm>
        </p:spPr>
        <p:txBody>
          <a:bodyPr>
            <a:normAutofit/>
          </a:bodyPr>
          <a:lstStyle/>
          <a:p>
            <a:r>
              <a:rPr lang="en-IN" sz="2000" b="1" dirty="0">
                <a:solidFill>
                  <a:schemeClr val="tx1"/>
                </a:solidFill>
                <a:latin typeface="Arial" panose="020B0604020202020204" pitchFamily="34" charset="0"/>
                <a:cs typeface="Arial" panose="020B0604020202020204" pitchFamily="34" charset="0"/>
              </a:rPr>
              <a:t>Unsupervised </a:t>
            </a:r>
            <a:r>
              <a:rPr lang="en-IN" sz="2000" b="1" dirty="0" smtClean="0">
                <a:solidFill>
                  <a:schemeClr val="tx1"/>
                </a:solidFill>
                <a:latin typeface="Arial" panose="020B0604020202020204" pitchFamily="34" charset="0"/>
                <a:cs typeface="Arial" panose="020B0604020202020204" pitchFamily="34" charset="0"/>
              </a:rPr>
              <a:t>learning:</a:t>
            </a:r>
            <a:br>
              <a:rPr lang="en-IN" sz="2000" b="1" dirty="0" smtClean="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
            </a:r>
            <a:br>
              <a:rPr lang="en-IN" sz="2000" b="1" dirty="0">
                <a:solidFill>
                  <a:schemeClr val="tx1"/>
                </a:solidFill>
                <a:latin typeface="Arial" panose="020B0604020202020204" pitchFamily="34" charset="0"/>
                <a:cs typeface="Arial" panose="020B0604020202020204" pitchFamily="34" charset="0"/>
              </a:rPr>
            </a:br>
            <a:r>
              <a:rPr lang="en-IN" sz="1800" b="1" i="1" dirty="0" smtClean="0">
                <a:solidFill>
                  <a:srgbClr val="002060"/>
                </a:solidFill>
                <a:latin typeface="Arial" panose="020B0604020202020204" pitchFamily="34" charset="0"/>
                <a:cs typeface="Arial" panose="020B0604020202020204" pitchFamily="34" charset="0"/>
              </a:rPr>
              <a:t>                   </a:t>
            </a:r>
            <a:r>
              <a:rPr lang="en-IN" sz="1800" i="1" dirty="0">
                <a:solidFill>
                  <a:srgbClr val="002060"/>
                </a:solidFill>
                <a:latin typeface="Arial" panose="020B0604020202020204" pitchFamily="34" charset="0"/>
                <a:cs typeface="Arial" panose="020B0604020202020204" pitchFamily="34" charset="0"/>
              </a:rPr>
              <a:t>Learning on our own is called UNSUPERVISED LEARNING</a:t>
            </a:r>
            <a:r>
              <a:rPr lang="en-IN" sz="1800" i="1" dirty="0" smtClean="0">
                <a:solidFill>
                  <a:srgbClr val="002060"/>
                </a:solidFill>
                <a:latin typeface="Arial" panose="020B0604020202020204" pitchFamily="34" charset="0"/>
                <a:cs typeface="Arial" panose="020B0604020202020204" pitchFamily="34" charset="0"/>
              </a:rPr>
              <a:t>.</a:t>
            </a:r>
            <a:br>
              <a:rPr lang="en-IN" sz="1800" i="1" dirty="0" smtClean="0">
                <a:solidFill>
                  <a:srgbClr val="002060"/>
                </a:solidFill>
                <a:latin typeface="Arial" panose="020B0604020202020204" pitchFamily="34" charset="0"/>
                <a:cs typeface="Arial" panose="020B0604020202020204" pitchFamily="34" charset="0"/>
              </a:rPr>
            </a:br>
            <a:r>
              <a:rPr lang="en-IN" sz="1800" i="1" dirty="0">
                <a:solidFill>
                  <a:srgbClr val="002060"/>
                </a:solidFill>
                <a:latin typeface="Arial" panose="020B0604020202020204" pitchFamily="34" charset="0"/>
                <a:cs typeface="Arial" panose="020B0604020202020204" pitchFamily="34" charset="0"/>
              </a:rPr>
              <a:t/>
            </a:r>
            <a:br>
              <a:rPr lang="en-IN" sz="1800" i="1" dirty="0">
                <a:solidFill>
                  <a:srgbClr val="002060"/>
                </a:solidFill>
                <a:latin typeface="Arial" panose="020B0604020202020204" pitchFamily="34" charset="0"/>
                <a:cs typeface="Arial" panose="020B0604020202020204" pitchFamily="34" charset="0"/>
              </a:rPr>
            </a:br>
            <a:endParaRPr lang="en-IN" sz="1800" b="1" i="1" dirty="0">
              <a:solidFill>
                <a:srgbClr val="002060"/>
              </a:solidFill>
            </a:endParaRPr>
          </a:p>
        </p:txBody>
      </p:sp>
      <p:pic>
        <p:nvPicPr>
          <p:cNvPr id="3" name="Picture 2"/>
          <p:cNvPicPr>
            <a:picLocks noChangeAspect="1"/>
          </p:cNvPicPr>
          <p:nvPr/>
        </p:nvPicPr>
        <p:blipFill>
          <a:blip r:embed="rId2"/>
          <a:stretch>
            <a:fillRect/>
          </a:stretch>
        </p:blipFill>
        <p:spPr>
          <a:xfrm>
            <a:off x="1469986" y="1990846"/>
            <a:ext cx="5972536" cy="3981691"/>
          </a:xfrm>
          <a:prstGeom prst="rect">
            <a:avLst/>
          </a:prstGeom>
        </p:spPr>
      </p:pic>
    </p:spTree>
    <p:extLst>
      <p:ext uri="{BB962C8B-B14F-4D97-AF65-F5344CB8AC3E}">
        <p14:creationId xmlns:p14="http://schemas.microsoft.com/office/powerpoint/2010/main" val="17609470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332</TotalTime>
  <Words>64</Words>
  <Application>Microsoft Office PowerPoint</Application>
  <PresentationFormat>Widescreen</PresentationFormat>
  <Paragraphs>16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Microsoft Himalaya</vt:lpstr>
      <vt:lpstr>Trebuchet MS</vt:lpstr>
      <vt:lpstr>Wingdings 3</vt:lpstr>
      <vt:lpstr>Facet</vt:lpstr>
      <vt:lpstr>AGILE SOFTWARE DEVELOPMENT ENGINEERING</vt:lpstr>
      <vt:lpstr>ARTIFICIAL INTELLIGENCE:                      AI is a intelligence demonstrated by the machine where the human intelligence is put into the machine. In computer science, the field of artificial intelligence as such was launched in 1950 by Alan Turing.                                          </vt:lpstr>
      <vt:lpstr>BRANCHES OF ARTIFICIAL INTELLIGENCE:                           </vt:lpstr>
      <vt:lpstr>MACHINE LEARNING:                              Machine learning means making the computers to learn like human beings. We give input and output to the machine leaning algorithm and it builds a model. It predicts the future.                      </vt:lpstr>
      <vt:lpstr>MACHINE COMPUTER PROGRAMING:                   We give input and output. It will be derived by the program.     Example:                          x = 1 2 3 4 5       Y=2X                            Y = 2 4 6 8 10  REGULAR COMPUTER PROGRAMMING:                 We give input and program. It will be give output.              Example:                                                       x= 1 2 3 4 { y=2x}= 2 4 6 8 </vt:lpstr>
      <vt:lpstr>Features,Labels,Models:                     X=2F(x)=4…..Input2Output  X=3F(x)=6   X=4F(x)=8     X=5F(x)=10        WhatisX=10?      Ans:20            F(x)=2xIstheModels       InputsarecalledFeatures.   OutputarecalledLabels.  FunctioniscalledModels    </vt:lpstr>
      <vt:lpstr>TYPES OF MACHINE LEARNING:   </vt:lpstr>
      <vt:lpstr>Supervised Learning:                        1.Learning from others is called Supervised Learning.                                          2.Supervised learning will have features and labels.  There are two algorithms:-                                           1.Regression                                          2.Classification                                 </vt:lpstr>
      <vt:lpstr>Unsupervised learning:                     Learning on our own is called UNSUPERVISED LEARNING.  </vt:lpstr>
      <vt:lpstr>Reinforcement Learning:                                Machine Learning method in which the user is rewarded for the desired behaviour or punished for the undesired behaviour. </vt:lpstr>
      <vt:lpstr>Explain Different Machine learning algorithms with example:  Regression Algorithm                  Regression Algorithm means which have a continuous data. In regression we use only:                                  1. Linear regression                                2.Non-Linear regression  </vt:lpstr>
      <vt:lpstr>Regression Algorithm:  Linear regression                            Non-linear regression                           </vt:lpstr>
      <vt:lpstr>Classification Algorithm:                                Classifying the data either one like Yes Or No, True Or False etc.  In classifying we use:            1.Logical Regression.           2.Decision Tree.[DT]           3.Random Forest.[RF]           4.K Nearest Neighbour[KNN]           5.Support Vector Machine[SVM]           6.Naïve Bayes </vt:lpstr>
      <vt:lpstr>Logistic Regression                              Decision Tree </vt:lpstr>
      <vt:lpstr>Random Algorithm                                K Nearest Neighbour  </vt:lpstr>
      <vt:lpstr>Support Vector Machine(SVM)                   Naïve Bayes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 ENGINEERING</dc:title>
  <dc:creator>Dell</dc:creator>
  <cp:lastModifiedBy>Dell</cp:lastModifiedBy>
  <cp:revision>17</cp:revision>
  <dcterms:created xsi:type="dcterms:W3CDTF">2023-06-06T04:51:41Z</dcterms:created>
  <dcterms:modified xsi:type="dcterms:W3CDTF">2023-06-06T10:24:25Z</dcterms:modified>
</cp:coreProperties>
</file>