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6" r:id="rId2"/>
  </p:sldMasterIdLst>
  <p:notesMasterIdLst>
    <p:notesMasterId r:id="rId11"/>
  </p:notesMasterIdLst>
  <p:sldIdLst>
    <p:sldId id="256" r:id="rId3"/>
    <p:sldId id="259" r:id="rId4"/>
    <p:sldId id="258" r:id="rId5"/>
    <p:sldId id="257" r:id="rId6"/>
    <p:sldId id="260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87E74-B295-ED4F-A15B-CD2C9657DE00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2A9AB-9517-124C-A111-57FD5566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A9AB-9517-124C-A111-57FD556670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8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A9AB-9517-124C-A111-57FD556670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8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A9AB-9517-124C-A111-57FD556670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8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11C754-9E1E-174B-BF1D-0C33DBEAE5E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7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0CCEA1-9C95-5E40-ACFE-A555DA245D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C88495-B9D7-8645-9260-C9C54F7EF8B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4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8179BA-278D-124E-9441-A49BF24ACB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0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371600"/>
            <a:ext cx="7772400" cy="468788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24596B-7F08-9B41-A430-58DEF91A03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9E4D71-9932-044B-B687-09890B7FCA5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535B2C-E39E-5740-96EB-395E8C585D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17192D-2F32-624F-8BF8-643B2EFCF5E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AF4E2-1EF0-DC4B-857B-70A411ABD9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3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DF225D-B8C6-E24D-9253-BA6764A4217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0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246DE4-1CBF-8542-BAC6-608FB8B5F84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65810A-3452-1647-9F48-0E586FF6749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2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7ADDFC-0DD1-0948-8C94-5F502A737DA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FF9933"/>
                </a:solidFill>
                <a:latin typeface="Times New Roman" pitchFamily="18" charset="0"/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b="1">
              <a:solidFill>
                <a:srgbClr val="000000"/>
              </a:solidFill>
              <a:latin typeface="Times New Roman" pitchFamily="18" charset="0"/>
              <a:ea typeface="ＭＳ Ｐゴシック" charset="0"/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Helvetic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8B9966E-60E2-8646-BF19-9A8A8135793D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FF0000"/>
              </a:buClr>
              <a:buFontTx/>
              <a:buChar char="•"/>
              <a:defRPr sz="1400" b="0" smtClean="0">
                <a:solidFill>
                  <a:srgbClr val="CC6600"/>
                </a:solidFill>
                <a:latin typeface="Times New Roman" pitchFamily="18" charset="0"/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15693"/>
              </p:ext>
            </p:extLst>
          </p:nvPr>
        </p:nvGraphicFramePr>
        <p:xfrm>
          <a:off x="-3143250" y="79375"/>
          <a:ext cx="12204317" cy="619318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880473"/>
                <a:gridCol w="4286172"/>
                <a:gridCol w="4037672"/>
              </a:tblGrid>
              <a:tr h="557561">
                <a:tc>
                  <a:txBody>
                    <a:bodyPr/>
                    <a:lstStyle/>
                    <a:p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US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none" baseline="0" dirty="0" smtClean="0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en-US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Instances</a:t>
                      </a:r>
                      <a:endParaRPr lang="en-US" sz="2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Undergoer</a:t>
                      </a:r>
                      <a:endParaRPr lang="en-US" sz="2800" b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Object,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</a:t>
                      </a:r>
                      <a:r>
                        <a:rPr lang="en-US" sz="2800" baseline="0" dirty="0" smtClean="0"/>
                        <a:t>, pot,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Enabler/Enabling Event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Object, Heat Source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stove, flame,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Theme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Energy,</a:t>
                      </a:r>
                      <a:r>
                        <a:rPr lang="en-US" sz="2800" baseline="0" dirty="0" smtClean="0"/>
                        <a:t> Heat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heat,</a:t>
                      </a:r>
                      <a:r>
                        <a:rPr lang="en-US" sz="2800" baseline="0" dirty="0" smtClean="0"/>
                        <a:t> radiation,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Output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72057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Purpose/Consequence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maintain</a:t>
                      </a:r>
                      <a:r>
                        <a:rPr lang="en-US" sz="2800" baseline="0" dirty="0" smtClean="0"/>
                        <a:t> temperature,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7143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Benefactive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73025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Source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Object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solid, pot,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6826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Target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</a:t>
                      </a:r>
                      <a:endParaRPr lang="en-US" sz="28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handle, vessel,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</a:t>
                      </a:r>
                      <a:r>
                        <a:rPr lang="en-US" sz="2800" baseline="0" dirty="0" smtClean="0"/>
                        <a:t>, contact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solid, contact,</a:t>
                      </a:r>
                      <a:r>
                        <a:rPr lang="en-US" sz="2800" baseline="0" dirty="0" smtClean="0"/>
                        <a:t> …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17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84539"/>
              </p:ext>
            </p:extLst>
          </p:nvPr>
        </p:nvGraphicFramePr>
        <p:xfrm>
          <a:off x="-3143250" y="79375"/>
          <a:ext cx="13644988" cy="619318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880473"/>
                <a:gridCol w="4286172"/>
                <a:gridCol w="5478343"/>
              </a:tblGrid>
              <a:tr h="557561">
                <a:tc>
                  <a:txBody>
                    <a:bodyPr/>
                    <a:lstStyle/>
                    <a:p>
                      <a:r>
                        <a:rPr lang="en-US" sz="2800" u="sng" dirty="0" smtClean="0"/>
                        <a:t>Role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sng" baseline="0" dirty="0" smtClean="0"/>
                        <a:t>Types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/>
                        <a:t>Instances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Undergoer</a:t>
                      </a:r>
                      <a:endParaRPr lang="en-US" sz="2800" b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Liquid,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water, water from oceans,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Enabler/Enabling Event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Heat Source,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sun, drying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Theme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Output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Vapor,</a:t>
                      </a:r>
                      <a:r>
                        <a:rPr lang="en-US" sz="2800" baseline="0" dirty="0" smtClean="0"/>
                        <a:t> Gas</a:t>
                      </a:r>
                      <a:endParaRPr lang="en-US" sz="28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water</a:t>
                      </a:r>
                      <a:r>
                        <a:rPr lang="en-US" sz="2800" baseline="0" dirty="0" smtClean="0"/>
                        <a:t> vapor, gas, vapor,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72057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Purpose/Consequence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cooling</a:t>
                      </a:r>
                      <a:r>
                        <a:rPr lang="en-US" sz="2800" baseline="0" dirty="0" smtClean="0"/>
                        <a:t>, vapor rises in the air,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7143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Benefactive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73025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Source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6826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Target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-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97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51260"/>
              </p:ext>
            </p:extLst>
          </p:nvPr>
        </p:nvGraphicFramePr>
        <p:xfrm>
          <a:off x="-3143250" y="79375"/>
          <a:ext cx="17176750" cy="619318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202685"/>
                <a:gridCol w="2803244"/>
                <a:gridCol w="3648305"/>
                <a:gridCol w="6522516"/>
              </a:tblGrid>
              <a:tr h="557561">
                <a:tc>
                  <a:txBody>
                    <a:bodyPr/>
                    <a:lstStyle/>
                    <a:p>
                      <a:r>
                        <a:rPr lang="en-US" sz="2800" u="sng" dirty="0" smtClean="0"/>
                        <a:t>Role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sng" baseline="0" dirty="0" smtClean="0"/>
                        <a:t>Types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/>
                        <a:t>Instances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/>
                        <a:t>Patterns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Undergoer</a:t>
                      </a:r>
                      <a:endParaRPr lang="en-US" sz="2800" b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</a:t>
                      </a:r>
                      <a:r>
                        <a:rPr lang="en-US" sz="2800" baseline="0" dirty="0" smtClean="0"/>
                        <a:t>, pot,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</a:t>
                      </a:r>
                      <a:r>
                        <a:rPr lang="en-US" sz="2800" baseline="0" dirty="0" smtClean="0"/>
                        <a:t> &lt;x&gt; is heated,  &lt;x&gt; conducts heat,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Enabler/Enabling Event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stove, flame,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heated</a:t>
                      </a:r>
                      <a:r>
                        <a:rPr lang="en-US" sz="2800" baseline="0" dirty="0" smtClean="0"/>
                        <a:t> on the &lt;x&gt;, </a:t>
                      </a:r>
                      <a:r>
                        <a:rPr lang="en-US" sz="2800" dirty="0" smtClean="0"/>
                        <a:t>heated by  &lt;x&gt;,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Theme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Energy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heat,</a:t>
                      </a:r>
                      <a:r>
                        <a:rPr lang="en-US" sz="2800" baseline="0" dirty="0" smtClean="0"/>
                        <a:t> radiation,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conducts &lt;x&gt;,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transfers</a:t>
                      </a:r>
                      <a:r>
                        <a:rPr lang="en-US" sz="2800" baseline="0" dirty="0" smtClean="0"/>
                        <a:t> &lt;x&gt;, …</a:t>
                      </a:r>
                      <a:endParaRPr lang="en-US" sz="2800" dirty="0" smtClean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Output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72057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Purpose/Consequence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maintain</a:t>
                      </a:r>
                      <a:r>
                        <a:rPr lang="en-US" sz="2800" baseline="0" dirty="0" smtClean="0"/>
                        <a:t> temperature,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helps</a:t>
                      </a:r>
                      <a:r>
                        <a:rPr lang="en-US" sz="2800" baseline="0" dirty="0" smtClean="0"/>
                        <a:t> to &lt;x&gt;,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71437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Benefactive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</a:p>
                  </a:txBody>
                  <a:tcPr marL="45720" marR="45720"/>
                </a:tc>
              </a:tr>
              <a:tr h="73025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Source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Object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solid, pot,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</a:t>
                      </a:r>
                      <a:r>
                        <a:rPr lang="en-US" sz="2800" baseline="0" dirty="0" smtClean="0"/>
                        <a:t> &lt;x&gt; is heated, &lt;x&gt; conducts heat, …</a:t>
                      </a:r>
                      <a:endParaRPr lang="en-US" sz="2800" dirty="0" smtClean="0"/>
                    </a:p>
                  </a:txBody>
                  <a:tcPr marL="45720" marR="45720"/>
                </a:tc>
              </a:tr>
              <a:tr h="6826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Target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</a:t>
                      </a:r>
                      <a:endParaRPr lang="en-US" sz="28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handle, vessel,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becomes</a:t>
                      </a:r>
                      <a:r>
                        <a:rPr lang="en-US" sz="2800" baseline="0" dirty="0" smtClean="0"/>
                        <a:t> &lt;x&gt; hot, …</a:t>
                      </a:r>
                      <a:endParaRPr lang="en-US" sz="2800" dirty="0" smtClean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</a:t>
                      </a:r>
                      <a:r>
                        <a:rPr lang="en-US" sz="2800" baseline="0" dirty="0" smtClean="0"/>
                        <a:t>, contact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solid, contact,</a:t>
                      </a:r>
                      <a:r>
                        <a:rPr lang="en-US" sz="2800" baseline="0" dirty="0" smtClean="0"/>
                        <a:t> 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via</a:t>
                      </a:r>
                      <a:r>
                        <a:rPr lang="en-US" sz="2800" baseline="0" dirty="0" smtClean="0"/>
                        <a:t> &lt;x&gt;,  in touch with &lt;x&gt;, …</a:t>
                      </a:r>
                      <a:endParaRPr lang="en-US" sz="2800" dirty="0" smtClean="0"/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28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4547" y="571493"/>
            <a:ext cx="5877668" cy="3614745"/>
            <a:chOff x="844547" y="571493"/>
            <a:chExt cx="5877668" cy="3614745"/>
          </a:xfrm>
        </p:grpSpPr>
        <p:sp>
          <p:nvSpPr>
            <p:cNvPr id="5" name="Rounded Rectangle 4"/>
            <p:cNvSpPr/>
            <p:nvPr/>
          </p:nvSpPr>
          <p:spPr>
            <a:xfrm>
              <a:off x="844547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 Query Generator</a:t>
              </a:r>
              <a:endParaRPr lang="en-US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51173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Web Search</a:t>
              </a:r>
              <a:endParaRPr lang="en-US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61715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Local Role</a:t>
              </a:r>
            </a:p>
            <a:p>
              <a:pPr algn="ctr"/>
              <a:r>
                <a:rPr lang="en-US" b="1" dirty="0" smtClean="0"/>
                <a:t>Extractor</a:t>
              </a:r>
              <a:endParaRPr lang="en-US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61715" y="571493"/>
              <a:ext cx="1460500" cy="80962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Sentence Classifier</a:t>
              </a:r>
              <a:endParaRPr lang="en-US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51173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Joint Role</a:t>
              </a:r>
            </a:p>
            <a:p>
              <a:pPr algn="ctr"/>
              <a:r>
                <a:rPr lang="en-US" b="1" dirty="0"/>
                <a:t>Inference</a:t>
              </a:r>
              <a:endParaRPr lang="en-US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4547" y="3376613"/>
              <a:ext cx="1460500" cy="80962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Role</a:t>
              </a:r>
            </a:p>
            <a:p>
              <a:pPr algn="ctr"/>
              <a:r>
                <a:rPr lang="en-US" b="1" dirty="0"/>
                <a:t>Assessor</a:t>
              </a:r>
              <a:endParaRPr lang="en-US" b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3051173" y="1995488"/>
              <a:ext cx="1460502" cy="806795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Process KB</a:t>
              </a:r>
              <a:endParaRPr lang="en-US" b="1" dirty="0"/>
            </a:p>
          </p:txBody>
        </p:sp>
        <p:cxnSp>
          <p:nvCxnSpPr>
            <p:cNvPr id="12" name="Straight Arrow Connector 11"/>
            <p:cNvCxnSpPr>
              <a:stCxn id="5" idx="3"/>
              <a:endCxn id="6" idx="1"/>
            </p:cNvCxnSpPr>
            <p:nvPr/>
          </p:nvCxnSpPr>
          <p:spPr>
            <a:xfrm>
              <a:off x="2305047" y="976306"/>
              <a:ext cx="7461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515589" y="976306"/>
              <a:ext cx="7461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2273297" y="1365243"/>
              <a:ext cx="746126" cy="7302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273297" y="2646356"/>
              <a:ext cx="746126" cy="7302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6" name="Straight Arrow Connector 15"/>
            <p:cNvCxnSpPr>
              <a:stCxn id="10" idx="0"/>
              <a:endCxn id="5" idx="2"/>
            </p:cNvCxnSpPr>
            <p:nvPr/>
          </p:nvCxnSpPr>
          <p:spPr>
            <a:xfrm flipV="1">
              <a:off x="1574797" y="1381118"/>
              <a:ext cx="0" cy="1995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991965" y="1381118"/>
              <a:ext cx="0" cy="1995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2305047" y="3827456"/>
              <a:ext cx="7461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515589" y="3822687"/>
              <a:ext cx="7461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34466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-2443337" y="681335"/>
            <a:ext cx="10371766" cy="4939290"/>
            <a:chOff x="-2443337" y="681335"/>
            <a:chExt cx="10371766" cy="4939290"/>
          </a:xfrm>
        </p:grpSpPr>
        <p:grpSp>
          <p:nvGrpSpPr>
            <p:cNvPr id="96" name="Group 95"/>
            <p:cNvGrpSpPr/>
            <p:nvPr/>
          </p:nvGrpSpPr>
          <p:grpSpPr>
            <a:xfrm>
              <a:off x="-725714" y="681335"/>
              <a:ext cx="8654143" cy="4939290"/>
              <a:chOff x="-725714" y="681335"/>
              <a:chExt cx="8654143" cy="493929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-725714" y="2685143"/>
                <a:ext cx="3897072" cy="2504596"/>
              </a:xfrm>
              <a:prstGeom prst="rect">
                <a:avLst/>
              </a:prstGeom>
              <a:pattFill prst="pct5">
                <a:fgClr>
                  <a:prstClr val="black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-725714" y="681335"/>
                <a:ext cx="8654143" cy="4939290"/>
                <a:chOff x="-725714" y="681335"/>
                <a:chExt cx="8654143" cy="4939290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-725714" y="681335"/>
                  <a:ext cx="8654143" cy="4931198"/>
                  <a:chOff x="-725714" y="681335"/>
                  <a:chExt cx="8654143" cy="4931198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3498319" y="4002360"/>
                    <a:ext cx="4430110" cy="1179286"/>
                  </a:xfrm>
                  <a:prstGeom prst="rect">
                    <a:avLst/>
                  </a:prstGeom>
                  <a:pattFill prst="pct5">
                    <a:fgClr>
                      <a:prstClr val="black"/>
                    </a:fgClr>
                    <a:bgClr>
                      <a:schemeClr val="accent6">
                        <a:lumMod val="20000"/>
                        <a:lumOff val="80000"/>
                      </a:schemeClr>
                    </a:bgClr>
                  </a:patt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-725714" y="1243765"/>
                    <a:ext cx="8654143" cy="1179286"/>
                  </a:xfrm>
                  <a:prstGeom prst="rect">
                    <a:avLst/>
                  </a:prstGeom>
                  <a:pattFill prst="pct5">
                    <a:fgClr>
                      <a:prstClr val="black"/>
                    </a:fgClr>
                    <a:bgClr>
                      <a:schemeClr val="accent6">
                        <a:lumMod val="20000"/>
                        <a:lumOff val="80000"/>
                      </a:schemeClr>
                    </a:bgClr>
                  </a:patt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-434001" y="1373026"/>
                    <a:ext cx="8027073" cy="3637992"/>
                    <a:chOff x="-1304858" y="571493"/>
                    <a:chExt cx="8027073" cy="3637992"/>
                  </a:xfrm>
                </p:grpSpPr>
                <p:sp>
                  <p:nvSpPr>
                    <p:cNvPr id="3" name="Rounded Rectangle 2"/>
                    <p:cNvSpPr/>
                    <p:nvPr/>
                  </p:nvSpPr>
                  <p:spPr>
                    <a:xfrm>
                      <a:off x="-378285" y="571493"/>
                      <a:ext cx="1460500" cy="80962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Role Query Generator</a:t>
                      </a:r>
                      <a:endParaRPr lang="en-US" b="1" dirty="0"/>
                    </a:p>
                  </p:txBody>
                </p:sp>
                <p:sp>
                  <p:nvSpPr>
                    <p:cNvPr id="4" name="Rounded Rectangle 3"/>
                    <p:cNvSpPr/>
                    <p:nvPr/>
                  </p:nvSpPr>
                  <p:spPr>
                    <a:xfrm>
                      <a:off x="2320923" y="571493"/>
                      <a:ext cx="1460500" cy="80962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Web Search</a:t>
                      </a:r>
                      <a:endParaRPr lang="en-US" b="1" dirty="0"/>
                    </a:p>
                  </p:txBody>
                </p:sp>
                <p:sp>
                  <p:nvSpPr>
                    <p:cNvPr id="5" name="Rounded Rectangle 4"/>
                    <p:cNvSpPr/>
                    <p:nvPr/>
                  </p:nvSpPr>
                  <p:spPr>
                    <a:xfrm>
                      <a:off x="5261715" y="3376613"/>
                      <a:ext cx="1460500" cy="80962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/>
                        <a:t>Pattern </a:t>
                      </a:r>
                      <a:r>
                        <a:rPr lang="en-US" b="1" dirty="0" smtClean="0"/>
                        <a:t>Extractor</a:t>
                      </a:r>
                      <a:endParaRPr lang="en-US" b="1" dirty="0"/>
                    </a:p>
                  </p:txBody>
                </p:sp>
                <p:sp>
                  <p:nvSpPr>
                    <p:cNvPr id="6" name="Rounded Rectangle 5"/>
                    <p:cNvSpPr/>
                    <p:nvPr/>
                  </p:nvSpPr>
                  <p:spPr>
                    <a:xfrm>
                      <a:off x="5261715" y="571493"/>
                      <a:ext cx="1460500" cy="80962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Sentence Classifier</a:t>
                      </a:r>
                      <a:endParaRPr lang="en-US" b="1" dirty="0"/>
                    </a:p>
                  </p:txBody>
                </p:sp>
                <p:sp>
                  <p:nvSpPr>
                    <p:cNvPr id="7" name="Rounded Rectangle 6"/>
                    <p:cNvSpPr/>
                    <p:nvPr/>
                  </p:nvSpPr>
                  <p:spPr>
                    <a:xfrm>
                      <a:off x="3051173" y="3376613"/>
                      <a:ext cx="1460500" cy="80962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/>
                        <a:t>Joint</a:t>
                      </a:r>
                      <a:endParaRPr lang="en-US" b="1" dirty="0" smtClean="0"/>
                    </a:p>
                    <a:p>
                      <a:pPr algn="ctr"/>
                      <a:r>
                        <a:rPr lang="en-US" b="1" dirty="0"/>
                        <a:t>Inference</a:t>
                      </a:r>
                      <a:endParaRPr lang="en-US" b="1" dirty="0"/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>
                    <a:xfrm>
                      <a:off x="682619" y="2096024"/>
                      <a:ext cx="1460500" cy="80962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/>
                        <a:t>Pattern Expansion</a:t>
                      </a:r>
                      <a:endParaRPr lang="en-US" b="1" dirty="0"/>
                    </a:p>
                  </p:txBody>
                </p:sp>
                <p:sp>
                  <p:nvSpPr>
                    <p:cNvPr id="9" name="Can 8"/>
                    <p:cNvSpPr/>
                    <p:nvPr/>
                  </p:nvSpPr>
                  <p:spPr>
                    <a:xfrm>
                      <a:off x="-1304858" y="3402690"/>
                      <a:ext cx="1460502" cy="806795"/>
                    </a:xfrm>
                    <a:prstGeom prst="can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/>
                        <a:t>Process KB</a:t>
                      </a:r>
                      <a:endParaRPr lang="en-US" b="1" dirty="0"/>
                    </a:p>
                  </p:txBody>
                </p:sp>
                <p:cxnSp>
                  <p:nvCxnSpPr>
                    <p:cNvPr id="10" name="Straight Arrow Connector 9"/>
                    <p:cNvCxnSpPr>
                      <a:stCxn id="3" idx="3"/>
                      <a:endCxn id="4" idx="1"/>
                    </p:cNvCxnSpPr>
                    <p:nvPr/>
                  </p:nvCxnSpPr>
                  <p:spPr>
                    <a:xfrm>
                      <a:off x="1082215" y="976306"/>
                      <a:ext cx="1238708" cy="0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3781423" y="976306"/>
                      <a:ext cx="1480292" cy="0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14" name="Straight Arrow Connector 13"/>
                    <p:cNvCxnSpPr>
                      <a:stCxn id="50" idx="0"/>
                      <a:endCxn id="3" idx="2"/>
                    </p:cNvCxnSpPr>
                    <p:nvPr/>
                  </p:nvCxnSpPr>
                  <p:spPr>
                    <a:xfrm flipV="1">
                      <a:off x="-555630" y="1381118"/>
                      <a:ext cx="907595" cy="703289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>
                      <a:off x="5991965" y="1381118"/>
                      <a:ext cx="0" cy="1995495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16" name="Straight Arrow Connector 15"/>
                    <p:cNvCxnSpPr>
                      <a:stCxn id="7" idx="1"/>
                      <a:endCxn id="65" idx="3"/>
                    </p:cNvCxnSpPr>
                    <p:nvPr/>
                  </p:nvCxnSpPr>
                  <p:spPr>
                    <a:xfrm flipH="1">
                      <a:off x="2105839" y="3781426"/>
                      <a:ext cx="945334" cy="8092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 flipH="1">
                      <a:off x="4515589" y="3822687"/>
                      <a:ext cx="746126" cy="0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755571" y="681335"/>
                    <a:ext cx="402771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200" b="1" dirty="0" smtClean="0"/>
                      <a:t>Sentence Gathering</a:t>
                    </a:r>
                    <a:endParaRPr lang="en-US" sz="2200" b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755571" y="5181646"/>
                    <a:ext cx="402771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200" b="1" dirty="0" smtClean="0"/>
                      <a:t>Extraction</a:t>
                    </a:r>
                    <a:endParaRPr lang="en-US" sz="2200" b="1" dirty="0"/>
                  </a:p>
                </p:txBody>
              </p: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1505857" y="5189738"/>
                  <a:ext cx="411842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 smtClean="0"/>
                    <a:t>Iterative Expansion</a:t>
                  </a:r>
                  <a:endParaRPr lang="en-US" sz="2200" b="1" dirty="0"/>
                </a:p>
              </p:txBody>
            </p:sp>
          </p:grpSp>
          <p:sp>
            <p:nvSpPr>
              <p:cNvPr id="50" name="Rounded Rectangle 49"/>
              <p:cNvSpPr/>
              <p:nvPr/>
            </p:nvSpPr>
            <p:spPr>
              <a:xfrm>
                <a:off x="-415023" y="2885940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Role</a:t>
                </a:r>
              </a:p>
              <a:p>
                <a:pPr algn="ctr"/>
                <a:r>
                  <a:rPr lang="en-US" b="1" dirty="0" smtClean="0"/>
                  <a:t>Expansion</a:t>
                </a:r>
                <a:endParaRPr lang="en-US" b="1" dirty="0"/>
              </a:p>
            </p:txBody>
          </p:sp>
          <p:cxnSp>
            <p:nvCxnSpPr>
              <p:cNvPr id="52" name="Straight Arrow Connector 51"/>
              <p:cNvCxnSpPr>
                <a:stCxn id="65" idx="1"/>
                <a:endCxn id="9" idx="4"/>
              </p:cNvCxnSpPr>
              <p:nvPr/>
            </p:nvCxnSpPr>
            <p:spPr>
              <a:xfrm flipH="1">
                <a:off x="1026501" y="4591051"/>
                <a:ext cx="489695" cy="16570"/>
              </a:xfrm>
              <a:prstGeom prst="straightConnector1">
                <a:avLst/>
              </a:prstGeom>
              <a:ln w="38100" cmpd="sng">
                <a:headEnd type="arrow"/>
                <a:tailEnd type="arrow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65" name="Rounded Rectangle 64"/>
              <p:cNvSpPr/>
              <p:nvPr/>
            </p:nvSpPr>
            <p:spPr>
              <a:xfrm>
                <a:off x="1516196" y="4186238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Aggregation</a:t>
                </a:r>
                <a:endParaRPr lang="en-US" b="1" dirty="0"/>
              </a:p>
            </p:txBody>
          </p:sp>
          <p:cxnSp>
            <p:nvCxnSpPr>
              <p:cNvPr id="87" name="Straight Arrow Connector 86"/>
              <p:cNvCxnSpPr>
                <a:stCxn id="8" idx="0"/>
                <a:endCxn id="3" idx="2"/>
              </p:cNvCxnSpPr>
              <p:nvPr/>
            </p:nvCxnSpPr>
            <p:spPr>
              <a:xfrm flipH="1" flipV="1">
                <a:off x="1222822" y="2182651"/>
                <a:ext cx="1060904" cy="714906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  <p:sp>
          <p:nvSpPr>
            <p:cNvPr id="91" name="Can 90"/>
            <p:cNvSpPr/>
            <p:nvPr/>
          </p:nvSpPr>
          <p:spPr>
            <a:xfrm>
              <a:off x="-2443337" y="1375856"/>
              <a:ext cx="1460502" cy="806795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Target</a:t>
              </a:r>
            </a:p>
            <a:p>
              <a:pPr algn="ctr"/>
              <a:r>
                <a:rPr lang="en-US" b="1" dirty="0" smtClean="0"/>
                <a:t>Processes</a:t>
              </a:r>
              <a:endParaRPr lang="en-US" b="1" dirty="0"/>
            </a:p>
          </p:txBody>
        </p:sp>
        <p:cxnSp>
          <p:nvCxnSpPr>
            <p:cNvPr id="92" name="Straight Arrow Connector 91"/>
            <p:cNvCxnSpPr>
              <a:endCxn id="3" idx="1"/>
            </p:cNvCxnSpPr>
            <p:nvPr/>
          </p:nvCxnSpPr>
          <p:spPr>
            <a:xfrm>
              <a:off x="-1034377" y="1777839"/>
              <a:ext cx="1526949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98" name="Straight Arrow Connector 97"/>
          <p:cNvCxnSpPr>
            <a:stCxn id="9" idx="1"/>
            <a:endCxn id="50" idx="2"/>
          </p:cNvCxnSpPr>
          <p:nvPr/>
        </p:nvCxnSpPr>
        <p:spPr>
          <a:xfrm flipV="1">
            <a:off x="296250" y="3695565"/>
            <a:ext cx="18977" cy="50865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03" name="Straight Arrow Connector 102"/>
          <p:cNvCxnSpPr>
            <a:stCxn id="9" idx="1"/>
          </p:cNvCxnSpPr>
          <p:nvPr/>
        </p:nvCxnSpPr>
        <p:spPr>
          <a:xfrm flipV="1">
            <a:off x="296250" y="3707184"/>
            <a:ext cx="1987476" cy="49703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7607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-2443337" y="681335"/>
            <a:ext cx="10371766" cy="4939290"/>
            <a:chOff x="-2443337" y="681335"/>
            <a:chExt cx="10371766" cy="4939290"/>
          </a:xfrm>
        </p:grpSpPr>
        <p:grpSp>
          <p:nvGrpSpPr>
            <p:cNvPr id="96" name="Group 95"/>
            <p:cNvGrpSpPr/>
            <p:nvPr/>
          </p:nvGrpSpPr>
          <p:grpSpPr>
            <a:xfrm>
              <a:off x="-2443337" y="681335"/>
              <a:ext cx="10371766" cy="4939290"/>
              <a:chOff x="-2443337" y="681335"/>
              <a:chExt cx="10371766" cy="493929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-725714" y="2685143"/>
                <a:ext cx="3897072" cy="2504596"/>
              </a:xfrm>
              <a:prstGeom prst="rect">
                <a:avLst/>
              </a:prstGeom>
              <a:pattFill prst="pct5">
                <a:fgClr>
                  <a:prstClr val="black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-2443337" y="681335"/>
                <a:ext cx="10371766" cy="4939290"/>
                <a:chOff x="-2443337" y="681335"/>
                <a:chExt cx="10371766" cy="4939290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-2443337" y="681335"/>
                  <a:ext cx="10371766" cy="4931198"/>
                  <a:chOff x="-2443337" y="681335"/>
                  <a:chExt cx="10371766" cy="4931198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3498319" y="4002360"/>
                    <a:ext cx="4430110" cy="1179286"/>
                  </a:xfrm>
                  <a:prstGeom prst="rect">
                    <a:avLst/>
                  </a:prstGeom>
                  <a:pattFill prst="pct5">
                    <a:fgClr>
                      <a:prstClr val="black"/>
                    </a:fgClr>
                    <a:bgClr>
                      <a:schemeClr val="accent6">
                        <a:lumMod val="20000"/>
                        <a:lumOff val="80000"/>
                      </a:schemeClr>
                    </a:bgClr>
                  </a:patt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-725714" y="1243765"/>
                    <a:ext cx="8654143" cy="1179286"/>
                  </a:xfrm>
                  <a:prstGeom prst="rect">
                    <a:avLst/>
                  </a:prstGeom>
                  <a:pattFill prst="pct5">
                    <a:fgClr>
                      <a:prstClr val="black"/>
                    </a:fgClr>
                    <a:bgClr>
                      <a:schemeClr val="accent6">
                        <a:lumMod val="20000"/>
                        <a:lumOff val="80000"/>
                      </a:schemeClr>
                    </a:bgClr>
                  </a:patt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-2443337" y="1373026"/>
                    <a:ext cx="10036409" cy="3656950"/>
                    <a:chOff x="-3314194" y="571493"/>
                    <a:chExt cx="10036409" cy="3656950"/>
                  </a:xfrm>
                </p:grpSpPr>
                <p:sp>
                  <p:nvSpPr>
                    <p:cNvPr id="3" name="Rounded Rectangle 2"/>
                    <p:cNvSpPr/>
                    <p:nvPr/>
                  </p:nvSpPr>
                  <p:spPr>
                    <a:xfrm>
                      <a:off x="-378285" y="571493"/>
                      <a:ext cx="1460500" cy="80962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Role Query Generator</a:t>
                      </a:r>
                      <a:endParaRPr lang="en-US" b="1" dirty="0"/>
                    </a:p>
                  </p:txBody>
                </p:sp>
                <p:sp>
                  <p:nvSpPr>
                    <p:cNvPr id="4" name="Rounded Rectangle 3"/>
                    <p:cNvSpPr/>
                    <p:nvPr/>
                  </p:nvSpPr>
                  <p:spPr>
                    <a:xfrm>
                      <a:off x="2320923" y="571493"/>
                      <a:ext cx="1460500" cy="80962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Web Search</a:t>
                      </a:r>
                      <a:endParaRPr lang="en-US" b="1" dirty="0"/>
                    </a:p>
                  </p:txBody>
                </p:sp>
                <p:sp>
                  <p:nvSpPr>
                    <p:cNvPr id="5" name="Rounded Rectangle 4"/>
                    <p:cNvSpPr/>
                    <p:nvPr/>
                  </p:nvSpPr>
                  <p:spPr>
                    <a:xfrm>
                      <a:off x="5261715" y="3376613"/>
                      <a:ext cx="1460500" cy="80962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/>
                        <a:t>Pattern </a:t>
                      </a:r>
                      <a:r>
                        <a:rPr lang="en-US" b="1" dirty="0" smtClean="0"/>
                        <a:t>Extractor</a:t>
                      </a:r>
                      <a:endParaRPr lang="en-US" b="1" dirty="0"/>
                    </a:p>
                  </p:txBody>
                </p:sp>
                <p:sp>
                  <p:nvSpPr>
                    <p:cNvPr id="6" name="Rounded Rectangle 5"/>
                    <p:cNvSpPr/>
                    <p:nvPr/>
                  </p:nvSpPr>
                  <p:spPr>
                    <a:xfrm>
                      <a:off x="5261715" y="571493"/>
                      <a:ext cx="1460500" cy="80962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/>
                        <a:t>Sentence Classifier</a:t>
                      </a:r>
                      <a:endParaRPr lang="en-US" b="1" dirty="0"/>
                    </a:p>
                  </p:txBody>
                </p:sp>
                <p:sp>
                  <p:nvSpPr>
                    <p:cNvPr id="7" name="Rounded Rectangle 6"/>
                    <p:cNvSpPr/>
                    <p:nvPr/>
                  </p:nvSpPr>
                  <p:spPr>
                    <a:xfrm>
                      <a:off x="3051173" y="3376613"/>
                      <a:ext cx="1460500" cy="80962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/>
                        <a:t>Joint</a:t>
                      </a:r>
                      <a:endParaRPr lang="en-US" b="1" dirty="0" smtClean="0"/>
                    </a:p>
                    <a:p>
                      <a:pPr algn="ctr"/>
                      <a:r>
                        <a:rPr lang="en-US" b="1" dirty="0"/>
                        <a:t>Inference</a:t>
                      </a:r>
                      <a:endParaRPr lang="en-US" b="1" dirty="0"/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>
                    <a:xfrm>
                      <a:off x="682619" y="2096024"/>
                      <a:ext cx="1460500" cy="80962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/>
                        <a:t>Pattern Expansion</a:t>
                      </a:r>
                      <a:endParaRPr lang="en-US" b="1" dirty="0"/>
                    </a:p>
                  </p:txBody>
                </p:sp>
                <p:sp>
                  <p:nvSpPr>
                    <p:cNvPr id="9" name="Can 8"/>
                    <p:cNvSpPr/>
                    <p:nvPr/>
                  </p:nvSpPr>
                  <p:spPr>
                    <a:xfrm>
                      <a:off x="-3314194" y="3421648"/>
                      <a:ext cx="1460502" cy="806795"/>
                    </a:xfrm>
                    <a:prstGeom prst="can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/>
                        <a:t>Process KB</a:t>
                      </a:r>
                      <a:endParaRPr lang="en-US" b="1" dirty="0"/>
                    </a:p>
                  </p:txBody>
                </p:sp>
                <p:cxnSp>
                  <p:nvCxnSpPr>
                    <p:cNvPr id="10" name="Straight Arrow Connector 9"/>
                    <p:cNvCxnSpPr>
                      <a:stCxn id="3" idx="3"/>
                      <a:endCxn id="4" idx="1"/>
                    </p:cNvCxnSpPr>
                    <p:nvPr/>
                  </p:nvCxnSpPr>
                  <p:spPr>
                    <a:xfrm>
                      <a:off x="1082215" y="976306"/>
                      <a:ext cx="1238708" cy="0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3781423" y="976306"/>
                      <a:ext cx="1480292" cy="0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14" name="Straight Arrow Connector 13"/>
                    <p:cNvCxnSpPr>
                      <a:stCxn id="50" idx="0"/>
                      <a:endCxn id="3" idx="2"/>
                    </p:cNvCxnSpPr>
                    <p:nvPr/>
                  </p:nvCxnSpPr>
                  <p:spPr>
                    <a:xfrm flipV="1">
                      <a:off x="-555630" y="1381118"/>
                      <a:ext cx="907595" cy="695197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>
                      <a:off x="5991965" y="1381118"/>
                      <a:ext cx="0" cy="1995495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16" name="Straight Arrow Connector 15"/>
                    <p:cNvCxnSpPr>
                      <a:stCxn id="7" idx="1"/>
                      <a:endCxn id="65" idx="3"/>
                    </p:cNvCxnSpPr>
                    <p:nvPr/>
                  </p:nvCxnSpPr>
                  <p:spPr>
                    <a:xfrm flipH="1">
                      <a:off x="1082215" y="3781426"/>
                      <a:ext cx="1968958" cy="0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 flipH="1">
                      <a:off x="4515589" y="3822687"/>
                      <a:ext cx="746126" cy="0"/>
                    </a:xfrm>
                    <a:prstGeom prst="straightConnector1">
                      <a:avLst/>
                    </a:prstGeom>
                    <a:ln w="38100" cmpd="sng">
                      <a:tailEnd type="arrow"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755571" y="681335"/>
                    <a:ext cx="402771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200" b="1" dirty="0" smtClean="0"/>
                      <a:t>Sentence Gathering</a:t>
                    </a:r>
                    <a:endParaRPr lang="en-US" sz="2200" b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755571" y="5181646"/>
                    <a:ext cx="402771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200" b="1" dirty="0" smtClean="0"/>
                      <a:t>Extraction</a:t>
                    </a:r>
                    <a:endParaRPr lang="en-US" sz="2200" b="1" dirty="0"/>
                  </a:p>
                </p:txBody>
              </p: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1505857" y="5189738"/>
                  <a:ext cx="411842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 smtClean="0"/>
                    <a:t>Iterative Expansion</a:t>
                  </a:r>
                  <a:endParaRPr lang="en-US" sz="2200" b="1" dirty="0"/>
                </a:p>
              </p:txBody>
            </p:sp>
          </p:grpSp>
          <p:sp>
            <p:nvSpPr>
              <p:cNvPr id="50" name="Rounded Rectangle 49"/>
              <p:cNvSpPr/>
              <p:nvPr/>
            </p:nvSpPr>
            <p:spPr>
              <a:xfrm>
                <a:off x="-415023" y="2885940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Role</a:t>
                </a:r>
              </a:p>
              <a:p>
                <a:pPr algn="ctr"/>
                <a:r>
                  <a:rPr lang="en-US" b="1" dirty="0" smtClean="0"/>
                  <a:t>Expansion</a:t>
                </a:r>
                <a:endParaRPr lang="en-US" b="1" dirty="0"/>
              </a:p>
            </p:txBody>
          </p:sp>
          <p:cxnSp>
            <p:nvCxnSpPr>
              <p:cNvPr id="52" name="Straight Arrow Connector 51"/>
              <p:cNvCxnSpPr>
                <a:stCxn id="65" idx="1"/>
                <a:endCxn id="9" idx="4"/>
              </p:cNvCxnSpPr>
              <p:nvPr/>
            </p:nvCxnSpPr>
            <p:spPr>
              <a:xfrm flipH="1">
                <a:off x="-982835" y="4591051"/>
                <a:ext cx="1475407" cy="35528"/>
              </a:xfrm>
              <a:prstGeom prst="straightConnector1">
                <a:avLst/>
              </a:prstGeom>
              <a:ln w="38100" cmpd="sng">
                <a:headEnd type="arrow"/>
                <a:tailEnd type="arrow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65" name="Rounded Rectangle 64"/>
              <p:cNvSpPr/>
              <p:nvPr/>
            </p:nvSpPr>
            <p:spPr>
              <a:xfrm>
                <a:off x="492572" y="4186238"/>
                <a:ext cx="1460500" cy="80962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Assessment</a:t>
                </a:r>
                <a:endParaRPr lang="en-US" b="1" dirty="0"/>
              </a:p>
            </p:txBody>
          </p:sp>
          <p:cxnSp>
            <p:nvCxnSpPr>
              <p:cNvPr id="77" name="Straight Arrow Connector 76"/>
              <p:cNvCxnSpPr>
                <a:stCxn id="65" idx="0"/>
              </p:cNvCxnSpPr>
              <p:nvPr/>
            </p:nvCxnSpPr>
            <p:spPr>
              <a:xfrm flipH="1" flipV="1">
                <a:off x="284343" y="3715274"/>
                <a:ext cx="938479" cy="470964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83" name="Straight Arrow Connector 82"/>
              <p:cNvCxnSpPr>
                <a:endCxn id="8" idx="2"/>
              </p:cNvCxnSpPr>
              <p:nvPr/>
            </p:nvCxnSpPr>
            <p:spPr>
              <a:xfrm flipV="1">
                <a:off x="1375223" y="3707182"/>
                <a:ext cx="908503" cy="470964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87" name="Straight Arrow Connector 86"/>
              <p:cNvCxnSpPr>
                <a:stCxn id="8" idx="0"/>
                <a:endCxn id="3" idx="2"/>
              </p:cNvCxnSpPr>
              <p:nvPr/>
            </p:nvCxnSpPr>
            <p:spPr>
              <a:xfrm flipH="1" flipV="1">
                <a:off x="1222822" y="2182651"/>
                <a:ext cx="1060904" cy="714906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  <p:sp>
          <p:nvSpPr>
            <p:cNvPr id="91" name="Can 90"/>
            <p:cNvSpPr/>
            <p:nvPr/>
          </p:nvSpPr>
          <p:spPr>
            <a:xfrm>
              <a:off x="-2443337" y="1375856"/>
              <a:ext cx="1460502" cy="806795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Target</a:t>
              </a:r>
            </a:p>
            <a:p>
              <a:pPr algn="ctr"/>
              <a:r>
                <a:rPr lang="en-US" b="1" dirty="0" smtClean="0"/>
                <a:t>Processes</a:t>
              </a:r>
              <a:endParaRPr lang="en-US" b="1" dirty="0"/>
            </a:p>
          </p:txBody>
        </p:sp>
        <p:cxnSp>
          <p:nvCxnSpPr>
            <p:cNvPr id="92" name="Straight Arrow Connector 91"/>
            <p:cNvCxnSpPr>
              <a:endCxn id="3" idx="1"/>
            </p:cNvCxnSpPr>
            <p:nvPr/>
          </p:nvCxnSpPr>
          <p:spPr>
            <a:xfrm>
              <a:off x="-1034377" y="1777839"/>
              <a:ext cx="1526949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83970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505857" y="689427"/>
            <a:ext cx="6277429" cy="4939290"/>
            <a:chOff x="1505857" y="689427"/>
            <a:chExt cx="6277429" cy="4939290"/>
          </a:xfrm>
        </p:grpSpPr>
        <p:grpSp>
          <p:nvGrpSpPr>
            <p:cNvPr id="24" name="Group 23"/>
            <p:cNvGrpSpPr/>
            <p:nvPr/>
          </p:nvGrpSpPr>
          <p:grpSpPr>
            <a:xfrm>
              <a:off x="1505857" y="689427"/>
              <a:ext cx="6277429" cy="4931198"/>
              <a:chOff x="1505857" y="689427"/>
              <a:chExt cx="6277429" cy="493119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505857" y="1215571"/>
                <a:ext cx="1868714" cy="3974167"/>
              </a:xfrm>
              <a:prstGeom prst="rect">
                <a:avLst/>
              </a:prstGeom>
              <a:pattFill prst="pct5">
                <a:fgClr>
                  <a:prstClr val="black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55571" y="4010452"/>
                <a:ext cx="4027715" cy="1179286"/>
              </a:xfrm>
              <a:prstGeom prst="rect">
                <a:avLst/>
              </a:prstGeom>
              <a:pattFill prst="pct5">
                <a:fgClr>
                  <a:prstClr val="black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55571" y="1251857"/>
                <a:ext cx="4027715" cy="1179286"/>
              </a:xfrm>
              <a:prstGeom prst="rect">
                <a:avLst/>
              </a:prstGeom>
              <a:pattFill prst="pct5">
                <a:fgClr>
                  <a:prstClr val="black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715404" y="1381118"/>
                <a:ext cx="5877668" cy="3614745"/>
                <a:chOff x="844547" y="571493"/>
                <a:chExt cx="5877668" cy="3614745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844547" y="571493"/>
                  <a:ext cx="1460500" cy="809625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Role Query Generator</a:t>
                  </a:r>
                  <a:endParaRPr lang="en-US" b="1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051173" y="571493"/>
                  <a:ext cx="1460500" cy="809625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Web Search</a:t>
                  </a:r>
                  <a:endParaRPr lang="en-US" b="1" dirty="0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5261715" y="3376613"/>
                  <a:ext cx="1460500" cy="809625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Pattern </a:t>
                  </a:r>
                  <a:r>
                    <a:rPr lang="en-US" b="1" dirty="0" smtClean="0"/>
                    <a:t>Extractor</a:t>
                  </a:r>
                  <a:endParaRPr lang="en-US" b="1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5261715" y="571493"/>
                  <a:ext cx="1460500" cy="809625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Sentence Classifier</a:t>
                  </a:r>
                  <a:endParaRPr lang="en-US" b="1" dirty="0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3051173" y="3376613"/>
                  <a:ext cx="1460500" cy="809625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Joint</a:t>
                  </a:r>
                  <a:endParaRPr lang="en-US" b="1" dirty="0" smtClean="0"/>
                </a:p>
                <a:p>
                  <a:pPr algn="ctr"/>
                  <a:r>
                    <a:rPr lang="en-US" b="1" dirty="0"/>
                    <a:t>Inference</a:t>
                  </a:r>
                  <a:endParaRPr lang="en-US" b="1" dirty="0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844547" y="3376613"/>
                  <a:ext cx="1460500" cy="809625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Role</a:t>
                  </a:r>
                </a:p>
                <a:p>
                  <a:pPr algn="ctr"/>
                  <a:r>
                    <a:rPr lang="en-US" b="1" dirty="0"/>
                    <a:t>Assessor</a:t>
                  </a:r>
                  <a:endParaRPr lang="en-US" b="1" dirty="0"/>
                </a:p>
              </p:txBody>
            </p:sp>
            <p:sp>
              <p:nvSpPr>
                <p:cNvPr id="9" name="Can 8"/>
                <p:cNvSpPr/>
                <p:nvPr/>
              </p:nvSpPr>
              <p:spPr>
                <a:xfrm>
                  <a:off x="3051173" y="1995488"/>
                  <a:ext cx="1460502" cy="806795"/>
                </a:xfrm>
                <a:prstGeom prst="can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Process KB</a:t>
                  </a:r>
                  <a:endParaRPr lang="en-US" b="1" dirty="0"/>
                </a:p>
              </p:txBody>
            </p:sp>
            <p:cxnSp>
              <p:nvCxnSpPr>
                <p:cNvPr id="10" name="Straight Arrow Connector 9"/>
                <p:cNvCxnSpPr>
                  <a:stCxn id="3" idx="3"/>
                  <a:endCxn id="4" idx="1"/>
                </p:cNvCxnSpPr>
                <p:nvPr/>
              </p:nvCxnSpPr>
              <p:spPr>
                <a:xfrm>
                  <a:off x="2305047" y="976306"/>
                  <a:ext cx="746126" cy="0"/>
                </a:xfrm>
                <a:prstGeom prst="straightConnector1">
                  <a:avLst/>
                </a:prstGeom>
                <a:ln w="38100" cmpd="sng">
                  <a:tailEnd type="arrow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515589" y="976306"/>
                  <a:ext cx="746126" cy="0"/>
                </a:xfrm>
                <a:prstGeom prst="straightConnector1">
                  <a:avLst/>
                </a:prstGeom>
                <a:ln w="38100" cmpd="sng">
                  <a:tailEnd type="arrow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H="1" flipV="1">
                  <a:off x="2273297" y="1365243"/>
                  <a:ext cx="746126" cy="730257"/>
                </a:xfrm>
                <a:prstGeom prst="straightConnector1">
                  <a:avLst/>
                </a:prstGeom>
                <a:ln w="38100" cmpd="sng">
                  <a:tailEnd type="arrow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273297" y="2646356"/>
                  <a:ext cx="746126" cy="730257"/>
                </a:xfrm>
                <a:prstGeom prst="straightConnector1">
                  <a:avLst/>
                </a:prstGeom>
                <a:ln w="38100" cmpd="sng">
                  <a:tailEnd type="arrow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Straight Arrow Connector 13"/>
                <p:cNvCxnSpPr>
                  <a:stCxn id="8" idx="0"/>
                  <a:endCxn id="3" idx="2"/>
                </p:cNvCxnSpPr>
                <p:nvPr/>
              </p:nvCxnSpPr>
              <p:spPr>
                <a:xfrm flipV="1">
                  <a:off x="1574797" y="1381118"/>
                  <a:ext cx="0" cy="1995495"/>
                </a:xfrm>
                <a:prstGeom prst="straightConnector1">
                  <a:avLst/>
                </a:prstGeom>
                <a:ln w="38100" cmpd="sng">
                  <a:tailEnd type="arrow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991965" y="1381118"/>
                  <a:ext cx="0" cy="1995495"/>
                </a:xfrm>
                <a:prstGeom prst="straightConnector1">
                  <a:avLst/>
                </a:prstGeom>
                <a:ln w="38100" cmpd="sng">
                  <a:tailEnd type="arrow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2305047" y="3827456"/>
                  <a:ext cx="746126" cy="0"/>
                </a:xfrm>
                <a:prstGeom prst="straightConnector1">
                  <a:avLst/>
                </a:prstGeom>
                <a:ln w="38100" cmpd="sng">
                  <a:tailEnd type="arrow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4515589" y="3822687"/>
                  <a:ext cx="746126" cy="0"/>
                </a:xfrm>
                <a:prstGeom prst="straightConnector1">
                  <a:avLst/>
                </a:prstGeom>
                <a:ln w="38100" cmpd="sng">
                  <a:tailEnd type="arrow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3755571" y="689427"/>
                <a:ext cx="40277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 b="1" dirty="0" smtClean="0"/>
                  <a:t>Sentence Gathering</a:t>
                </a:r>
                <a:endParaRPr lang="en-US" sz="22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55571" y="5189738"/>
                <a:ext cx="40277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200" b="1" dirty="0" smtClean="0"/>
                  <a:t>Extraction</a:t>
                </a:r>
                <a:endParaRPr lang="en-US" sz="2200" b="1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505857" y="5197830"/>
              <a:ext cx="41184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Iterative Expansion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5541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92319" y="2970707"/>
            <a:ext cx="12549012" cy="1200329"/>
          </a:xfrm>
          <a:prstGeom prst="rect">
            <a:avLst/>
          </a:prstGeom>
          <a:ln w="76200" cmpd="tri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Breathing is the process of</a:t>
            </a:r>
            <a:r>
              <a:rPr lang="en-US" dirty="0"/>
              <a:t> getting </a:t>
            </a:r>
            <a:r>
              <a:rPr lang="en-US" b="1" dirty="0">
                <a:solidFill>
                  <a:srgbClr val="0000FF"/>
                </a:solidFill>
              </a:rPr>
              <a:t>oxygen</a:t>
            </a:r>
            <a:r>
              <a:rPr lang="en-US" dirty="0"/>
              <a:t> into the </a:t>
            </a:r>
            <a:r>
              <a:rPr lang="en-US" b="1" dirty="0">
                <a:solidFill>
                  <a:srgbClr val="660066"/>
                </a:solidFill>
              </a:rPr>
              <a:t>lungs</a:t>
            </a:r>
            <a:r>
              <a:rPr lang="en-US" dirty="0"/>
              <a:t> and </a:t>
            </a:r>
            <a:r>
              <a:rPr lang="en-US" b="1" dirty="0">
                <a:solidFill>
                  <a:srgbClr val="008000"/>
                </a:solidFill>
              </a:rPr>
              <a:t>carbon dioxide </a:t>
            </a:r>
            <a:r>
              <a:rPr lang="en-US" dirty="0"/>
              <a:t>out of the </a:t>
            </a:r>
            <a:r>
              <a:rPr lang="en-US" b="1" dirty="0">
                <a:solidFill>
                  <a:srgbClr val="660066"/>
                </a:solidFill>
              </a:rPr>
              <a:t>lungs</a:t>
            </a:r>
            <a:r>
              <a:rPr lang="en-US" dirty="0"/>
              <a:t>.</a:t>
            </a:r>
          </a:p>
          <a:p>
            <a:r>
              <a:rPr lang="en-US" b="1" dirty="0"/>
              <a:t>Breathing is the process of</a:t>
            </a:r>
            <a:r>
              <a:rPr lang="en-US" dirty="0"/>
              <a:t> transporting </a:t>
            </a:r>
            <a:r>
              <a:rPr lang="en-US" b="1" dirty="0">
                <a:solidFill>
                  <a:srgbClr val="0000FF"/>
                </a:solidFill>
              </a:rPr>
              <a:t>oxygen from the atmosphere</a:t>
            </a:r>
            <a:r>
              <a:rPr lang="en-US" dirty="0"/>
              <a:t> into the </a:t>
            </a:r>
            <a:r>
              <a:rPr lang="en-US" b="1" dirty="0">
                <a:solidFill>
                  <a:srgbClr val="660066"/>
                </a:solidFill>
              </a:rPr>
              <a:t>body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smtClean="0"/>
              <a:t>a and eliminating </a:t>
            </a:r>
            <a:r>
              <a:rPr lang="en-US" b="1" dirty="0">
                <a:solidFill>
                  <a:srgbClr val="008000"/>
                </a:solidFill>
              </a:rPr>
              <a:t>carbon dioxide </a:t>
            </a:r>
            <a:r>
              <a:rPr lang="en-US" dirty="0"/>
              <a:t>from the </a:t>
            </a:r>
            <a:r>
              <a:rPr lang="en-US" b="1" dirty="0">
                <a:solidFill>
                  <a:srgbClr val="660066"/>
                </a:solidFill>
              </a:rPr>
              <a:t>body</a:t>
            </a:r>
            <a:r>
              <a:rPr lang="en-US" dirty="0"/>
              <a:t>.</a:t>
            </a:r>
          </a:p>
          <a:p>
            <a:r>
              <a:rPr lang="en-US" b="1" dirty="0"/>
              <a:t>Breathing is the process of</a:t>
            </a:r>
            <a:r>
              <a:rPr lang="en-US" dirty="0"/>
              <a:t> drawing </a:t>
            </a:r>
            <a:r>
              <a:rPr lang="en-US" b="1" dirty="0">
                <a:solidFill>
                  <a:srgbClr val="0000FF"/>
                </a:solidFill>
              </a:rPr>
              <a:t>air</a:t>
            </a:r>
            <a:r>
              <a:rPr lang="en-US" dirty="0"/>
              <a:t> into the </a:t>
            </a:r>
            <a:r>
              <a:rPr lang="en-US" b="1" dirty="0">
                <a:solidFill>
                  <a:srgbClr val="660066"/>
                </a:solidFill>
              </a:rPr>
              <a:t>lungs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and then expelling </a:t>
            </a:r>
            <a:r>
              <a:rPr lang="en-US" b="1" dirty="0">
                <a:solidFill>
                  <a:srgbClr val="0000FF"/>
                </a:solidFill>
              </a:rPr>
              <a:t>it</a:t>
            </a:r>
            <a:r>
              <a:rPr lang="en-US" dirty="0"/>
              <a:t> again.</a:t>
            </a:r>
          </a:p>
          <a:p>
            <a:r>
              <a:rPr lang="en-US" b="1" dirty="0"/>
              <a:t>Breathing is the process of</a:t>
            </a:r>
            <a:r>
              <a:rPr lang="en-US" dirty="0"/>
              <a:t> taking </a:t>
            </a:r>
            <a:r>
              <a:rPr lang="en-US" b="1" dirty="0">
                <a:solidFill>
                  <a:srgbClr val="0000FF"/>
                </a:solidFill>
              </a:rPr>
              <a:t>air from the atmosphere</a:t>
            </a:r>
            <a:r>
              <a:rPr lang="en-US" dirty="0"/>
              <a:t> and inhaling </a:t>
            </a:r>
            <a:r>
              <a:rPr lang="en-US" b="1" dirty="0">
                <a:solidFill>
                  <a:srgbClr val="0000FF"/>
                </a:solidFill>
              </a:rPr>
              <a:t>it</a:t>
            </a:r>
            <a:r>
              <a:rPr lang="en-US" dirty="0"/>
              <a:t> into the </a:t>
            </a:r>
            <a:r>
              <a:rPr lang="en-US" b="1" dirty="0">
                <a:solidFill>
                  <a:srgbClr val="660066"/>
                </a:solidFill>
              </a:rPr>
              <a:t>lungs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9578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uture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2498</TotalTime>
  <Words>452</Words>
  <Application>Microsoft Macintosh PowerPoint</Application>
  <PresentationFormat>On-screen Show (4:3)</PresentationFormat>
  <Paragraphs>161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models</vt:lpstr>
      <vt:lpstr>Couture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Balasubramanian</dc:creator>
  <cp:lastModifiedBy>Niranjan Balasubramanian</cp:lastModifiedBy>
  <cp:revision>23</cp:revision>
  <dcterms:created xsi:type="dcterms:W3CDTF">2015-09-29T02:20:22Z</dcterms:created>
  <dcterms:modified xsi:type="dcterms:W3CDTF">2015-09-30T19:58:52Z</dcterms:modified>
</cp:coreProperties>
</file>