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96" r:id="rId3"/>
    <p:sldMasterId id="2147483720" r:id="rId4"/>
  </p:sldMasterIdLst>
  <p:notesMasterIdLst>
    <p:notesMasterId r:id="rId11"/>
  </p:notesMasterIdLst>
  <p:sldIdLst>
    <p:sldId id="256" r:id="rId5"/>
    <p:sldId id="257" r:id="rId6"/>
    <p:sldId id="258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20" y="2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26C67-932D-E443-80AE-7DB5554238A6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6986-AA16-8C47-9C0A-BEB54C93F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6986-AA16-8C47-9C0A-BEB54C93F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6986-AA16-8C47-9C0A-BEB54C93F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54740"/>
            <a:ext cx="8710510" cy="856947"/>
          </a:xfrm>
          <a:solidFill>
            <a:srgbClr val="A47F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0" y="1107048"/>
            <a:ext cx="8710510" cy="538871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54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6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1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5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8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8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EA7525E-3FA7-434A-8024-5A87CA34EF98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5D2-2292-8248-8422-642DD1F5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525E-3FA7-434A-8024-5A87CA34EF98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75D2-2292-8248-8422-642DD1F5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62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3A4-2233-454D-B00B-BB3D98D93AA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CE43-9FDF-4C48-AF87-87C03B25E4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E87095-5E3F-FD4D-A5D8-D121A8515A3E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3201005-2D4B-2148-82DA-E318C13E2C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08000" y="190500"/>
            <a:ext cx="7905750" cy="6540500"/>
            <a:chOff x="508000" y="190500"/>
            <a:chExt cx="7905750" cy="6540500"/>
          </a:xfrm>
        </p:grpSpPr>
        <p:grpSp>
          <p:nvGrpSpPr>
            <p:cNvPr id="31" name="Group 30"/>
            <p:cNvGrpSpPr/>
            <p:nvPr/>
          </p:nvGrpSpPr>
          <p:grpSpPr>
            <a:xfrm>
              <a:off x="1336672" y="388937"/>
              <a:ext cx="6343652" cy="6199188"/>
              <a:chOff x="1336672" y="388937"/>
              <a:chExt cx="6343652" cy="619918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36672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 Query Generator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432049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 Search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219824" y="2079621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Pattern Role</a:t>
                </a:r>
              </a:p>
              <a:p>
                <a:pPr algn="ctr"/>
                <a:r>
                  <a:rPr lang="en-US" dirty="0" smtClean="0"/>
                  <a:t>Extractor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416299" y="2111369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Aligner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759324" y="38893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Sentence Filter</a:t>
                </a:r>
                <a:endParaRPr lang="en-US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759324" y="3692523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Joint Role</a:t>
                </a:r>
              </a:p>
              <a:p>
                <a:pPr algn="ctr"/>
                <a:r>
                  <a:rPr lang="en-US" dirty="0" smtClean="0"/>
                  <a:t>Inference</a:t>
                </a:r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32049" y="3684587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Role</a:t>
                </a:r>
              </a:p>
              <a:p>
                <a:pPr algn="ctr"/>
                <a:r>
                  <a:rPr lang="en-US" dirty="0" smtClean="0"/>
                  <a:t>Assessor</a:t>
                </a:r>
                <a:endParaRPr lang="en-US" dirty="0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4067174" y="7143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7855479">
                <a:off x="4614863" y="156527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3744521" flipH="1">
                <a:off x="5957884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7855479">
                <a:off x="5957886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Arrow 18"/>
              <p:cNvSpPr/>
              <p:nvPr/>
            </p:nvSpPr>
            <p:spPr>
              <a:xfrm rot="13744521" flipH="1">
                <a:off x="462279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flipH="1">
                <a:off x="4039340" y="4089400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2398712" y="5349875"/>
                <a:ext cx="1460500" cy="1238250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Process KB</a:t>
                </a:r>
                <a:endParaRPr lang="en-US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3160710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16200000" flipV="1">
                <a:off x="2662235" y="481171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7855479" flipH="1" flipV="1">
                <a:off x="2373308" y="1565274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13744521" flipV="1">
                <a:off x="2373307" y="3159355"/>
                <a:ext cx="523875" cy="254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08000" y="190500"/>
              <a:ext cx="7905750" cy="65405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5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844547" y="571493"/>
            <a:ext cx="5877668" cy="3614745"/>
            <a:chOff x="844547" y="571493"/>
            <a:chExt cx="5877668" cy="3614745"/>
          </a:xfrm>
        </p:grpSpPr>
        <p:sp>
          <p:nvSpPr>
            <p:cNvPr id="5" name="Rounded Rectangle 4"/>
            <p:cNvSpPr/>
            <p:nvPr/>
          </p:nvSpPr>
          <p:spPr>
            <a:xfrm>
              <a:off x="844547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 Query Generator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1173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 Search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1715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Local Role</a:t>
              </a:r>
            </a:p>
            <a:p>
              <a:pPr algn="ctr"/>
              <a:r>
                <a:rPr lang="en-US" b="1" dirty="0" smtClean="0"/>
                <a:t>Extractor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61715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Sentence Classifier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1173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Joint Role</a:t>
              </a:r>
            </a:p>
            <a:p>
              <a:pPr algn="ctr"/>
              <a:r>
                <a:rPr lang="en-US" b="1" dirty="0"/>
                <a:t>Inference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4547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</a:p>
            <a:p>
              <a:pPr algn="ctr"/>
              <a:r>
                <a:rPr lang="en-US" b="1" dirty="0"/>
                <a:t>Assessor</a:t>
              </a:r>
              <a:endParaRPr lang="en-US" b="1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3051173" y="1995488"/>
              <a:ext cx="1460502" cy="806795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Process KB</a:t>
              </a:r>
              <a:endParaRPr lang="en-US" b="1" dirty="0"/>
            </a:p>
          </p:txBody>
        </p:sp>
        <p:cxnSp>
          <p:nvCxnSpPr>
            <p:cNvPr id="4" name="Straight Arrow Connector 3"/>
            <p:cNvCxnSpPr>
              <a:stCxn id="5" idx="3"/>
              <a:endCxn id="7" idx="1"/>
            </p:cNvCxnSpPr>
            <p:nvPr/>
          </p:nvCxnSpPr>
          <p:spPr>
            <a:xfrm>
              <a:off x="2305047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15589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73297" y="1365243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73297" y="2646356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  <a:endCxn id="5" idx="2"/>
            </p:cNvCxnSpPr>
            <p:nvPr/>
          </p:nvCxnSpPr>
          <p:spPr>
            <a:xfrm flipV="1">
              <a:off x="1574797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991965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305047" y="382745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515589" y="3822687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37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9125" y="428625"/>
            <a:ext cx="1857375" cy="4048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14625" y="3203562"/>
            <a:ext cx="4302125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08000" y="333375"/>
            <a:ext cx="6588125" cy="1270000"/>
          </a:xfrm>
          <a:prstGeom prst="roundRect">
            <a:avLst/>
          </a:prstGeom>
          <a:solidFill>
            <a:schemeClr val="lt1">
              <a:alpha val="47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44547" y="571493"/>
            <a:ext cx="5877668" cy="3614745"/>
            <a:chOff x="844547" y="571493"/>
            <a:chExt cx="5877668" cy="3614745"/>
          </a:xfrm>
        </p:grpSpPr>
        <p:sp>
          <p:nvSpPr>
            <p:cNvPr id="5" name="Rounded Rectangle 4"/>
            <p:cNvSpPr/>
            <p:nvPr/>
          </p:nvSpPr>
          <p:spPr>
            <a:xfrm>
              <a:off x="844547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 Query Generator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51173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 Search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1715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Local Role</a:t>
              </a:r>
            </a:p>
            <a:p>
              <a:pPr algn="ctr"/>
              <a:r>
                <a:rPr lang="en-US" b="1" dirty="0" smtClean="0"/>
                <a:t>Extractor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61715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Sentence Classifier</a:t>
              </a:r>
              <a:endParaRPr lang="en-US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1173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Joint Role</a:t>
              </a:r>
            </a:p>
            <a:p>
              <a:pPr algn="ctr"/>
              <a:r>
                <a:rPr lang="en-US" b="1" dirty="0"/>
                <a:t>Inference</a:t>
              </a:r>
              <a:endParaRPr lang="en-US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44547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</a:p>
            <a:p>
              <a:pPr algn="ctr"/>
              <a:r>
                <a:rPr lang="en-US" b="1" dirty="0"/>
                <a:t>Assessor</a:t>
              </a:r>
              <a:endParaRPr lang="en-US" b="1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3051173" y="1995488"/>
              <a:ext cx="1460502" cy="806795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Process KB</a:t>
              </a:r>
              <a:endParaRPr lang="en-US" b="1" dirty="0"/>
            </a:p>
          </p:txBody>
        </p:sp>
        <p:cxnSp>
          <p:nvCxnSpPr>
            <p:cNvPr id="4" name="Straight Arrow Connector 3"/>
            <p:cNvCxnSpPr>
              <a:stCxn id="5" idx="3"/>
              <a:endCxn id="7" idx="1"/>
            </p:cNvCxnSpPr>
            <p:nvPr/>
          </p:nvCxnSpPr>
          <p:spPr>
            <a:xfrm>
              <a:off x="2305047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15589" y="97630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73297" y="1365243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73297" y="2646356"/>
              <a:ext cx="746126" cy="73025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0"/>
              <a:endCxn id="5" idx="2"/>
            </p:cNvCxnSpPr>
            <p:nvPr/>
          </p:nvCxnSpPr>
          <p:spPr>
            <a:xfrm flipV="1">
              <a:off x="1574797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991965" y="1381118"/>
              <a:ext cx="0" cy="1995495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305047" y="3827456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515589" y="3822687"/>
              <a:ext cx="746126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18375" y="65314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 Gathering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8375" y="350429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Extraction &amp;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3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14228" y="1193712"/>
            <a:ext cx="10937875" cy="2536913"/>
            <a:chOff x="317499" y="1193711"/>
            <a:chExt cx="8175625" cy="4031872"/>
          </a:xfrm>
        </p:grpSpPr>
        <p:sp>
          <p:nvSpPr>
            <p:cNvPr id="6" name="Rounded Rectangle 5"/>
            <p:cNvSpPr/>
            <p:nvPr/>
          </p:nvSpPr>
          <p:spPr>
            <a:xfrm>
              <a:off x="317499" y="1381126"/>
              <a:ext cx="8175625" cy="3844457"/>
            </a:xfrm>
            <a:prstGeom prst="roundRect">
              <a:avLst/>
            </a:prstGeom>
            <a:noFill/>
            <a:ln w="101600" cmpd="dbl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41375" y="1193711"/>
              <a:ext cx="7651749" cy="2843769"/>
            </a:xfrm>
            <a:prstGeom prst="rect">
              <a:avLst/>
            </a:prstGeom>
            <a:noFill/>
            <a:ln w="76200" cmpd="tri"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endParaRPr lang="en-US" sz="3200" b="1" baseline="30000" dirty="0" smtClean="0">
                <a:cs typeface="Times"/>
              </a:endParaRPr>
            </a:p>
            <a:p>
              <a:pPr algn="just"/>
              <a:r>
                <a:rPr lang="en-US" sz="3200" b="1" baseline="30000" dirty="0" smtClean="0">
                  <a:cs typeface="Times"/>
                </a:rPr>
                <a:t>1. When </a:t>
              </a:r>
              <a:r>
                <a:rPr lang="en-US" sz="3200" b="1" baseline="30000" dirty="0">
                  <a:cs typeface="Times"/>
                </a:rPr>
                <a:t>plants use stored sugar for energy</a:t>
              </a:r>
              <a:r>
                <a:rPr lang="en-US" sz="3200" b="1" baseline="30000" dirty="0" smtClean="0">
                  <a:cs typeface="Times"/>
                </a:rPr>
                <a:t>,</a:t>
              </a:r>
              <a:r>
                <a:rPr lang="en-US" sz="3200" b="1" dirty="0" smtClean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they </a:t>
              </a:r>
              <a:r>
                <a:rPr lang="en-US" sz="3200" b="1" baseline="30000" dirty="0">
                  <a:cs typeface="Times"/>
                </a:rPr>
                <a:t>go through a </a:t>
              </a:r>
              <a:r>
                <a:rPr lang="en-US" sz="3200" b="1" baseline="30000" dirty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process </a:t>
              </a:r>
              <a:r>
                <a:rPr lang="en-US" sz="3200" b="1" baseline="30000" dirty="0">
                  <a:cs typeface="Times"/>
                </a:rPr>
                <a:t>called </a:t>
              </a:r>
              <a:endParaRPr lang="en-US" sz="3200" baseline="30000" dirty="0" smtClean="0">
                <a:cs typeface="Times"/>
              </a:endParaRPr>
            </a:p>
            <a:p>
              <a:pPr algn="just"/>
              <a:r>
                <a:rPr lang="en-US" sz="3200" baseline="30000" dirty="0" smtClean="0">
                  <a:cs typeface="Times"/>
                </a:rPr>
                <a:t>(A) photosynthesis </a:t>
              </a:r>
              <a:r>
                <a:rPr lang="en-US" sz="3200" baseline="30000" dirty="0">
                  <a:cs typeface="Times"/>
                </a:rPr>
                <a:t>(</a:t>
              </a:r>
              <a:r>
                <a:rPr lang="en-US" sz="3200" baseline="30000" dirty="0">
                  <a:cs typeface="Times"/>
                </a:rPr>
                <a:t>B) transpiration </a:t>
              </a:r>
              <a:r>
                <a:rPr lang="en-US" sz="3200" baseline="30000" dirty="0" smtClean="0">
                  <a:cs typeface="Times"/>
                </a:rPr>
                <a:t>(</a:t>
              </a:r>
              <a:r>
                <a:rPr lang="en-US" sz="3200" baseline="30000" dirty="0">
                  <a:cs typeface="Times"/>
                </a:rPr>
                <a:t>C) respiration (D</a:t>
              </a:r>
              <a:r>
                <a:rPr lang="en-US" sz="3200" baseline="30000" dirty="0">
                  <a:cs typeface="Times"/>
                </a:rPr>
                <a:t>) perspiration.</a:t>
              </a:r>
            </a:p>
            <a:p>
              <a:pPr algn="just"/>
              <a:endParaRPr lang="en-US" sz="3200" b="1" baseline="30000" dirty="0" smtClean="0">
                <a:cs typeface="Times"/>
              </a:endParaRPr>
            </a:p>
            <a:p>
              <a:pPr algn="just"/>
              <a:r>
                <a:rPr lang="en-US" sz="3200" b="1" baseline="30000" dirty="0" smtClean="0">
                  <a:cs typeface="Times"/>
                </a:rPr>
                <a:t>2. A </a:t>
              </a:r>
              <a:r>
                <a:rPr lang="en-US" sz="3200" b="1" baseline="30000" dirty="0">
                  <a:cs typeface="Times"/>
                </a:rPr>
                <a:t>pot is heated on a stove. </a:t>
              </a:r>
              <a:r>
                <a:rPr lang="en-US" sz="3200" b="1" baseline="30000" dirty="0" smtClean="0">
                  <a:cs typeface="Times"/>
                </a:rPr>
                <a:t>What </a:t>
              </a:r>
              <a:r>
                <a:rPr lang="en-US" sz="3200" b="1" baseline="30000" dirty="0">
                  <a:cs typeface="Times"/>
                </a:rPr>
                <a:t>causes the metal handle </a:t>
              </a:r>
              <a:r>
                <a:rPr lang="en-US" sz="3200" b="1" baseline="30000" dirty="0" smtClean="0">
                  <a:cs typeface="Times"/>
                </a:rPr>
                <a:t>of</a:t>
              </a:r>
              <a:r>
                <a:rPr lang="en-US" sz="3200" b="1" dirty="0" smtClean="0">
                  <a:cs typeface="Times"/>
                </a:rPr>
                <a:t> </a:t>
              </a:r>
              <a:r>
                <a:rPr lang="en-US" sz="3200" b="1" baseline="30000" dirty="0" smtClean="0">
                  <a:cs typeface="Times"/>
                </a:rPr>
                <a:t>the </a:t>
              </a:r>
              <a:r>
                <a:rPr lang="en-US" sz="3200" b="1" baseline="30000" dirty="0">
                  <a:cs typeface="Times"/>
                </a:rPr>
                <a:t>pot to become hot</a:t>
              </a:r>
              <a:r>
                <a:rPr lang="en-US" sz="3200" b="1" baseline="30000" dirty="0" smtClean="0">
                  <a:cs typeface="Times"/>
                </a:rPr>
                <a:t>?</a:t>
              </a:r>
              <a:endParaRPr lang="en-US" sz="3200" baseline="30000" dirty="0" smtClean="0">
                <a:cs typeface="Times"/>
              </a:endParaRPr>
            </a:p>
            <a:p>
              <a:pPr algn="just"/>
              <a:r>
                <a:rPr lang="en-US" sz="3200" baseline="30000" dirty="0" smtClean="0">
                  <a:cs typeface="Times"/>
                </a:rPr>
                <a:t>(A) conduction </a:t>
              </a:r>
              <a:r>
                <a:rPr lang="en-US" sz="3200" baseline="30000" dirty="0">
                  <a:cs typeface="Times"/>
                </a:rPr>
                <a:t>(B) </a:t>
              </a:r>
              <a:r>
                <a:rPr lang="en-US" sz="3200" baseline="30000" dirty="0" smtClean="0">
                  <a:cs typeface="Times"/>
                </a:rPr>
                <a:t>convection </a:t>
              </a:r>
              <a:r>
                <a:rPr lang="en-US" sz="3200" baseline="30000" dirty="0">
                  <a:cs typeface="Times"/>
                </a:rPr>
                <a:t>(C) </a:t>
              </a:r>
              <a:r>
                <a:rPr lang="en-US" sz="3200" baseline="30000" dirty="0" smtClean="0">
                  <a:cs typeface="Times"/>
                </a:rPr>
                <a:t>radiation </a:t>
              </a:r>
              <a:r>
                <a:rPr lang="en-US" sz="3200" baseline="30000" dirty="0">
                  <a:cs typeface="Times"/>
                </a:rPr>
                <a:t>(D) </a:t>
              </a:r>
              <a:r>
                <a:rPr lang="en-US" sz="3200" baseline="30000" dirty="0" smtClean="0">
                  <a:cs typeface="Times"/>
                </a:rPr>
                <a:t>combustion.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3058"/>
              </p:ext>
            </p:extLst>
          </p:nvPr>
        </p:nvGraphicFramePr>
        <p:xfrm>
          <a:off x="-1063626" y="79375"/>
          <a:ext cx="12700000" cy="152167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75000"/>
                <a:gridCol w="3175000"/>
                <a:gridCol w="3175000"/>
                <a:gridCol w="3175000"/>
              </a:tblGrid>
              <a:tr h="1238039"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baseline="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Instances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Patterns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2025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Undergoer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pot, …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</a:t>
                      </a:r>
                    </a:p>
                    <a:p>
                      <a:r>
                        <a:rPr lang="en-US" sz="2800" baseline="0" dirty="0" smtClean="0"/>
                        <a:t>&lt;x&gt; conducts heat</a:t>
                      </a:r>
                      <a:endParaRPr lang="en-US" sz="2800" dirty="0"/>
                    </a:p>
                  </a:txBody>
                  <a:tcPr anchor="ctr"/>
                </a:tc>
              </a:tr>
              <a:tr h="17801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Enabler/</a:t>
                      </a:r>
                    </a:p>
                    <a:p>
                      <a:r>
                        <a:rPr lang="en-US" sz="2800" dirty="0" smtClean="0"/>
                        <a:t>Enabling Event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stove, flame, …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heated</a:t>
                      </a:r>
                      <a:r>
                        <a:rPr lang="en-US" sz="2800" baseline="0" dirty="0" smtClean="0"/>
                        <a:t> on the &lt;x&gt;,</a:t>
                      </a:r>
                    </a:p>
                    <a:p>
                      <a:r>
                        <a:rPr lang="en-US" sz="2800" dirty="0" smtClean="0"/>
                        <a:t>heated by  &lt;x&gt;</a:t>
                      </a:r>
                      <a:endParaRPr lang="en-US" sz="2800" dirty="0"/>
                    </a:p>
                  </a:txBody>
                  <a:tcPr anchor="ctr"/>
                </a:tc>
              </a:tr>
              <a:tr h="17801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Theme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Energy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heat,</a:t>
                      </a:r>
                      <a:r>
                        <a:rPr lang="en-US" sz="2800" baseline="0" dirty="0" smtClean="0"/>
                        <a:t> radiation, …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conducts &lt;x&gt;</a:t>
                      </a:r>
                    </a:p>
                    <a:p>
                      <a:r>
                        <a:rPr lang="en-US" sz="2800" dirty="0" smtClean="0"/>
                        <a:t>transfers</a:t>
                      </a:r>
                      <a:r>
                        <a:rPr lang="en-US" sz="2800" baseline="0" dirty="0" smtClean="0"/>
                        <a:t> &lt;x&gt;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7172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-</a:t>
                      </a:r>
                    </a:p>
                    <a:p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anchor="ctr"/>
                </a:tc>
              </a:tr>
              <a:tr h="9353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Purpose/Consequence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-</a:t>
                      </a:r>
                    </a:p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maintain</a:t>
                      </a:r>
                      <a:r>
                        <a:rPr lang="en-US" sz="2800" baseline="0" dirty="0" smtClean="0"/>
                        <a:t> appropriate temperature,</a:t>
                      </a:r>
                    </a:p>
                    <a:p>
                      <a:r>
                        <a:rPr lang="en-US" sz="2800" baseline="0" dirty="0" err="1" smtClean="0"/>
                        <a:t>radiative</a:t>
                      </a:r>
                      <a:r>
                        <a:rPr lang="en-US" sz="2800" baseline="0" dirty="0" smtClean="0"/>
                        <a:t> stability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Helps</a:t>
                      </a:r>
                      <a:r>
                        <a:rPr lang="en-US" sz="2800" baseline="0" dirty="0" smtClean="0"/>
                        <a:t> to &lt;x&gt;</a:t>
                      </a:r>
                      <a:endParaRPr lang="en-US" sz="2800" dirty="0"/>
                    </a:p>
                  </a:txBody>
                  <a:tcPr anchor="ctr"/>
                </a:tc>
              </a:tr>
              <a:tr h="717277"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Benefactive</a:t>
                      </a:r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-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7172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Physical Object</a:t>
                      </a:r>
                    </a:p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pot, …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</a:t>
                      </a:r>
                    </a:p>
                    <a:p>
                      <a:r>
                        <a:rPr lang="en-US" sz="2800" baseline="0" dirty="0" smtClean="0"/>
                        <a:t>&lt;x&gt; conducts heat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7172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Handle, vessel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becomes</a:t>
                      </a:r>
                      <a:r>
                        <a:rPr lang="en-US" sz="2800" baseline="0" dirty="0" smtClean="0"/>
                        <a:t> &lt;x&gt; hot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13577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contact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contact,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direct contact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via</a:t>
                      </a:r>
                      <a:r>
                        <a:rPr lang="en-US" sz="2800" baseline="0" dirty="0" smtClean="0"/>
                        <a:t> &lt;x&gt;, </a:t>
                      </a:r>
                    </a:p>
                    <a:p>
                      <a:r>
                        <a:rPr lang="en-US" sz="2800" baseline="0" dirty="0" smtClean="0"/>
                        <a:t>in touch with &lt;x&gt;</a:t>
                      </a:r>
                      <a:endParaRPr lang="en-US" sz="2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85681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urpulicio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>
    <a:lnDef>
      <a:spPr>
        <a:ln w="28575" cmpd="sng"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purpulicious.thmx</Template>
  <TotalTime>3711</TotalTime>
  <Words>268</Words>
  <Application>Microsoft Macintosh PowerPoint</Application>
  <PresentationFormat>On-screen Show (4:3)</PresentationFormat>
  <Paragraphs>94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purpulicious</vt:lpstr>
      <vt:lpstr>1_Custom Design</vt:lpstr>
      <vt:lpstr>Couture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29</cp:revision>
  <dcterms:created xsi:type="dcterms:W3CDTF">2015-09-19T21:37:44Z</dcterms:created>
  <dcterms:modified xsi:type="dcterms:W3CDTF">2015-09-28T17:27:09Z</dcterms:modified>
</cp:coreProperties>
</file>