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84" r:id="rId2"/>
    <p:sldMasterId id="2147483696" r:id="rId3"/>
    <p:sldMasterId id="2147483720" r:id="rId4"/>
  </p:sldMasterIdLst>
  <p:notesMasterIdLst>
    <p:notesMasterId r:id="rId9"/>
  </p:notesMasterIdLst>
  <p:sldIdLst>
    <p:sldId id="256" r:id="rId5"/>
    <p:sldId id="257" r:id="rId6"/>
    <p:sldId id="258" r:id="rId7"/>
    <p:sldId id="259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80" d="100"/>
          <a:sy n="80" d="100"/>
        </p:scale>
        <p:origin x="-528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226C67-932D-E443-80AE-7DB5554238A6}" type="datetimeFigureOut">
              <a:rPr lang="en-US" smtClean="0"/>
              <a:t>9/27/15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136986-AA16-8C47-9C0A-BEB54C93F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782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136986-AA16-8C47-9C0A-BEB54C93F61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276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.png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.png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.png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.png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87095-5E3F-FD4D-A5D8-D121A8515A3E}" type="datetimeFigureOut">
              <a:rPr lang="en-US" smtClean="0"/>
              <a:t>9/27/15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01005-2D4B-2148-82DA-E318C13E2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975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87095-5E3F-FD4D-A5D8-D121A8515A3E}" type="datetimeFigureOut">
              <a:rPr lang="en-US" smtClean="0"/>
              <a:t>9/27/15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01005-2D4B-2148-82DA-E318C13E2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380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87095-5E3F-FD4D-A5D8-D121A8515A3E}" type="datetimeFigureOut">
              <a:rPr lang="en-US" smtClean="0"/>
              <a:t>9/27/15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01005-2D4B-2148-82DA-E318C13E2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4786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none"/>
        </p:style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none"/>
        </p:style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2096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220" y="54740"/>
            <a:ext cx="8710510" cy="856947"/>
          </a:xfrm>
          <a:solidFill>
            <a:srgbClr val="A47FD1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none"/>
        </p:style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220" y="1107048"/>
            <a:ext cx="8710510" cy="5388719"/>
          </a:xfrm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6545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DC3A4-2233-454D-B00B-BB3D98D93AAD}" type="datetimeFigureOut">
              <a:rPr lang="en-US" smtClean="0"/>
              <a:t>9/27/15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CCE43-9FDF-4C48-AF87-87C03B25E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8461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DC3A4-2233-454D-B00B-BB3D98D93AAD}" type="datetimeFigureOut">
              <a:rPr lang="en-US" smtClean="0"/>
              <a:t>9/27/15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CCE43-9FDF-4C48-AF87-87C03B25E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7864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DC3A4-2233-454D-B00B-BB3D98D93AAD}" type="datetimeFigureOut">
              <a:rPr lang="en-US" smtClean="0"/>
              <a:t>9/27/15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CCE43-9FDF-4C48-AF87-87C03B25E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7014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DC3A4-2233-454D-B00B-BB3D98D93AAD}" type="datetimeFigureOut">
              <a:rPr lang="en-US" smtClean="0"/>
              <a:t>9/27/15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CCE43-9FDF-4C48-AF87-87C03B25E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5158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DC3A4-2233-454D-B00B-BB3D98D93AAD}" type="datetimeFigureOut">
              <a:rPr lang="en-US" smtClean="0"/>
              <a:t>9/27/15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CCE43-9FDF-4C48-AF87-87C03B25E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908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DC3A4-2233-454D-B00B-BB3D98D93AAD}" type="datetimeFigureOut">
              <a:rPr lang="en-US" smtClean="0"/>
              <a:t>9/27/15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CCE43-9FDF-4C48-AF87-87C03B25E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25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87095-5E3F-FD4D-A5D8-D121A8515A3E}" type="datetimeFigureOut">
              <a:rPr lang="en-US" smtClean="0"/>
              <a:t>9/27/15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01005-2D4B-2148-82DA-E318C13E2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3464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DC3A4-2233-454D-B00B-BB3D98D93AAD}" type="datetimeFigureOut">
              <a:rPr lang="en-US" smtClean="0"/>
              <a:t>9/27/15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CCE43-9FDF-4C48-AF87-87C03B25E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8181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DC3A4-2233-454D-B00B-BB3D98D93AAD}" type="datetimeFigureOut">
              <a:rPr lang="en-US" smtClean="0"/>
              <a:t>9/27/15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CCE43-9FDF-4C48-AF87-87C03B25E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91159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DC3A4-2233-454D-B00B-BB3D98D93AAD}" type="datetimeFigureOut">
              <a:rPr lang="en-US" smtClean="0"/>
              <a:t>9/27/15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CCE43-9FDF-4C48-AF87-87C03B25E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83572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DC3A4-2233-454D-B00B-BB3D98D93AAD}" type="datetimeFigureOut">
              <a:rPr lang="en-US" smtClean="0"/>
              <a:t>9/27/15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CCE43-9FDF-4C48-AF87-87C03B25E4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87095-5E3F-FD4D-A5D8-D121A8515A3E}" type="datetimeFigureOut">
              <a:rPr lang="en-US" smtClean="0"/>
              <a:t>9/27/15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01005-2D4B-2148-82DA-E318C13E2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97516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87095-5E3F-FD4D-A5D8-D121A8515A3E}" type="datetimeFigureOut">
              <a:rPr lang="en-US" smtClean="0"/>
              <a:t>9/27/15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01005-2D4B-2148-82DA-E318C13E2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34647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87095-5E3F-FD4D-A5D8-D121A8515A3E}" type="datetimeFigureOut">
              <a:rPr lang="en-US" smtClean="0"/>
              <a:t>9/27/15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01005-2D4B-2148-82DA-E318C13E2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06125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87095-5E3F-FD4D-A5D8-D121A8515A3E}" type="datetimeFigureOut">
              <a:rPr lang="en-US" smtClean="0"/>
              <a:t>9/27/15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01005-2D4B-2148-82DA-E318C13E2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25626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87095-5E3F-FD4D-A5D8-D121A8515A3E}" type="datetimeFigureOut">
              <a:rPr lang="en-US" smtClean="0"/>
              <a:t>9/27/15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01005-2D4B-2148-82DA-E318C13E2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84945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87095-5E3F-FD4D-A5D8-D121A8515A3E}" type="datetimeFigureOut">
              <a:rPr lang="en-US" smtClean="0"/>
              <a:t>9/27/15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01005-2D4B-2148-82DA-E318C13E2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509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87095-5E3F-FD4D-A5D8-D121A8515A3E}" type="datetimeFigureOut">
              <a:rPr lang="en-US" smtClean="0"/>
              <a:t>9/27/15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01005-2D4B-2148-82DA-E318C13E2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06125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87095-5E3F-FD4D-A5D8-D121A8515A3E}" type="datetimeFigureOut">
              <a:rPr lang="en-US" smtClean="0"/>
              <a:t>9/27/15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01005-2D4B-2148-82DA-E318C13E2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68315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87095-5E3F-FD4D-A5D8-D121A8515A3E}" type="datetimeFigureOut">
              <a:rPr lang="en-US" smtClean="0"/>
              <a:t>9/27/15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01005-2D4B-2148-82DA-E318C13E2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46525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87095-5E3F-FD4D-A5D8-D121A8515A3E}" type="datetimeFigureOut">
              <a:rPr lang="en-US" smtClean="0"/>
              <a:t>9/27/15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01005-2D4B-2148-82DA-E318C13E2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91621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87095-5E3F-FD4D-A5D8-D121A8515A3E}" type="datetimeFigureOut">
              <a:rPr lang="en-US" smtClean="0"/>
              <a:t>9/27/15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01005-2D4B-2148-82DA-E318C13E2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38080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87095-5E3F-FD4D-A5D8-D121A8515A3E}" type="datetimeFigureOut">
              <a:rPr lang="en-US" smtClean="0"/>
              <a:t>9/27/15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01005-2D4B-2148-82DA-E318C13E2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47867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59280"/>
            <a:ext cx="6400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801112"/>
            <a:ext cx="9144000" cy="93268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762000"/>
          </a:xfrm>
        </p:spPr>
        <p:txBody>
          <a:bodyPr>
            <a:normAutofit/>
          </a:bodyPr>
          <a:lstStyle>
            <a:lvl1pPr marL="0" indent="0" algn="ctr">
              <a:buNone/>
              <a:defRPr sz="200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/>
          <a:p>
            <a:fld id="{FEA7525E-3FA7-434A-8024-5A87CA34EF98}" type="datetimeFigureOut">
              <a:rPr lang="en-US" smtClean="0"/>
              <a:t>9/27/15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E75D2-2292-8248-8422-642DD1F564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438400"/>
            <a:ext cx="6400800" cy="30480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7525E-3FA7-434A-8024-5A87CA34EF98}" type="datetimeFigureOut">
              <a:rPr lang="en-US" smtClean="0"/>
              <a:t>9/27/15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E75D2-2292-8248-8422-642DD1F564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DC3A4-2233-454D-B00B-BB3D98D93AAD}" type="datetimeFigureOut">
              <a:rPr lang="en-US" smtClean="0"/>
              <a:t>9/27/15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CCE43-9FDF-4C48-AF87-87C03B25E47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684462"/>
            <a:ext cx="9144000" cy="9326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410267"/>
            <a:ext cx="6248400" cy="1456373"/>
          </a:xfrm>
        </p:spPr>
        <p:txBody>
          <a:bodyPr anchor="t">
            <a:normAutofit/>
          </a:bodyPr>
          <a:lstStyle>
            <a:lvl1pPr algn="ctr">
              <a:defRPr sz="36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800" y="1503680"/>
            <a:ext cx="6248400" cy="1566862"/>
          </a:xfrm>
        </p:spPr>
        <p:txBody>
          <a:bodyPr anchor="b"/>
          <a:lstStyle>
            <a:lvl1pPr marL="0" indent="0" algn="ctr">
              <a:buNone/>
              <a:defRPr sz="2000" b="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684462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371600" y="2438400"/>
            <a:ext cx="3124200" cy="3124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DC3A4-2233-454D-B00B-BB3D98D93AAD}" type="datetimeFigureOut">
              <a:rPr lang="en-US" smtClean="0"/>
              <a:t>9/27/15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CCE43-9FDF-4C48-AF87-87C03B25E47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4"/>
          </p:nvPr>
        </p:nvSpPr>
        <p:spPr>
          <a:xfrm>
            <a:off x="4648200" y="2438400"/>
            <a:ext cx="3124200" cy="3124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flourish2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371600" y="2819400"/>
            <a:ext cx="3124200" cy="2743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8200" y="2819400"/>
            <a:ext cx="3124200" cy="2743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62201"/>
            <a:ext cx="3125788" cy="451338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359152"/>
            <a:ext cx="3127375" cy="448056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DC3A4-2233-454D-B00B-BB3D98D93AAD}" type="datetimeFigureOut">
              <a:rPr lang="en-US" smtClean="0"/>
              <a:t>9/27/15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CCE43-9FDF-4C48-AF87-87C03B25E4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87095-5E3F-FD4D-A5D8-D121A8515A3E}" type="datetimeFigureOut">
              <a:rPr lang="en-US" smtClean="0"/>
              <a:t>9/27/15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01005-2D4B-2148-82DA-E318C13E2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25626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DC3A4-2233-454D-B00B-BB3D98D93AAD}" type="datetimeFigureOut">
              <a:rPr lang="en-US" smtClean="0"/>
              <a:t>9/27/15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CCE43-9FDF-4C48-AF87-87C03B25E47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DC3A4-2233-454D-B00B-BB3D98D93AAD}" type="datetimeFigureOut">
              <a:rPr lang="en-US" smtClean="0"/>
              <a:t>9/27/15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CCE43-9FDF-4C48-AF87-87C03B25E4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1" y="1676400"/>
            <a:ext cx="2819399" cy="59944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1" y="2275840"/>
            <a:ext cx="2819399" cy="290576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DC3A4-2233-454D-B00B-BB3D98D93AAD}" type="datetimeFigureOut">
              <a:rPr lang="en-US" smtClean="0"/>
              <a:t>9/27/15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CCE43-9FDF-4C48-AF87-87C03B25E47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371600" y="1676400"/>
            <a:ext cx="3276600" cy="3505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que 9"/>
          <p:cNvSpPr/>
          <p:nvPr/>
        </p:nvSpPr>
        <p:spPr>
          <a:xfrm>
            <a:off x="1463040" y="1847088"/>
            <a:ext cx="3090672" cy="3090672"/>
          </a:xfrm>
          <a:prstGeom prst="plaque">
            <a:avLst>
              <a:gd name="adj" fmla="val 8438"/>
            </a:avLst>
          </a:prstGeom>
          <a:noFill/>
          <a:ln w="9525">
            <a:solidFill>
              <a:schemeClr val="tx2">
                <a:alpha val="17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1676400"/>
            <a:ext cx="2819400" cy="59944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0" y="1905000"/>
            <a:ext cx="2971800" cy="2971800"/>
          </a:xfrm>
          <a:prstGeom prst="plaque">
            <a:avLst>
              <a:gd name="adj" fmla="val 8341"/>
            </a:avLst>
          </a:prstGeom>
          <a:solidFill>
            <a:schemeClr val="bg1">
              <a:lumMod val="95000"/>
              <a:alpha val="35000"/>
            </a:schemeClr>
          </a:solidFill>
          <a:ln w="98425" cmpd="thinThick">
            <a:noFill/>
            <a:bevel/>
          </a:ln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2276856"/>
            <a:ext cx="2819400" cy="287528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DC3A4-2233-454D-B00B-BB3D98D93AAD}" type="datetimeFigureOut">
              <a:rPr lang="en-US" smtClean="0"/>
              <a:t>9/27/15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CCE43-9FDF-4C48-AF87-87C03B25E4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DC3A4-2233-454D-B00B-BB3D98D93AAD}" type="datetimeFigureOut">
              <a:rPr lang="en-US" smtClean="0"/>
              <a:t>9/27/15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CCE43-9FDF-4C48-AF87-87C03B25E4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09041"/>
            <a:ext cx="1295400" cy="4318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1219199"/>
            <a:ext cx="5181600" cy="4267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DC3A4-2233-454D-B00B-BB3D98D93AAD}" type="datetimeFigureOut">
              <a:rPr lang="en-US" smtClean="0"/>
              <a:t>9/27/15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CCE43-9FDF-4C48-AF87-87C03B25E4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87095-5E3F-FD4D-A5D8-D121A8515A3E}" type="datetimeFigureOut">
              <a:rPr lang="en-US" smtClean="0"/>
              <a:t>9/27/15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01005-2D4B-2148-82DA-E318C13E2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849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87095-5E3F-FD4D-A5D8-D121A8515A3E}" type="datetimeFigureOut">
              <a:rPr lang="en-US" smtClean="0"/>
              <a:t>9/27/15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01005-2D4B-2148-82DA-E318C13E2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509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87095-5E3F-FD4D-A5D8-D121A8515A3E}" type="datetimeFigureOut">
              <a:rPr lang="en-US" smtClean="0"/>
              <a:t>9/27/15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01005-2D4B-2148-82DA-E318C13E2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683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87095-5E3F-FD4D-A5D8-D121A8515A3E}" type="datetimeFigureOut">
              <a:rPr lang="en-US" smtClean="0"/>
              <a:t>9/27/15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01005-2D4B-2148-82DA-E318C13E2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465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87095-5E3F-FD4D-A5D8-D121A8515A3E}" type="datetimeFigureOut">
              <a:rPr lang="en-US" smtClean="0"/>
              <a:t>9/27/15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01005-2D4B-2148-82DA-E318C13E2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916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4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5.xml"/><Relationship Id="rId12" Type="http://schemas.openxmlformats.org/officeDocument/2006/relationships/theme" Target="../theme/theme4.xml"/><Relationship Id="rId1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E87095-5E3F-FD4D-A5D8-D121A8515A3E}" type="datetimeFigureOut">
              <a:rPr lang="en-US" smtClean="0"/>
              <a:t>9/27/15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01005-2D4B-2148-82DA-E318C13E2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66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E87095-5E3F-FD4D-A5D8-D121A8515A3E}" type="datetimeFigureOut">
              <a:rPr lang="en-US" smtClean="0"/>
              <a:t>9/27/15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01005-2D4B-2148-82DA-E318C13E2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715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76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E87095-5E3F-FD4D-A5D8-D121A8515A3E}" type="datetimeFigureOut">
              <a:rPr lang="en-US" smtClean="0"/>
              <a:t>9/27/15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01005-2D4B-2148-82DA-E318C13E2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66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1295400"/>
            <a:ext cx="6400800" cy="685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6400800" cy="3429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304800" y="6356350"/>
            <a:ext cx="21336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E4E87095-5E3F-FD4D-A5D8-D121A8515A3E}" type="datetimeFigureOut">
              <a:rPr lang="en-US" smtClean="0"/>
              <a:t>9/27/15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2971800" y="6356350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6675120" y="636422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63201005-2D4B-2148-82DA-E318C13E2C8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 cap="all" spc="30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indent="-274320" algn="l" defTabSz="914400" rtl="0" eaLnBrk="1" latinLnBrk="0" hangingPunct="1">
        <a:lnSpc>
          <a:spcPct val="150000"/>
        </a:lnSpc>
        <a:spcBef>
          <a:spcPct val="20000"/>
        </a:spcBef>
        <a:buClrTx/>
        <a:buFont typeface="Wingdings" pitchFamily="2" charset="2"/>
        <a:buChar char="v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602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508000" y="190500"/>
            <a:ext cx="7905750" cy="6540500"/>
            <a:chOff x="508000" y="190500"/>
            <a:chExt cx="7905750" cy="6540500"/>
          </a:xfrm>
        </p:grpSpPr>
        <p:grpSp>
          <p:nvGrpSpPr>
            <p:cNvPr id="31" name="Group 30"/>
            <p:cNvGrpSpPr/>
            <p:nvPr/>
          </p:nvGrpSpPr>
          <p:grpSpPr>
            <a:xfrm>
              <a:off x="1336672" y="388937"/>
              <a:ext cx="6343652" cy="6199188"/>
              <a:chOff x="1336672" y="388937"/>
              <a:chExt cx="6343652" cy="6199188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1336672" y="2111369"/>
                <a:ext cx="1460500" cy="809625"/>
              </a:xfrm>
              <a:prstGeom prst="round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Role Query Generator</a:t>
                </a:r>
                <a:endParaRPr lang="en-US" dirty="0"/>
              </a:p>
            </p:txBody>
          </p:sp>
          <p:sp>
            <p:nvSpPr>
              <p:cNvPr id="7" name="Rounded Rectangle 6"/>
              <p:cNvSpPr/>
              <p:nvPr/>
            </p:nvSpPr>
            <p:spPr>
              <a:xfrm>
                <a:off x="2432049" y="388937"/>
                <a:ext cx="1460500" cy="809625"/>
              </a:xfrm>
              <a:prstGeom prst="round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Web Search</a:t>
                </a:r>
                <a:endParaRPr lang="en-US" dirty="0"/>
              </a:p>
            </p:txBody>
          </p:sp>
          <p:sp>
            <p:nvSpPr>
              <p:cNvPr id="8" name="Rounded Rectangle 7"/>
              <p:cNvSpPr/>
              <p:nvPr/>
            </p:nvSpPr>
            <p:spPr>
              <a:xfrm>
                <a:off x="6219824" y="2079621"/>
                <a:ext cx="1460500" cy="809625"/>
              </a:xfrm>
              <a:prstGeom prst="round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Pattern Role</a:t>
                </a:r>
              </a:p>
              <a:p>
                <a:pPr algn="ctr"/>
                <a:r>
                  <a:rPr lang="en-US" dirty="0" smtClean="0"/>
                  <a:t>Extractor</a:t>
                </a:r>
                <a:endParaRPr lang="en-US" dirty="0"/>
              </a:p>
            </p:txBody>
          </p:sp>
          <p:sp>
            <p:nvSpPr>
              <p:cNvPr id="9" name="Rounded Rectangle 8"/>
              <p:cNvSpPr/>
              <p:nvPr/>
            </p:nvSpPr>
            <p:spPr>
              <a:xfrm>
                <a:off x="3416299" y="2111369"/>
                <a:ext cx="1460500" cy="809625"/>
              </a:xfrm>
              <a:prstGeom prst="round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Aligner</a:t>
                </a:r>
                <a:endParaRPr lang="en-US" dirty="0"/>
              </a:p>
            </p:txBody>
          </p:sp>
          <p:sp>
            <p:nvSpPr>
              <p:cNvPr id="10" name="Rounded Rectangle 9"/>
              <p:cNvSpPr/>
              <p:nvPr/>
            </p:nvSpPr>
            <p:spPr>
              <a:xfrm>
                <a:off x="4759324" y="388937"/>
                <a:ext cx="1460500" cy="809625"/>
              </a:xfrm>
              <a:prstGeom prst="round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Sentence Filter</a:t>
                </a:r>
                <a:endParaRPr lang="en-US" dirty="0"/>
              </a:p>
            </p:txBody>
          </p:sp>
          <p:sp>
            <p:nvSpPr>
              <p:cNvPr id="12" name="Rounded Rectangle 11"/>
              <p:cNvSpPr/>
              <p:nvPr/>
            </p:nvSpPr>
            <p:spPr>
              <a:xfrm>
                <a:off x="4759324" y="3692523"/>
                <a:ext cx="1460500" cy="809625"/>
              </a:xfrm>
              <a:prstGeom prst="round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Joint Role</a:t>
                </a:r>
              </a:p>
              <a:p>
                <a:pPr algn="ctr"/>
                <a:r>
                  <a:rPr lang="en-US" dirty="0" smtClean="0"/>
                  <a:t>Inference</a:t>
                </a:r>
                <a:endParaRPr lang="en-US" dirty="0"/>
              </a:p>
            </p:txBody>
          </p:sp>
          <p:sp>
            <p:nvSpPr>
              <p:cNvPr id="13" name="Rounded Rectangle 12"/>
              <p:cNvSpPr/>
              <p:nvPr/>
            </p:nvSpPr>
            <p:spPr>
              <a:xfrm>
                <a:off x="2432049" y="3684587"/>
                <a:ext cx="1460500" cy="809625"/>
              </a:xfrm>
              <a:prstGeom prst="round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Role</a:t>
                </a:r>
              </a:p>
              <a:p>
                <a:pPr algn="ctr"/>
                <a:r>
                  <a:rPr lang="en-US" dirty="0" smtClean="0"/>
                  <a:t>Assessor</a:t>
                </a:r>
                <a:endParaRPr lang="en-US" dirty="0"/>
              </a:p>
            </p:txBody>
          </p:sp>
          <p:sp>
            <p:nvSpPr>
              <p:cNvPr id="15" name="Right Arrow 14"/>
              <p:cNvSpPr/>
              <p:nvPr/>
            </p:nvSpPr>
            <p:spPr>
              <a:xfrm>
                <a:off x="4067174" y="714375"/>
                <a:ext cx="523875" cy="254000"/>
              </a:xfrm>
              <a:prstGeom prst="rightArrow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ight Arrow 15"/>
              <p:cNvSpPr/>
              <p:nvPr/>
            </p:nvSpPr>
            <p:spPr>
              <a:xfrm rot="7855479">
                <a:off x="4614863" y="1565275"/>
                <a:ext cx="523875" cy="254000"/>
              </a:xfrm>
              <a:prstGeom prst="rightArrow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ight Arrow 16"/>
              <p:cNvSpPr/>
              <p:nvPr/>
            </p:nvSpPr>
            <p:spPr>
              <a:xfrm rot="13744521" flipH="1">
                <a:off x="5957884" y="1565274"/>
                <a:ext cx="523875" cy="254000"/>
              </a:xfrm>
              <a:prstGeom prst="rightArrow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ight Arrow 17"/>
              <p:cNvSpPr/>
              <p:nvPr/>
            </p:nvSpPr>
            <p:spPr>
              <a:xfrm rot="7855479">
                <a:off x="5957886" y="3159355"/>
                <a:ext cx="523875" cy="254000"/>
              </a:xfrm>
              <a:prstGeom prst="rightArrow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ight Arrow 18"/>
              <p:cNvSpPr/>
              <p:nvPr/>
            </p:nvSpPr>
            <p:spPr>
              <a:xfrm rot="13744521" flipH="1">
                <a:off x="4622797" y="3159355"/>
                <a:ext cx="523875" cy="254000"/>
              </a:xfrm>
              <a:prstGeom prst="rightArrow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ight Arrow 19"/>
              <p:cNvSpPr/>
              <p:nvPr/>
            </p:nvSpPr>
            <p:spPr>
              <a:xfrm flipH="1">
                <a:off x="4039340" y="4089400"/>
                <a:ext cx="523875" cy="254000"/>
              </a:xfrm>
              <a:prstGeom prst="rightArrow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Can 24"/>
              <p:cNvSpPr/>
              <p:nvPr/>
            </p:nvSpPr>
            <p:spPr>
              <a:xfrm>
                <a:off x="2398712" y="5349875"/>
                <a:ext cx="1460500" cy="1238250"/>
              </a:xfrm>
              <a:prstGeom prst="can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Process KB</a:t>
                </a:r>
                <a:endParaRPr lang="en-US" dirty="0"/>
              </a:p>
            </p:txBody>
          </p:sp>
          <p:sp>
            <p:nvSpPr>
              <p:cNvPr id="26" name="Right Arrow 25"/>
              <p:cNvSpPr/>
              <p:nvPr/>
            </p:nvSpPr>
            <p:spPr>
              <a:xfrm rot="5400000">
                <a:off x="3160710" y="4811714"/>
                <a:ext cx="523875" cy="254000"/>
              </a:xfrm>
              <a:prstGeom prst="rightArrow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ight Arrow 26"/>
              <p:cNvSpPr/>
              <p:nvPr/>
            </p:nvSpPr>
            <p:spPr>
              <a:xfrm rot="16200000" flipV="1">
                <a:off x="2662235" y="4811714"/>
                <a:ext cx="523875" cy="254000"/>
              </a:xfrm>
              <a:prstGeom prst="rightArrow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ight Arrow 28"/>
              <p:cNvSpPr/>
              <p:nvPr/>
            </p:nvSpPr>
            <p:spPr>
              <a:xfrm rot="7855479" flipH="1" flipV="1">
                <a:off x="2373308" y="1565274"/>
                <a:ext cx="523875" cy="254000"/>
              </a:xfrm>
              <a:prstGeom prst="rightArrow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ight Arrow 29"/>
              <p:cNvSpPr/>
              <p:nvPr/>
            </p:nvSpPr>
            <p:spPr>
              <a:xfrm rot="13744521" flipV="1">
                <a:off x="2373307" y="3159355"/>
                <a:ext cx="523875" cy="254000"/>
              </a:xfrm>
              <a:prstGeom prst="rightArrow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5" name="Rectangle 34"/>
            <p:cNvSpPr/>
            <p:nvPr/>
          </p:nvSpPr>
          <p:spPr>
            <a:xfrm>
              <a:off x="508000" y="190500"/>
              <a:ext cx="7905750" cy="654050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85525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844547" y="571493"/>
            <a:ext cx="5877668" cy="3614745"/>
            <a:chOff x="844547" y="571493"/>
            <a:chExt cx="5877668" cy="3614745"/>
          </a:xfrm>
        </p:grpSpPr>
        <p:sp>
          <p:nvSpPr>
            <p:cNvPr id="5" name="Rounded Rectangle 4"/>
            <p:cNvSpPr/>
            <p:nvPr/>
          </p:nvSpPr>
          <p:spPr>
            <a:xfrm>
              <a:off x="844547" y="571493"/>
              <a:ext cx="1460500" cy="809625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Role Query Generator</a:t>
              </a:r>
              <a:endParaRPr lang="en-US" b="1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051173" y="571493"/>
              <a:ext cx="1460500" cy="809625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Web Search</a:t>
              </a:r>
              <a:endParaRPr lang="en-US" b="1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5261715" y="3376613"/>
              <a:ext cx="1460500" cy="809625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Local Role</a:t>
              </a:r>
            </a:p>
            <a:p>
              <a:pPr algn="ctr"/>
              <a:r>
                <a:rPr lang="en-US" b="1" dirty="0" smtClean="0"/>
                <a:t>Extractor</a:t>
              </a:r>
              <a:endParaRPr lang="en-US" b="1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5261715" y="571493"/>
              <a:ext cx="1460500" cy="809625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Sentence Classifier</a:t>
              </a:r>
              <a:endParaRPr lang="en-US" b="1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3051173" y="3376613"/>
              <a:ext cx="1460500" cy="809625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Joint Role</a:t>
              </a:r>
            </a:p>
            <a:p>
              <a:pPr algn="ctr"/>
              <a:r>
                <a:rPr lang="en-US" b="1" dirty="0"/>
                <a:t>Inference</a:t>
              </a:r>
              <a:endParaRPr lang="en-US" b="1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844547" y="3376613"/>
              <a:ext cx="1460500" cy="809625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Role</a:t>
              </a:r>
            </a:p>
            <a:p>
              <a:pPr algn="ctr"/>
              <a:r>
                <a:rPr lang="en-US" b="1" dirty="0"/>
                <a:t>Assessor</a:t>
              </a:r>
              <a:endParaRPr lang="en-US" b="1" dirty="0"/>
            </a:p>
          </p:txBody>
        </p:sp>
        <p:sp>
          <p:nvSpPr>
            <p:cNvPr id="25" name="Can 24"/>
            <p:cNvSpPr/>
            <p:nvPr/>
          </p:nvSpPr>
          <p:spPr>
            <a:xfrm>
              <a:off x="3051173" y="1995488"/>
              <a:ext cx="1460502" cy="806795"/>
            </a:xfrm>
            <a:prstGeom prst="can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Process KB</a:t>
              </a:r>
              <a:endParaRPr lang="en-US" b="1" dirty="0"/>
            </a:p>
          </p:txBody>
        </p:sp>
        <p:cxnSp>
          <p:nvCxnSpPr>
            <p:cNvPr id="4" name="Straight Arrow Connector 3"/>
            <p:cNvCxnSpPr>
              <a:stCxn id="5" idx="3"/>
              <a:endCxn id="7" idx="1"/>
            </p:cNvCxnSpPr>
            <p:nvPr/>
          </p:nvCxnSpPr>
          <p:spPr>
            <a:xfrm>
              <a:off x="2305047" y="976306"/>
              <a:ext cx="746126" cy="0"/>
            </a:xfrm>
            <a:prstGeom prst="straightConnector1">
              <a:avLst/>
            </a:prstGeom>
            <a:ln w="28575" cmpd="sng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4515589" y="976306"/>
              <a:ext cx="746126" cy="0"/>
            </a:xfrm>
            <a:prstGeom prst="straightConnector1">
              <a:avLst/>
            </a:prstGeom>
            <a:ln w="28575" cmpd="sng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H="1" flipV="1">
              <a:off x="2273297" y="1365243"/>
              <a:ext cx="746126" cy="730257"/>
            </a:xfrm>
            <a:prstGeom prst="straightConnector1">
              <a:avLst/>
            </a:prstGeom>
            <a:ln w="28575" cmpd="sng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V="1">
              <a:off x="2273297" y="2646356"/>
              <a:ext cx="746126" cy="730257"/>
            </a:xfrm>
            <a:prstGeom prst="straightConnector1">
              <a:avLst/>
            </a:prstGeom>
            <a:ln w="28575" cmpd="sng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3" idx="0"/>
              <a:endCxn id="5" idx="2"/>
            </p:cNvCxnSpPr>
            <p:nvPr/>
          </p:nvCxnSpPr>
          <p:spPr>
            <a:xfrm flipV="1">
              <a:off x="1574797" y="1381118"/>
              <a:ext cx="0" cy="1995495"/>
            </a:xfrm>
            <a:prstGeom prst="straightConnector1">
              <a:avLst/>
            </a:prstGeom>
            <a:ln w="28575" cmpd="sng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5991965" y="1381118"/>
              <a:ext cx="0" cy="1995495"/>
            </a:xfrm>
            <a:prstGeom prst="straightConnector1">
              <a:avLst/>
            </a:prstGeom>
            <a:ln w="28575" cmpd="sng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flipH="1">
              <a:off x="2305047" y="3827456"/>
              <a:ext cx="746126" cy="0"/>
            </a:xfrm>
            <a:prstGeom prst="straightConnector1">
              <a:avLst/>
            </a:prstGeom>
            <a:ln w="28575" cmpd="sng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H="1">
              <a:off x="4515589" y="3822687"/>
              <a:ext cx="746126" cy="0"/>
            </a:xfrm>
            <a:prstGeom prst="straightConnector1">
              <a:avLst/>
            </a:prstGeom>
            <a:ln w="28575" cmpd="sng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3374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41375" y="1193711"/>
            <a:ext cx="7651749" cy="4031872"/>
          </a:xfrm>
          <a:prstGeom prst="rect">
            <a:avLst/>
          </a:prstGeom>
          <a:ln w="38100" cmpd="sng">
            <a:solidFill>
              <a:srgbClr val="7F7F7F"/>
            </a:solidFill>
            <a:prstDash val="sysDash"/>
          </a:ln>
        </p:spPr>
        <p:txBody>
          <a:bodyPr wrap="square">
            <a:spAutoFit/>
          </a:bodyPr>
          <a:lstStyle/>
          <a:p>
            <a:pPr algn="just"/>
            <a:endParaRPr lang="en-US" sz="3200" b="1" baseline="30000" dirty="0" smtClean="0">
              <a:latin typeface="Times"/>
              <a:cs typeface="Times"/>
            </a:endParaRPr>
          </a:p>
          <a:p>
            <a:pPr algn="just"/>
            <a:r>
              <a:rPr lang="en-US" sz="3200" b="1" baseline="30000" dirty="0" smtClean="0">
                <a:latin typeface="Times"/>
                <a:cs typeface="Times"/>
              </a:rPr>
              <a:t>1. When </a:t>
            </a:r>
            <a:r>
              <a:rPr lang="en-US" sz="3200" b="1" baseline="30000" dirty="0">
                <a:latin typeface="Times"/>
                <a:cs typeface="Times"/>
              </a:rPr>
              <a:t>plants use stored sugar for energy</a:t>
            </a:r>
            <a:r>
              <a:rPr lang="en-US" sz="3200" b="1" baseline="30000" dirty="0" smtClean="0">
                <a:latin typeface="Times"/>
                <a:cs typeface="Times"/>
              </a:rPr>
              <a:t>,</a:t>
            </a:r>
            <a:r>
              <a:rPr lang="en-US" sz="3200" b="1" dirty="0" smtClean="0">
                <a:latin typeface="Times"/>
                <a:cs typeface="Times"/>
              </a:rPr>
              <a:t> </a:t>
            </a:r>
            <a:r>
              <a:rPr lang="en-US" sz="3200" b="1" baseline="30000" dirty="0" smtClean="0">
                <a:latin typeface="Times"/>
                <a:cs typeface="Times"/>
              </a:rPr>
              <a:t>they </a:t>
            </a:r>
            <a:r>
              <a:rPr lang="en-US" sz="3200" b="1" baseline="30000" dirty="0">
                <a:latin typeface="Times"/>
                <a:cs typeface="Times"/>
              </a:rPr>
              <a:t>go through a </a:t>
            </a:r>
            <a:r>
              <a:rPr lang="en-US" sz="3200" b="1" baseline="30000" dirty="0">
                <a:latin typeface="Times"/>
                <a:cs typeface="Times"/>
              </a:rPr>
              <a:t> </a:t>
            </a:r>
            <a:r>
              <a:rPr lang="en-US" sz="3200" b="1" baseline="30000" dirty="0" smtClean="0">
                <a:latin typeface="Times"/>
                <a:cs typeface="Times"/>
              </a:rPr>
              <a:t>process </a:t>
            </a:r>
            <a:r>
              <a:rPr lang="en-US" sz="3200" b="1" baseline="30000" dirty="0">
                <a:latin typeface="Times"/>
                <a:cs typeface="Times"/>
              </a:rPr>
              <a:t>called </a:t>
            </a:r>
            <a:endParaRPr lang="en-US" sz="3200" b="1" baseline="30000" dirty="0">
              <a:latin typeface="Times"/>
              <a:cs typeface="Times"/>
            </a:endParaRPr>
          </a:p>
          <a:p>
            <a:pPr algn="just"/>
            <a:endParaRPr lang="en-US" sz="3200" baseline="30000" dirty="0" smtClean="0">
              <a:latin typeface="Times"/>
              <a:cs typeface="Times"/>
            </a:endParaRPr>
          </a:p>
          <a:p>
            <a:pPr algn="just"/>
            <a:r>
              <a:rPr lang="en-US" sz="3200" baseline="30000" dirty="0" smtClean="0">
                <a:latin typeface="Times"/>
                <a:cs typeface="Times"/>
              </a:rPr>
              <a:t>(A) photosynthesis </a:t>
            </a:r>
            <a:r>
              <a:rPr lang="en-US" sz="3200" baseline="30000" dirty="0">
                <a:latin typeface="Times"/>
                <a:cs typeface="Times"/>
              </a:rPr>
              <a:t>(</a:t>
            </a:r>
            <a:r>
              <a:rPr lang="en-US" sz="3200" baseline="30000" dirty="0">
                <a:latin typeface="Times"/>
                <a:cs typeface="Times"/>
              </a:rPr>
              <a:t>B) transpiration </a:t>
            </a:r>
            <a:r>
              <a:rPr lang="en-US" sz="3200" baseline="30000" dirty="0" smtClean="0">
                <a:latin typeface="Times"/>
                <a:cs typeface="Times"/>
              </a:rPr>
              <a:t>(</a:t>
            </a:r>
            <a:r>
              <a:rPr lang="en-US" sz="3200" baseline="30000" dirty="0">
                <a:latin typeface="Times"/>
                <a:cs typeface="Times"/>
              </a:rPr>
              <a:t>C) respiration (D</a:t>
            </a:r>
            <a:r>
              <a:rPr lang="en-US" sz="3200" baseline="30000" dirty="0">
                <a:latin typeface="Times"/>
                <a:cs typeface="Times"/>
              </a:rPr>
              <a:t>) perspiration.</a:t>
            </a:r>
          </a:p>
          <a:p>
            <a:pPr marL="342900" indent="-342900" algn="just">
              <a:buAutoNum type="arabicPeriod"/>
            </a:pPr>
            <a:endParaRPr lang="en-US" sz="3200" baseline="30000" dirty="0">
              <a:latin typeface="Times"/>
              <a:cs typeface="Times"/>
            </a:endParaRPr>
          </a:p>
          <a:p>
            <a:pPr algn="just"/>
            <a:endParaRPr lang="en-US" sz="3200" baseline="30000" dirty="0" smtClean="0">
              <a:latin typeface="Times"/>
              <a:cs typeface="Times"/>
            </a:endParaRPr>
          </a:p>
          <a:p>
            <a:pPr algn="just"/>
            <a:r>
              <a:rPr lang="en-US" sz="3200" b="1" baseline="30000" dirty="0" smtClean="0">
                <a:latin typeface="Times"/>
                <a:cs typeface="Times"/>
              </a:rPr>
              <a:t>2. A </a:t>
            </a:r>
            <a:r>
              <a:rPr lang="en-US" sz="3200" b="1" baseline="30000" dirty="0">
                <a:latin typeface="Times"/>
                <a:cs typeface="Times"/>
              </a:rPr>
              <a:t>pot is heated on a stove. </a:t>
            </a:r>
            <a:r>
              <a:rPr lang="en-US" sz="3200" b="1" baseline="30000" dirty="0" smtClean="0">
                <a:latin typeface="Times"/>
                <a:cs typeface="Times"/>
              </a:rPr>
              <a:t> What </a:t>
            </a:r>
            <a:r>
              <a:rPr lang="en-US" sz="3200" b="1" baseline="30000" dirty="0">
                <a:latin typeface="Times"/>
                <a:cs typeface="Times"/>
              </a:rPr>
              <a:t>causes the metal handle </a:t>
            </a:r>
            <a:r>
              <a:rPr lang="en-US" sz="3200" b="1" baseline="30000" dirty="0" smtClean="0">
                <a:latin typeface="Times"/>
                <a:cs typeface="Times"/>
              </a:rPr>
              <a:t>of</a:t>
            </a:r>
            <a:r>
              <a:rPr lang="en-US" sz="3200" b="1" dirty="0" smtClean="0">
                <a:latin typeface="Times"/>
                <a:cs typeface="Times"/>
              </a:rPr>
              <a:t> </a:t>
            </a:r>
            <a:r>
              <a:rPr lang="en-US" sz="3200" b="1" baseline="30000" dirty="0" smtClean="0">
                <a:latin typeface="Times"/>
                <a:cs typeface="Times"/>
              </a:rPr>
              <a:t>the </a:t>
            </a:r>
            <a:r>
              <a:rPr lang="en-US" sz="3200" b="1" baseline="30000" dirty="0">
                <a:latin typeface="Times"/>
                <a:cs typeface="Times"/>
              </a:rPr>
              <a:t>pot to become hot</a:t>
            </a:r>
            <a:r>
              <a:rPr lang="en-US" sz="3200" b="1" baseline="30000" dirty="0" smtClean="0">
                <a:latin typeface="Times"/>
                <a:cs typeface="Times"/>
              </a:rPr>
              <a:t>?</a:t>
            </a:r>
            <a:endParaRPr lang="en-US" sz="3200" baseline="30000" dirty="0">
              <a:latin typeface="Times"/>
              <a:cs typeface="Times"/>
            </a:endParaRPr>
          </a:p>
          <a:p>
            <a:pPr algn="just"/>
            <a:endParaRPr lang="en-US" sz="3200" baseline="30000" dirty="0" smtClean="0">
              <a:latin typeface="Times"/>
              <a:cs typeface="Times"/>
            </a:endParaRPr>
          </a:p>
          <a:p>
            <a:pPr algn="just"/>
            <a:r>
              <a:rPr lang="en-US" sz="3200" baseline="30000" dirty="0" smtClean="0">
                <a:latin typeface="Times"/>
                <a:cs typeface="Times"/>
              </a:rPr>
              <a:t>(A) conduction </a:t>
            </a:r>
            <a:r>
              <a:rPr lang="en-US" sz="3200" baseline="30000" dirty="0">
                <a:latin typeface="Times"/>
                <a:cs typeface="Times"/>
              </a:rPr>
              <a:t>(B) </a:t>
            </a:r>
            <a:r>
              <a:rPr lang="en-US" sz="3200" baseline="30000" dirty="0" smtClean="0">
                <a:latin typeface="Times"/>
                <a:cs typeface="Times"/>
              </a:rPr>
              <a:t>convection </a:t>
            </a:r>
            <a:r>
              <a:rPr lang="en-US" sz="3200" baseline="30000" dirty="0">
                <a:latin typeface="Times"/>
                <a:cs typeface="Times"/>
              </a:rPr>
              <a:t>(C) </a:t>
            </a:r>
            <a:r>
              <a:rPr lang="en-US" sz="3200" baseline="30000" dirty="0" smtClean="0">
                <a:latin typeface="Times"/>
                <a:cs typeface="Times"/>
              </a:rPr>
              <a:t>radiation </a:t>
            </a:r>
            <a:r>
              <a:rPr lang="en-US" sz="3200" baseline="30000" dirty="0">
                <a:latin typeface="Times"/>
                <a:cs typeface="Times"/>
              </a:rPr>
              <a:t>(D) </a:t>
            </a:r>
            <a:r>
              <a:rPr lang="en-US" sz="3200" baseline="30000" dirty="0" smtClean="0">
                <a:latin typeface="Times"/>
                <a:cs typeface="Times"/>
              </a:rPr>
              <a:t>combustion.</a:t>
            </a:r>
          </a:p>
        </p:txBody>
      </p:sp>
    </p:spTree>
    <p:extLst>
      <p:ext uri="{BB962C8B-B14F-4D97-AF65-F5344CB8AC3E}">
        <p14:creationId xmlns:p14="http://schemas.microsoft.com/office/powerpoint/2010/main" val="1563668749"/>
      </p:ext>
    </p:extLst>
  </p:cSld>
  <p:clrMapOvr>
    <a:masterClrMapping/>
  </p:clrMapOvr>
</p:sld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purpuliciou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Couture">
  <a:themeElements>
    <a:clrScheme name="Couture">
      <a:dk1>
        <a:sysClr val="windowText" lastClr="000000"/>
      </a:dk1>
      <a:lt1>
        <a:sysClr val="window" lastClr="FFFFFF"/>
      </a:lt1>
      <a:dk2>
        <a:srgbClr val="37302A"/>
      </a:dk2>
      <a:lt2>
        <a:srgbClr val="D0CCB9"/>
      </a:lt2>
      <a:accent1>
        <a:srgbClr val="9E8E5C"/>
      </a:accent1>
      <a:accent2>
        <a:srgbClr val="A09781"/>
      </a:accent2>
      <a:accent3>
        <a:srgbClr val="85776D"/>
      </a:accent3>
      <a:accent4>
        <a:srgbClr val="AEAFA9"/>
      </a:accent4>
      <a:accent5>
        <a:srgbClr val="8D878B"/>
      </a:accent5>
      <a:accent6>
        <a:srgbClr val="6B6149"/>
      </a:accent6>
      <a:hlink>
        <a:srgbClr val="B6A272"/>
      </a:hlink>
      <a:folHlink>
        <a:srgbClr val="8A784F"/>
      </a:folHlink>
    </a:clrScheme>
    <a:fontScheme name="Black 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0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100000" r="100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200000"/>
              </a:schemeClr>
              <a:schemeClr val="phClr">
                <a:tint val="20000"/>
              </a:schemeClr>
            </a:duotone>
          </a:blip>
          <a:stretch/>
        </a:blipFill>
      </a:bgFillStyleLst>
    </a:fmtScheme>
  </a:themeElements>
  <a:objectDefaults>
    <a:lnDef>
      <a:spPr>
        <a:ln w="28575" cmpd="sng">
          <a:tailEnd type="arrow"/>
        </a:ln>
      </a:spPr>
      <a:bodyPr/>
      <a:lstStyle/>
      <a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purpulicious.thmx</Template>
  <TotalTime>2744</TotalTime>
  <Words>108</Words>
  <Application>Microsoft Macintosh PowerPoint</Application>
  <PresentationFormat>On-screen Show (4:3)</PresentationFormat>
  <Paragraphs>31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Custom Design</vt:lpstr>
      <vt:lpstr>purpulicious</vt:lpstr>
      <vt:lpstr>1_Custom Design</vt:lpstr>
      <vt:lpstr>Couture</vt:lpstr>
      <vt:lpstr>PowerPoint Presentation</vt:lpstr>
      <vt:lpstr>PowerPoint Presentation</vt:lpstr>
      <vt:lpstr>PowerPoint Presentation</vt:lpstr>
      <vt:lpstr>PowerPoint Presentation</vt:lpstr>
    </vt:vector>
  </TitlesOfParts>
  <Company>Stony Brook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Niranjan Balasubramanian</dc:creator>
  <cp:lastModifiedBy>Niranjan Balasubramanian</cp:lastModifiedBy>
  <cp:revision>18</cp:revision>
  <dcterms:created xsi:type="dcterms:W3CDTF">2015-09-19T21:37:44Z</dcterms:created>
  <dcterms:modified xsi:type="dcterms:W3CDTF">2015-09-28T01:20:16Z</dcterms:modified>
</cp:coreProperties>
</file>