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  <p:sldMasterId id="2147483696" r:id="rId3"/>
    <p:sldMasterId id="2147483720" r:id="rId4"/>
  </p:sldMasterIdLst>
  <p:notesMasterIdLst>
    <p:notesMasterId r:id="rId12"/>
  </p:notesMasterIdLst>
  <p:sldIdLst>
    <p:sldId id="256" r:id="rId5"/>
    <p:sldId id="257" r:id="rId6"/>
    <p:sldId id="258" r:id="rId7"/>
    <p:sldId id="261" r:id="rId8"/>
    <p:sldId id="259" r:id="rId9"/>
    <p:sldId id="262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84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26C67-932D-E443-80AE-7DB5554238A6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36986-AA16-8C47-9C0A-BEB54C93F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36986-AA16-8C47-9C0A-BEB54C93F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1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36986-AA16-8C47-9C0A-BEB54C93F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36986-AA16-8C47-9C0A-BEB54C93F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20" y="54740"/>
            <a:ext cx="8710510" cy="856947"/>
          </a:xfrm>
          <a:solidFill>
            <a:srgbClr val="A47FD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0" y="1107048"/>
            <a:ext cx="8710510" cy="538871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54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46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5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6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8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1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5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5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6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1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6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94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12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3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5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6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08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8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FEA7525E-3FA7-434A-8024-5A87CA34EF98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5D2-2292-8248-8422-642DD1F56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25E-3FA7-434A-8024-5A87CA34EF98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5D2-2292-8248-8422-642DD1F56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62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6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1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6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0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08000" y="190500"/>
            <a:ext cx="7905750" cy="6540500"/>
            <a:chOff x="508000" y="190500"/>
            <a:chExt cx="7905750" cy="6540500"/>
          </a:xfrm>
        </p:grpSpPr>
        <p:grpSp>
          <p:nvGrpSpPr>
            <p:cNvPr id="31" name="Group 30"/>
            <p:cNvGrpSpPr/>
            <p:nvPr/>
          </p:nvGrpSpPr>
          <p:grpSpPr>
            <a:xfrm>
              <a:off x="1336672" y="388937"/>
              <a:ext cx="6343652" cy="6199188"/>
              <a:chOff x="1336672" y="388937"/>
              <a:chExt cx="6343652" cy="619918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36672" y="2111369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Role Query Generator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432049" y="388937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 Search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219824" y="2079621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Pattern Role</a:t>
                </a:r>
              </a:p>
              <a:p>
                <a:pPr algn="ctr"/>
                <a:r>
                  <a:rPr lang="en-US" dirty="0" smtClean="0"/>
                  <a:t>Extractor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416299" y="2111369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Aligner</a:t>
                </a:r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759324" y="388937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Sentence Filter</a:t>
                </a:r>
                <a:endParaRPr lang="en-US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759324" y="3692523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Joint Role</a:t>
                </a:r>
              </a:p>
              <a:p>
                <a:pPr algn="ctr"/>
                <a:r>
                  <a:rPr lang="en-US" dirty="0" smtClean="0"/>
                  <a:t>Inference</a:t>
                </a:r>
                <a:endParaRPr lang="en-US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32049" y="3684587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Role</a:t>
                </a:r>
              </a:p>
              <a:p>
                <a:pPr algn="ctr"/>
                <a:r>
                  <a:rPr lang="en-US" dirty="0" smtClean="0"/>
                  <a:t>Assessor</a:t>
                </a:r>
                <a:endParaRPr lang="en-US" dirty="0"/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4067174" y="71437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7855479">
                <a:off x="4614863" y="156527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13744521" flipH="1">
                <a:off x="5957884" y="156527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Arrow 17"/>
              <p:cNvSpPr/>
              <p:nvPr/>
            </p:nvSpPr>
            <p:spPr>
              <a:xfrm rot="7855479">
                <a:off x="5957886" y="315935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ight Arrow 18"/>
              <p:cNvSpPr/>
              <p:nvPr/>
            </p:nvSpPr>
            <p:spPr>
              <a:xfrm rot="13744521" flipH="1">
                <a:off x="4622797" y="315935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 flipH="1">
                <a:off x="4039340" y="4089400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an 24"/>
              <p:cNvSpPr/>
              <p:nvPr/>
            </p:nvSpPr>
            <p:spPr>
              <a:xfrm>
                <a:off x="2398712" y="5349875"/>
                <a:ext cx="1460500" cy="1238250"/>
              </a:xfrm>
              <a:prstGeom prst="ca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Process KB</a:t>
                </a:r>
                <a:endParaRPr lang="en-US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5400000">
                <a:off x="3160710" y="481171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Arrow 26"/>
              <p:cNvSpPr/>
              <p:nvPr/>
            </p:nvSpPr>
            <p:spPr>
              <a:xfrm rot="16200000" flipV="1">
                <a:off x="2662235" y="481171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ight Arrow 28"/>
              <p:cNvSpPr/>
              <p:nvPr/>
            </p:nvSpPr>
            <p:spPr>
              <a:xfrm rot="7855479" flipH="1" flipV="1">
                <a:off x="2373308" y="156527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Arrow 29"/>
              <p:cNvSpPr/>
              <p:nvPr/>
            </p:nvSpPr>
            <p:spPr>
              <a:xfrm rot="13744521" flipV="1">
                <a:off x="2373307" y="315935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08000" y="190500"/>
              <a:ext cx="7905750" cy="65405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52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844547" y="571493"/>
            <a:ext cx="5877668" cy="3614745"/>
            <a:chOff x="844547" y="571493"/>
            <a:chExt cx="5877668" cy="3614745"/>
          </a:xfrm>
        </p:grpSpPr>
        <p:sp>
          <p:nvSpPr>
            <p:cNvPr id="5" name="Rounded Rectangle 4"/>
            <p:cNvSpPr/>
            <p:nvPr/>
          </p:nvSpPr>
          <p:spPr>
            <a:xfrm>
              <a:off x="844547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 Query Generator</a:t>
              </a:r>
              <a:endParaRPr lang="en-US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51173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Web Search</a:t>
              </a:r>
              <a:endParaRPr lang="en-US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61715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Local Role</a:t>
              </a:r>
            </a:p>
            <a:p>
              <a:pPr algn="ctr"/>
              <a:r>
                <a:rPr lang="en-US" b="1" dirty="0" smtClean="0"/>
                <a:t>Extractor</a:t>
              </a:r>
              <a:endParaRPr lang="en-US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61715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Sentence Classifier</a:t>
              </a:r>
              <a:endParaRPr lang="en-US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51173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Joint Role</a:t>
              </a:r>
            </a:p>
            <a:p>
              <a:pPr algn="ctr"/>
              <a:r>
                <a:rPr lang="en-US" b="1" dirty="0"/>
                <a:t>Inference</a:t>
              </a:r>
              <a:endParaRPr lang="en-US" b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44547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</a:t>
              </a:r>
            </a:p>
            <a:p>
              <a:pPr algn="ctr"/>
              <a:r>
                <a:rPr lang="en-US" b="1" dirty="0"/>
                <a:t>Assessor</a:t>
              </a:r>
              <a:endParaRPr lang="en-US" b="1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3051173" y="1995488"/>
              <a:ext cx="1460502" cy="806795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Process KB</a:t>
              </a:r>
              <a:endParaRPr lang="en-US" b="1" dirty="0"/>
            </a:p>
          </p:txBody>
        </p:sp>
        <p:cxnSp>
          <p:nvCxnSpPr>
            <p:cNvPr id="4" name="Straight Arrow Connector 3"/>
            <p:cNvCxnSpPr>
              <a:stCxn id="5" idx="3"/>
              <a:endCxn id="7" idx="1"/>
            </p:cNvCxnSpPr>
            <p:nvPr/>
          </p:nvCxnSpPr>
          <p:spPr>
            <a:xfrm>
              <a:off x="2305047" y="97630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15589" y="97630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2273297" y="1365243"/>
              <a:ext cx="746126" cy="730257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273297" y="2646356"/>
              <a:ext cx="746126" cy="730257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0"/>
              <a:endCxn id="5" idx="2"/>
            </p:cNvCxnSpPr>
            <p:nvPr/>
          </p:nvCxnSpPr>
          <p:spPr>
            <a:xfrm flipV="1">
              <a:off x="1574797" y="1381118"/>
              <a:ext cx="0" cy="199549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991965" y="1381118"/>
              <a:ext cx="0" cy="199549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2305047" y="382745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515589" y="3822687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37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19125" y="428625"/>
            <a:ext cx="1857375" cy="4048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714625" y="3203562"/>
            <a:ext cx="4302125" cy="1143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08000" y="333375"/>
            <a:ext cx="6588125" cy="1270000"/>
          </a:xfrm>
          <a:prstGeom prst="roundRect">
            <a:avLst/>
          </a:prstGeom>
          <a:solidFill>
            <a:schemeClr val="lt1">
              <a:alpha val="47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844547" y="571493"/>
            <a:ext cx="5877668" cy="3614745"/>
            <a:chOff x="844547" y="571493"/>
            <a:chExt cx="5877668" cy="3614745"/>
          </a:xfrm>
        </p:grpSpPr>
        <p:sp>
          <p:nvSpPr>
            <p:cNvPr id="5" name="Rounded Rectangle 4"/>
            <p:cNvSpPr/>
            <p:nvPr/>
          </p:nvSpPr>
          <p:spPr>
            <a:xfrm>
              <a:off x="844547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 Query Generator</a:t>
              </a:r>
              <a:endParaRPr lang="en-US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51173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Web Search</a:t>
              </a:r>
              <a:endParaRPr lang="en-US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61715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Local Role</a:t>
              </a:r>
            </a:p>
            <a:p>
              <a:pPr algn="ctr"/>
              <a:r>
                <a:rPr lang="en-US" b="1" dirty="0" smtClean="0"/>
                <a:t>Extractor</a:t>
              </a:r>
              <a:endParaRPr lang="en-US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61715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Sentence Classifier</a:t>
              </a:r>
              <a:endParaRPr lang="en-US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51173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Joint Role</a:t>
              </a:r>
            </a:p>
            <a:p>
              <a:pPr algn="ctr"/>
              <a:r>
                <a:rPr lang="en-US" b="1" dirty="0"/>
                <a:t>Inference</a:t>
              </a:r>
              <a:endParaRPr lang="en-US" b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44547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</a:t>
              </a:r>
            </a:p>
            <a:p>
              <a:pPr algn="ctr"/>
              <a:r>
                <a:rPr lang="en-US" b="1" dirty="0"/>
                <a:t>Assessor</a:t>
              </a:r>
              <a:endParaRPr lang="en-US" b="1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3051173" y="1995488"/>
              <a:ext cx="1460502" cy="806795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Process KB</a:t>
              </a:r>
              <a:endParaRPr lang="en-US" b="1" dirty="0"/>
            </a:p>
          </p:txBody>
        </p:sp>
        <p:cxnSp>
          <p:nvCxnSpPr>
            <p:cNvPr id="4" name="Straight Arrow Connector 3"/>
            <p:cNvCxnSpPr>
              <a:stCxn id="5" idx="3"/>
              <a:endCxn id="7" idx="1"/>
            </p:cNvCxnSpPr>
            <p:nvPr/>
          </p:nvCxnSpPr>
          <p:spPr>
            <a:xfrm>
              <a:off x="2305047" y="97630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15589" y="97630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2273297" y="1365243"/>
              <a:ext cx="746126" cy="730257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273297" y="2646356"/>
              <a:ext cx="746126" cy="730257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0"/>
              <a:endCxn id="5" idx="2"/>
            </p:cNvCxnSpPr>
            <p:nvPr/>
          </p:nvCxnSpPr>
          <p:spPr>
            <a:xfrm flipV="1">
              <a:off x="1574797" y="1381118"/>
              <a:ext cx="0" cy="199549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991965" y="1381118"/>
              <a:ext cx="0" cy="199549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2305047" y="382745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515589" y="3822687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318375" y="653140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Sentence Gathering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18375" y="3504290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Extraction &amp;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3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514228" y="1193712"/>
            <a:ext cx="10937875" cy="2536913"/>
            <a:chOff x="317499" y="1193711"/>
            <a:chExt cx="8175625" cy="4031872"/>
          </a:xfrm>
        </p:grpSpPr>
        <p:sp>
          <p:nvSpPr>
            <p:cNvPr id="6" name="Rounded Rectangle 5"/>
            <p:cNvSpPr/>
            <p:nvPr/>
          </p:nvSpPr>
          <p:spPr>
            <a:xfrm>
              <a:off x="317499" y="1381126"/>
              <a:ext cx="8175625" cy="3844457"/>
            </a:xfrm>
            <a:prstGeom prst="roundRect">
              <a:avLst/>
            </a:prstGeom>
            <a:noFill/>
            <a:ln w="101600" cmpd="dbl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41375" y="1193711"/>
              <a:ext cx="7651749" cy="2843769"/>
            </a:xfrm>
            <a:prstGeom prst="rect">
              <a:avLst/>
            </a:prstGeom>
            <a:noFill/>
            <a:ln w="76200" cmpd="tri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endParaRPr lang="en-US" sz="3200" b="1" baseline="30000" dirty="0" smtClean="0">
                <a:cs typeface="Times"/>
              </a:endParaRPr>
            </a:p>
            <a:p>
              <a:pPr algn="just"/>
              <a:r>
                <a:rPr lang="en-US" sz="3200" b="1" baseline="30000" dirty="0" smtClean="0">
                  <a:cs typeface="Times"/>
                </a:rPr>
                <a:t>1. When </a:t>
              </a:r>
              <a:r>
                <a:rPr lang="en-US" sz="3200" b="1" baseline="30000" dirty="0">
                  <a:cs typeface="Times"/>
                </a:rPr>
                <a:t>plants use stored sugar for energy</a:t>
              </a:r>
              <a:r>
                <a:rPr lang="en-US" sz="3200" b="1" baseline="30000" dirty="0" smtClean="0">
                  <a:cs typeface="Times"/>
                </a:rPr>
                <a:t>,</a:t>
              </a:r>
              <a:r>
                <a:rPr lang="en-US" sz="3200" b="1" dirty="0" smtClean="0">
                  <a:cs typeface="Times"/>
                </a:rPr>
                <a:t> </a:t>
              </a:r>
              <a:r>
                <a:rPr lang="en-US" sz="3200" b="1" baseline="30000" dirty="0" smtClean="0">
                  <a:cs typeface="Times"/>
                </a:rPr>
                <a:t>they </a:t>
              </a:r>
              <a:r>
                <a:rPr lang="en-US" sz="3200" b="1" baseline="30000" dirty="0">
                  <a:cs typeface="Times"/>
                </a:rPr>
                <a:t>go through a </a:t>
              </a:r>
              <a:r>
                <a:rPr lang="en-US" sz="3200" b="1" baseline="30000" dirty="0">
                  <a:cs typeface="Times"/>
                </a:rPr>
                <a:t> </a:t>
              </a:r>
              <a:r>
                <a:rPr lang="en-US" sz="3200" b="1" baseline="30000" dirty="0" smtClean="0">
                  <a:cs typeface="Times"/>
                </a:rPr>
                <a:t>process </a:t>
              </a:r>
              <a:r>
                <a:rPr lang="en-US" sz="3200" b="1" baseline="30000" dirty="0">
                  <a:cs typeface="Times"/>
                </a:rPr>
                <a:t>called </a:t>
              </a:r>
              <a:endParaRPr lang="en-US" sz="3200" baseline="30000" dirty="0" smtClean="0">
                <a:cs typeface="Times"/>
              </a:endParaRPr>
            </a:p>
            <a:p>
              <a:pPr algn="just"/>
              <a:r>
                <a:rPr lang="en-US" sz="3200" baseline="30000" dirty="0" smtClean="0">
                  <a:cs typeface="Times"/>
                </a:rPr>
                <a:t>(A) photosynthesis </a:t>
              </a:r>
              <a:r>
                <a:rPr lang="en-US" sz="3200" baseline="30000" dirty="0">
                  <a:cs typeface="Times"/>
                </a:rPr>
                <a:t>(</a:t>
              </a:r>
              <a:r>
                <a:rPr lang="en-US" sz="3200" baseline="30000" dirty="0">
                  <a:cs typeface="Times"/>
                </a:rPr>
                <a:t>B) transpiration </a:t>
              </a:r>
              <a:r>
                <a:rPr lang="en-US" sz="3200" baseline="30000" dirty="0" smtClean="0">
                  <a:cs typeface="Times"/>
                </a:rPr>
                <a:t>(</a:t>
              </a:r>
              <a:r>
                <a:rPr lang="en-US" sz="3200" baseline="30000" dirty="0">
                  <a:cs typeface="Times"/>
                </a:rPr>
                <a:t>C) respiration (D</a:t>
              </a:r>
              <a:r>
                <a:rPr lang="en-US" sz="3200" baseline="30000" dirty="0">
                  <a:cs typeface="Times"/>
                </a:rPr>
                <a:t>) perspiration.</a:t>
              </a:r>
            </a:p>
            <a:p>
              <a:pPr algn="just"/>
              <a:endParaRPr lang="en-US" sz="3200" b="1" baseline="30000" dirty="0" smtClean="0">
                <a:cs typeface="Times"/>
              </a:endParaRPr>
            </a:p>
            <a:p>
              <a:pPr algn="just"/>
              <a:r>
                <a:rPr lang="en-US" sz="3200" b="1" baseline="30000" dirty="0" smtClean="0">
                  <a:cs typeface="Times"/>
                </a:rPr>
                <a:t>2. A </a:t>
              </a:r>
              <a:r>
                <a:rPr lang="en-US" sz="3200" b="1" baseline="30000" dirty="0">
                  <a:cs typeface="Times"/>
                </a:rPr>
                <a:t>pot is heated on a stove. </a:t>
              </a:r>
              <a:r>
                <a:rPr lang="en-US" sz="3200" b="1" baseline="30000" dirty="0" smtClean="0">
                  <a:cs typeface="Times"/>
                </a:rPr>
                <a:t>What </a:t>
              </a:r>
              <a:r>
                <a:rPr lang="en-US" sz="3200" b="1" baseline="30000" dirty="0">
                  <a:cs typeface="Times"/>
                </a:rPr>
                <a:t>causes the metal handle </a:t>
              </a:r>
              <a:r>
                <a:rPr lang="en-US" sz="3200" b="1" baseline="30000" dirty="0" smtClean="0">
                  <a:cs typeface="Times"/>
                </a:rPr>
                <a:t>of</a:t>
              </a:r>
              <a:r>
                <a:rPr lang="en-US" sz="3200" b="1" dirty="0" smtClean="0">
                  <a:cs typeface="Times"/>
                </a:rPr>
                <a:t> </a:t>
              </a:r>
              <a:r>
                <a:rPr lang="en-US" sz="3200" b="1" baseline="30000" dirty="0" smtClean="0">
                  <a:cs typeface="Times"/>
                </a:rPr>
                <a:t>the </a:t>
              </a:r>
              <a:r>
                <a:rPr lang="en-US" sz="3200" b="1" baseline="30000" dirty="0">
                  <a:cs typeface="Times"/>
                </a:rPr>
                <a:t>pot to become hot</a:t>
              </a:r>
              <a:r>
                <a:rPr lang="en-US" sz="3200" b="1" baseline="30000" dirty="0" smtClean="0">
                  <a:cs typeface="Times"/>
                </a:rPr>
                <a:t>?</a:t>
              </a:r>
              <a:endParaRPr lang="en-US" sz="3200" baseline="30000" dirty="0" smtClean="0">
                <a:cs typeface="Times"/>
              </a:endParaRPr>
            </a:p>
            <a:p>
              <a:pPr algn="just"/>
              <a:r>
                <a:rPr lang="en-US" sz="3200" baseline="30000" dirty="0" smtClean="0">
                  <a:cs typeface="Times"/>
                </a:rPr>
                <a:t>(A) conduction </a:t>
              </a:r>
              <a:r>
                <a:rPr lang="en-US" sz="3200" baseline="30000" dirty="0">
                  <a:cs typeface="Times"/>
                </a:rPr>
                <a:t>(B) </a:t>
              </a:r>
              <a:r>
                <a:rPr lang="en-US" sz="3200" baseline="30000" dirty="0" smtClean="0">
                  <a:cs typeface="Times"/>
                </a:rPr>
                <a:t>convection </a:t>
              </a:r>
              <a:r>
                <a:rPr lang="en-US" sz="3200" baseline="30000" dirty="0">
                  <a:cs typeface="Times"/>
                </a:rPr>
                <a:t>(C) </a:t>
              </a:r>
              <a:r>
                <a:rPr lang="en-US" sz="3200" baseline="30000" dirty="0" smtClean="0">
                  <a:cs typeface="Times"/>
                </a:rPr>
                <a:t>radiation </a:t>
              </a:r>
              <a:r>
                <a:rPr lang="en-US" sz="3200" baseline="30000" dirty="0">
                  <a:cs typeface="Times"/>
                </a:rPr>
                <a:t>(D) </a:t>
              </a:r>
              <a:r>
                <a:rPr lang="en-US" sz="3200" baseline="30000" dirty="0" smtClean="0">
                  <a:cs typeface="Times"/>
                </a:rPr>
                <a:t>combustion.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66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514228" y="1273264"/>
            <a:ext cx="10937875" cy="1631861"/>
            <a:chOff x="317499" y="1381126"/>
            <a:chExt cx="8175625" cy="3844457"/>
          </a:xfrm>
        </p:grpSpPr>
        <p:sp>
          <p:nvSpPr>
            <p:cNvPr id="6" name="Rounded Rectangle 5"/>
            <p:cNvSpPr/>
            <p:nvPr/>
          </p:nvSpPr>
          <p:spPr>
            <a:xfrm>
              <a:off x="317499" y="1381126"/>
              <a:ext cx="8175625" cy="3844457"/>
            </a:xfrm>
            <a:prstGeom prst="roundRect">
              <a:avLst/>
            </a:prstGeom>
            <a:noFill/>
            <a:ln w="101600" cmpd="dbl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01864" y="2180150"/>
              <a:ext cx="7651749" cy="1972879"/>
            </a:xfrm>
            <a:prstGeom prst="rect">
              <a:avLst/>
            </a:prstGeom>
            <a:noFill/>
            <a:ln w="76200" cmpd="tri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sz="3200" b="1" baseline="30000" dirty="0" smtClean="0">
                  <a:cs typeface="Times"/>
                </a:rPr>
                <a:t> A </a:t>
              </a:r>
              <a:r>
                <a:rPr lang="en-US" sz="3200" b="1" baseline="30000" dirty="0">
                  <a:cs typeface="Times"/>
                </a:rPr>
                <a:t>pot is heated on a stove. </a:t>
              </a:r>
              <a:r>
                <a:rPr lang="en-US" sz="3200" b="1" baseline="30000" dirty="0" smtClean="0">
                  <a:cs typeface="Times"/>
                </a:rPr>
                <a:t>What </a:t>
              </a:r>
              <a:r>
                <a:rPr lang="en-US" sz="3200" b="1" baseline="30000" dirty="0">
                  <a:cs typeface="Times"/>
                </a:rPr>
                <a:t>causes the metal handle </a:t>
              </a:r>
              <a:r>
                <a:rPr lang="en-US" sz="3200" b="1" baseline="30000" dirty="0" smtClean="0">
                  <a:cs typeface="Times"/>
                </a:rPr>
                <a:t>of</a:t>
              </a:r>
              <a:r>
                <a:rPr lang="en-US" sz="3200" b="1" dirty="0" smtClean="0">
                  <a:cs typeface="Times"/>
                </a:rPr>
                <a:t> </a:t>
              </a:r>
              <a:r>
                <a:rPr lang="en-US" sz="3200" b="1" baseline="30000" dirty="0" smtClean="0">
                  <a:cs typeface="Times"/>
                </a:rPr>
                <a:t>the </a:t>
              </a:r>
              <a:r>
                <a:rPr lang="en-US" sz="3200" b="1" baseline="30000" dirty="0">
                  <a:cs typeface="Times"/>
                </a:rPr>
                <a:t>pot to become hot</a:t>
              </a:r>
              <a:r>
                <a:rPr lang="en-US" sz="3200" b="1" baseline="30000" dirty="0" smtClean="0">
                  <a:cs typeface="Times"/>
                </a:rPr>
                <a:t>?</a:t>
              </a:r>
              <a:endParaRPr lang="en-US" sz="3200" baseline="30000" dirty="0" smtClean="0">
                <a:cs typeface="Times"/>
              </a:endParaRPr>
            </a:p>
            <a:p>
              <a:pPr algn="just"/>
              <a:r>
                <a:rPr lang="en-US" sz="3200" baseline="30000" dirty="0" smtClean="0">
                  <a:cs typeface="Times"/>
                </a:rPr>
                <a:t>(A) conduction </a:t>
              </a:r>
              <a:r>
                <a:rPr lang="en-US" sz="3200" baseline="30000" dirty="0">
                  <a:cs typeface="Times"/>
                </a:rPr>
                <a:t>(B) </a:t>
              </a:r>
              <a:r>
                <a:rPr lang="en-US" sz="3200" baseline="30000" dirty="0" smtClean="0">
                  <a:cs typeface="Times"/>
                </a:rPr>
                <a:t>convection </a:t>
              </a:r>
              <a:r>
                <a:rPr lang="en-US" sz="3200" baseline="30000" dirty="0">
                  <a:cs typeface="Times"/>
                </a:rPr>
                <a:t>(C) </a:t>
              </a:r>
              <a:r>
                <a:rPr lang="en-US" sz="3200" baseline="30000" dirty="0" smtClean="0">
                  <a:cs typeface="Times"/>
                </a:rPr>
                <a:t>radiation </a:t>
              </a:r>
              <a:r>
                <a:rPr lang="en-US" sz="3200" baseline="30000" dirty="0">
                  <a:cs typeface="Times"/>
                </a:rPr>
                <a:t>(D) </a:t>
              </a:r>
              <a:r>
                <a:rPr lang="en-US" sz="3200" baseline="30000" dirty="0" smtClean="0">
                  <a:cs typeface="Times"/>
                </a:rPr>
                <a:t>combustion.</a:t>
              </a:r>
            </a:p>
            <a:p>
              <a:pPr algn="just"/>
              <a:endParaRPr lang="en-US" sz="3200" baseline="30000" dirty="0" smtClean="0"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35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79921"/>
              </p:ext>
            </p:extLst>
          </p:nvPr>
        </p:nvGraphicFramePr>
        <p:xfrm>
          <a:off x="-3143250" y="79375"/>
          <a:ext cx="17176750" cy="61931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02685"/>
                <a:gridCol w="2803244"/>
                <a:gridCol w="3648305"/>
                <a:gridCol w="6522516"/>
              </a:tblGrid>
              <a:tr h="557561">
                <a:tc>
                  <a:txBody>
                    <a:bodyPr/>
                    <a:lstStyle/>
                    <a:p>
                      <a:r>
                        <a:rPr lang="en-US" sz="2800" u="sng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sng" baseline="0" dirty="0" smtClean="0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>
                          <a:solidFill>
                            <a:schemeClr val="tx1"/>
                          </a:solidFill>
                        </a:rPr>
                        <a:t>Instances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>
                          <a:solidFill>
                            <a:schemeClr val="tx1"/>
                          </a:solidFill>
                        </a:rPr>
                        <a:t>Patterns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Undergoer</a:t>
                      </a:r>
                      <a:endParaRPr lang="en-US" sz="2800" b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</a:t>
                      </a:r>
                      <a:r>
                        <a:rPr lang="en-US" sz="2800" baseline="0" dirty="0" smtClean="0"/>
                        <a:t>, pot,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</a:t>
                      </a:r>
                      <a:r>
                        <a:rPr lang="en-US" sz="2800" baseline="0" dirty="0" smtClean="0"/>
                        <a:t> &lt;x&gt; is heated,  &lt;x&gt; conducts heat,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Enabler/Enabling Event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stove, flame,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heated</a:t>
                      </a:r>
                      <a:r>
                        <a:rPr lang="en-US" sz="2800" baseline="0" dirty="0" smtClean="0"/>
                        <a:t> on the &lt;x&gt;, </a:t>
                      </a:r>
                      <a:r>
                        <a:rPr lang="en-US" sz="2800" dirty="0" smtClean="0"/>
                        <a:t>heated by  &lt;x&gt;,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Theme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Energy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heat,</a:t>
                      </a:r>
                      <a:r>
                        <a:rPr lang="en-US" sz="2800" baseline="0" dirty="0" smtClean="0"/>
                        <a:t> radiation,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conducts &lt;x&gt;,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transfers</a:t>
                      </a:r>
                      <a:r>
                        <a:rPr lang="en-US" sz="2800" baseline="0" dirty="0" smtClean="0"/>
                        <a:t> &lt;x&gt;, …</a:t>
                      </a:r>
                      <a:endParaRPr lang="en-US" sz="2800" dirty="0" smtClean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Output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72057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Purpose/Consequence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maintain</a:t>
                      </a:r>
                      <a:r>
                        <a:rPr lang="en-US" sz="2800" baseline="0" dirty="0" smtClean="0"/>
                        <a:t> temperature,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helps</a:t>
                      </a:r>
                      <a:r>
                        <a:rPr lang="en-US" sz="2800" baseline="0" dirty="0" smtClean="0"/>
                        <a:t> to &lt;x&gt;,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714375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Benefactive</a:t>
                      </a:r>
                      <a:endParaRPr lang="en-US" sz="28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</a:p>
                  </a:txBody>
                  <a:tcPr marL="45720" marR="45720"/>
                </a:tc>
              </a:tr>
              <a:tr h="73025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Source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Object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solid, pot,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</a:t>
                      </a:r>
                      <a:r>
                        <a:rPr lang="en-US" sz="2800" baseline="0" dirty="0" smtClean="0"/>
                        <a:t> &lt;x&gt; is heated, &lt;x&gt; conducts heat, …</a:t>
                      </a:r>
                      <a:endParaRPr lang="en-US" sz="2800" dirty="0" smtClean="0"/>
                    </a:p>
                  </a:txBody>
                  <a:tcPr marL="45720" marR="45720"/>
                </a:tc>
              </a:tr>
              <a:tr h="6826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Target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</a:t>
                      </a:r>
                      <a:endParaRPr lang="en-US" sz="28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handle, vessel,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becomes</a:t>
                      </a:r>
                      <a:r>
                        <a:rPr lang="en-US" sz="2800" baseline="0" dirty="0" smtClean="0"/>
                        <a:t> &lt;x&gt; hot, …</a:t>
                      </a:r>
                      <a:endParaRPr lang="en-US" sz="2800" dirty="0" smtClean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</a:t>
                      </a:r>
                      <a:endParaRPr lang="en-US" sz="2800" dirty="0"/>
                    </a:p>
                  </a:txBody>
                  <a:tcPr marL="45720" marR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</a:t>
                      </a:r>
                      <a:r>
                        <a:rPr lang="en-US" sz="2800" baseline="0" dirty="0" smtClean="0"/>
                        <a:t>, contact</a:t>
                      </a:r>
                      <a:endParaRPr lang="en-US" sz="2800" dirty="0"/>
                    </a:p>
                  </a:txBody>
                  <a:tcPr marL="45720" marR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solid, contact,</a:t>
                      </a:r>
                      <a:r>
                        <a:rPr lang="en-US" sz="2800" baseline="0" dirty="0" smtClean="0"/>
                        <a:t> …</a:t>
                      </a:r>
                    </a:p>
                  </a:txBody>
                  <a:tcPr marL="45720" marR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via</a:t>
                      </a:r>
                      <a:r>
                        <a:rPr lang="en-US" sz="2800" baseline="0" dirty="0" smtClean="0"/>
                        <a:t> &lt;x&gt;,  in touch with &lt;</a:t>
                      </a:r>
                      <a:r>
                        <a:rPr lang="en-US" sz="2800" baseline="0" smtClean="0"/>
                        <a:t>x&gt;, …</a:t>
                      </a:r>
                      <a:endParaRPr lang="en-US" sz="2800" dirty="0" smtClean="0"/>
                    </a:p>
                  </a:txBody>
                  <a:tcPr marL="45720" marR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856810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urpulicio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>
    <a:lnDef>
      <a:spPr>
        <a:ln w="28575" cmpd="sng"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purpulicious.thmx</Template>
  <TotalTime>4240</TotalTime>
  <Words>321</Words>
  <Application>Microsoft Macintosh PowerPoint</Application>
  <PresentationFormat>On-screen Show (4:3)</PresentationFormat>
  <Paragraphs>84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Custom Design</vt:lpstr>
      <vt:lpstr>purpulicious</vt:lpstr>
      <vt:lpstr>1_Custom Design</vt:lpstr>
      <vt:lpstr>Couture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Balasubramanian</dc:creator>
  <cp:lastModifiedBy>Niranjan Balasubramanian</cp:lastModifiedBy>
  <cp:revision>35</cp:revision>
  <dcterms:created xsi:type="dcterms:W3CDTF">2015-09-19T21:37:44Z</dcterms:created>
  <dcterms:modified xsi:type="dcterms:W3CDTF">2015-09-29T02:15:58Z</dcterms:modified>
</cp:coreProperties>
</file>