
<file path=[Content_Types].xml><?xml version="1.0" encoding="utf-8"?>
<Types xmlns="http://schemas.openxmlformats.org/package/2006/content-types">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charts/chart1.xml" ContentType="application/vnd.openxmlformats-officedocument.drawingml.chart+xml"/>
  <Override PartName="/ppt/charts/chart3.xml" ContentType="application/vnd.openxmlformats-officedocument.drawingml.chart+xml"/>
  <Default Extension="bin" ContentType="application/vnd.openxmlformats-officedocument.presentationml.printerSettings"/>
  <Override PartName="/ppt/slides/slide22.xml" ContentType="application/vnd.openxmlformats-officedocument.presentationml.slide+xml"/>
  <Override PartName="/ppt/slides/slide20.xml" ContentType="application/vnd.openxmlformats-officedocument.presentationml.slide+xml"/>
  <Override PartName="/ppt/slides/slide26.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slides/slide24.xml" ContentType="application/vnd.openxmlformats-officedocument.presentationml.slide+xml"/>
  <Override PartName="/ppt/slides/slide37.xml" ContentType="application/vnd.openxmlformats-officedocument.presentationml.slide+xml"/>
  <Override PartName="/ppt/slides/slide31.xml" ContentType="application/vnd.openxmlformats-officedocument.presentationml.slide+xml"/>
  <Override PartName="/ppt/slides/slide28.xml" ContentType="application/vnd.openxmlformats-officedocument.presentationml.slide+xml"/>
  <Override PartName="/ppt/charts/chart5.xml" ContentType="application/vnd.openxmlformats-officedocument.drawingml.chart+xml"/>
  <Override PartName="/ppt/charts/chart7.xml" ContentType="application/vnd.openxmlformats-officedocument.drawingml.chart+xml"/>
  <Override PartName="/ppt/drawings/drawing1.xml" ContentType="application/vnd.openxmlformats-officedocument.drawingml.chartshapes+xml"/>
  <Override PartName="/ppt/charts/chart9.xml" ContentType="application/vnd.openxmlformats-officedocument.drawingml.chart+xml"/>
  <Override PartName="/ppt/tags/tag1.xml" ContentType="application/vnd.openxmlformats-officedocument.presentationml.tags+xml"/>
  <Override PartName="/ppt/presentation.xml" ContentType="application/vnd.openxmlformats-officedocument.presentationml.presentation.main+xml"/>
  <Default Extension="png" ContentType="image/png"/>
  <Override PartName="/ppt/charts/chart10.xml" ContentType="application/vnd.openxmlformats-officedocument.drawingml.chart+xml"/>
  <Default Extension="wmf" ContentType="image/x-wmf"/>
  <Override PartName="/docProps/core.xml" ContentType="application/vnd.openxmlformats-package.core-properties+xml"/>
  <Override PartName="/ppt/slides/slide10.xml" ContentType="application/vnd.openxmlformats-officedocument.presentationml.slide+xml"/>
  <Override PartName="/ppt/slideLayouts/slideLayout1.xml" ContentType="application/vnd.openxmlformats-officedocument.presentationml.slideLayout+xml"/>
  <Override PartName="/ppt/slides/slide14.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theme/theme1.xml" ContentType="application/vnd.openxmlformats-officedocument.theme+xml"/>
  <Override PartName="/ppt/slides/slide2.xml" ContentType="application/vnd.openxmlformats-officedocument.presentationml.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charts/chart2.xml" ContentType="application/vnd.openxmlformats-officedocument.drawingml.chart+xml"/>
  <Override PartName="/ppt/slideLayouts/slideLayout11.xml" ContentType="application/vnd.openxmlformats-officedocument.presentationml.slideLayout+xml"/>
  <Override PartName="/ppt/charts/chart4.xml" ContentType="application/vnd.openxmlformats-officedocument.drawingml.chart+xml"/>
  <Override PartName="/ppt/charts/chart6.xml" ContentType="application/vnd.openxmlformats-officedocument.drawingml.chart+xml"/>
  <Override PartName="/ppt/slides/slide21.xml" ContentType="application/vnd.openxmlformats-officedocument.presentationml.slide+xml"/>
  <Override PartName="/ppt/slides/slide23.xml" ContentType="application/vnd.openxmlformats-officedocument.presentationml.slide+xml"/>
  <Override PartName="/ppt/slides/slide30.xml" ContentType="application/vnd.openxmlformats-officedocument.presentationml.slide+xml"/>
  <Override PartName="/ppt/slides/slide32.xml" ContentType="application/vnd.openxmlformats-officedocument.presentationml.slide+xml"/>
  <Override PartName="/ppt/slides/slide29.xml" ContentType="application/vnd.openxmlformats-officedocument.presentationml.slide+xml"/>
  <Override PartName="/ppt/slides/slide36.xml" ContentType="application/vnd.openxmlformats-officedocument.presentationml.slide+xml"/>
  <Override PartName="/ppt/slides/slide27.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s/slide25.xml" ContentType="application/vnd.openxmlformats-officedocument.presentationml.slide+xml"/>
  <Default Extension="xml" ContentType="application/xml"/>
  <Default Extension="jpeg" ContentType="image/jpeg"/>
  <Override PartName="/ppt/charts/chart8.xml" ContentType="application/vnd.openxmlformats-officedocument.drawingml.chart+xml"/>
  <Default Extension="rels" ContentType="application/vnd.openxmlformats-package.relationships+xml"/>
  <Override PartName="/ppt/viewProps.xml" ContentType="application/vnd.openxmlformats-officedocument.presentationml.viewProps+xml"/>
  <Override PartName="/ppt/charts/chart11.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slides/slide5.xml" ContentType="application/vnd.openxmlformats-officedocument.presentationml.slide+xml"/>
  <Override PartName="/ppt/slides/slide17.xml" ContentType="application/vnd.openxmlformats-officedocument.presentationml.slide+xml"/>
  <Override PartName="/ppt/slideLayouts/slideLayout2.xml" ContentType="application/vnd.openxmlformats-officedocument.presentationml.slideLayout+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828" r:id="rId1"/>
  </p:sldMasterIdLst>
  <p:sldIdLst>
    <p:sldId id="256" r:id="rId2"/>
    <p:sldId id="284" r:id="rId3"/>
    <p:sldId id="264" r:id="rId4"/>
    <p:sldId id="265" r:id="rId5"/>
    <p:sldId id="291" r:id="rId6"/>
    <p:sldId id="287" r:id="rId7"/>
    <p:sldId id="271" r:id="rId8"/>
    <p:sldId id="266" r:id="rId9"/>
    <p:sldId id="299" r:id="rId10"/>
    <p:sldId id="300" r:id="rId11"/>
    <p:sldId id="301" r:id="rId12"/>
    <p:sldId id="273" r:id="rId13"/>
    <p:sldId id="267" r:id="rId14"/>
    <p:sldId id="268" r:id="rId15"/>
    <p:sldId id="278" r:id="rId16"/>
    <p:sldId id="281" r:id="rId17"/>
    <p:sldId id="282" r:id="rId18"/>
    <p:sldId id="279" r:id="rId19"/>
    <p:sldId id="280" r:id="rId20"/>
    <p:sldId id="288" r:id="rId21"/>
    <p:sldId id="270" r:id="rId22"/>
    <p:sldId id="298" r:id="rId23"/>
    <p:sldId id="272" r:id="rId24"/>
    <p:sldId id="293" r:id="rId25"/>
    <p:sldId id="292" r:id="rId26"/>
    <p:sldId id="275" r:id="rId27"/>
    <p:sldId id="290" r:id="rId28"/>
    <p:sldId id="276" r:id="rId29"/>
    <p:sldId id="257" r:id="rId30"/>
    <p:sldId id="258" r:id="rId31"/>
    <p:sldId id="289" r:id="rId32"/>
    <p:sldId id="259" r:id="rId33"/>
    <p:sldId id="260" r:id="rId34"/>
    <p:sldId id="263" r:id="rId35"/>
    <p:sldId id="296" r:id="rId36"/>
    <p:sldId id="277" r:id="rId37"/>
    <p:sldId id="29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8005" autoAdjust="0"/>
    <p:restoredTop sz="94700" autoAdjust="0"/>
  </p:normalViewPr>
  <p:slideViewPr>
    <p:cSldViewPr>
      <p:cViewPr varScale="1">
        <p:scale>
          <a:sx n="99" d="100"/>
          <a:sy n="99" d="100"/>
        </p:scale>
        <p:origin x="-520" y="-112"/>
      </p:cViewPr>
      <p:guideLst>
        <p:guide orient="horz" pos="2160"/>
        <p:guide pos="2880"/>
      </p:guideLst>
    </p:cSldViewPr>
  </p:slideViewPr>
  <p:outlineViewPr>
    <p:cViewPr>
      <p:scale>
        <a:sx n="33" d="100"/>
        <a:sy n="33" d="100"/>
      </p:scale>
      <p:origin x="0" y="438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8" Type="http://schemas.openxmlformats.org/officeDocument/2006/relationships/slide" Target="slides/slide37.xml"/><Relationship Id="rId39"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 Type="http://schemas.openxmlformats.org/officeDocument/2006/relationships/slideMaster" Target="slideMasters/slideMaster1.xml"/><Relationship Id="rId19" Type="http://schemas.openxmlformats.org/officeDocument/2006/relationships/slide" Target="slides/slide18.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8" Type="http://schemas.openxmlformats.org/officeDocument/2006/relationships/slide" Target="slides/slide17.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t-niranb\work\tmsn\private\scratch\t-niranb\docs\analysis\sentence-coverag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t-niranb\work\tmsn\private\scratch\t-niranb\docs\analysis\sentence-coverage.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t-niranb\work\tmsn\private\scratch\t-niranb\docs\analysis\sentence-coverage.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t-niranb\work\tmsn\private\scratch\t-niranb\docs\analysis\sentence-coverage.xlsx" TargetMode="External"/><Relationship Id="rId2" Type="http://schemas.openxmlformats.org/officeDocument/2006/relationships/chartUserShapes" Target="../drawings/drawing1.xml"/></Relationships>
</file>

<file path=ppt/charts/_rels/chart9.xml.rels><?xml version="1.0" encoding="UTF-8" standalone="yes"?>
<Relationships xmlns="http://schemas.openxmlformats.org/package/2006/relationships"><Relationship Id="rId1" Type="http://schemas.openxmlformats.org/officeDocument/2006/relationships/oleObject" Target="file:///C:\Users\t-niranb\work\tmsn\private\scratch\t-niranb\docs\analysis\sentence-covera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32"/>
  <c:chart>
    <c:view3D>
      <c:rotX val="30"/>
      <c:perspective val="30"/>
    </c:view3D>
    <c:plotArea>
      <c:layout/>
      <c:pie3DChart>
        <c:varyColors val="1"/>
        <c:ser>
          <c:idx val="0"/>
          <c:order val="0"/>
          <c:val>
            <c:numRef>
              <c:f>Sheet1!$A$2:$B$2</c:f>
              <c:numCache>
                <c:formatCode>General</c:formatCode>
                <c:ptCount val="2"/>
                <c:pt idx="0">
                  <c:v>144767.0</c:v>
                </c:pt>
                <c:pt idx="1">
                  <c:v>48943.0</c:v>
                </c:pt>
              </c:numCache>
            </c:numRef>
          </c:val>
        </c:ser>
      </c:pie3DChart>
    </c:plotArea>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barChart>
        <c:barDir val="col"/>
        <c:grouping val="clustered"/>
        <c:ser>
          <c:idx val="0"/>
          <c:order val="0"/>
          <c:tx>
            <c:strRef>
              <c:f>Sheet2!$F$4</c:f>
              <c:strCache>
                <c:ptCount val="1"/>
                <c:pt idx="0">
                  <c:v>Ratio</c:v>
                </c:pt>
              </c:strCache>
            </c:strRef>
          </c:tx>
          <c:cat>
            <c:strRef>
              <c:f>Sheet2!$E$5:$E$8</c:f>
              <c:strCache>
                <c:ptCount val="4"/>
                <c:pt idx="0">
                  <c:v>Binary</c:v>
                </c:pt>
                <c:pt idx="1">
                  <c:v>Freq</c:v>
                </c:pt>
                <c:pt idx="2">
                  <c:v>Binary Backoff</c:v>
                </c:pt>
                <c:pt idx="3">
                  <c:v>Freq Backoff</c:v>
                </c:pt>
              </c:strCache>
            </c:strRef>
          </c:cat>
          <c:val>
            <c:numRef>
              <c:f>Sheet2!$F$5:$F$8</c:f>
              <c:numCache>
                <c:formatCode>General</c:formatCode>
                <c:ptCount val="4"/>
                <c:pt idx="0">
                  <c:v>0.53</c:v>
                </c:pt>
                <c:pt idx="1">
                  <c:v>0.650000000000001</c:v>
                </c:pt>
                <c:pt idx="2">
                  <c:v>0.55</c:v>
                </c:pt>
                <c:pt idx="3">
                  <c:v>0.630000000000001</c:v>
                </c:pt>
              </c:numCache>
            </c:numRef>
          </c:val>
        </c:ser>
        <c:ser>
          <c:idx val="1"/>
          <c:order val="1"/>
          <c:tx>
            <c:strRef>
              <c:f>Sheet2!$G$4</c:f>
              <c:strCache>
                <c:ptCount val="1"/>
                <c:pt idx="0">
                  <c:v>Abs Diff</c:v>
                </c:pt>
              </c:strCache>
            </c:strRef>
          </c:tx>
          <c:cat>
            <c:strRef>
              <c:f>Sheet2!$E$5:$E$8</c:f>
              <c:strCache>
                <c:ptCount val="4"/>
                <c:pt idx="0">
                  <c:v>Binary</c:v>
                </c:pt>
                <c:pt idx="1">
                  <c:v>Freq</c:v>
                </c:pt>
                <c:pt idx="2">
                  <c:v>Binary Backoff</c:v>
                </c:pt>
                <c:pt idx="3">
                  <c:v>Freq Backoff</c:v>
                </c:pt>
              </c:strCache>
            </c:strRef>
          </c:cat>
          <c:val>
            <c:numRef>
              <c:f>Sheet2!$G$5:$G$8</c:f>
              <c:numCache>
                <c:formatCode>General</c:formatCode>
                <c:ptCount val="4"/>
                <c:pt idx="0">
                  <c:v>0.57</c:v>
                </c:pt>
                <c:pt idx="1">
                  <c:v>0.610000000000001</c:v>
                </c:pt>
                <c:pt idx="2">
                  <c:v>0.58</c:v>
                </c:pt>
                <c:pt idx="3">
                  <c:v>0.597</c:v>
                </c:pt>
              </c:numCache>
            </c:numRef>
          </c:val>
        </c:ser>
        <c:ser>
          <c:idx val="2"/>
          <c:order val="2"/>
          <c:tx>
            <c:strRef>
              <c:f>Sheet2!$H$4</c:f>
              <c:strCache>
                <c:ptCount val="1"/>
                <c:pt idx="0">
                  <c:v>Likelihood</c:v>
                </c:pt>
              </c:strCache>
            </c:strRef>
          </c:tx>
          <c:cat>
            <c:strRef>
              <c:f>Sheet2!$E$5:$E$8</c:f>
              <c:strCache>
                <c:ptCount val="4"/>
                <c:pt idx="0">
                  <c:v>Binary</c:v>
                </c:pt>
                <c:pt idx="1">
                  <c:v>Freq</c:v>
                </c:pt>
                <c:pt idx="2">
                  <c:v>Binary Backoff</c:v>
                </c:pt>
                <c:pt idx="3">
                  <c:v>Freq Backoff</c:v>
                </c:pt>
              </c:strCache>
            </c:strRef>
          </c:cat>
          <c:val>
            <c:numRef>
              <c:f>Sheet2!$H$5:$H$8</c:f>
              <c:numCache>
                <c:formatCode>General</c:formatCode>
                <c:ptCount val="4"/>
                <c:pt idx="0">
                  <c:v>0.39</c:v>
                </c:pt>
                <c:pt idx="1">
                  <c:v>0.39</c:v>
                </c:pt>
                <c:pt idx="2">
                  <c:v>0.47</c:v>
                </c:pt>
                <c:pt idx="3">
                  <c:v>0.47</c:v>
                </c:pt>
              </c:numCache>
            </c:numRef>
          </c:val>
        </c:ser>
        <c:axId val="518983400"/>
        <c:axId val="518962440"/>
      </c:barChart>
      <c:catAx>
        <c:axId val="518983400"/>
        <c:scaling>
          <c:orientation val="minMax"/>
        </c:scaling>
        <c:axPos val="b"/>
        <c:tickLblPos val="nextTo"/>
        <c:crossAx val="518962440"/>
        <c:crosses val="autoZero"/>
        <c:auto val="1"/>
        <c:lblAlgn val="ctr"/>
        <c:lblOffset val="100"/>
      </c:catAx>
      <c:valAx>
        <c:axId val="518962440"/>
        <c:scaling>
          <c:orientation val="minMax"/>
        </c:scaling>
        <c:axPos val="l"/>
        <c:majorGridlines/>
        <c:numFmt formatCode="General" sourceLinked="1"/>
        <c:tickLblPos val="nextTo"/>
        <c:crossAx val="518983400"/>
        <c:crosses val="autoZero"/>
        <c:crossBetween val="between"/>
      </c:valAx>
    </c:plotArea>
    <c:legend>
      <c:legendPos val="r"/>
      <c:layout/>
    </c:legend>
    <c:plotVisOnly val="1"/>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style val="4"/>
  <c:chart>
    <c:autoTitleDeleted val="1"/>
    <c:plotArea>
      <c:layout/>
      <c:scatterChart>
        <c:scatterStyle val="lineMarker"/>
        <c:ser>
          <c:idx val="0"/>
          <c:order val="0"/>
          <c:spPr>
            <a:ln w="28575">
              <a:noFill/>
            </a:ln>
          </c:spPr>
          <c:xVal>
            <c:numRef>
              <c:f>Sheet4!$E$1:$E$77</c:f>
              <c:numCache>
                <c:formatCode>General</c:formatCode>
                <c:ptCount val="77"/>
                <c:pt idx="0">
                  <c:v>2.0</c:v>
                </c:pt>
                <c:pt idx="1">
                  <c:v>2.0</c:v>
                </c:pt>
                <c:pt idx="2">
                  <c:v>2.0</c:v>
                </c:pt>
                <c:pt idx="3">
                  <c:v>2.0</c:v>
                </c:pt>
                <c:pt idx="4">
                  <c:v>2.0</c:v>
                </c:pt>
                <c:pt idx="5">
                  <c:v>2.0</c:v>
                </c:pt>
                <c:pt idx="6">
                  <c:v>2.0</c:v>
                </c:pt>
                <c:pt idx="7">
                  <c:v>2.0</c:v>
                </c:pt>
                <c:pt idx="8">
                  <c:v>2.0</c:v>
                </c:pt>
                <c:pt idx="9">
                  <c:v>2.0</c:v>
                </c:pt>
                <c:pt idx="10">
                  <c:v>2.0</c:v>
                </c:pt>
                <c:pt idx="11">
                  <c:v>2.0</c:v>
                </c:pt>
                <c:pt idx="12">
                  <c:v>2.0</c:v>
                </c:pt>
                <c:pt idx="13">
                  <c:v>2.0</c:v>
                </c:pt>
                <c:pt idx="14">
                  <c:v>2.0</c:v>
                </c:pt>
                <c:pt idx="15">
                  <c:v>3.0</c:v>
                </c:pt>
                <c:pt idx="16">
                  <c:v>3.0</c:v>
                </c:pt>
                <c:pt idx="17">
                  <c:v>3.0</c:v>
                </c:pt>
                <c:pt idx="18">
                  <c:v>3.0</c:v>
                </c:pt>
                <c:pt idx="19">
                  <c:v>3.0</c:v>
                </c:pt>
                <c:pt idx="20">
                  <c:v>3.0</c:v>
                </c:pt>
                <c:pt idx="21">
                  <c:v>3.0</c:v>
                </c:pt>
                <c:pt idx="22">
                  <c:v>3.0</c:v>
                </c:pt>
                <c:pt idx="23">
                  <c:v>3.0</c:v>
                </c:pt>
                <c:pt idx="24">
                  <c:v>3.0</c:v>
                </c:pt>
                <c:pt idx="25">
                  <c:v>3.0</c:v>
                </c:pt>
                <c:pt idx="26">
                  <c:v>4.0</c:v>
                </c:pt>
                <c:pt idx="27">
                  <c:v>4.0</c:v>
                </c:pt>
                <c:pt idx="28">
                  <c:v>4.0</c:v>
                </c:pt>
                <c:pt idx="29">
                  <c:v>4.0</c:v>
                </c:pt>
                <c:pt idx="30">
                  <c:v>4.0</c:v>
                </c:pt>
                <c:pt idx="31">
                  <c:v>4.0</c:v>
                </c:pt>
                <c:pt idx="32">
                  <c:v>4.0</c:v>
                </c:pt>
                <c:pt idx="33">
                  <c:v>4.0</c:v>
                </c:pt>
                <c:pt idx="34">
                  <c:v>4.0</c:v>
                </c:pt>
                <c:pt idx="35">
                  <c:v>4.0</c:v>
                </c:pt>
                <c:pt idx="36">
                  <c:v>4.0</c:v>
                </c:pt>
                <c:pt idx="37">
                  <c:v>5.0</c:v>
                </c:pt>
                <c:pt idx="38">
                  <c:v>5.0</c:v>
                </c:pt>
                <c:pt idx="39">
                  <c:v>5.0</c:v>
                </c:pt>
                <c:pt idx="40">
                  <c:v>5.0</c:v>
                </c:pt>
                <c:pt idx="41">
                  <c:v>5.0</c:v>
                </c:pt>
                <c:pt idx="42">
                  <c:v>5.0</c:v>
                </c:pt>
                <c:pt idx="43">
                  <c:v>5.0</c:v>
                </c:pt>
                <c:pt idx="44">
                  <c:v>5.0</c:v>
                </c:pt>
                <c:pt idx="45">
                  <c:v>6.0</c:v>
                </c:pt>
                <c:pt idx="46">
                  <c:v>6.0</c:v>
                </c:pt>
                <c:pt idx="47">
                  <c:v>6.0</c:v>
                </c:pt>
                <c:pt idx="48">
                  <c:v>7.0</c:v>
                </c:pt>
                <c:pt idx="49">
                  <c:v>7.0</c:v>
                </c:pt>
                <c:pt idx="50">
                  <c:v>7.0</c:v>
                </c:pt>
                <c:pt idx="51">
                  <c:v>7.0</c:v>
                </c:pt>
                <c:pt idx="52">
                  <c:v>8.0</c:v>
                </c:pt>
                <c:pt idx="53">
                  <c:v>8.0</c:v>
                </c:pt>
                <c:pt idx="54">
                  <c:v>8.0</c:v>
                </c:pt>
                <c:pt idx="55">
                  <c:v>8.0</c:v>
                </c:pt>
                <c:pt idx="56">
                  <c:v>9.0</c:v>
                </c:pt>
                <c:pt idx="57">
                  <c:v>9.0</c:v>
                </c:pt>
                <c:pt idx="58">
                  <c:v>9.0</c:v>
                </c:pt>
                <c:pt idx="59">
                  <c:v>9.0</c:v>
                </c:pt>
                <c:pt idx="60">
                  <c:v>10.0</c:v>
                </c:pt>
                <c:pt idx="61">
                  <c:v>10.0</c:v>
                </c:pt>
                <c:pt idx="62">
                  <c:v>11.0</c:v>
                </c:pt>
                <c:pt idx="63">
                  <c:v>11.0</c:v>
                </c:pt>
                <c:pt idx="64">
                  <c:v>11.0</c:v>
                </c:pt>
                <c:pt idx="65">
                  <c:v>11.0</c:v>
                </c:pt>
                <c:pt idx="66">
                  <c:v>11.0</c:v>
                </c:pt>
                <c:pt idx="67">
                  <c:v>11.0</c:v>
                </c:pt>
                <c:pt idx="68">
                  <c:v>11.0</c:v>
                </c:pt>
                <c:pt idx="69">
                  <c:v>12.0</c:v>
                </c:pt>
                <c:pt idx="70">
                  <c:v>12.0</c:v>
                </c:pt>
                <c:pt idx="71">
                  <c:v>12.0</c:v>
                </c:pt>
                <c:pt idx="72">
                  <c:v>12.0</c:v>
                </c:pt>
                <c:pt idx="73">
                  <c:v>14.0</c:v>
                </c:pt>
                <c:pt idx="74">
                  <c:v>16.0</c:v>
                </c:pt>
                <c:pt idx="75">
                  <c:v>21.0</c:v>
                </c:pt>
                <c:pt idx="76">
                  <c:v>24.0</c:v>
                </c:pt>
              </c:numCache>
            </c:numRef>
          </c:xVal>
          <c:yVal>
            <c:numRef>
              <c:f>Sheet4!$F$1:$F$77</c:f>
              <c:numCache>
                <c:formatCode>General</c:formatCode>
                <c:ptCount val="77"/>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1.0</c:v>
                </c:pt>
                <c:pt idx="22">
                  <c:v>1.0</c:v>
                </c:pt>
                <c:pt idx="23">
                  <c:v>0.5</c:v>
                </c:pt>
                <c:pt idx="24">
                  <c:v>0.5</c:v>
                </c:pt>
                <c:pt idx="25">
                  <c:v>0.5</c:v>
                </c:pt>
                <c:pt idx="26">
                  <c:v>0.4</c:v>
                </c:pt>
                <c:pt idx="27">
                  <c:v>0.8</c:v>
                </c:pt>
                <c:pt idx="28">
                  <c:v>1.0</c:v>
                </c:pt>
                <c:pt idx="29">
                  <c:v>1.0</c:v>
                </c:pt>
                <c:pt idx="30">
                  <c:v>0.8</c:v>
                </c:pt>
                <c:pt idx="31">
                  <c:v>0.8</c:v>
                </c:pt>
                <c:pt idx="32">
                  <c:v>1.0</c:v>
                </c:pt>
                <c:pt idx="33">
                  <c:v>0.8</c:v>
                </c:pt>
                <c:pt idx="34">
                  <c:v>0.8</c:v>
                </c:pt>
                <c:pt idx="35">
                  <c:v>1.0</c:v>
                </c:pt>
                <c:pt idx="36">
                  <c:v>0.8</c:v>
                </c:pt>
                <c:pt idx="37">
                  <c:v>0.9</c:v>
                </c:pt>
                <c:pt idx="38">
                  <c:v>0.3</c:v>
                </c:pt>
                <c:pt idx="39">
                  <c:v>0.1</c:v>
                </c:pt>
                <c:pt idx="40">
                  <c:v>0.8</c:v>
                </c:pt>
                <c:pt idx="41">
                  <c:v>0.9</c:v>
                </c:pt>
                <c:pt idx="42">
                  <c:v>0.6</c:v>
                </c:pt>
                <c:pt idx="43">
                  <c:v>0.0</c:v>
                </c:pt>
                <c:pt idx="44">
                  <c:v>0.9</c:v>
                </c:pt>
                <c:pt idx="45">
                  <c:v>0.371428571428571</c:v>
                </c:pt>
                <c:pt idx="46">
                  <c:v>0.542857142857143</c:v>
                </c:pt>
                <c:pt idx="47">
                  <c:v>0.0285714285714286</c:v>
                </c:pt>
                <c:pt idx="48">
                  <c:v>0.107142857142857</c:v>
                </c:pt>
                <c:pt idx="49">
                  <c:v>0.214285714285714</c:v>
                </c:pt>
                <c:pt idx="50">
                  <c:v>0.142857142857143</c:v>
                </c:pt>
                <c:pt idx="51">
                  <c:v>0.964285714285714</c:v>
                </c:pt>
                <c:pt idx="52">
                  <c:v>0.214285714285714</c:v>
                </c:pt>
                <c:pt idx="53">
                  <c:v>0.5</c:v>
                </c:pt>
                <c:pt idx="54">
                  <c:v>0.119047619047619</c:v>
                </c:pt>
                <c:pt idx="55">
                  <c:v>0.666666666666667</c:v>
                </c:pt>
                <c:pt idx="56">
                  <c:v>0.566666666666667</c:v>
                </c:pt>
                <c:pt idx="57">
                  <c:v>0.433333333333333</c:v>
                </c:pt>
                <c:pt idx="58">
                  <c:v>0.633333333333333</c:v>
                </c:pt>
                <c:pt idx="59">
                  <c:v>-0.133333333333333</c:v>
                </c:pt>
                <c:pt idx="60">
                  <c:v>0.696969696969697</c:v>
                </c:pt>
                <c:pt idx="61">
                  <c:v>0.406060606060606</c:v>
                </c:pt>
                <c:pt idx="62">
                  <c:v>0.309090909090909</c:v>
                </c:pt>
                <c:pt idx="63">
                  <c:v>0.518181818181818</c:v>
                </c:pt>
                <c:pt idx="64">
                  <c:v>0.0818181818181817</c:v>
                </c:pt>
                <c:pt idx="65">
                  <c:v>0.836363636363636</c:v>
                </c:pt>
                <c:pt idx="66">
                  <c:v>0.781818181818182</c:v>
                </c:pt>
                <c:pt idx="67">
                  <c:v>0.845454545454545</c:v>
                </c:pt>
                <c:pt idx="68">
                  <c:v>0.736363636363636</c:v>
                </c:pt>
                <c:pt idx="69">
                  <c:v>0.650349650349651</c:v>
                </c:pt>
                <c:pt idx="70">
                  <c:v>0.909090909090909</c:v>
                </c:pt>
                <c:pt idx="71">
                  <c:v>0.566433566433566</c:v>
                </c:pt>
                <c:pt idx="72">
                  <c:v>0.454545454545455</c:v>
                </c:pt>
                <c:pt idx="73">
                  <c:v>0.454945054945055</c:v>
                </c:pt>
                <c:pt idx="74">
                  <c:v>0.0176470588235295</c:v>
                </c:pt>
                <c:pt idx="75">
                  <c:v>0.0883116883116883</c:v>
                </c:pt>
                <c:pt idx="76">
                  <c:v>0.234782608695652</c:v>
                </c:pt>
              </c:numCache>
            </c:numRef>
          </c:yVal>
        </c:ser>
        <c:ser>
          <c:idx val="1"/>
          <c:order val="1"/>
          <c:tx>
            <c:v>Sig 0.05</c:v>
          </c:tx>
          <c:spPr>
            <a:ln w="28575">
              <a:noFill/>
            </a:ln>
          </c:spPr>
          <c:marker>
            <c:symbol val="none"/>
          </c:marker>
          <c:trendline>
            <c:spPr>
              <a:ln w="25400" cmpd="sng">
                <a:solidFill>
                  <a:schemeClr val="tx2"/>
                </a:solidFill>
              </a:ln>
            </c:spPr>
            <c:trendlineType val="poly"/>
            <c:order val="5"/>
          </c:trendline>
          <c:xVal>
            <c:numRef>
              <c:f>Sheet4!$K$2:$K$21</c:f>
              <c:numCache>
                <c:formatCode>General</c:formatCode>
                <c:ptCount val="20"/>
                <c:pt idx="0">
                  <c:v>1.0</c:v>
                </c:pt>
                <c:pt idx="1">
                  <c:v>2.0</c:v>
                </c:pt>
                <c:pt idx="2">
                  <c:v>3.0</c:v>
                </c:pt>
                <c:pt idx="3">
                  <c:v>4.0</c:v>
                </c:pt>
                <c:pt idx="4">
                  <c:v>5.0</c:v>
                </c:pt>
                <c:pt idx="5">
                  <c:v>6.0</c:v>
                </c:pt>
                <c:pt idx="6">
                  <c:v>7.0</c:v>
                </c:pt>
                <c:pt idx="7">
                  <c:v>8.0</c:v>
                </c:pt>
                <c:pt idx="8">
                  <c:v>9.0</c:v>
                </c:pt>
                <c:pt idx="9">
                  <c:v>10.0</c:v>
                </c:pt>
                <c:pt idx="10">
                  <c:v>12.0</c:v>
                </c:pt>
                <c:pt idx="11">
                  <c:v>14.0</c:v>
                </c:pt>
                <c:pt idx="12">
                  <c:v>16.0</c:v>
                </c:pt>
                <c:pt idx="13">
                  <c:v>18.0</c:v>
                </c:pt>
                <c:pt idx="14">
                  <c:v>20.0</c:v>
                </c:pt>
                <c:pt idx="15">
                  <c:v>22.0</c:v>
                </c:pt>
                <c:pt idx="16">
                  <c:v>24.0</c:v>
                </c:pt>
                <c:pt idx="17">
                  <c:v>26.0</c:v>
                </c:pt>
                <c:pt idx="18">
                  <c:v>28.0</c:v>
                </c:pt>
                <c:pt idx="19">
                  <c:v>30.0</c:v>
                </c:pt>
              </c:numCache>
            </c:numRef>
          </c:xVal>
          <c:yVal>
            <c:numRef>
              <c:f>Sheet4!$L$2:$L$21</c:f>
              <c:numCache>
                <c:formatCode>General</c:formatCode>
                <c:ptCount val="20"/>
                <c:pt idx="0">
                  <c:v>1.0</c:v>
                </c:pt>
                <c:pt idx="1">
                  <c:v>1.0</c:v>
                </c:pt>
                <c:pt idx="2">
                  <c:v>1.0</c:v>
                </c:pt>
                <c:pt idx="3">
                  <c:v>1.0</c:v>
                </c:pt>
                <c:pt idx="4">
                  <c:v>1.0</c:v>
                </c:pt>
                <c:pt idx="5">
                  <c:v>0.886</c:v>
                </c:pt>
                <c:pt idx="6">
                  <c:v>0.786</c:v>
                </c:pt>
                <c:pt idx="7">
                  <c:v>0.738</c:v>
                </c:pt>
                <c:pt idx="8">
                  <c:v>0.683</c:v>
                </c:pt>
                <c:pt idx="9">
                  <c:v>0.648</c:v>
                </c:pt>
                <c:pt idx="10">
                  <c:v>0.591</c:v>
                </c:pt>
                <c:pt idx="11">
                  <c:v>0.544</c:v>
                </c:pt>
                <c:pt idx="12">
                  <c:v>0.506</c:v>
                </c:pt>
                <c:pt idx="13">
                  <c:v>0.475</c:v>
                </c:pt>
                <c:pt idx="14">
                  <c:v>0.45</c:v>
                </c:pt>
                <c:pt idx="15">
                  <c:v>0.428</c:v>
                </c:pt>
                <c:pt idx="16">
                  <c:v>0.409</c:v>
                </c:pt>
                <c:pt idx="17">
                  <c:v>0.392</c:v>
                </c:pt>
                <c:pt idx="18">
                  <c:v>0.377</c:v>
                </c:pt>
                <c:pt idx="19">
                  <c:v>0.364</c:v>
                </c:pt>
              </c:numCache>
            </c:numRef>
          </c:yVal>
        </c:ser>
        <c:axId val="543215192"/>
        <c:axId val="543220776"/>
      </c:scatterChart>
      <c:valAx>
        <c:axId val="543215192"/>
        <c:scaling>
          <c:orientation val="minMax"/>
        </c:scaling>
        <c:axPos val="b"/>
        <c:title>
          <c:tx>
            <c:rich>
              <a:bodyPr/>
              <a:lstStyle/>
              <a:p>
                <a:pPr>
                  <a:defRPr/>
                </a:pPr>
                <a:r>
                  <a:rPr lang="en-US"/>
                  <a:t># of sentences in abstract</a:t>
                </a:r>
              </a:p>
            </c:rich>
          </c:tx>
          <c:layout/>
        </c:title>
        <c:numFmt formatCode="General" sourceLinked="1"/>
        <c:majorTickMark val="none"/>
        <c:tickLblPos val="nextTo"/>
        <c:crossAx val="543220776"/>
        <c:crosses val="autoZero"/>
        <c:crossBetween val="midCat"/>
      </c:valAx>
      <c:valAx>
        <c:axId val="543220776"/>
        <c:scaling>
          <c:orientation val="minMax"/>
        </c:scaling>
        <c:axPos val="l"/>
        <c:majorGridlines/>
        <c:title>
          <c:tx>
            <c:rich>
              <a:bodyPr/>
              <a:lstStyle/>
              <a:p>
                <a:pPr>
                  <a:defRPr/>
                </a:pPr>
                <a:r>
                  <a:rPr lang="en-US"/>
                  <a:t>Spearman</a:t>
                </a:r>
              </a:p>
            </c:rich>
          </c:tx>
          <c:layout/>
        </c:title>
        <c:numFmt formatCode="General" sourceLinked="1"/>
        <c:majorTickMark val="none"/>
        <c:tickLblPos val="nextTo"/>
        <c:crossAx val="543215192"/>
        <c:crosses val="autoZero"/>
        <c:crossBetween val="midCat"/>
      </c:valAx>
    </c:plotArea>
    <c:legend>
      <c:legendPos val="r"/>
      <c:legendEntry>
        <c:idx val="2"/>
        <c:delete val="1"/>
      </c:legendEntry>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32"/>
  <c:chart>
    <c:view3D>
      <c:rotX val="30"/>
      <c:perspective val="30"/>
    </c:view3D>
    <c:plotArea>
      <c:layout/>
      <c:pie3DChart>
        <c:varyColors val="1"/>
        <c:ser>
          <c:idx val="0"/>
          <c:order val="0"/>
          <c:val>
            <c:numRef>
              <c:f>Sheet1!$A$3:$B$3</c:f>
              <c:numCache>
                <c:formatCode>General</c:formatCode>
                <c:ptCount val="2"/>
                <c:pt idx="0">
                  <c:v>279296.0</c:v>
                </c:pt>
                <c:pt idx="1">
                  <c:v>253235.0</c:v>
                </c:pt>
              </c:numCache>
            </c:numRef>
          </c:val>
        </c:ser>
      </c:pie3DChart>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32"/>
  <c:chart>
    <c:view3D>
      <c:rotX val="30"/>
      <c:perspective val="30"/>
    </c:view3D>
    <c:plotArea>
      <c:layout/>
      <c:pie3DChart>
        <c:varyColors val="1"/>
        <c:ser>
          <c:idx val="0"/>
          <c:order val="0"/>
          <c:val>
            <c:numRef>
              <c:f>Sheet1!$A$1:$B$1</c:f>
              <c:numCache>
                <c:formatCode>General</c:formatCode>
                <c:ptCount val="2"/>
                <c:pt idx="0">
                  <c:v>7569.0</c:v>
                </c:pt>
                <c:pt idx="1">
                  <c:v>3550.0</c:v>
                </c:pt>
              </c:numCache>
            </c:numRef>
          </c:val>
        </c:ser>
      </c:pie3DChart>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5"/>
  <c:chart>
    <c:plotArea>
      <c:layout/>
      <c:barChart>
        <c:barDir val="col"/>
        <c:grouping val="clustered"/>
        <c:ser>
          <c:idx val="0"/>
          <c:order val="0"/>
          <c:tx>
            <c:strRef>
              <c:f>Sheet1!$B$1</c:f>
              <c:strCache>
                <c:ptCount val="1"/>
                <c:pt idx="0">
                  <c:v>Self</c:v>
                </c:pt>
              </c:strCache>
            </c:strRef>
          </c:tx>
          <c:cat>
            <c:numRef>
              <c:f>Sheet1!$A$2:$A$6</c:f>
              <c:numCache>
                <c:formatCode>General</c:formatCode>
                <c:ptCount val="5"/>
                <c:pt idx="0">
                  <c:v>10.0</c:v>
                </c:pt>
                <c:pt idx="1">
                  <c:v>20.0</c:v>
                </c:pt>
                <c:pt idx="2">
                  <c:v>30.0</c:v>
                </c:pt>
                <c:pt idx="3">
                  <c:v>40.0</c:v>
                </c:pt>
                <c:pt idx="4">
                  <c:v>50.0</c:v>
                </c:pt>
              </c:numCache>
            </c:numRef>
          </c:cat>
          <c:val>
            <c:numRef>
              <c:f>Sheet1!$B$2:$B$6</c:f>
              <c:numCache>
                <c:formatCode>General</c:formatCode>
                <c:ptCount val="5"/>
                <c:pt idx="0">
                  <c:v>0.304</c:v>
                </c:pt>
                <c:pt idx="1">
                  <c:v>0.27</c:v>
                </c:pt>
                <c:pt idx="2">
                  <c:v>0.26</c:v>
                </c:pt>
                <c:pt idx="3">
                  <c:v>0.25</c:v>
                </c:pt>
                <c:pt idx="4">
                  <c:v>0.2514</c:v>
                </c:pt>
              </c:numCache>
            </c:numRef>
          </c:val>
        </c:ser>
        <c:ser>
          <c:idx val="1"/>
          <c:order val="1"/>
          <c:tx>
            <c:strRef>
              <c:f>Sheet1!$C$1</c:f>
              <c:strCache>
                <c:ptCount val="1"/>
                <c:pt idx="0">
                  <c:v>Related</c:v>
                </c:pt>
              </c:strCache>
            </c:strRef>
          </c:tx>
          <c:cat>
            <c:numRef>
              <c:f>Sheet1!$A$2:$A$6</c:f>
              <c:numCache>
                <c:formatCode>General</c:formatCode>
                <c:ptCount val="5"/>
                <c:pt idx="0">
                  <c:v>10.0</c:v>
                </c:pt>
                <c:pt idx="1">
                  <c:v>20.0</c:v>
                </c:pt>
                <c:pt idx="2">
                  <c:v>30.0</c:v>
                </c:pt>
                <c:pt idx="3">
                  <c:v>40.0</c:v>
                </c:pt>
                <c:pt idx="4">
                  <c:v>50.0</c:v>
                </c:pt>
              </c:numCache>
            </c:numRef>
          </c:cat>
          <c:val>
            <c:numRef>
              <c:f>Sheet1!$C$2:$C$6</c:f>
              <c:numCache>
                <c:formatCode>General</c:formatCode>
                <c:ptCount val="5"/>
                <c:pt idx="0">
                  <c:v>0.382</c:v>
                </c:pt>
                <c:pt idx="1">
                  <c:v>0.317</c:v>
                </c:pt>
                <c:pt idx="2">
                  <c:v>0.28</c:v>
                </c:pt>
                <c:pt idx="3">
                  <c:v>0.265</c:v>
                </c:pt>
                <c:pt idx="4">
                  <c:v>0.255</c:v>
                </c:pt>
              </c:numCache>
            </c:numRef>
          </c:val>
        </c:ser>
        <c:axId val="518400088"/>
        <c:axId val="518403144"/>
      </c:barChart>
      <c:catAx>
        <c:axId val="518400088"/>
        <c:scaling>
          <c:orientation val="minMax"/>
        </c:scaling>
        <c:axPos val="b"/>
        <c:numFmt formatCode="General" sourceLinked="1"/>
        <c:tickLblPos val="nextTo"/>
        <c:crossAx val="518403144"/>
        <c:crosses val="autoZero"/>
        <c:auto val="1"/>
        <c:lblAlgn val="ctr"/>
        <c:lblOffset val="100"/>
      </c:catAx>
      <c:valAx>
        <c:axId val="518403144"/>
        <c:scaling>
          <c:orientation val="minMax"/>
        </c:scaling>
        <c:axPos val="l"/>
        <c:majorGridlines/>
        <c:numFmt formatCode="General" sourceLinked="1"/>
        <c:tickLblPos val="nextTo"/>
        <c:crossAx val="518400088"/>
        <c:crosses val="autoZero"/>
        <c:crossBetween val="between"/>
      </c:valAx>
    </c:plotArea>
    <c:legend>
      <c:legendPos val="r"/>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barChart>
        <c:barDir val="col"/>
        <c:grouping val="clustered"/>
        <c:ser>
          <c:idx val="1"/>
          <c:order val="0"/>
          <c:tx>
            <c:strRef>
              <c:f>Sheet1!$Q$1</c:f>
              <c:strCache>
                <c:ptCount val="1"/>
                <c:pt idx="0">
                  <c:v>Self</c:v>
                </c:pt>
              </c:strCache>
            </c:strRef>
          </c:tx>
          <c:cat>
            <c:numRef>
              <c:f>Sheet1!$P$2:$P$9</c:f>
              <c:numCache>
                <c:formatCode>General</c:formatCode>
                <c:ptCount val="8"/>
                <c:pt idx="0">
                  <c:v>10.0</c:v>
                </c:pt>
                <c:pt idx="1">
                  <c:v>20.0</c:v>
                </c:pt>
                <c:pt idx="2">
                  <c:v>30.0</c:v>
                </c:pt>
                <c:pt idx="3">
                  <c:v>40.0</c:v>
                </c:pt>
                <c:pt idx="4">
                  <c:v>50.0</c:v>
                </c:pt>
                <c:pt idx="5">
                  <c:v>100.0</c:v>
                </c:pt>
                <c:pt idx="6">
                  <c:v>200.0</c:v>
                </c:pt>
                <c:pt idx="7">
                  <c:v>500.0</c:v>
                </c:pt>
              </c:numCache>
            </c:numRef>
          </c:cat>
          <c:val>
            <c:numRef>
              <c:f>Sheet1!$Q$2:$Q$9</c:f>
              <c:numCache>
                <c:formatCode>General</c:formatCode>
                <c:ptCount val="8"/>
                <c:pt idx="0">
                  <c:v>0.04</c:v>
                </c:pt>
                <c:pt idx="1">
                  <c:v>0.06</c:v>
                </c:pt>
                <c:pt idx="2">
                  <c:v>0.08</c:v>
                </c:pt>
                <c:pt idx="3">
                  <c:v>0.09</c:v>
                </c:pt>
                <c:pt idx="4">
                  <c:v>0.095</c:v>
                </c:pt>
                <c:pt idx="5">
                  <c:v>0.119</c:v>
                </c:pt>
                <c:pt idx="6">
                  <c:v>0.136</c:v>
                </c:pt>
                <c:pt idx="7">
                  <c:v>0.145</c:v>
                </c:pt>
              </c:numCache>
            </c:numRef>
          </c:val>
        </c:ser>
        <c:ser>
          <c:idx val="2"/>
          <c:order val="1"/>
          <c:tx>
            <c:strRef>
              <c:f>Sheet1!$R$1</c:f>
              <c:strCache>
                <c:ptCount val="1"/>
                <c:pt idx="0">
                  <c:v>Related</c:v>
                </c:pt>
              </c:strCache>
            </c:strRef>
          </c:tx>
          <c:cat>
            <c:numRef>
              <c:f>Sheet1!$P$2:$P$9</c:f>
              <c:numCache>
                <c:formatCode>General</c:formatCode>
                <c:ptCount val="8"/>
                <c:pt idx="0">
                  <c:v>10.0</c:v>
                </c:pt>
                <c:pt idx="1">
                  <c:v>20.0</c:v>
                </c:pt>
                <c:pt idx="2">
                  <c:v>30.0</c:v>
                </c:pt>
                <c:pt idx="3">
                  <c:v>40.0</c:v>
                </c:pt>
                <c:pt idx="4">
                  <c:v>50.0</c:v>
                </c:pt>
                <c:pt idx="5">
                  <c:v>100.0</c:v>
                </c:pt>
                <c:pt idx="6">
                  <c:v>200.0</c:v>
                </c:pt>
                <c:pt idx="7">
                  <c:v>500.0</c:v>
                </c:pt>
              </c:numCache>
            </c:numRef>
          </c:cat>
          <c:val>
            <c:numRef>
              <c:f>Sheet1!$R$2:$R$9</c:f>
              <c:numCache>
                <c:formatCode>General</c:formatCode>
                <c:ptCount val="8"/>
                <c:pt idx="0">
                  <c:v>0.058</c:v>
                </c:pt>
                <c:pt idx="1">
                  <c:v>0.08</c:v>
                </c:pt>
                <c:pt idx="2">
                  <c:v>0.094</c:v>
                </c:pt>
                <c:pt idx="3">
                  <c:v>0.1</c:v>
                </c:pt>
                <c:pt idx="4">
                  <c:v>0.104</c:v>
                </c:pt>
                <c:pt idx="5">
                  <c:v>0.117</c:v>
                </c:pt>
                <c:pt idx="6">
                  <c:v>0.136</c:v>
                </c:pt>
                <c:pt idx="7">
                  <c:v>0.145</c:v>
                </c:pt>
              </c:numCache>
            </c:numRef>
          </c:val>
        </c:ser>
        <c:axId val="518491768"/>
        <c:axId val="518494824"/>
      </c:barChart>
      <c:catAx>
        <c:axId val="518491768"/>
        <c:scaling>
          <c:orientation val="minMax"/>
        </c:scaling>
        <c:axPos val="b"/>
        <c:numFmt formatCode="General" sourceLinked="1"/>
        <c:tickLblPos val="nextTo"/>
        <c:crossAx val="518494824"/>
        <c:crosses val="autoZero"/>
        <c:auto val="1"/>
        <c:lblAlgn val="ctr"/>
        <c:lblOffset val="100"/>
      </c:catAx>
      <c:valAx>
        <c:axId val="518494824"/>
        <c:scaling>
          <c:orientation val="minMax"/>
        </c:scaling>
        <c:axPos val="l"/>
        <c:majorGridlines/>
        <c:numFmt formatCode="General" sourceLinked="1"/>
        <c:tickLblPos val="nextTo"/>
        <c:crossAx val="518491768"/>
        <c:crosses val="autoZero"/>
        <c:crossBetween val="between"/>
      </c:valAx>
    </c:plotArea>
    <c:legend>
      <c:legendPos val="r"/>
      <c:layout/>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style val="2"/>
  <c:chart>
    <c:autoTitleDeleted val="1"/>
    <c:plotArea>
      <c:layout/>
      <c:barChart>
        <c:barDir val="col"/>
        <c:grouping val="clustered"/>
        <c:ser>
          <c:idx val="0"/>
          <c:order val="0"/>
          <c:tx>
            <c:strRef>
              <c:f>Sheet3!$A$77</c:f>
              <c:strCache>
                <c:ptCount val="1"/>
                <c:pt idx="0">
                  <c:v>Best Bio</c:v>
                </c:pt>
              </c:strCache>
            </c:strRef>
          </c:tx>
          <c:cat>
            <c:strRef>
              <c:f>Sheet3!$B$76:$F$76</c:f>
              <c:strCache>
                <c:ptCount val="5"/>
                <c:pt idx="0">
                  <c:v>DAvg-Precision</c:v>
                </c:pt>
                <c:pt idx="1">
                  <c:v>D-Precision</c:v>
                </c:pt>
                <c:pt idx="2">
                  <c:v>D-Recall</c:v>
                </c:pt>
                <c:pt idx="3">
                  <c:v>Precision</c:v>
                </c:pt>
                <c:pt idx="4">
                  <c:v>Recall</c:v>
                </c:pt>
              </c:strCache>
            </c:strRef>
          </c:cat>
          <c:val>
            <c:numRef>
              <c:f>Sheet3!$B$77:$F$77</c:f>
              <c:numCache>
                <c:formatCode>General</c:formatCode>
                <c:ptCount val="5"/>
                <c:pt idx="0">
                  <c:v>0.03</c:v>
                </c:pt>
                <c:pt idx="1">
                  <c:v>0.2</c:v>
                </c:pt>
                <c:pt idx="2">
                  <c:v>0.11</c:v>
                </c:pt>
                <c:pt idx="3">
                  <c:v>0.19</c:v>
                </c:pt>
                <c:pt idx="4">
                  <c:v>0.26</c:v>
                </c:pt>
              </c:numCache>
            </c:numRef>
          </c:val>
        </c:ser>
        <c:axId val="518890808"/>
        <c:axId val="518893832"/>
      </c:barChart>
      <c:catAx>
        <c:axId val="518890808"/>
        <c:scaling>
          <c:orientation val="minMax"/>
        </c:scaling>
        <c:axPos val="b"/>
        <c:tickLblPos val="nextTo"/>
        <c:crossAx val="518893832"/>
        <c:crosses val="autoZero"/>
        <c:auto val="1"/>
        <c:lblAlgn val="ctr"/>
        <c:lblOffset val="100"/>
      </c:catAx>
      <c:valAx>
        <c:axId val="518893832"/>
        <c:scaling>
          <c:orientation val="minMax"/>
        </c:scaling>
        <c:axPos val="l"/>
        <c:majorGridlines/>
        <c:numFmt formatCode="General" sourceLinked="1"/>
        <c:tickLblPos val="nextTo"/>
        <c:crossAx val="518890808"/>
        <c:crosses val="autoZero"/>
        <c:crossBetween val="between"/>
      </c:valAx>
    </c:plotArea>
    <c:legend>
      <c:legendPos val="r"/>
      <c:layout/>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barChart>
        <c:barDir val="col"/>
        <c:grouping val="clustered"/>
        <c:ser>
          <c:idx val="0"/>
          <c:order val="0"/>
          <c:tx>
            <c:strRef>
              <c:f>Sheet3!$A$2</c:f>
              <c:strCache>
                <c:ptCount val="1"/>
                <c:pt idx="0">
                  <c:v>Typical</c:v>
                </c:pt>
              </c:strCache>
            </c:strRef>
          </c:tx>
          <c:cat>
            <c:strRef>
              <c:f>Sheet3!$B$1:$F$1</c:f>
              <c:strCache>
                <c:ptCount val="5"/>
                <c:pt idx="0">
                  <c:v>DAvg-Precision</c:v>
                </c:pt>
                <c:pt idx="1">
                  <c:v>D-Precision</c:v>
                </c:pt>
                <c:pt idx="2">
                  <c:v>D-Recall</c:v>
                </c:pt>
                <c:pt idx="3">
                  <c:v>Precision</c:v>
                </c:pt>
                <c:pt idx="4">
                  <c:v>Recall</c:v>
                </c:pt>
              </c:strCache>
            </c:strRef>
          </c:cat>
          <c:val>
            <c:numRef>
              <c:f>Sheet3!$B$2:$F$2</c:f>
              <c:numCache>
                <c:formatCode>General</c:formatCode>
                <c:ptCount val="5"/>
                <c:pt idx="0">
                  <c:v>0.0929040587618837</c:v>
                </c:pt>
                <c:pt idx="1">
                  <c:v>0.26229830460703</c:v>
                </c:pt>
                <c:pt idx="2">
                  <c:v>0.196286216813324</c:v>
                </c:pt>
                <c:pt idx="3">
                  <c:v>0.313597202078448</c:v>
                </c:pt>
                <c:pt idx="4">
                  <c:v>0.294732215355984</c:v>
                </c:pt>
              </c:numCache>
            </c:numRef>
          </c:val>
        </c:ser>
        <c:ser>
          <c:idx val="1"/>
          <c:order val="1"/>
          <c:tx>
            <c:strRef>
              <c:f>Sheet3!$A$3</c:f>
              <c:strCache>
                <c:ptCount val="1"/>
                <c:pt idx="0">
                  <c:v>DS-Typical</c:v>
                </c:pt>
              </c:strCache>
            </c:strRef>
          </c:tx>
          <c:cat>
            <c:strRef>
              <c:f>Sheet3!$B$1:$F$1</c:f>
              <c:strCache>
                <c:ptCount val="5"/>
                <c:pt idx="0">
                  <c:v>DAvg-Precision</c:v>
                </c:pt>
                <c:pt idx="1">
                  <c:v>D-Precision</c:v>
                </c:pt>
                <c:pt idx="2">
                  <c:v>D-Recall</c:v>
                </c:pt>
                <c:pt idx="3">
                  <c:v>Precision</c:v>
                </c:pt>
                <c:pt idx="4">
                  <c:v>Recall</c:v>
                </c:pt>
              </c:strCache>
            </c:strRef>
          </c:cat>
          <c:val>
            <c:numRef>
              <c:f>Sheet3!$B$3:$F$3</c:f>
              <c:numCache>
                <c:formatCode>General</c:formatCode>
                <c:ptCount val="5"/>
                <c:pt idx="0">
                  <c:v>0.0752631887452664</c:v>
                </c:pt>
                <c:pt idx="1">
                  <c:v>0.287338055434418</c:v>
                </c:pt>
                <c:pt idx="2">
                  <c:v>0.132411364980166</c:v>
                </c:pt>
                <c:pt idx="3">
                  <c:v>0.248173274739743</c:v>
                </c:pt>
                <c:pt idx="4">
                  <c:v>0.324198470074456</c:v>
                </c:pt>
              </c:numCache>
            </c:numRef>
          </c:val>
        </c:ser>
        <c:ser>
          <c:idx val="2"/>
          <c:order val="2"/>
          <c:tx>
            <c:strRef>
              <c:f>Sheet3!$A$4</c:f>
              <c:strCache>
                <c:ptCount val="1"/>
                <c:pt idx="0">
                  <c:v>Diversity</c:v>
                </c:pt>
              </c:strCache>
            </c:strRef>
          </c:tx>
          <c:cat>
            <c:strRef>
              <c:f>Sheet3!$B$1:$F$1</c:f>
              <c:strCache>
                <c:ptCount val="5"/>
                <c:pt idx="0">
                  <c:v>DAvg-Precision</c:v>
                </c:pt>
                <c:pt idx="1">
                  <c:v>D-Precision</c:v>
                </c:pt>
                <c:pt idx="2">
                  <c:v>D-Recall</c:v>
                </c:pt>
                <c:pt idx="3">
                  <c:v>Precision</c:v>
                </c:pt>
                <c:pt idx="4">
                  <c:v>Recall</c:v>
                </c:pt>
              </c:strCache>
            </c:strRef>
          </c:cat>
          <c:val>
            <c:numRef>
              <c:f>Sheet3!$B$4:$F$4</c:f>
              <c:numCache>
                <c:formatCode>General</c:formatCode>
                <c:ptCount val="5"/>
                <c:pt idx="0">
                  <c:v>0.031019641371921</c:v>
                </c:pt>
                <c:pt idx="1">
                  <c:v>0.120874652838275</c:v>
                </c:pt>
                <c:pt idx="2">
                  <c:v>0.0685275386154378</c:v>
                </c:pt>
                <c:pt idx="3">
                  <c:v>0.166458983631396</c:v>
                </c:pt>
                <c:pt idx="4">
                  <c:v>0.209821605551765</c:v>
                </c:pt>
              </c:numCache>
            </c:numRef>
          </c:val>
        </c:ser>
        <c:ser>
          <c:idx val="3"/>
          <c:order val="3"/>
          <c:tx>
            <c:strRef>
              <c:f>Sheet3!$A$5</c:f>
              <c:strCache>
                <c:ptCount val="1"/>
                <c:pt idx="0">
                  <c:v>NS-Full Context</c:v>
                </c:pt>
              </c:strCache>
            </c:strRef>
          </c:tx>
          <c:cat>
            <c:strRef>
              <c:f>Sheet3!$B$1:$F$1</c:f>
              <c:strCache>
                <c:ptCount val="5"/>
                <c:pt idx="0">
                  <c:v>DAvg-Precision</c:v>
                </c:pt>
                <c:pt idx="1">
                  <c:v>D-Precision</c:v>
                </c:pt>
                <c:pt idx="2">
                  <c:v>D-Recall</c:v>
                </c:pt>
                <c:pt idx="3">
                  <c:v>Precision</c:v>
                </c:pt>
                <c:pt idx="4">
                  <c:v>Recall</c:v>
                </c:pt>
              </c:strCache>
            </c:strRef>
          </c:cat>
          <c:val>
            <c:numRef>
              <c:f>Sheet3!$B$5:$F$5</c:f>
              <c:numCache>
                <c:formatCode>General</c:formatCode>
                <c:ptCount val="5"/>
                <c:pt idx="0">
                  <c:v>0.0483702647635683</c:v>
                </c:pt>
                <c:pt idx="1">
                  <c:v>0.134780820628647</c:v>
                </c:pt>
                <c:pt idx="2">
                  <c:v>0.135483923894184</c:v>
                </c:pt>
                <c:pt idx="3">
                  <c:v>0.232190798482</c:v>
                </c:pt>
                <c:pt idx="4">
                  <c:v>0.204060711725086</c:v>
                </c:pt>
              </c:numCache>
            </c:numRef>
          </c:val>
        </c:ser>
        <c:ser>
          <c:idx val="4"/>
          <c:order val="4"/>
          <c:tx>
            <c:strRef>
              <c:f>Sheet3!$A$6</c:f>
              <c:strCache>
                <c:ptCount val="1"/>
                <c:pt idx="0">
                  <c:v>Full Context</c:v>
                </c:pt>
              </c:strCache>
            </c:strRef>
          </c:tx>
          <c:cat>
            <c:strRef>
              <c:f>Sheet3!$B$1:$F$1</c:f>
              <c:strCache>
                <c:ptCount val="5"/>
                <c:pt idx="0">
                  <c:v>DAvg-Precision</c:v>
                </c:pt>
                <c:pt idx="1">
                  <c:v>D-Precision</c:v>
                </c:pt>
                <c:pt idx="2">
                  <c:v>D-Recall</c:v>
                </c:pt>
                <c:pt idx="3">
                  <c:v>Precision</c:v>
                </c:pt>
                <c:pt idx="4">
                  <c:v>Recall</c:v>
                </c:pt>
              </c:strCache>
            </c:strRef>
          </c:cat>
          <c:val>
            <c:numRef>
              <c:f>Sheet3!$B$6:$F$6</c:f>
              <c:numCache>
                <c:formatCode>General</c:formatCode>
                <c:ptCount val="5"/>
                <c:pt idx="0">
                  <c:v>0.0490000000000001</c:v>
                </c:pt>
                <c:pt idx="1">
                  <c:v>0.132394588744589</c:v>
                </c:pt>
                <c:pt idx="2">
                  <c:v>0.132896144311907</c:v>
                </c:pt>
                <c:pt idx="3">
                  <c:v>0.227085037921383</c:v>
                </c:pt>
                <c:pt idx="4">
                  <c:v>0.210248414442982</c:v>
                </c:pt>
              </c:numCache>
            </c:numRef>
          </c:val>
        </c:ser>
        <c:axId val="518840168"/>
        <c:axId val="518903240"/>
      </c:barChart>
      <c:catAx>
        <c:axId val="518840168"/>
        <c:scaling>
          <c:orientation val="minMax"/>
        </c:scaling>
        <c:axPos val="b"/>
        <c:tickLblPos val="nextTo"/>
        <c:crossAx val="518903240"/>
        <c:crosses val="autoZero"/>
        <c:auto val="1"/>
        <c:lblAlgn val="ctr"/>
        <c:lblOffset val="100"/>
      </c:catAx>
      <c:valAx>
        <c:axId val="518903240"/>
        <c:scaling>
          <c:orientation val="minMax"/>
        </c:scaling>
        <c:axPos val="l"/>
        <c:majorGridlines/>
        <c:numFmt formatCode="General" sourceLinked="1"/>
        <c:tickLblPos val="nextTo"/>
        <c:crossAx val="518840168"/>
        <c:crosses val="autoZero"/>
        <c:crossBetween val="between"/>
      </c:valAx>
    </c:plotArea>
    <c:legend>
      <c:legendPos val="r"/>
      <c:layout>
        <c:manualLayout>
          <c:xMode val="edge"/>
          <c:yMode val="edge"/>
          <c:x val="0.751592070728001"/>
          <c:y val="0.122739203054164"/>
          <c:w val="0.242559976055625"/>
          <c:h val="0.603006442376521"/>
        </c:manualLayout>
      </c:layout>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barChart>
        <c:barDir val="col"/>
        <c:grouping val="clustered"/>
        <c:ser>
          <c:idx val="0"/>
          <c:order val="0"/>
          <c:tx>
            <c:strRef>
              <c:f>Sheet5!$B$4</c:f>
              <c:strCache>
                <c:ptCount val="1"/>
                <c:pt idx="0">
                  <c:v>Typical</c:v>
                </c:pt>
              </c:strCache>
            </c:strRef>
          </c:tx>
          <c:cat>
            <c:strRef>
              <c:f>Sheet5!$C$3:$G$3</c:f>
              <c:strCache>
                <c:ptCount val="5"/>
                <c:pt idx="0">
                  <c:v>DAvg-Precision</c:v>
                </c:pt>
                <c:pt idx="1">
                  <c:v>D-Precision</c:v>
                </c:pt>
                <c:pt idx="2">
                  <c:v>D-Recall</c:v>
                </c:pt>
                <c:pt idx="3">
                  <c:v>Precision</c:v>
                </c:pt>
                <c:pt idx="4">
                  <c:v>Recall</c:v>
                </c:pt>
              </c:strCache>
            </c:strRef>
          </c:cat>
          <c:val>
            <c:numRef>
              <c:f>Sheet5!$C$4:$G$4</c:f>
              <c:numCache>
                <c:formatCode>General</c:formatCode>
                <c:ptCount val="5"/>
                <c:pt idx="0">
                  <c:v>0.0744905082433171</c:v>
                </c:pt>
                <c:pt idx="1">
                  <c:v>0.258634739393696</c:v>
                </c:pt>
                <c:pt idx="2">
                  <c:v>0.157352153778363</c:v>
                </c:pt>
                <c:pt idx="3">
                  <c:v>0.262116271992876</c:v>
                </c:pt>
                <c:pt idx="4">
                  <c:v>0.300713963639126</c:v>
                </c:pt>
              </c:numCache>
            </c:numRef>
          </c:val>
        </c:ser>
        <c:ser>
          <c:idx val="1"/>
          <c:order val="1"/>
          <c:tx>
            <c:strRef>
              <c:f>Sheet5!$B$5</c:f>
              <c:strCache>
                <c:ptCount val="1"/>
                <c:pt idx="0">
                  <c:v>DS-Typical</c:v>
                </c:pt>
              </c:strCache>
            </c:strRef>
          </c:tx>
          <c:cat>
            <c:strRef>
              <c:f>Sheet5!$C$3:$G$3</c:f>
              <c:strCache>
                <c:ptCount val="5"/>
                <c:pt idx="0">
                  <c:v>DAvg-Precision</c:v>
                </c:pt>
                <c:pt idx="1">
                  <c:v>D-Precision</c:v>
                </c:pt>
                <c:pt idx="2">
                  <c:v>D-Recall</c:v>
                </c:pt>
                <c:pt idx="3">
                  <c:v>Precision</c:v>
                </c:pt>
                <c:pt idx="4">
                  <c:v>Recall</c:v>
                </c:pt>
              </c:strCache>
            </c:strRef>
          </c:cat>
          <c:val>
            <c:numRef>
              <c:f>Sheet5!$C$5:$G$5</c:f>
              <c:numCache>
                <c:formatCode>General</c:formatCode>
                <c:ptCount val="5"/>
                <c:pt idx="0">
                  <c:v>0.0656814286081543</c:v>
                </c:pt>
                <c:pt idx="1">
                  <c:v>0.294724000165933</c:v>
                </c:pt>
                <c:pt idx="2">
                  <c:v>0.111426087453808</c:v>
                </c:pt>
                <c:pt idx="3">
                  <c:v>0.203730517944123</c:v>
                </c:pt>
                <c:pt idx="4">
                  <c:v>0.331495406087859</c:v>
                </c:pt>
              </c:numCache>
            </c:numRef>
          </c:val>
        </c:ser>
        <c:ser>
          <c:idx val="2"/>
          <c:order val="2"/>
          <c:tx>
            <c:strRef>
              <c:f>Sheet5!$B$6</c:f>
              <c:strCache>
                <c:ptCount val="1"/>
                <c:pt idx="0">
                  <c:v>Diversity</c:v>
                </c:pt>
              </c:strCache>
            </c:strRef>
          </c:tx>
          <c:cat>
            <c:strRef>
              <c:f>Sheet5!$C$3:$G$3</c:f>
              <c:strCache>
                <c:ptCount val="5"/>
                <c:pt idx="0">
                  <c:v>DAvg-Precision</c:v>
                </c:pt>
                <c:pt idx="1">
                  <c:v>D-Precision</c:v>
                </c:pt>
                <c:pt idx="2">
                  <c:v>D-Recall</c:v>
                </c:pt>
                <c:pt idx="3">
                  <c:v>Precision</c:v>
                </c:pt>
                <c:pt idx="4">
                  <c:v>Recall</c:v>
                </c:pt>
              </c:strCache>
            </c:strRef>
          </c:cat>
          <c:val>
            <c:numRef>
              <c:f>Sheet5!$C$6:$G$6</c:f>
              <c:numCache>
                <c:formatCode>General</c:formatCode>
                <c:ptCount val="5"/>
                <c:pt idx="0">
                  <c:v>0.0262725087790538</c:v>
                </c:pt>
                <c:pt idx="1">
                  <c:v>0.137540358574517</c:v>
                </c:pt>
                <c:pt idx="2">
                  <c:v>0.0787400705030012</c:v>
                </c:pt>
                <c:pt idx="3">
                  <c:v>0.167088743605568</c:v>
                </c:pt>
                <c:pt idx="4">
                  <c:v>0.235990949219207</c:v>
                </c:pt>
              </c:numCache>
            </c:numRef>
          </c:val>
        </c:ser>
        <c:ser>
          <c:idx val="3"/>
          <c:order val="3"/>
          <c:tx>
            <c:strRef>
              <c:f>Sheet5!$B$7</c:f>
              <c:strCache>
                <c:ptCount val="1"/>
                <c:pt idx="0">
                  <c:v>NS-Full Context</c:v>
                </c:pt>
              </c:strCache>
            </c:strRef>
          </c:tx>
          <c:cat>
            <c:strRef>
              <c:f>Sheet5!$C$3:$G$3</c:f>
              <c:strCache>
                <c:ptCount val="5"/>
                <c:pt idx="0">
                  <c:v>DAvg-Precision</c:v>
                </c:pt>
                <c:pt idx="1">
                  <c:v>D-Precision</c:v>
                </c:pt>
                <c:pt idx="2">
                  <c:v>D-Recall</c:v>
                </c:pt>
                <c:pt idx="3">
                  <c:v>Precision</c:v>
                </c:pt>
                <c:pt idx="4">
                  <c:v>Recall</c:v>
                </c:pt>
              </c:strCache>
            </c:strRef>
          </c:cat>
          <c:val>
            <c:numRef>
              <c:f>Sheet5!$C$7:$G$7</c:f>
              <c:numCache>
                <c:formatCode>General</c:formatCode>
                <c:ptCount val="5"/>
                <c:pt idx="0">
                  <c:v>0.0372080194032284</c:v>
                </c:pt>
                <c:pt idx="1">
                  <c:v>0.144923709194468</c:v>
                </c:pt>
                <c:pt idx="2">
                  <c:v>0.120189696210746</c:v>
                </c:pt>
                <c:pt idx="3">
                  <c:v>0.203649945871472</c:v>
                </c:pt>
                <c:pt idx="4">
                  <c:v>0.226796878397445</c:v>
                </c:pt>
              </c:numCache>
            </c:numRef>
          </c:val>
        </c:ser>
        <c:ser>
          <c:idx val="4"/>
          <c:order val="4"/>
          <c:tx>
            <c:strRef>
              <c:f>Sheet5!$B$8</c:f>
              <c:strCache>
                <c:ptCount val="1"/>
                <c:pt idx="0">
                  <c:v>Full Context</c:v>
                </c:pt>
              </c:strCache>
            </c:strRef>
          </c:tx>
          <c:cat>
            <c:strRef>
              <c:f>Sheet5!$C$3:$G$3</c:f>
              <c:strCache>
                <c:ptCount val="5"/>
                <c:pt idx="0">
                  <c:v>DAvg-Precision</c:v>
                </c:pt>
                <c:pt idx="1">
                  <c:v>D-Precision</c:v>
                </c:pt>
                <c:pt idx="2">
                  <c:v>D-Recall</c:v>
                </c:pt>
                <c:pt idx="3">
                  <c:v>Precision</c:v>
                </c:pt>
                <c:pt idx="4">
                  <c:v>Recall</c:v>
                </c:pt>
              </c:strCache>
            </c:strRef>
          </c:cat>
          <c:val>
            <c:numRef>
              <c:f>Sheet5!$C$8:$G$8</c:f>
              <c:numCache>
                <c:formatCode>General</c:formatCode>
                <c:ptCount val="5"/>
                <c:pt idx="0">
                  <c:v>0.0385776427849095</c:v>
                </c:pt>
                <c:pt idx="1">
                  <c:v>0.145658211375021</c:v>
                </c:pt>
                <c:pt idx="2">
                  <c:v>0.119446031895875</c:v>
                </c:pt>
                <c:pt idx="3">
                  <c:v>0.200945886398838</c:v>
                </c:pt>
                <c:pt idx="4">
                  <c:v>0.231289752567566</c:v>
                </c:pt>
              </c:numCache>
            </c:numRef>
          </c:val>
        </c:ser>
        <c:axId val="518921064"/>
        <c:axId val="518924200"/>
      </c:barChart>
      <c:catAx>
        <c:axId val="518921064"/>
        <c:scaling>
          <c:orientation val="minMax"/>
        </c:scaling>
        <c:axPos val="b"/>
        <c:tickLblPos val="nextTo"/>
        <c:crossAx val="518924200"/>
        <c:crosses val="autoZero"/>
        <c:auto val="1"/>
        <c:lblAlgn val="ctr"/>
        <c:lblOffset val="100"/>
      </c:catAx>
      <c:valAx>
        <c:axId val="518924200"/>
        <c:scaling>
          <c:orientation val="minMax"/>
        </c:scaling>
        <c:axPos val="l"/>
        <c:majorGridlines/>
        <c:numFmt formatCode="General" sourceLinked="1"/>
        <c:tickLblPos val="nextTo"/>
        <c:crossAx val="518921064"/>
        <c:crosses val="autoZero"/>
        <c:crossBetween val="between"/>
      </c:valAx>
    </c:plotArea>
    <c:legend>
      <c:legendPos val="r"/>
      <c:layout>
        <c:manualLayout>
          <c:xMode val="edge"/>
          <c:yMode val="edge"/>
          <c:x val="0.752901356080491"/>
          <c:y val="0.195844269466317"/>
          <c:w val="0.230431977252843"/>
          <c:h val="0.506459609215515"/>
        </c:manualLayout>
      </c:layout>
    </c:legend>
    <c:plotVisOnly val="1"/>
  </c:chart>
  <c:externalData r:id="rId1"/>
  <c:userShapes r:id="rId2"/>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barChart>
        <c:barDir val="col"/>
        <c:grouping val="clustered"/>
        <c:ser>
          <c:idx val="0"/>
          <c:order val="0"/>
          <c:tx>
            <c:strRef>
              <c:f>Sheet3!$A$61</c:f>
              <c:strCache>
                <c:ptCount val="1"/>
                <c:pt idx="0">
                  <c:v>Typical</c:v>
                </c:pt>
              </c:strCache>
            </c:strRef>
          </c:tx>
          <c:cat>
            <c:strRef>
              <c:f>Sheet3!$B$60:$F$60</c:f>
              <c:strCache>
                <c:ptCount val="5"/>
                <c:pt idx="0">
                  <c:v>DAvg-Precision</c:v>
                </c:pt>
                <c:pt idx="1">
                  <c:v>D-Precision</c:v>
                </c:pt>
                <c:pt idx="2">
                  <c:v>D-Recall</c:v>
                </c:pt>
                <c:pt idx="3">
                  <c:v>Precision</c:v>
                </c:pt>
                <c:pt idx="4">
                  <c:v>Recall</c:v>
                </c:pt>
              </c:strCache>
            </c:strRef>
          </c:cat>
          <c:val>
            <c:numRef>
              <c:f>Sheet3!$B$61:$F$61</c:f>
              <c:numCache>
                <c:formatCode>General</c:formatCode>
                <c:ptCount val="5"/>
                <c:pt idx="0">
                  <c:v>0.10563477765884</c:v>
                </c:pt>
                <c:pt idx="1">
                  <c:v>0.18362752405173</c:v>
                </c:pt>
                <c:pt idx="2">
                  <c:v>0.212837869598189</c:v>
                </c:pt>
                <c:pt idx="3">
                  <c:v>0.261264835986651</c:v>
                </c:pt>
                <c:pt idx="4">
                  <c:v>0.181588330667687</c:v>
                </c:pt>
              </c:numCache>
            </c:numRef>
          </c:val>
        </c:ser>
        <c:ser>
          <c:idx val="1"/>
          <c:order val="1"/>
          <c:tx>
            <c:strRef>
              <c:f>Sheet3!$A$62</c:f>
              <c:strCache>
                <c:ptCount val="1"/>
                <c:pt idx="0">
                  <c:v>DS-Typical</c:v>
                </c:pt>
              </c:strCache>
            </c:strRef>
          </c:tx>
          <c:cat>
            <c:strRef>
              <c:f>Sheet3!$B$60:$F$60</c:f>
              <c:strCache>
                <c:ptCount val="5"/>
                <c:pt idx="0">
                  <c:v>DAvg-Precision</c:v>
                </c:pt>
                <c:pt idx="1">
                  <c:v>D-Precision</c:v>
                </c:pt>
                <c:pt idx="2">
                  <c:v>D-Recall</c:v>
                </c:pt>
                <c:pt idx="3">
                  <c:v>Precision</c:v>
                </c:pt>
                <c:pt idx="4">
                  <c:v>Recall</c:v>
                </c:pt>
              </c:strCache>
            </c:strRef>
          </c:cat>
          <c:val>
            <c:numRef>
              <c:f>Sheet3!$B$62:$F$62</c:f>
              <c:numCache>
                <c:formatCode>General</c:formatCode>
                <c:ptCount val="5"/>
                <c:pt idx="0">
                  <c:v>0.0780949839158639</c:v>
                </c:pt>
                <c:pt idx="1">
                  <c:v>0.207800659823493</c:v>
                </c:pt>
                <c:pt idx="2">
                  <c:v>0.132608644888078</c:v>
                </c:pt>
                <c:pt idx="3">
                  <c:v>0.21122461784918</c:v>
                </c:pt>
                <c:pt idx="4">
                  <c:v>0.210244365187533</c:v>
                </c:pt>
              </c:numCache>
            </c:numRef>
          </c:val>
        </c:ser>
        <c:ser>
          <c:idx val="2"/>
          <c:order val="2"/>
          <c:tx>
            <c:strRef>
              <c:f>Sheet3!$A$63</c:f>
              <c:strCache>
                <c:ptCount val="1"/>
                <c:pt idx="0">
                  <c:v>Full Context</c:v>
                </c:pt>
              </c:strCache>
            </c:strRef>
          </c:tx>
          <c:cat>
            <c:strRef>
              <c:f>Sheet3!$B$60:$F$60</c:f>
              <c:strCache>
                <c:ptCount val="5"/>
                <c:pt idx="0">
                  <c:v>DAvg-Precision</c:v>
                </c:pt>
                <c:pt idx="1">
                  <c:v>D-Precision</c:v>
                </c:pt>
                <c:pt idx="2">
                  <c:v>D-Recall</c:v>
                </c:pt>
                <c:pt idx="3">
                  <c:v>Precision</c:v>
                </c:pt>
                <c:pt idx="4">
                  <c:v>Recall</c:v>
                </c:pt>
              </c:strCache>
            </c:strRef>
          </c:cat>
          <c:val>
            <c:numRef>
              <c:f>Sheet3!$B$63:$F$63</c:f>
              <c:numCache>
                <c:formatCode>General</c:formatCode>
                <c:ptCount val="5"/>
                <c:pt idx="0">
                  <c:v>0.0789093846565457</c:v>
                </c:pt>
                <c:pt idx="1">
                  <c:v>0.111892857142857</c:v>
                </c:pt>
                <c:pt idx="2">
                  <c:v>0.193926092338622</c:v>
                </c:pt>
                <c:pt idx="3">
                  <c:v>0.227935674778839</c:v>
                </c:pt>
                <c:pt idx="4">
                  <c:v>0.148630867674535</c:v>
                </c:pt>
              </c:numCache>
            </c:numRef>
          </c:val>
        </c:ser>
        <c:axId val="518821832"/>
        <c:axId val="519011912"/>
      </c:barChart>
      <c:catAx>
        <c:axId val="518821832"/>
        <c:scaling>
          <c:orientation val="minMax"/>
        </c:scaling>
        <c:axPos val="b"/>
        <c:tickLblPos val="nextTo"/>
        <c:crossAx val="519011912"/>
        <c:crosses val="autoZero"/>
        <c:auto val="1"/>
        <c:lblAlgn val="ctr"/>
        <c:lblOffset val="100"/>
      </c:catAx>
      <c:valAx>
        <c:axId val="519011912"/>
        <c:scaling>
          <c:orientation val="minMax"/>
        </c:scaling>
        <c:axPos val="l"/>
        <c:majorGridlines/>
        <c:numFmt formatCode="General" sourceLinked="1"/>
        <c:tickLblPos val="nextTo"/>
        <c:crossAx val="518821832"/>
        <c:crosses val="autoZero"/>
        <c:crossBetween val="between"/>
      </c:valAx>
    </c:plotArea>
    <c:legend>
      <c:legendPos val="r"/>
      <c:layout/>
    </c:legend>
    <c:plotVisOnly val="1"/>
  </c:chart>
  <c:externalData r:id="rId1"/>
</c:chartSpace>
</file>

<file path=ppt/drawings/drawing1.xml><?xml version="1.0" encoding="utf-8"?>
<c:userShapes xmlns:c="http://schemas.openxmlformats.org/drawingml/2006/chart">
  <cdr:relSizeAnchor xmlns:cdr="http://schemas.openxmlformats.org/drawingml/2006/chartDrawing">
    <cdr:from>
      <cdr:x>0.75</cdr:x>
      <cdr:y>0.02778</cdr:y>
    </cdr:from>
    <cdr:to>
      <cdr:x>1</cdr:x>
      <cdr:y>0.12876</cdr:y>
    </cdr:to>
    <cdr:sp macro="" textlink="">
      <cdr:nvSpPr>
        <cdr:cNvPr id="2" name="TextBox 6"/>
        <cdr:cNvSpPr txBox="1"/>
      </cdr:nvSpPr>
      <cdr:spPr>
        <a:xfrm xmlns:a="http://schemas.openxmlformats.org/drawingml/2006/main">
          <a:off x="3505200" y="76200"/>
          <a:ext cx="1143000" cy="277008"/>
        </a:xfrm>
        <a:prstGeom xmlns:a="http://schemas.openxmlformats.org/drawingml/2006/main" prst="rect">
          <a:avLst/>
        </a:prstGeom>
        <a:noFill xmlns:a="http://schemas.openxmlformats.org/drawingml/2006/main"/>
        <a:ln xmlns:a="http://schemas.openxmlformats.org/drawingml/2006/main">
          <a:solidFill>
            <a:schemeClr val="accent2"/>
          </a:solidFill>
        </a:l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Gill Sans MT"/>
            </a:defRPr>
          </a:lvl1pPr>
          <a:lvl2pPr marL="457200" algn="l" defTabSz="914400" rtl="0" eaLnBrk="1" latinLnBrk="0" hangingPunct="1">
            <a:defRPr sz="1800" kern="1200">
              <a:solidFill>
                <a:sysClr val="windowText" lastClr="000000"/>
              </a:solidFill>
              <a:latin typeface="Gill Sans MT"/>
            </a:defRPr>
          </a:lvl2pPr>
          <a:lvl3pPr marL="914400" algn="l" defTabSz="914400" rtl="0" eaLnBrk="1" latinLnBrk="0" hangingPunct="1">
            <a:defRPr sz="1800" kern="1200">
              <a:solidFill>
                <a:sysClr val="windowText" lastClr="000000"/>
              </a:solidFill>
              <a:latin typeface="Gill Sans MT"/>
            </a:defRPr>
          </a:lvl3pPr>
          <a:lvl4pPr marL="1371600" algn="l" defTabSz="914400" rtl="0" eaLnBrk="1" latinLnBrk="0" hangingPunct="1">
            <a:defRPr sz="1800" kern="1200">
              <a:solidFill>
                <a:sysClr val="windowText" lastClr="000000"/>
              </a:solidFill>
              <a:latin typeface="Gill Sans MT"/>
            </a:defRPr>
          </a:lvl4pPr>
          <a:lvl5pPr marL="1828800" algn="l" defTabSz="914400" rtl="0" eaLnBrk="1" latinLnBrk="0" hangingPunct="1">
            <a:defRPr sz="1800" kern="1200">
              <a:solidFill>
                <a:sysClr val="windowText" lastClr="000000"/>
              </a:solidFill>
              <a:latin typeface="Gill Sans MT"/>
            </a:defRPr>
          </a:lvl5pPr>
          <a:lvl6pPr marL="2286000" algn="l" defTabSz="914400" rtl="0" eaLnBrk="1" latinLnBrk="0" hangingPunct="1">
            <a:defRPr sz="1800" kern="1200">
              <a:solidFill>
                <a:sysClr val="windowText" lastClr="000000"/>
              </a:solidFill>
              <a:latin typeface="Gill Sans MT"/>
            </a:defRPr>
          </a:lvl6pPr>
          <a:lvl7pPr marL="2743200" algn="l" defTabSz="914400" rtl="0" eaLnBrk="1" latinLnBrk="0" hangingPunct="1">
            <a:defRPr sz="1800" kern="1200">
              <a:solidFill>
                <a:sysClr val="windowText" lastClr="000000"/>
              </a:solidFill>
              <a:latin typeface="Gill Sans MT"/>
            </a:defRPr>
          </a:lvl7pPr>
          <a:lvl8pPr marL="3200400" algn="l" defTabSz="914400" rtl="0" eaLnBrk="1" latinLnBrk="0" hangingPunct="1">
            <a:defRPr sz="1800" kern="1200">
              <a:solidFill>
                <a:sysClr val="windowText" lastClr="000000"/>
              </a:solidFill>
              <a:latin typeface="Gill Sans MT"/>
            </a:defRPr>
          </a:lvl8pPr>
          <a:lvl9pPr marL="3657600" algn="l" defTabSz="914400" rtl="0" eaLnBrk="1" latinLnBrk="0" hangingPunct="1">
            <a:defRPr sz="1800" kern="1200">
              <a:solidFill>
                <a:sysClr val="windowText" lastClr="000000"/>
              </a:solidFill>
              <a:latin typeface="Gill Sans MT"/>
            </a:defRPr>
          </a:lvl9pPr>
        </a:lstStyle>
        <a:p xmlns:a="http://schemas.openxmlformats.org/drawingml/2006/main">
          <a:r>
            <a:rPr lang="en-US" sz="1200" dirty="0" smtClean="0"/>
            <a:t>Test Results</a:t>
          </a:r>
          <a:endParaRPr lang="en-US" sz="12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11/5/08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11/5/08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11/5/08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11/5/08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11/5/08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11/5/08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 Id="rId3" Type="http://schemas.openxmlformats.org/officeDocument/2006/relationships/chart" Target="../charts/char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8" Type="http://schemas.openxmlformats.org/officeDocument/2006/relationships/hyperlink" Target="http://en.wikipedia.org/wiki/Oprah_Winfrey%23cite_note-Coming_Afer_Oprah-16" TargetMode="External"/><Relationship Id="rId39" Type="http://schemas.openxmlformats.org/officeDocument/2006/relationships/hyperlink" Target="http://en.wikipedia.org/wiki/Oprah_Winfrey%23cite_note-TIME_100-17" TargetMode="External"/><Relationship Id="rId20" Type="http://schemas.openxmlformats.org/officeDocument/2006/relationships/hyperlink" Target="http://en.wikipedia.org/wiki/Oprah_Winfrey%23cite_note-.23562-5" TargetMode="External"/><Relationship Id="rId21" Type="http://schemas.openxmlformats.org/officeDocument/2006/relationships/hyperlink" Target="http://en.wikipedia.org/wiki/Oprah_Winfrey%23cite_note-African-American_News_.26_Issues-6" TargetMode="External"/><Relationship Id="rId22" Type="http://schemas.openxmlformats.org/officeDocument/2006/relationships/hyperlink" Target="http://en.wikipedia.org/wiki/Oprah_Winfrey%23cite_note-.C2.A320m_school-7" TargetMode="External"/><Relationship Id="rId23" Type="http://schemas.openxmlformats.org/officeDocument/2006/relationships/hyperlink" Target="http://en.wikipedia.org/wiki/Oprah_Winfrey%23cite_note-8" TargetMode="External"/><Relationship Id="rId24" Type="http://schemas.openxmlformats.org/officeDocument/2006/relationships/hyperlink" Target="http://en.wikipedia.org/wiki/Time_100:_The_Most_Important_People_of_the_Century%23The_only_people_to_shape_both_the_20th_century_and_the_early_21st" TargetMode="External"/><Relationship Id="rId25" Type="http://schemas.openxmlformats.org/officeDocument/2006/relationships/hyperlink" Target="http://en.wikipedia.org/wiki/Oprah_Winfrey%23cite_note-.2440m_school-9" TargetMode="External"/><Relationship Id="rId26" Type="http://schemas.openxmlformats.org/officeDocument/2006/relationships/hyperlink" Target="http://en.wikipedia.org/wiki/Oprah_Winfrey%23cite_note-Obama_party-10" TargetMode="External"/><Relationship Id="rId27" Type="http://schemas.openxmlformats.org/officeDocument/2006/relationships/hyperlink" Target="http://en.wikipedia.org/wiki/Oprah_Winfrey%23cite_note-11" TargetMode="External"/><Relationship Id="rId28" Type="http://schemas.openxmlformats.org/officeDocument/2006/relationships/hyperlink" Target="http://en.wikipedia.org/wiki/Mississippi" TargetMode="External"/><Relationship Id="rId29" Type="http://schemas.openxmlformats.org/officeDocument/2006/relationships/hyperlink" Target="http://en.wikipedia.org/wiki/Inner_city" TargetMode="External"/><Relationship Id="rId40" Type="http://schemas.openxmlformats.org/officeDocument/2006/relationships/hyperlink" Target="http://en.wikipedia.org/wiki/Oprah_Winfrey%23cite_note-Word_Spy-18" TargetMode="External"/><Relationship Id="rId41" Type="http://schemas.openxmlformats.org/officeDocument/2006/relationships/hyperlink" Target="http://en.wikipedia.org/wiki/Tabloid_talk_show" TargetMode="External"/><Relationship Id="rId42" Type="http://schemas.openxmlformats.org/officeDocument/2006/relationships/hyperlink" Target="http://en.wikipedia.org/wiki/Phil_Donahue" TargetMode="External"/><Relationship Id="rId43" Type="http://schemas.openxmlformats.org/officeDocument/2006/relationships/hyperlink" Target="http://en.wikipedia.org/wiki/Yale_University" TargetMode="External"/><Relationship Id="rId44" Type="http://schemas.openxmlformats.org/officeDocument/2006/relationships/hyperlink" Target="http://en.wikipedia.org/wiki/Oprah_Winfrey%23cite_note-FTB_UCPress-19" TargetMode="External"/><Relationship Id="rId45" Type="http://schemas.openxmlformats.org/officeDocument/2006/relationships/hyperlink" Target="http://en.wikipedia.org/wiki/Oprah_Winfrey%23cite_note-TIME_100_2007-20" TargetMode="External"/><Relationship Id="rId46" Type="http://schemas.openxmlformats.org/officeDocument/2006/relationships/image" Target="../media/image3.jpeg"/><Relationship Id="rId47" Type="http://schemas.openxmlformats.org/officeDocument/2006/relationships/image" Target="../media/image4.png"/><Relationship Id="rId10" Type="http://schemas.openxmlformats.org/officeDocument/2006/relationships/hyperlink" Target="http://en.wikipedia.org/wiki/The_Oprah_Winfrey_Show" TargetMode="External"/><Relationship Id="rId11" Type="http://schemas.openxmlformats.org/officeDocument/2006/relationships/hyperlink" Target="http://en.wikipedia.org/wiki/Emmy_Awards" TargetMode="External"/><Relationship Id="rId12" Type="http://schemas.openxmlformats.org/officeDocument/2006/relationships/hyperlink" Target="http://en.wikipedia.org/wiki/Oprah_Winfrey%23cite_note-2010_contract-1" TargetMode="External"/><Relationship Id="rId13" Type="http://schemas.openxmlformats.org/officeDocument/2006/relationships/hyperlink" Target="http://en.wikipedia.org/wiki/Academy_Award" TargetMode="External"/><Relationship Id="rId14" Type="http://schemas.openxmlformats.org/officeDocument/2006/relationships/hyperlink" Target="http://en.wikipedia.org/wiki/Actor" TargetMode="External"/><Relationship Id="rId15" Type="http://schemas.openxmlformats.org/officeDocument/2006/relationships/hyperlink" Target="http://en.wikipedia.org/wiki/African_American" TargetMode="External"/><Relationship Id="rId16" Type="http://schemas.openxmlformats.org/officeDocument/2006/relationships/hyperlink" Target="http://en.wikipedia.org/wiki/Oprah_Winfrey%23cite_note-Oprah_The_Educator-2" TargetMode="External"/><Relationship Id="rId17" Type="http://schemas.openxmlformats.org/officeDocument/2006/relationships/hyperlink" Target="http://en.wikipedia.org/wiki/Oprah_Winfrey%23cite_note-UrbanMecca-3" TargetMode="External"/><Relationship Id="rId1" Type="http://schemas.openxmlformats.org/officeDocument/2006/relationships/slideLayout" Target="../slideLayouts/slideLayout2.xml"/><Relationship Id="rId19" Type="http://schemas.openxmlformats.org/officeDocument/2006/relationships/hyperlink" Target="http://en.wikipedia.org/wiki/Oprah_Winfrey%23cite_note-4" TargetMode="External"/><Relationship Id="rId2" Type="http://schemas.openxmlformats.org/officeDocument/2006/relationships/hyperlink" Target="http://en.wikipedia.org/wiki/January_29" TargetMode="External"/><Relationship Id="rId3" Type="http://schemas.openxmlformats.org/officeDocument/2006/relationships/hyperlink" Target="http://en.wikipedia.org/wiki/1954" TargetMode="External"/><Relationship Id="rId4" Type="http://schemas.openxmlformats.org/officeDocument/2006/relationships/hyperlink" Target="http://en.wikipedia.org/wiki/United_States" TargetMode="External"/><Relationship Id="rId5" Type="http://schemas.openxmlformats.org/officeDocument/2006/relationships/hyperlink" Target="http://en.wikipedia.org/wiki/Television_host" TargetMode="External"/><Relationship Id="rId6" Type="http://schemas.openxmlformats.org/officeDocument/2006/relationships/hyperlink" Target="http://en.wikipedia.org/wiki/Media_proprietor" TargetMode="External"/><Relationship Id="rId7" Type="http://schemas.openxmlformats.org/officeDocument/2006/relationships/hyperlink" Target="http://en.wikipedia.org/wiki/Philanthropist" TargetMode="External"/><Relationship Id="rId8" Type="http://schemas.openxmlformats.org/officeDocument/2006/relationships/hyperlink" Target="http://en.wikipedia.org/wiki/Television_syndication" TargetMode="External"/><Relationship Id="rId9" Type="http://schemas.openxmlformats.org/officeDocument/2006/relationships/hyperlink" Target="http://en.wikipedia.org/wiki/Talk_show" TargetMode="External"/><Relationship Id="rId18" Type="http://schemas.openxmlformats.org/officeDocument/2006/relationships/hyperlink" Target="http://en.wikipedia.org/wiki/Black_billionaires" TargetMode="External"/><Relationship Id="rId30" Type="http://schemas.openxmlformats.org/officeDocument/2006/relationships/hyperlink" Target="http://en.wikipedia.org/wiki/Milwaukee,_Wisconsin" TargetMode="External"/><Relationship Id="rId31" Type="http://schemas.openxmlformats.org/officeDocument/2006/relationships/hyperlink" Target="http://en.wikipedia.org/wiki/Oprah_Winfrey%23cite_note-path_to_power-12" TargetMode="External"/><Relationship Id="rId32" Type="http://schemas.openxmlformats.org/officeDocument/2006/relationships/hyperlink" Target="http://en.wikipedia.org/wiki/Tennessee" TargetMode="External"/><Relationship Id="rId33" Type="http://schemas.openxmlformats.org/officeDocument/2006/relationships/hyperlink" Target="http://en.wikipedia.org/wiki/Oprah_Winfrey%23cite_note-13" TargetMode="External"/><Relationship Id="rId34" Type="http://schemas.openxmlformats.org/officeDocument/2006/relationships/hyperlink" Target="http://en.wikipedia.org/wiki/Chicago" TargetMode="External"/><Relationship Id="rId35" Type="http://schemas.openxmlformats.org/officeDocument/2006/relationships/hyperlink" Target="http://en.wikipedia.org/wiki/Broadcast_syndication%23Radio_syndication" TargetMode="External"/><Relationship Id="rId36" Type="http://schemas.openxmlformats.org/officeDocument/2006/relationships/hyperlink" Target="http://en.wikipedia.org/wiki/Oprah_Winfrey%23cite_note-TIME_100_1998-14" TargetMode="External"/><Relationship Id="rId37" Type="http://schemas.openxmlformats.org/officeDocument/2006/relationships/hyperlink" Target="http://en.wikipedia.org/wiki/Oprah_Winfrey%23cite_note-Reliable_Sources-1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 Id="rId3" Type="http://schemas.openxmlformats.org/officeDocument/2006/relationships/chart" Target="../charts/char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9" Type="http://schemas.openxmlformats.org/officeDocument/2006/relationships/hyperlink" Target="http://en.wikipedia.org/wiki/Dixie_Chicks" TargetMode="External"/><Relationship Id="rId20" Type="http://schemas.openxmlformats.org/officeDocument/2006/relationships/hyperlink" Target="http://en.wikipedia.org/wiki/Lubbock,_Texas" TargetMode="External"/><Relationship Id="rId21" Type="http://schemas.openxmlformats.org/officeDocument/2006/relationships/hyperlink" Target="http://en.wikipedia.org/wiki/Berklee_College_of_Music" TargetMode="External"/><Relationship Id="rId22" Type="http://schemas.openxmlformats.org/officeDocument/2006/relationships/hyperlink" Target="http://en.wikipedia.org/wiki/Laura_Lynch" TargetMode="External"/><Relationship Id="rId23" Type="http://schemas.openxmlformats.org/officeDocument/2006/relationships/hyperlink" Target="http://en.wikipedia.org/wiki/Country_Music_Association_Awards" TargetMode="External"/><Relationship Id="rId24" Type="http://schemas.openxmlformats.org/officeDocument/2006/relationships/hyperlink" Target="http://en.wikipedia.org/wiki/Grammy_Award" TargetMode="External"/><Relationship Id="rId10" Type="http://schemas.openxmlformats.org/officeDocument/2006/relationships/image" Target="../media/image22.wmf"/><Relationship Id="rId11" Type="http://schemas.openxmlformats.org/officeDocument/2006/relationships/image" Target="../media/image23.jpeg"/><Relationship Id="rId12" Type="http://schemas.openxmlformats.org/officeDocument/2006/relationships/hyperlink" Target="http://en.wikipedia.org/wiki/October_14" TargetMode="External"/><Relationship Id="rId13" Type="http://schemas.openxmlformats.org/officeDocument/2006/relationships/hyperlink" Target="http://en.wikipedia.org/wiki/1974" TargetMode="External"/><Relationship Id="rId14" Type="http://schemas.openxmlformats.org/officeDocument/2006/relationships/hyperlink" Target="http://en.wikipedia.org/wiki/United_States" TargetMode="External"/><Relationship Id="rId15" Type="http://schemas.openxmlformats.org/officeDocument/2006/relationships/hyperlink" Target="http://en.wikipedia.org/wiki/Singer-songwriter" TargetMode="External"/><Relationship Id="rId16" Type="http://schemas.openxmlformats.org/officeDocument/2006/relationships/hyperlink" Target="http://en.wikipedia.org/wiki/Lead_vocalist" TargetMode="External"/><Relationship Id="rId17" Type="http://schemas.openxmlformats.org/officeDocument/2006/relationships/hyperlink" Target="http://en.wikipedia.org/wiki/Alternative_country" TargetMode="External"/><Relationship Id="rId1" Type="http://schemas.openxmlformats.org/officeDocument/2006/relationships/slideLayout" Target="../slideLayouts/slideLayout2.xml"/><Relationship Id="rId2" Type="http://schemas.openxmlformats.org/officeDocument/2006/relationships/image" Target="../media/image14.wmf"/><Relationship Id="rId3" Type="http://schemas.openxmlformats.org/officeDocument/2006/relationships/image" Target="../media/image15.wmf"/><Relationship Id="rId4" Type="http://schemas.openxmlformats.org/officeDocument/2006/relationships/image" Target="../media/image16.wmf"/><Relationship Id="rId5" Type="http://schemas.openxmlformats.org/officeDocument/2006/relationships/image" Target="../media/image17.jpeg"/><Relationship Id="rId6" Type="http://schemas.openxmlformats.org/officeDocument/2006/relationships/image" Target="../media/image18.wmf"/><Relationship Id="rId7" Type="http://schemas.openxmlformats.org/officeDocument/2006/relationships/image" Target="../media/image19.wmf"/><Relationship Id="rId8" Type="http://schemas.openxmlformats.org/officeDocument/2006/relationships/image" Target="../media/image20.wmf"/><Relationship Id="rId9" Type="http://schemas.openxmlformats.org/officeDocument/2006/relationships/image" Target="../media/image21.wmf"/><Relationship Id="rId18" Type="http://schemas.openxmlformats.org/officeDocument/2006/relationships/hyperlink" Target="http://en.wikipedia.org/wiki/Band_(musi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0.xml"/><Relationship Id="rId3" Type="http://schemas.openxmlformats.org/officeDocument/2006/relationships/chart" Target="../charts/char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wmf"/><Relationship Id="rId4" Type="http://schemas.openxmlformats.org/officeDocument/2006/relationships/image" Target="../media/image7.wmf"/><Relationship Id="rId5" Type="http://schemas.openxmlformats.org/officeDocument/2006/relationships/image" Target="../media/image8.jpeg"/><Relationship Id="rId6" Type="http://schemas.openxmlformats.org/officeDocument/2006/relationships/image" Target="../media/image9.png"/><Relationship Id="rId7"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Automatic Generation of Topic Pages </a:t>
            </a:r>
            <a:endParaRPr lang="en-US" dirty="0"/>
          </a:p>
        </p:txBody>
      </p:sp>
      <p:sp>
        <p:nvSpPr>
          <p:cNvPr id="3" name="Subtitle 2"/>
          <p:cNvSpPr>
            <a:spLocks noGrp="1"/>
          </p:cNvSpPr>
          <p:nvPr>
            <p:ph type="subTitle" idx="1"/>
          </p:nvPr>
        </p:nvSpPr>
        <p:spPr>
          <a:xfrm>
            <a:off x="1295400" y="5093208"/>
            <a:ext cx="6858000" cy="590550"/>
          </a:xfrm>
        </p:spPr>
        <p:txBody>
          <a:bodyPr>
            <a:noAutofit/>
          </a:bodyPr>
          <a:lstStyle/>
          <a:p>
            <a:r>
              <a:rPr lang="en-US" sz="1500" dirty="0" smtClean="0"/>
              <a:t>Niranjan Balasubramanian</a:t>
            </a:r>
          </a:p>
          <a:p>
            <a:r>
              <a:rPr lang="en-US" sz="1500" dirty="0" err="1" smtClean="0"/>
              <a:t>Silviu</a:t>
            </a:r>
            <a:r>
              <a:rPr lang="en-US" sz="1500" dirty="0" smtClean="0"/>
              <a:t> </a:t>
            </a:r>
            <a:r>
              <a:rPr lang="en-US" sz="1500" dirty="0" err="1" smtClean="0"/>
              <a:t>Cucerzan</a:t>
            </a:r>
            <a:endParaRPr lang="en-US" sz="1500" dirty="0" smtClean="0"/>
          </a:p>
          <a:p>
            <a:r>
              <a:rPr lang="en-US" sz="1500" dirty="0" smtClean="0"/>
              <a:t>Microsoft Research</a:t>
            </a:r>
            <a:endParaRPr lang="en-US" sz="1500" dirty="0"/>
          </a:p>
        </p:txBody>
      </p:sp>
      <p:pic>
        <p:nvPicPr>
          <p:cNvPr id="1026" name="Picture 2" descr="C:\Users\silviu\AppData\Local\Microsoft\Windows\Temporary Internet Files\Content.IE5\A411DLTT\MCj01047060000[1].wmf"/>
          <p:cNvPicPr>
            <a:picLocks noChangeAspect="1" noChangeArrowheads="1"/>
          </p:cNvPicPr>
          <p:nvPr/>
        </p:nvPicPr>
        <p:blipFill>
          <a:blip r:embed="rId2"/>
          <a:srcRect/>
          <a:stretch>
            <a:fillRect/>
          </a:stretch>
        </p:blipFill>
        <p:spPr bwMode="auto">
          <a:xfrm rot="20565400">
            <a:off x="5021737" y="5499192"/>
            <a:ext cx="1818742" cy="125364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 name="Flowchart: Decision 82"/>
          <p:cNvSpPr/>
          <p:nvPr/>
        </p:nvSpPr>
        <p:spPr>
          <a:xfrm>
            <a:off x="3048000" y="5105400"/>
            <a:ext cx="381000" cy="304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 name="Title 1"/>
          <p:cNvSpPr>
            <a:spLocks noGrp="1"/>
          </p:cNvSpPr>
          <p:nvPr>
            <p:ph type="title"/>
          </p:nvPr>
        </p:nvSpPr>
        <p:spPr/>
        <p:txBody>
          <a:bodyPr/>
          <a:lstStyle/>
          <a:p>
            <a:r>
              <a:rPr lang="en-US" dirty="0" smtClean="0"/>
              <a:t>Related Aspect Models</a:t>
            </a:r>
            <a:endParaRPr lang="en-US" dirty="0"/>
          </a:p>
        </p:txBody>
      </p:sp>
      <p:grpSp>
        <p:nvGrpSpPr>
          <p:cNvPr id="3" name="Group 58"/>
          <p:cNvGrpSpPr/>
          <p:nvPr/>
        </p:nvGrpSpPr>
        <p:grpSpPr>
          <a:xfrm>
            <a:off x="990600" y="1524000"/>
            <a:ext cx="8153400" cy="4800600"/>
            <a:chOff x="609600" y="1676400"/>
            <a:chExt cx="8153400" cy="4800600"/>
          </a:xfrm>
        </p:grpSpPr>
        <p:sp>
          <p:nvSpPr>
            <p:cNvPr id="5" name="Double Bracket 4"/>
            <p:cNvSpPr/>
            <p:nvPr/>
          </p:nvSpPr>
          <p:spPr>
            <a:xfrm>
              <a:off x="990600" y="5486400"/>
              <a:ext cx="1524000" cy="990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US" sz="1200" dirty="0" smtClean="0">
                  <a:solidFill>
                    <a:schemeClr val="tx2"/>
                  </a:solidFill>
                  <a:latin typeface="Arial Narrow" pitchFamily="34" charset="0"/>
                </a:rPr>
                <a:t>Johnny </a:t>
              </a:r>
              <a:r>
                <a:rPr lang="en-US" sz="1200" dirty="0" err="1" smtClean="0">
                  <a:solidFill>
                    <a:schemeClr val="tx2"/>
                  </a:solidFill>
                  <a:latin typeface="Arial Narrow" pitchFamily="34" charset="0"/>
                </a:rPr>
                <a:t>Depp</a:t>
              </a:r>
              <a:r>
                <a:rPr lang="en-US" sz="1200" dirty="0" smtClean="0">
                  <a:solidFill>
                    <a:schemeClr val="tx2"/>
                  </a:solidFill>
                  <a:latin typeface="Arial Narrow" pitchFamily="34" charset="0"/>
                </a:rPr>
                <a:t> </a:t>
              </a:r>
              <a:r>
                <a:rPr lang="en-US" sz="1200" dirty="0" smtClean="0">
                  <a:latin typeface="Arial Narrow" pitchFamily="34" charset="0"/>
                </a:rPr>
                <a:t>actor</a:t>
              </a:r>
            </a:p>
            <a:p>
              <a:pPr algn="ctr"/>
              <a:r>
                <a:rPr lang="en-US" sz="1200" dirty="0" smtClean="0">
                  <a:latin typeface="Arial Narrow" pitchFamily="34" charset="0"/>
                </a:rPr>
                <a:t>Johnny </a:t>
              </a:r>
              <a:r>
                <a:rPr lang="en-US" sz="1200" dirty="0" err="1" smtClean="0">
                  <a:latin typeface="Arial Narrow" pitchFamily="34" charset="0"/>
                </a:rPr>
                <a:t>Depp</a:t>
              </a:r>
              <a:r>
                <a:rPr lang="en-US" sz="1200" dirty="0" smtClean="0">
                  <a:latin typeface="Arial Narrow" pitchFamily="34" charset="0"/>
                </a:rPr>
                <a:t> </a:t>
              </a:r>
              <a:r>
                <a:rPr lang="en-US" sz="1200" dirty="0" err="1" smtClean="0">
                  <a:latin typeface="Arial Narrow" pitchFamily="34" charset="0"/>
                </a:rPr>
                <a:t>pics</a:t>
              </a:r>
              <a:endParaRPr lang="en-US" sz="1200" dirty="0" smtClean="0">
                <a:latin typeface="Arial Narrow" pitchFamily="34" charset="0"/>
              </a:endParaRPr>
            </a:p>
            <a:p>
              <a:pPr algn="ctr"/>
              <a:r>
                <a:rPr lang="en-US" sz="1200" dirty="0" smtClean="0">
                  <a:latin typeface="Arial Narrow" pitchFamily="34" charset="0"/>
                </a:rPr>
                <a:t>…</a:t>
              </a:r>
            </a:p>
            <a:p>
              <a:pPr algn="ctr"/>
              <a:r>
                <a:rPr lang="en-US" sz="1200" dirty="0" smtClean="0">
                  <a:solidFill>
                    <a:schemeClr val="tx2"/>
                  </a:solidFill>
                  <a:latin typeface="Arial Narrow" pitchFamily="34" charset="0"/>
                </a:rPr>
                <a:t>Johnny </a:t>
              </a:r>
              <a:r>
                <a:rPr lang="en-US" sz="1200" dirty="0" err="1" smtClean="0">
                  <a:solidFill>
                    <a:schemeClr val="tx2"/>
                  </a:solidFill>
                  <a:latin typeface="Arial Narrow" pitchFamily="34" charset="0"/>
                </a:rPr>
                <a:t>Depp</a:t>
              </a:r>
              <a:r>
                <a:rPr lang="en-US" sz="1200" dirty="0" smtClean="0">
                  <a:solidFill>
                    <a:schemeClr val="tx2"/>
                  </a:solidFill>
                  <a:latin typeface="Arial Narrow" pitchFamily="34" charset="0"/>
                </a:rPr>
                <a:t> </a:t>
              </a:r>
              <a:r>
                <a:rPr lang="en-US" sz="1200" dirty="0" smtClean="0">
                  <a:latin typeface="Arial Narrow" pitchFamily="34" charset="0"/>
                </a:rPr>
                <a:t>movies</a:t>
              </a:r>
            </a:p>
            <a:p>
              <a:pPr algn="ctr"/>
              <a:r>
                <a:rPr lang="en-US" sz="1200" dirty="0" smtClean="0">
                  <a:latin typeface="Arial Narrow" pitchFamily="34" charset="0"/>
                </a:rPr>
                <a:t>…</a:t>
              </a:r>
            </a:p>
            <a:p>
              <a:pPr algn="ctr"/>
              <a:endParaRPr lang="en-US" sz="1400" dirty="0" smtClean="0">
                <a:latin typeface="Arial Narrow" pitchFamily="34" charset="0"/>
              </a:endParaRPr>
            </a:p>
            <a:p>
              <a:pPr algn="ctr"/>
              <a:endParaRPr lang="en-US" sz="1400" dirty="0" smtClean="0">
                <a:latin typeface="Arial Narrow" pitchFamily="34" charset="0"/>
              </a:endParaRPr>
            </a:p>
            <a:p>
              <a:pPr algn="ctr"/>
              <a:endParaRPr lang="en-US" sz="1400" dirty="0" smtClean="0">
                <a:latin typeface="Arial Narrow" pitchFamily="34" charset="0"/>
              </a:endParaRPr>
            </a:p>
          </p:txBody>
        </p:sp>
        <p:sp>
          <p:nvSpPr>
            <p:cNvPr id="6" name="TextBox 5"/>
            <p:cNvSpPr txBox="1"/>
            <p:nvPr/>
          </p:nvSpPr>
          <p:spPr>
            <a:xfrm>
              <a:off x="609600" y="1676400"/>
              <a:ext cx="1745673" cy="369332"/>
            </a:xfrm>
            <a:prstGeom prst="rect">
              <a:avLst/>
            </a:prstGeom>
            <a:noFill/>
          </p:spPr>
          <p:txBody>
            <a:bodyPr wrap="square" rtlCol="0">
              <a:spAutoFit/>
            </a:bodyPr>
            <a:lstStyle/>
            <a:p>
              <a:pPr algn="ctr"/>
              <a:r>
                <a:rPr lang="en-US" dirty="0" smtClean="0"/>
                <a:t>Query Logs</a:t>
              </a:r>
              <a:endParaRPr lang="en-US" dirty="0"/>
            </a:p>
          </p:txBody>
        </p:sp>
        <p:grpSp>
          <p:nvGrpSpPr>
            <p:cNvPr id="4" name="Group 28"/>
            <p:cNvGrpSpPr/>
            <p:nvPr/>
          </p:nvGrpSpPr>
          <p:grpSpPr>
            <a:xfrm>
              <a:off x="4953000" y="1981200"/>
              <a:ext cx="1371600" cy="1215189"/>
              <a:chOff x="4953000" y="1981200"/>
              <a:chExt cx="1371600" cy="1215189"/>
            </a:xfrm>
          </p:grpSpPr>
          <p:sp>
            <p:nvSpPr>
              <p:cNvPr id="11" name="Double Bracket 10"/>
              <p:cNvSpPr/>
              <p:nvPr/>
            </p:nvSpPr>
            <p:spPr>
              <a:xfrm>
                <a:off x="5181600" y="2286000"/>
                <a:ext cx="879021" cy="91038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US" sz="1400" dirty="0" smtClean="0">
                    <a:latin typeface="Arial Narrow" pitchFamily="34" charset="0"/>
                  </a:rPr>
                  <a:t>…</a:t>
                </a:r>
              </a:p>
              <a:p>
                <a:pPr algn="ctr"/>
                <a:r>
                  <a:rPr lang="en-US" sz="1400" dirty="0" smtClean="0">
                    <a:latin typeface="Arial Narrow" pitchFamily="34" charset="0"/>
                  </a:rPr>
                  <a:t>…</a:t>
                </a:r>
              </a:p>
              <a:p>
                <a:pPr algn="ctr"/>
                <a:r>
                  <a:rPr lang="en-US" sz="1400" dirty="0" smtClean="0">
                    <a:latin typeface="Arial Narrow" pitchFamily="34" charset="0"/>
                  </a:rPr>
                  <a:t>…</a:t>
                </a:r>
              </a:p>
              <a:p>
                <a:pPr algn="ctr"/>
                <a:endParaRPr lang="en-US" sz="1400" dirty="0" smtClean="0">
                  <a:latin typeface="Arial Narrow" pitchFamily="34" charset="0"/>
                </a:endParaRPr>
              </a:p>
              <a:p>
                <a:pPr algn="ctr"/>
                <a:endParaRPr lang="en-US" sz="1400" dirty="0" smtClean="0">
                  <a:latin typeface="Arial Narrow" pitchFamily="34" charset="0"/>
                </a:endParaRPr>
              </a:p>
            </p:txBody>
          </p:sp>
          <p:sp>
            <p:nvSpPr>
              <p:cNvPr id="12" name="TextBox 11"/>
              <p:cNvSpPr txBox="1"/>
              <p:nvPr/>
            </p:nvSpPr>
            <p:spPr>
              <a:xfrm>
                <a:off x="4953000" y="1981200"/>
                <a:ext cx="1371600" cy="246221"/>
              </a:xfrm>
              <a:prstGeom prst="rect">
                <a:avLst/>
              </a:prstGeom>
              <a:noFill/>
            </p:spPr>
            <p:txBody>
              <a:bodyPr wrap="square" rtlCol="0">
                <a:spAutoFit/>
              </a:bodyPr>
              <a:lstStyle/>
              <a:p>
                <a:pPr algn="ctr"/>
                <a:r>
                  <a:rPr lang="en-US" sz="1000" dirty="0" smtClean="0"/>
                  <a:t>Self Aspects Model</a:t>
                </a:r>
                <a:endParaRPr lang="en-US" sz="1000" dirty="0"/>
              </a:p>
            </p:txBody>
          </p:sp>
        </p:grpSp>
        <p:grpSp>
          <p:nvGrpSpPr>
            <p:cNvPr id="7" name="Group 12"/>
            <p:cNvGrpSpPr/>
            <p:nvPr/>
          </p:nvGrpSpPr>
          <p:grpSpPr>
            <a:xfrm>
              <a:off x="3124201" y="3276600"/>
              <a:ext cx="1545772" cy="2514600"/>
              <a:chOff x="4114799" y="2743200"/>
              <a:chExt cx="2164080" cy="2514600"/>
            </a:xfrm>
          </p:grpSpPr>
          <p:sp>
            <p:nvSpPr>
              <p:cNvPr id="15" name="Double Bracket 14"/>
              <p:cNvSpPr/>
              <p:nvPr/>
            </p:nvSpPr>
            <p:spPr>
              <a:xfrm>
                <a:off x="4221480" y="3352800"/>
                <a:ext cx="2057399" cy="19050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US" sz="1200" dirty="0" smtClean="0">
                    <a:latin typeface="Arial Narrow" pitchFamily="34" charset="0"/>
                  </a:rPr>
                  <a:t>John Cusack</a:t>
                </a:r>
              </a:p>
              <a:p>
                <a:pPr algn="ctr"/>
                <a:r>
                  <a:rPr lang="en-US" sz="1200" dirty="0" smtClean="0">
                    <a:latin typeface="Arial Narrow" pitchFamily="34" charset="0"/>
                  </a:rPr>
                  <a:t>Joe </a:t>
                </a:r>
                <a:r>
                  <a:rPr lang="en-US" sz="1200" dirty="0" err="1" smtClean="0">
                    <a:latin typeface="Arial Narrow" pitchFamily="34" charset="0"/>
                  </a:rPr>
                  <a:t>Pesci</a:t>
                </a:r>
                <a:endParaRPr lang="en-US" sz="1200" dirty="0" smtClean="0">
                  <a:latin typeface="Arial Narrow" pitchFamily="34" charset="0"/>
                </a:endParaRPr>
              </a:p>
              <a:p>
                <a:pPr algn="ctr"/>
                <a:r>
                  <a:rPr lang="en-US" sz="1200" dirty="0" smtClean="0">
                    <a:latin typeface="Arial Narrow" pitchFamily="34" charset="0"/>
                  </a:rPr>
                  <a:t>Denzel Washington</a:t>
                </a:r>
              </a:p>
              <a:p>
                <a:pPr algn="ctr"/>
                <a:r>
                  <a:rPr lang="en-US" sz="1200" dirty="0" smtClean="0">
                    <a:latin typeface="Arial Narrow" pitchFamily="34" charset="0"/>
                  </a:rPr>
                  <a:t>Scott Glen</a:t>
                </a:r>
              </a:p>
              <a:p>
                <a:pPr algn="ctr"/>
                <a:r>
                  <a:rPr lang="en-US" sz="1200" dirty="0" smtClean="0">
                    <a:latin typeface="Arial Narrow" pitchFamily="34" charset="0"/>
                  </a:rPr>
                  <a:t>Nicolas Cage</a:t>
                </a:r>
              </a:p>
              <a:p>
                <a:pPr algn="ctr"/>
                <a:r>
                  <a:rPr lang="en-US" sz="1200" dirty="0" smtClean="0">
                    <a:latin typeface="Arial Narrow" pitchFamily="34" charset="0"/>
                  </a:rPr>
                  <a:t>…</a:t>
                </a:r>
              </a:p>
              <a:p>
                <a:pPr algn="ctr"/>
                <a:r>
                  <a:rPr lang="en-US" sz="1200" dirty="0" smtClean="0">
                    <a:latin typeface="Arial Narrow" pitchFamily="34" charset="0"/>
                  </a:rPr>
                  <a:t>…</a:t>
                </a:r>
              </a:p>
              <a:p>
                <a:pPr algn="ctr"/>
                <a:endParaRPr lang="en-US" sz="1400" dirty="0" smtClean="0">
                  <a:latin typeface="Arial Narrow" pitchFamily="34" charset="0"/>
                </a:endParaRPr>
              </a:p>
              <a:p>
                <a:pPr algn="ctr"/>
                <a:endParaRPr lang="en-US" sz="1400" dirty="0" smtClean="0">
                  <a:latin typeface="Arial Narrow" pitchFamily="34" charset="0"/>
                </a:endParaRPr>
              </a:p>
              <a:p>
                <a:pPr algn="ctr"/>
                <a:endParaRPr lang="en-US" sz="1400" dirty="0" smtClean="0">
                  <a:latin typeface="Arial Narrow" pitchFamily="34" charset="0"/>
                </a:endParaRPr>
              </a:p>
            </p:txBody>
          </p:sp>
          <p:sp>
            <p:nvSpPr>
              <p:cNvPr id="16" name="TextBox 15"/>
              <p:cNvSpPr txBox="1"/>
              <p:nvPr/>
            </p:nvSpPr>
            <p:spPr>
              <a:xfrm>
                <a:off x="4114799" y="2743200"/>
                <a:ext cx="2133600" cy="523220"/>
              </a:xfrm>
              <a:prstGeom prst="rect">
                <a:avLst/>
              </a:prstGeom>
              <a:noFill/>
            </p:spPr>
            <p:txBody>
              <a:bodyPr wrap="square" rtlCol="0">
                <a:spAutoFit/>
              </a:bodyPr>
              <a:lstStyle/>
              <a:p>
                <a:pPr algn="ctr"/>
                <a:r>
                  <a:rPr lang="en-US" sz="1400" dirty="0" smtClean="0"/>
                  <a:t>Top 10</a:t>
                </a:r>
              </a:p>
              <a:p>
                <a:pPr algn="ctr"/>
                <a:r>
                  <a:rPr lang="en-US" sz="1400" dirty="0" smtClean="0"/>
                  <a:t>Related Topics</a:t>
                </a:r>
                <a:endParaRPr lang="en-US" sz="1400" dirty="0"/>
              </a:p>
            </p:txBody>
          </p:sp>
        </p:grpSp>
        <p:cxnSp>
          <p:nvCxnSpPr>
            <p:cNvPr id="21" name="Straight Arrow Connector 20"/>
            <p:cNvCxnSpPr>
              <a:stCxn id="15" idx="3"/>
              <a:endCxn id="11" idx="1"/>
            </p:cNvCxnSpPr>
            <p:nvPr/>
          </p:nvCxnSpPr>
          <p:spPr>
            <a:xfrm flipV="1">
              <a:off x="4669972" y="2741195"/>
              <a:ext cx="511628" cy="2097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29200" y="4419600"/>
              <a:ext cx="1219200" cy="369332"/>
            </a:xfrm>
            <a:prstGeom prst="rect">
              <a:avLst/>
            </a:prstGeom>
            <a:noFill/>
          </p:spPr>
          <p:txBody>
            <a:bodyPr wrap="square" rtlCol="0">
              <a:spAutoFit/>
            </a:bodyPr>
            <a:lstStyle/>
            <a:p>
              <a:pPr algn="ctr"/>
              <a:r>
                <a:rPr lang="en-US" dirty="0" smtClean="0"/>
                <a:t>…</a:t>
              </a:r>
              <a:endParaRPr lang="en-US" dirty="0"/>
            </a:p>
          </p:txBody>
        </p:sp>
        <p:cxnSp>
          <p:nvCxnSpPr>
            <p:cNvPr id="27" name="Straight Arrow Connector 26"/>
            <p:cNvCxnSpPr>
              <a:stCxn id="83" idx="3"/>
              <a:endCxn id="15" idx="1"/>
            </p:cNvCxnSpPr>
            <p:nvPr/>
          </p:nvCxnSpPr>
          <p:spPr>
            <a:xfrm flipV="1">
              <a:off x="3048000" y="4838700"/>
              <a:ext cx="152401"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 name="Group 29"/>
            <p:cNvGrpSpPr/>
            <p:nvPr/>
          </p:nvGrpSpPr>
          <p:grpSpPr>
            <a:xfrm>
              <a:off x="4953000" y="3276600"/>
              <a:ext cx="1371600" cy="1215189"/>
              <a:chOff x="4953000" y="2057400"/>
              <a:chExt cx="1371600" cy="1215189"/>
            </a:xfrm>
          </p:grpSpPr>
          <p:sp>
            <p:nvSpPr>
              <p:cNvPr id="31" name="Double Bracket 30"/>
              <p:cNvSpPr/>
              <p:nvPr/>
            </p:nvSpPr>
            <p:spPr>
              <a:xfrm>
                <a:off x="5181600" y="2362200"/>
                <a:ext cx="879021" cy="91038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US" sz="1400" dirty="0" smtClean="0">
                    <a:latin typeface="Arial Narrow" pitchFamily="34" charset="0"/>
                  </a:rPr>
                  <a:t>…</a:t>
                </a:r>
              </a:p>
              <a:p>
                <a:pPr algn="ctr"/>
                <a:r>
                  <a:rPr lang="en-US" sz="1400" dirty="0" smtClean="0">
                    <a:latin typeface="Arial Narrow" pitchFamily="34" charset="0"/>
                  </a:rPr>
                  <a:t>…</a:t>
                </a:r>
              </a:p>
              <a:p>
                <a:pPr algn="ctr"/>
                <a:r>
                  <a:rPr lang="en-US" sz="1400" dirty="0" smtClean="0">
                    <a:latin typeface="Arial Narrow" pitchFamily="34" charset="0"/>
                  </a:rPr>
                  <a:t>…</a:t>
                </a:r>
              </a:p>
              <a:p>
                <a:pPr algn="ctr"/>
                <a:endParaRPr lang="en-US" sz="1400" dirty="0" smtClean="0">
                  <a:latin typeface="Arial Narrow" pitchFamily="34" charset="0"/>
                </a:endParaRPr>
              </a:p>
              <a:p>
                <a:pPr algn="ctr"/>
                <a:endParaRPr lang="en-US" sz="1400" dirty="0" smtClean="0">
                  <a:latin typeface="Arial Narrow" pitchFamily="34" charset="0"/>
                </a:endParaRPr>
              </a:p>
            </p:txBody>
          </p:sp>
          <p:sp>
            <p:nvSpPr>
              <p:cNvPr id="32" name="TextBox 31"/>
              <p:cNvSpPr txBox="1"/>
              <p:nvPr/>
            </p:nvSpPr>
            <p:spPr>
              <a:xfrm>
                <a:off x="4953000" y="2057400"/>
                <a:ext cx="1371600" cy="246221"/>
              </a:xfrm>
              <a:prstGeom prst="rect">
                <a:avLst/>
              </a:prstGeom>
              <a:noFill/>
            </p:spPr>
            <p:txBody>
              <a:bodyPr wrap="square" rtlCol="0">
                <a:spAutoFit/>
              </a:bodyPr>
              <a:lstStyle/>
              <a:p>
                <a:pPr algn="ctr"/>
                <a:r>
                  <a:rPr lang="en-US" sz="1000" dirty="0" smtClean="0"/>
                  <a:t>Self Aspects Model</a:t>
                </a:r>
                <a:endParaRPr lang="en-US" sz="1000" dirty="0"/>
              </a:p>
            </p:txBody>
          </p:sp>
        </p:grpSp>
        <p:grpSp>
          <p:nvGrpSpPr>
            <p:cNvPr id="9" name="Group 32"/>
            <p:cNvGrpSpPr/>
            <p:nvPr/>
          </p:nvGrpSpPr>
          <p:grpSpPr>
            <a:xfrm>
              <a:off x="5029200" y="4724400"/>
              <a:ext cx="1371600" cy="1215189"/>
              <a:chOff x="4953000" y="1676400"/>
              <a:chExt cx="1371600" cy="1215189"/>
            </a:xfrm>
          </p:grpSpPr>
          <p:sp>
            <p:nvSpPr>
              <p:cNvPr id="34" name="Double Bracket 33"/>
              <p:cNvSpPr/>
              <p:nvPr/>
            </p:nvSpPr>
            <p:spPr>
              <a:xfrm>
                <a:off x="5181600" y="1981200"/>
                <a:ext cx="879021" cy="91038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US" sz="1400" dirty="0" smtClean="0">
                    <a:latin typeface="Arial Narrow" pitchFamily="34" charset="0"/>
                  </a:rPr>
                  <a:t>…</a:t>
                </a:r>
              </a:p>
              <a:p>
                <a:pPr algn="ctr"/>
                <a:r>
                  <a:rPr lang="en-US" sz="1400" dirty="0" smtClean="0">
                    <a:latin typeface="Arial Narrow" pitchFamily="34" charset="0"/>
                  </a:rPr>
                  <a:t>…</a:t>
                </a:r>
              </a:p>
              <a:p>
                <a:pPr algn="ctr"/>
                <a:r>
                  <a:rPr lang="en-US" sz="1400" dirty="0" smtClean="0">
                    <a:latin typeface="Arial Narrow" pitchFamily="34" charset="0"/>
                  </a:rPr>
                  <a:t>…</a:t>
                </a:r>
              </a:p>
              <a:p>
                <a:pPr algn="ctr"/>
                <a:endParaRPr lang="en-US" sz="1400" dirty="0" smtClean="0">
                  <a:latin typeface="Arial Narrow" pitchFamily="34" charset="0"/>
                </a:endParaRPr>
              </a:p>
              <a:p>
                <a:pPr algn="ctr"/>
                <a:endParaRPr lang="en-US" sz="1400" dirty="0" smtClean="0">
                  <a:latin typeface="Arial Narrow" pitchFamily="34" charset="0"/>
                </a:endParaRPr>
              </a:p>
            </p:txBody>
          </p:sp>
          <p:sp>
            <p:nvSpPr>
              <p:cNvPr id="35" name="TextBox 34"/>
              <p:cNvSpPr txBox="1"/>
              <p:nvPr/>
            </p:nvSpPr>
            <p:spPr>
              <a:xfrm>
                <a:off x="4953000" y="1676400"/>
                <a:ext cx="1371600" cy="246221"/>
              </a:xfrm>
              <a:prstGeom prst="rect">
                <a:avLst/>
              </a:prstGeom>
              <a:noFill/>
            </p:spPr>
            <p:txBody>
              <a:bodyPr wrap="square" rtlCol="0">
                <a:spAutoFit/>
              </a:bodyPr>
              <a:lstStyle/>
              <a:p>
                <a:pPr algn="ctr"/>
                <a:r>
                  <a:rPr lang="en-US" sz="1000" dirty="0" smtClean="0"/>
                  <a:t>Self Aspects Model</a:t>
                </a:r>
                <a:endParaRPr lang="en-US" sz="1000" dirty="0"/>
              </a:p>
            </p:txBody>
          </p:sp>
        </p:grpSp>
        <p:cxnSp>
          <p:nvCxnSpPr>
            <p:cNvPr id="37" name="Straight Arrow Connector 36"/>
            <p:cNvCxnSpPr>
              <a:stCxn id="15" idx="3"/>
              <a:endCxn id="31" idx="1"/>
            </p:cNvCxnSpPr>
            <p:nvPr/>
          </p:nvCxnSpPr>
          <p:spPr>
            <a:xfrm flipV="1">
              <a:off x="4669972" y="4036595"/>
              <a:ext cx="511628" cy="802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3"/>
              <a:endCxn id="34" idx="1"/>
            </p:cNvCxnSpPr>
            <p:nvPr/>
          </p:nvCxnSpPr>
          <p:spPr>
            <a:xfrm>
              <a:off x="4669972" y="4838700"/>
              <a:ext cx="587828" cy="645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49" idx="1"/>
            </p:cNvCxnSpPr>
            <p:nvPr/>
          </p:nvCxnSpPr>
          <p:spPr>
            <a:xfrm rot="16200000" flipH="1">
              <a:off x="5876265" y="2658135"/>
              <a:ext cx="1391971"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49" idx="1"/>
            </p:cNvCxnSpPr>
            <p:nvPr/>
          </p:nvCxnSpPr>
          <p:spPr>
            <a:xfrm flipV="1">
              <a:off x="6096000" y="3830371"/>
              <a:ext cx="952500" cy="53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4" idx="3"/>
              <a:endCxn id="49" idx="1"/>
            </p:cNvCxnSpPr>
            <p:nvPr/>
          </p:nvCxnSpPr>
          <p:spPr>
            <a:xfrm flipV="1">
              <a:off x="6136821" y="3830371"/>
              <a:ext cx="911679" cy="1654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 name="Group 47"/>
            <p:cNvGrpSpPr/>
            <p:nvPr/>
          </p:nvGrpSpPr>
          <p:grpSpPr>
            <a:xfrm>
              <a:off x="6705600" y="1828800"/>
              <a:ext cx="2057400" cy="3200400"/>
              <a:chOff x="4953000" y="1676400"/>
              <a:chExt cx="1371600" cy="1215189"/>
            </a:xfrm>
          </p:grpSpPr>
          <p:sp>
            <p:nvSpPr>
              <p:cNvPr id="49" name="Double Bracket 48"/>
              <p:cNvSpPr/>
              <p:nvPr/>
            </p:nvSpPr>
            <p:spPr>
              <a:xfrm>
                <a:off x="5181600" y="1981200"/>
                <a:ext cx="879021" cy="91038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nchorCtr="0"/>
              <a:lstStyle/>
              <a:p>
                <a:pPr algn="ctr"/>
                <a:endParaRPr lang="en-US" sz="1400" dirty="0" smtClean="0">
                  <a:latin typeface="Arial Narrow" pitchFamily="34" charset="0"/>
                </a:endParaRPr>
              </a:p>
              <a:p>
                <a:pPr algn="ctr"/>
                <a:r>
                  <a:rPr lang="en-US" sz="1400" dirty="0" smtClean="0">
                    <a:latin typeface="Arial Narrow" pitchFamily="34" charset="0"/>
                  </a:rPr>
                  <a:t>actor</a:t>
                </a:r>
              </a:p>
              <a:p>
                <a:pPr algn="ctr"/>
                <a:r>
                  <a:rPr lang="en-US" sz="1400" dirty="0" smtClean="0">
                    <a:latin typeface="Arial Narrow" pitchFamily="34" charset="0"/>
                  </a:rPr>
                  <a:t>film</a:t>
                </a:r>
              </a:p>
              <a:p>
                <a:pPr algn="ctr"/>
                <a:r>
                  <a:rPr lang="en-US" sz="1400" dirty="0" smtClean="0">
                    <a:latin typeface="Arial Narrow" pitchFamily="34" charset="0"/>
                  </a:rPr>
                  <a:t>movie</a:t>
                </a:r>
              </a:p>
              <a:p>
                <a:pPr algn="ctr"/>
                <a:r>
                  <a:rPr lang="en-US" sz="1400" dirty="0" smtClean="0">
                    <a:latin typeface="Arial Narrow" pitchFamily="34" charset="0"/>
                  </a:rPr>
                  <a:t>wife</a:t>
                </a:r>
              </a:p>
              <a:p>
                <a:pPr algn="ctr"/>
                <a:r>
                  <a:rPr lang="en-US" sz="1400" dirty="0" smtClean="0">
                    <a:latin typeface="Arial Narrow" pitchFamily="34" charset="0"/>
                  </a:rPr>
                  <a:t>…</a:t>
                </a:r>
              </a:p>
              <a:p>
                <a:pPr algn="ctr"/>
                <a:r>
                  <a:rPr lang="en-US" sz="1400" dirty="0" smtClean="0">
                    <a:latin typeface="Arial Narrow" pitchFamily="34" charset="0"/>
                  </a:rPr>
                  <a:t>…</a:t>
                </a:r>
              </a:p>
              <a:p>
                <a:pPr algn="ctr"/>
                <a:r>
                  <a:rPr lang="en-US" sz="1400" dirty="0" smtClean="0">
                    <a:latin typeface="Arial Narrow" pitchFamily="34" charset="0"/>
                  </a:rPr>
                  <a:t>…</a:t>
                </a:r>
              </a:p>
              <a:p>
                <a:pPr algn="ctr"/>
                <a:endParaRPr lang="en-US" sz="1400" dirty="0" smtClean="0">
                  <a:latin typeface="Arial Narrow" pitchFamily="34" charset="0"/>
                </a:endParaRPr>
              </a:p>
              <a:p>
                <a:pPr algn="ctr"/>
                <a:endParaRPr lang="en-US" sz="1400" dirty="0" smtClean="0">
                  <a:latin typeface="Arial Narrow" pitchFamily="34" charset="0"/>
                </a:endParaRPr>
              </a:p>
            </p:txBody>
          </p:sp>
          <p:sp>
            <p:nvSpPr>
              <p:cNvPr id="50" name="TextBox 49"/>
              <p:cNvSpPr txBox="1"/>
              <p:nvPr/>
            </p:nvSpPr>
            <p:spPr>
              <a:xfrm>
                <a:off x="4953000" y="1676400"/>
                <a:ext cx="1371600" cy="136340"/>
              </a:xfrm>
              <a:prstGeom prst="rect">
                <a:avLst/>
              </a:prstGeom>
              <a:noFill/>
            </p:spPr>
            <p:txBody>
              <a:bodyPr wrap="square" rtlCol="0">
                <a:spAutoFit/>
              </a:bodyPr>
              <a:lstStyle/>
              <a:p>
                <a:pPr algn="ctr"/>
                <a:r>
                  <a:rPr lang="en-US" sz="1400" dirty="0" smtClean="0"/>
                  <a:t>Related Aspects Model</a:t>
                </a:r>
                <a:endParaRPr lang="en-US" sz="1400" dirty="0"/>
              </a:p>
            </p:txBody>
          </p:sp>
        </p:grpSp>
      </p:grpSp>
      <p:sp>
        <p:nvSpPr>
          <p:cNvPr id="44" name="TextBox 43"/>
          <p:cNvSpPr txBox="1"/>
          <p:nvPr/>
        </p:nvSpPr>
        <p:spPr>
          <a:xfrm>
            <a:off x="838200" y="2133600"/>
            <a:ext cx="1639231" cy="369332"/>
          </a:xfrm>
          <a:prstGeom prst="rect">
            <a:avLst/>
          </a:prstGeom>
          <a:noFill/>
        </p:spPr>
        <p:txBody>
          <a:bodyPr wrap="none" rtlCol="0">
            <a:spAutoFit/>
          </a:bodyPr>
          <a:lstStyle/>
          <a:p>
            <a:r>
              <a:rPr lang="en-US" dirty="0" smtClean="0"/>
              <a:t>Search Sessions</a:t>
            </a:r>
            <a:endParaRPr lang="en-US" dirty="0"/>
          </a:p>
        </p:txBody>
      </p:sp>
      <p:sp>
        <p:nvSpPr>
          <p:cNvPr id="46" name="Rectangle 45"/>
          <p:cNvSpPr/>
          <p:nvPr/>
        </p:nvSpPr>
        <p:spPr>
          <a:xfrm>
            <a:off x="76200" y="2514600"/>
            <a:ext cx="1356462" cy="369332"/>
          </a:xfrm>
          <a:prstGeom prst="rect">
            <a:avLst/>
          </a:prstGeom>
        </p:spPr>
        <p:txBody>
          <a:bodyPr wrap="none">
            <a:spAutoFit/>
          </a:bodyPr>
          <a:lstStyle/>
          <a:p>
            <a:r>
              <a:rPr lang="en-US" dirty="0" smtClean="0">
                <a:solidFill>
                  <a:schemeClr val="tx2"/>
                </a:solidFill>
                <a:latin typeface="Arial Narrow" pitchFamily="34" charset="0"/>
              </a:rPr>
              <a:t>Johnny </a:t>
            </a:r>
            <a:r>
              <a:rPr lang="en-US" dirty="0" err="1" smtClean="0">
                <a:solidFill>
                  <a:schemeClr val="tx2"/>
                </a:solidFill>
                <a:latin typeface="Arial Narrow" pitchFamily="34" charset="0"/>
              </a:rPr>
              <a:t>Depp</a:t>
            </a:r>
            <a:r>
              <a:rPr lang="en-US" dirty="0" smtClean="0">
                <a:solidFill>
                  <a:schemeClr val="tx2"/>
                </a:solidFill>
                <a:latin typeface="Arial Narrow" pitchFamily="34" charset="0"/>
              </a:rPr>
              <a:t> </a:t>
            </a:r>
            <a:endParaRPr lang="en-US" dirty="0"/>
          </a:p>
        </p:txBody>
      </p:sp>
      <p:sp>
        <p:nvSpPr>
          <p:cNvPr id="47" name="Double Bracket 46"/>
          <p:cNvSpPr/>
          <p:nvPr/>
        </p:nvSpPr>
        <p:spPr>
          <a:xfrm>
            <a:off x="1676400" y="2514600"/>
            <a:ext cx="1752600" cy="16002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US" sz="1200" dirty="0" smtClean="0">
                <a:latin typeface="Arial Narrow" pitchFamily="34" charset="0"/>
              </a:rPr>
              <a:t>Pirates of the Caribbean</a:t>
            </a:r>
          </a:p>
          <a:p>
            <a:pPr algn="ctr"/>
            <a:r>
              <a:rPr lang="en-US" sz="1200" dirty="0" smtClean="0">
                <a:solidFill>
                  <a:schemeClr val="accent1"/>
                </a:solidFill>
                <a:latin typeface="Arial Narrow" pitchFamily="34" charset="0"/>
              </a:rPr>
              <a:t>Nicolas Cage</a:t>
            </a:r>
          </a:p>
          <a:p>
            <a:pPr algn="ctr"/>
            <a:r>
              <a:rPr lang="en-US" sz="1200" dirty="0" smtClean="0">
                <a:latin typeface="Arial Narrow" pitchFamily="34" charset="0"/>
              </a:rPr>
              <a:t>Google</a:t>
            </a:r>
          </a:p>
          <a:p>
            <a:pPr algn="ctr"/>
            <a:r>
              <a:rPr lang="en-US" sz="1200" dirty="0" smtClean="0">
                <a:latin typeface="Arial Narrow" pitchFamily="34" charset="0"/>
              </a:rPr>
              <a:t>John Cusack</a:t>
            </a:r>
          </a:p>
          <a:p>
            <a:pPr algn="ctr"/>
            <a:r>
              <a:rPr lang="en-US" sz="1200" dirty="0" err="1" smtClean="0">
                <a:latin typeface="Arial Narrow" pitchFamily="34" charset="0"/>
              </a:rPr>
              <a:t>Walmart</a:t>
            </a:r>
            <a:endParaRPr lang="en-US" sz="1200" dirty="0" smtClean="0">
              <a:latin typeface="Arial Narrow" pitchFamily="34" charset="0"/>
            </a:endParaRPr>
          </a:p>
          <a:p>
            <a:pPr algn="ctr"/>
            <a:r>
              <a:rPr lang="en-US" sz="1200" dirty="0" smtClean="0">
                <a:latin typeface="Arial Narrow" pitchFamily="34" charset="0"/>
              </a:rPr>
              <a:t>Joe </a:t>
            </a:r>
            <a:r>
              <a:rPr lang="en-US" sz="1200" dirty="0" err="1" smtClean="0">
                <a:latin typeface="Arial Narrow" pitchFamily="34" charset="0"/>
              </a:rPr>
              <a:t>Pesci</a:t>
            </a:r>
            <a:endParaRPr lang="en-US" sz="1200" dirty="0" smtClean="0">
              <a:latin typeface="Arial Narrow" pitchFamily="34" charset="0"/>
            </a:endParaRPr>
          </a:p>
          <a:p>
            <a:pPr algn="ctr"/>
            <a:r>
              <a:rPr lang="en-US" sz="1200" dirty="0" smtClean="0">
                <a:latin typeface="Arial Narrow" pitchFamily="34" charset="0"/>
              </a:rPr>
              <a:t>Johnny </a:t>
            </a:r>
            <a:r>
              <a:rPr lang="en-US" sz="1200" dirty="0" err="1" smtClean="0">
                <a:latin typeface="Arial Narrow" pitchFamily="34" charset="0"/>
              </a:rPr>
              <a:t>Depp</a:t>
            </a:r>
            <a:r>
              <a:rPr lang="en-US" sz="1200" dirty="0" smtClean="0">
                <a:latin typeface="Arial Narrow" pitchFamily="34" charset="0"/>
              </a:rPr>
              <a:t> birthday</a:t>
            </a:r>
          </a:p>
          <a:p>
            <a:pPr algn="ctr"/>
            <a:r>
              <a:rPr lang="en-US" sz="1200" dirty="0" smtClean="0">
                <a:latin typeface="Arial Narrow" pitchFamily="34" charset="0"/>
              </a:rPr>
              <a:t>…</a:t>
            </a:r>
          </a:p>
          <a:p>
            <a:pPr algn="ctr"/>
            <a:endParaRPr lang="en-US" sz="1400" dirty="0" smtClean="0">
              <a:latin typeface="Arial Narrow" pitchFamily="34" charset="0"/>
            </a:endParaRPr>
          </a:p>
          <a:p>
            <a:pPr algn="ctr"/>
            <a:endParaRPr lang="en-US" sz="1400" dirty="0" smtClean="0">
              <a:latin typeface="Arial Narrow" pitchFamily="34" charset="0"/>
            </a:endParaRPr>
          </a:p>
          <a:p>
            <a:pPr algn="ctr"/>
            <a:endParaRPr lang="en-US" sz="1400" dirty="0" smtClean="0">
              <a:latin typeface="Arial Narrow" pitchFamily="34" charset="0"/>
            </a:endParaRPr>
          </a:p>
        </p:txBody>
      </p:sp>
      <p:cxnSp>
        <p:nvCxnSpPr>
          <p:cNvPr id="52" name="Straight Arrow Connector 51"/>
          <p:cNvCxnSpPr/>
          <p:nvPr/>
        </p:nvCxnSpPr>
        <p:spPr>
          <a:xfrm>
            <a:off x="1371600" y="2743200"/>
            <a:ext cx="304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Double Bracket 55"/>
          <p:cNvSpPr/>
          <p:nvPr/>
        </p:nvSpPr>
        <p:spPr>
          <a:xfrm>
            <a:off x="1371600" y="4267200"/>
            <a:ext cx="1524000" cy="990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US" sz="1200" dirty="0" smtClean="0">
                <a:solidFill>
                  <a:schemeClr val="tx2"/>
                </a:solidFill>
                <a:latin typeface="Arial Narrow" pitchFamily="34" charset="0"/>
              </a:rPr>
              <a:t>Nicolas Cage </a:t>
            </a:r>
            <a:r>
              <a:rPr lang="en-US" sz="1200" dirty="0" smtClean="0">
                <a:latin typeface="Arial Narrow" pitchFamily="34" charset="0"/>
              </a:rPr>
              <a:t>movies</a:t>
            </a:r>
          </a:p>
          <a:p>
            <a:pPr algn="ctr"/>
            <a:r>
              <a:rPr lang="en-US" sz="1200" dirty="0" smtClean="0">
                <a:latin typeface="Arial Narrow" pitchFamily="34" charset="0"/>
              </a:rPr>
              <a:t>Nicholas Cage </a:t>
            </a:r>
            <a:r>
              <a:rPr lang="en-US" sz="1200" dirty="0" err="1" smtClean="0">
                <a:latin typeface="Arial Narrow" pitchFamily="34" charset="0"/>
              </a:rPr>
              <a:t>pics</a:t>
            </a:r>
            <a:endParaRPr lang="en-US" sz="1200" dirty="0" smtClean="0">
              <a:latin typeface="Arial Narrow" pitchFamily="34" charset="0"/>
            </a:endParaRPr>
          </a:p>
          <a:p>
            <a:pPr algn="ctr"/>
            <a:r>
              <a:rPr lang="en-US" sz="1200" dirty="0" smtClean="0">
                <a:latin typeface="Arial Narrow" pitchFamily="34" charset="0"/>
              </a:rPr>
              <a:t>…</a:t>
            </a:r>
          </a:p>
          <a:p>
            <a:pPr algn="ctr"/>
            <a:r>
              <a:rPr lang="en-US" sz="1200" dirty="0" smtClean="0">
                <a:solidFill>
                  <a:schemeClr val="tx2"/>
                </a:solidFill>
                <a:latin typeface="Arial Narrow" pitchFamily="34" charset="0"/>
              </a:rPr>
              <a:t>Nicolas Cage </a:t>
            </a:r>
            <a:r>
              <a:rPr lang="en-US" sz="1200" dirty="0" smtClean="0">
                <a:latin typeface="Arial Narrow" pitchFamily="34" charset="0"/>
              </a:rPr>
              <a:t>actor</a:t>
            </a:r>
          </a:p>
          <a:p>
            <a:pPr algn="ctr"/>
            <a:r>
              <a:rPr lang="en-US" sz="1400" dirty="0" smtClean="0">
                <a:latin typeface="Arial Narrow" pitchFamily="34" charset="0"/>
              </a:rPr>
              <a:t>…</a:t>
            </a:r>
          </a:p>
        </p:txBody>
      </p:sp>
      <p:sp>
        <p:nvSpPr>
          <p:cNvPr id="66" name="Freeform 65"/>
          <p:cNvSpPr/>
          <p:nvPr/>
        </p:nvSpPr>
        <p:spPr>
          <a:xfrm>
            <a:off x="1010920" y="2933700"/>
            <a:ext cx="1061720" cy="1844040"/>
          </a:xfrm>
          <a:custGeom>
            <a:avLst/>
            <a:gdLst>
              <a:gd name="connsiteX0" fmla="*/ 1036320 w 1036320"/>
              <a:gd name="connsiteY0" fmla="*/ 0 h 1844040"/>
              <a:gd name="connsiteX1" fmla="*/ 144780 w 1036320"/>
              <a:gd name="connsiteY1" fmla="*/ 739140 h 1844040"/>
              <a:gd name="connsiteX2" fmla="*/ 167640 w 1036320"/>
              <a:gd name="connsiteY2" fmla="*/ 1615440 h 1844040"/>
              <a:gd name="connsiteX3" fmla="*/ 320040 w 1036320"/>
              <a:gd name="connsiteY3" fmla="*/ 1844040 h 1844040"/>
              <a:gd name="connsiteX0" fmla="*/ 1061720 w 1061720"/>
              <a:gd name="connsiteY0" fmla="*/ 0 h 1844040"/>
              <a:gd name="connsiteX1" fmla="*/ 170180 w 1061720"/>
              <a:gd name="connsiteY1" fmla="*/ 739140 h 1844040"/>
              <a:gd name="connsiteX2" fmla="*/ 40640 w 1061720"/>
              <a:gd name="connsiteY2" fmla="*/ 1615440 h 1844040"/>
              <a:gd name="connsiteX3" fmla="*/ 345440 w 1061720"/>
              <a:gd name="connsiteY3" fmla="*/ 1844040 h 1844040"/>
              <a:gd name="connsiteX0" fmla="*/ 1061720 w 1061720"/>
              <a:gd name="connsiteY0" fmla="*/ 0 h 1844040"/>
              <a:gd name="connsiteX1" fmla="*/ 170180 w 1061720"/>
              <a:gd name="connsiteY1" fmla="*/ 739140 h 1844040"/>
              <a:gd name="connsiteX2" fmla="*/ 40640 w 1061720"/>
              <a:gd name="connsiteY2" fmla="*/ 1463040 h 1844040"/>
              <a:gd name="connsiteX3" fmla="*/ 345440 w 1061720"/>
              <a:gd name="connsiteY3" fmla="*/ 1844040 h 1844040"/>
              <a:gd name="connsiteX0" fmla="*/ 1061720 w 1061720"/>
              <a:gd name="connsiteY0" fmla="*/ 0 h 1844040"/>
              <a:gd name="connsiteX1" fmla="*/ 170180 w 1061720"/>
              <a:gd name="connsiteY1" fmla="*/ 662940 h 1844040"/>
              <a:gd name="connsiteX2" fmla="*/ 40640 w 1061720"/>
              <a:gd name="connsiteY2" fmla="*/ 1463040 h 1844040"/>
              <a:gd name="connsiteX3" fmla="*/ 345440 w 1061720"/>
              <a:gd name="connsiteY3" fmla="*/ 1844040 h 1844040"/>
            </a:gdLst>
            <a:ahLst/>
            <a:cxnLst>
              <a:cxn ang="0">
                <a:pos x="connsiteX0" y="connsiteY0"/>
              </a:cxn>
              <a:cxn ang="0">
                <a:pos x="connsiteX1" y="connsiteY1"/>
              </a:cxn>
              <a:cxn ang="0">
                <a:pos x="connsiteX2" y="connsiteY2"/>
              </a:cxn>
              <a:cxn ang="0">
                <a:pos x="connsiteX3" y="connsiteY3"/>
              </a:cxn>
            </a:cxnLst>
            <a:rect l="l" t="t" r="r" b="b"/>
            <a:pathLst>
              <a:path w="1061720" h="1844040">
                <a:moveTo>
                  <a:pt x="1061720" y="0"/>
                </a:moveTo>
                <a:cubicBezTo>
                  <a:pt x="688340" y="234950"/>
                  <a:pt x="340360" y="419100"/>
                  <a:pt x="170180" y="662940"/>
                </a:cubicBezTo>
                <a:cubicBezTo>
                  <a:pt x="0" y="906780"/>
                  <a:pt x="11430" y="1266190"/>
                  <a:pt x="40640" y="1463040"/>
                </a:cubicBezTo>
                <a:cubicBezTo>
                  <a:pt x="69850" y="1659890"/>
                  <a:pt x="283845" y="1821815"/>
                  <a:pt x="345440" y="1844040"/>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8" name="Elbow Connector 67"/>
          <p:cNvCxnSpPr>
            <a:stCxn id="56" idx="3"/>
            <a:endCxn id="83" idx="0"/>
          </p:cNvCxnSpPr>
          <p:nvPr/>
        </p:nvCxnSpPr>
        <p:spPr>
          <a:xfrm>
            <a:off x="2895600" y="4762500"/>
            <a:ext cx="342900" cy="342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hape 80"/>
          <p:cNvCxnSpPr>
            <a:stCxn id="5" idx="3"/>
            <a:endCxn id="83" idx="2"/>
          </p:cNvCxnSpPr>
          <p:nvPr/>
        </p:nvCxnSpPr>
        <p:spPr>
          <a:xfrm flipV="1">
            <a:off x="2895600" y="5410200"/>
            <a:ext cx="342900" cy="419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Left Brace 92"/>
          <p:cNvSpPr/>
          <p:nvPr/>
        </p:nvSpPr>
        <p:spPr>
          <a:xfrm rot="5400000">
            <a:off x="1676400" y="685800"/>
            <a:ext cx="457200" cy="2895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Freeform 93"/>
          <p:cNvSpPr/>
          <p:nvPr/>
        </p:nvSpPr>
        <p:spPr>
          <a:xfrm>
            <a:off x="453390" y="2895600"/>
            <a:ext cx="910590" cy="2964180"/>
          </a:xfrm>
          <a:custGeom>
            <a:avLst/>
            <a:gdLst>
              <a:gd name="connsiteX0" fmla="*/ 110490 w 910590"/>
              <a:gd name="connsiteY0" fmla="*/ 0 h 2964180"/>
              <a:gd name="connsiteX1" fmla="*/ 133350 w 910590"/>
              <a:gd name="connsiteY1" fmla="*/ 2415540 h 2964180"/>
              <a:gd name="connsiteX2" fmla="*/ 910590 w 910590"/>
              <a:gd name="connsiteY2" fmla="*/ 2964180 h 2964180"/>
            </a:gdLst>
            <a:ahLst/>
            <a:cxnLst>
              <a:cxn ang="0">
                <a:pos x="connsiteX0" y="connsiteY0"/>
              </a:cxn>
              <a:cxn ang="0">
                <a:pos x="connsiteX1" y="connsiteY1"/>
              </a:cxn>
              <a:cxn ang="0">
                <a:pos x="connsiteX2" y="connsiteY2"/>
              </a:cxn>
            </a:cxnLst>
            <a:rect l="l" t="t" r="r" b="b"/>
            <a:pathLst>
              <a:path w="910590" h="2964180">
                <a:moveTo>
                  <a:pt x="110490" y="0"/>
                </a:moveTo>
                <a:cubicBezTo>
                  <a:pt x="55245" y="960755"/>
                  <a:pt x="0" y="1921510"/>
                  <a:pt x="133350" y="2415540"/>
                </a:cubicBezTo>
                <a:cubicBezTo>
                  <a:pt x="266700" y="2909570"/>
                  <a:pt x="588645" y="2936875"/>
                  <a:pt x="910590" y="2964180"/>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Aspect Model</a:t>
            </a:r>
            <a:endParaRPr lang="en-US" dirty="0"/>
          </a:p>
        </p:txBody>
      </p:sp>
      <p:grpSp>
        <p:nvGrpSpPr>
          <p:cNvPr id="3" name="Group 62"/>
          <p:cNvGrpSpPr/>
          <p:nvPr/>
        </p:nvGrpSpPr>
        <p:grpSpPr>
          <a:xfrm>
            <a:off x="1143000" y="1600200"/>
            <a:ext cx="7696201" cy="4263189"/>
            <a:chOff x="1143000" y="1600200"/>
            <a:chExt cx="7696201" cy="4263189"/>
          </a:xfrm>
        </p:grpSpPr>
        <p:grpSp>
          <p:nvGrpSpPr>
            <p:cNvPr id="4" name="Group 28"/>
            <p:cNvGrpSpPr/>
            <p:nvPr/>
          </p:nvGrpSpPr>
          <p:grpSpPr>
            <a:xfrm>
              <a:off x="2971796" y="1600200"/>
              <a:ext cx="1371600" cy="1215189"/>
              <a:chOff x="4953000" y="1676400"/>
              <a:chExt cx="1371600" cy="1215189"/>
            </a:xfrm>
          </p:grpSpPr>
          <p:sp>
            <p:nvSpPr>
              <p:cNvPr id="50" name="Double Bracket 10"/>
              <p:cNvSpPr/>
              <p:nvPr/>
            </p:nvSpPr>
            <p:spPr>
              <a:xfrm>
                <a:off x="5181600" y="1981200"/>
                <a:ext cx="879021" cy="91038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US" sz="1400" dirty="0" smtClean="0">
                    <a:latin typeface="Arial Narrow" pitchFamily="34" charset="0"/>
                  </a:rPr>
                  <a:t>…</a:t>
                </a:r>
              </a:p>
              <a:p>
                <a:pPr algn="ctr"/>
                <a:r>
                  <a:rPr lang="en-US" sz="1400" dirty="0" smtClean="0">
                    <a:latin typeface="Arial Narrow" pitchFamily="34" charset="0"/>
                  </a:rPr>
                  <a:t>…</a:t>
                </a:r>
              </a:p>
              <a:p>
                <a:pPr algn="ctr"/>
                <a:r>
                  <a:rPr lang="en-US" sz="1400" dirty="0" smtClean="0">
                    <a:latin typeface="Arial Narrow" pitchFamily="34" charset="0"/>
                  </a:rPr>
                  <a:t>…</a:t>
                </a:r>
              </a:p>
              <a:p>
                <a:pPr algn="ctr"/>
                <a:endParaRPr lang="en-US" sz="1400" dirty="0" smtClean="0">
                  <a:latin typeface="Arial Narrow" pitchFamily="34" charset="0"/>
                </a:endParaRPr>
              </a:p>
              <a:p>
                <a:pPr algn="ctr"/>
                <a:endParaRPr lang="en-US" sz="1400" dirty="0" smtClean="0">
                  <a:latin typeface="Arial Narrow" pitchFamily="34" charset="0"/>
                </a:endParaRPr>
              </a:p>
            </p:txBody>
          </p:sp>
          <p:sp>
            <p:nvSpPr>
              <p:cNvPr id="51" name="TextBox 50"/>
              <p:cNvSpPr txBox="1"/>
              <p:nvPr/>
            </p:nvSpPr>
            <p:spPr>
              <a:xfrm>
                <a:off x="4953000" y="1676400"/>
                <a:ext cx="1371600" cy="246221"/>
              </a:xfrm>
              <a:prstGeom prst="rect">
                <a:avLst/>
              </a:prstGeom>
              <a:noFill/>
            </p:spPr>
            <p:txBody>
              <a:bodyPr wrap="square" rtlCol="0">
                <a:spAutoFit/>
              </a:bodyPr>
              <a:lstStyle/>
              <a:p>
                <a:pPr algn="ctr"/>
                <a:r>
                  <a:rPr lang="en-US" sz="1000" dirty="0" smtClean="0"/>
                  <a:t>Self Aspects Model</a:t>
                </a:r>
                <a:endParaRPr lang="en-US" sz="1000" dirty="0"/>
              </a:p>
            </p:txBody>
          </p:sp>
        </p:grpSp>
        <p:grpSp>
          <p:nvGrpSpPr>
            <p:cNvPr id="5" name="Group 12"/>
            <p:cNvGrpSpPr/>
            <p:nvPr/>
          </p:nvGrpSpPr>
          <p:grpSpPr>
            <a:xfrm>
              <a:off x="1143000" y="2209800"/>
              <a:ext cx="1524000" cy="2667000"/>
              <a:chOff x="4114806" y="1752600"/>
              <a:chExt cx="2133600" cy="2667000"/>
            </a:xfrm>
          </p:grpSpPr>
          <p:sp>
            <p:nvSpPr>
              <p:cNvPr id="48" name="Double Bracket 47"/>
              <p:cNvSpPr/>
              <p:nvPr/>
            </p:nvSpPr>
            <p:spPr>
              <a:xfrm>
                <a:off x="4191000" y="2133600"/>
                <a:ext cx="2057400" cy="22860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US" sz="1200" dirty="0" smtClean="0">
                    <a:latin typeface="Arial Narrow" pitchFamily="34" charset="0"/>
                  </a:rPr>
                  <a:t>John Cusack</a:t>
                </a:r>
              </a:p>
              <a:p>
                <a:pPr algn="ctr"/>
                <a:r>
                  <a:rPr lang="en-US" sz="1200" dirty="0" smtClean="0">
                    <a:latin typeface="Arial Narrow" pitchFamily="34" charset="0"/>
                  </a:rPr>
                  <a:t>Oprah Winfrey</a:t>
                </a:r>
              </a:p>
              <a:p>
                <a:pPr algn="ctr"/>
                <a:r>
                  <a:rPr lang="en-US" sz="1200" dirty="0" smtClean="0">
                    <a:latin typeface="Arial Narrow" pitchFamily="34" charset="0"/>
                  </a:rPr>
                  <a:t>Michael Phelps</a:t>
                </a:r>
              </a:p>
              <a:p>
                <a:pPr algn="ctr"/>
                <a:r>
                  <a:rPr lang="en-US" sz="1200" dirty="0" smtClean="0">
                    <a:latin typeface="Arial Narrow" pitchFamily="34" charset="0"/>
                  </a:rPr>
                  <a:t>Hillary Clinton</a:t>
                </a:r>
              </a:p>
              <a:p>
                <a:pPr algn="ctr"/>
                <a:r>
                  <a:rPr lang="en-US" sz="1200" dirty="0" smtClean="0">
                    <a:latin typeface="Arial Narrow" pitchFamily="34" charset="0"/>
                  </a:rPr>
                  <a:t>Joe </a:t>
                </a:r>
                <a:r>
                  <a:rPr lang="en-US" sz="1200" dirty="0" err="1" smtClean="0">
                    <a:latin typeface="Arial Narrow" pitchFamily="34" charset="0"/>
                  </a:rPr>
                  <a:t>Pesci</a:t>
                </a:r>
                <a:endParaRPr lang="en-US" sz="1200" dirty="0" smtClean="0">
                  <a:latin typeface="Arial Narrow" pitchFamily="34" charset="0"/>
                </a:endParaRPr>
              </a:p>
              <a:p>
                <a:pPr algn="ctr"/>
                <a:r>
                  <a:rPr lang="en-US" sz="1200" dirty="0" smtClean="0">
                    <a:latin typeface="Arial Narrow" pitchFamily="34" charset="0"/>
                  </a:rPr>
                  <a:t>John </a:t>
                </a:r>
                <a:r>
                  <a:rPr lang="en-US" sz="1200" dirty="0" err="1" smtClean="0">
                    <a:latin typeface="Arial Narrow" pitchFamily="34" charset="0"/>
                  </a:rPr>
                  <a:t>Fowles</a:t>
                </a:r>
                <a:endParaRPr lang="en-US" sz="1200" dirty="0" smtClean="0">
                  <a:latin typeface="Arial Narrow" pitchFamily="34" charset="0"/>
                </a:endParaRPr>
              </a:p>
              <a:p>
                <a:pPr algn="ctr"/>
                <a:r>
                  <a:rPr lang="en-US" sz="1200" dirty="0" smtClean="0">
                    <a:latin typeface="Arial Narrow" pitchFamily="34" charset="0"/>
                  </a:rPr>
                  <a:t>Nicolas Cage</a:t>
                </a:r>
              </a:p>
              <a:p>
                <a:pPr algn="ctr"/>
                <a:r>
                  <a:rPr lang="en-US" sz="1200" dirty="0" smtClean="0">
                    <a:latin typeface="Arial Narrow" pitchFamily="34" charset="0"/>
                  </a:rPr>
                  <a:t>…</a:t>
                </a:r>
              </a:p>
              <a:p>
                <a:pPr algn="ctr"/>
                <a:r>
                  <a:rPr lang="en-US" sz="1200" dirty="0" smtClean="0">
                    <a:latin typeface="Arial Narrow" pitchFamily="34" charset="0"/>
                  </a:rPr>
                  <a:t>…</a:t>
                </a:r>
              </a:p>
              <a:p>
                <a:pPr algn="ctr"/>
                <a:endParaRPr lang="en-US" sz="1400" dirty="0" smtClean="0">
                  <a:latin typeface="Arial Narrow" pitchFamily="34" charset="0"/>
                </a:endParaRPr>
              </a:p>
              <a:p>
                <a:pPr algn="ctr"/>
                <a:endParaRPr lang="en-US" sz="1400" dirty="0" smtClean="0">
                  <a:latin typeface="Arial Narrow" pitchFamily="34" charset="0"/>
                </a:endParaRPr>
              </a:p>
              <a:p>
                <a:pPr algn="ctr"/>
                <a:endParaRPr lang="en-US" sz="1400" dirty="0" smtClean="0">
                  <a:latin typeface="Arial Narrow" pitchFamily="34" charset="0"/>
                </a:endParaRPr>
              </a:p>
            </p:txBody>
          </p:sp>
          <p:sp>
            <p:nvSpPr>
              <p:cNvPr id="49" name="TextBox 48"/>
              <p:cNvSpPr txBox="1"/>
              <p:nvPr/>
            </p:nvSpPr>
            <p:spPr>
              <a:xfrm>
                <a:off x="4114806" y="1752600"/>
                <a:ext cx="2133600" cy="307777"/>
              </a:xfrm>
              <a:prstGeom prst="rect">
                <a:avLst/>
              </a:prstGeom>
              <a:noFill/>
            </p:spPr>
            <p:txBody>
              <a:bodyPr wrap="square" rtlCol="0">
                <a:spAutoFit/>
              </a:bodyPr>
              <a:lstStyle/>
              <a:p>
                <a:pPr algn="ctr"/>
                <a:r>
                  <a:rPr lang="en-US" sz="1400" dirty="0" smtClean="0"/>
                  <a:t>All Topics</a:t>
                </a:r>
                <a:endParaRPr lang="en-US" sz="1400" dirty="0"/>
              </a:p>
            </p:txBody>
          </p:sp>
        </p:grpSp>
        <p:cxnSp>
          <p:nvCxnSpPr>
            <p:cNvPr id="31" name="Straight Arrow Connector 30"/>
            <p:cNvCxnSpPr/>
            <p:nvPr/>
          </p:nvCxnSpPr>
          <p:spPr>
            <a:xfrm flipV="1">
              <a:off x="2590796" y="23622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47996" y="4267200"/>
              <a:ext cx="1219200" cy="369332"/>
            </a:xfrm>
            <a:prstGeom prst="rect">
              <a:avLst/>
            </a:prstGeom>
            <a:noFill/>
          </p:spPr>
          <p:txBody>
            <a:bodyPr wrap="square" rtlCol="0">
              <a:spAutoFit/>
            </a:bodyPr>
            <a:lstStyle/>
            <a:p>
              <a:pPr algn="ctr"/>
              <a:r>
                <a:rPr lang="en-US" dirty="0" smtClean="0"/>
                <a:t>…</a:t>
              </a:r>
              <a:endParaRPr lang="en-US" dirty="0"/>
            </a:p>
          </p:txBody>
        </p:sp>
        <p:grpSp>
          <p:nvGrpSpPr>
            <p:cNvPr id="6" name="Group 29"/>
            <p:cNvGrpSpPr/>
            <p:nvPr/>
          </p:nvGrpSpPr>
          <p:grpSpPr>
            <a:xfrm>
              <a:off x="2971796" y="2819400"/>
              <a:ext cx="1371600" cy="1215189"/>
              <a:chOff x="4953000" y="1676400"/>
              <a:chExt cx="1371600" cy="1215189"/>
            </a:xfrm>
          </p:grpSpPr>
          <p:sp>
            <p:nvSpPr>
              <p:cNvPr id="46" name="Double Bracket 45"/>
              <p:cNvSpPr/>
              <p:nvPr/>
            </p:nvSpPr>
            <p:spPr>
              <a:xfrm>
                <a:off x="5181600" y="1981200"/>
                <a:ext cx="879021" cy="91038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US" sz="1400" dirty="0" smtClean="0">
                    <a:latin typeface="Arial Narrow" pitchFamily="34" charset="0"/>
                  </a:rPr>
                  <a:t>…</a:t>
                </a:r>
              </a:p>
              <a:p>
                <a:pPr algn="ctr"/>
                <a:r>
                  <a:rPr lang="en-US" sz="1400" dirty="0" smtClean="0">
                    <a:latin typeface="Arial Narrow" pitchFamily="34" charset="0"/>
                  </a:rPr>
                  <a:t>…</a:t>
                </a:r>
              </a:p>
              <a:p>
                <a:pPr algn="ctr"/>
                <a:r>
                  <a:rPr lang="en-US" sz="1400" dirty="0" smtClean="0">
                    <a:latin typeface="Arial Narrow" pitchFamily="34" charset="0"/>
                  </a:rPr>
                  <a:t>…</a:t>
                </a:r>
              </a:p>
              <a:p>
                <a:pPr algn="ctr"/>
                <a:endParaRPr lang="en-US" sz="1400" dirty="0" smtClean="0">
                  <a:latin typeface="Arial Narrow" pitchFamily="34" charset="0"/>
                </a:endParaRPr>
              </a:p>
              <a:p>
                <a:pPr algn="ctr"/>
                <a:endParaRPr lang="en-US" sz="1400" dirty="0" smtClean="0">
                  <a:latin typeface="Arial Narrow" pitchFamily="34" charset="0"/>
                </a:endParaRPr>
              </a:p>
            </p:txBody>
          </p:sp>
          <p:sp>
            <p:nvSpPr>
              <p:cNvPr id="47" name="TextBox 46"/>
              <p:cNvSpPr txBox="1"/>
              <p:nvPr/>
            </p:nvSpPr>
            <p:spPr>
              <a:xfrm>
                <a:off x="4953000" y="1676400"/>
                <a:ext cx="1371600" cy="246221"/>
              </a:xfrm>
              <a:prstGeom prst="rect">
                <a:avLst/>
              </a:prstGeom>
              <a:noFill/>
            </p:spPr>
            <p:txBody>
              <a:bodyPr wrap="square" rtlCol="0">
                <a:spAutoFit/>
              </a:bodyPr>
              <a:lstStyle/>
              <a:p>
                <a:pPr algn="ctr"/>
                <a:r>
                  <a:rPr lang="en-US" sz="1000" dirty="0" smtClean="0"/>
                  <a:t>Self Aspects Model</a:t>
                </a:r>
                <a:endParaRPr lang="en-US" sz="1000" dirty="0"/>
              </a:p>
            </p:txBody>
          </p:sp>
        </p:grpSp>
        <p:grpSp>
          <p:nvGrpSpPr>
            <p:cNvPr id="7" name="Group 32"/>
            <p:cNvGrpSpPr/>
            <p:nvPr/>
          </p:nvGrpSpPr>
          <p:grpSpPr>
            <a:xfrm>
              <a:off x="3047996" y="4648200"/>
              <a:ext cx="1371600" cy="1215189"/>
              <a:chOff x="4953000" y="1676400"/>
              <a:chExt cx="1371600" cy="1215189"/>
            </a:xfrm>
          </p:grpSpPr>
          <p:sp>
            <p:nvSpPr>
              <p:cNvPr id="44" name="Double Bracket 43"/>
              <p:cNvSpPr/>
              <p:nvPr/>
            </p:nvSpPr>
            <p:spPr>
              <a:xfrm>
                <a:off x="5181600" y="1981200"/>
                <a:ext cx="879021" cy="91038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US" sz="1400" dirty="0" smtClean="0">
                    <a:latin typeface="Arial Narrow" pitchFamily="34" charset="0"/>
                  </a:rPr>
                  <a:t>…</a:t>
                </a:r>
              </a:p>
              <a:p>
                <a:pPr algn="ctr"/>
                <a:r>
                  <a:rPr lang="en-US" sz="1400" dirty="0" smtClean="0">
                    <a:latin typeface="Arial Narrow" pitchFamily="34" charset="0"/>
                  </a:rPr>
                  <a:t>…</a:t>
                </a:r>
              </a:p>
              <a:p>
                <a:pPr algn="ctr"/>
                <a:r>
                  <a:rPr lang="en-US" sz="1400" dirty="0" smtClean="0">
                    <a:latin typeface="Arial Narrow" pitchFamily="34" charset="0"/>
                  </a:rPr>
                  <a:t>…</a:t>
                </a:r>
              </a:p>
              <a:p>
                <a:pPr algn="ctr"/>
                <a:endParaRPr lang="en-US" sz="1400" dirty="0" smtClean="0">
                  <a:latin typeface="Arial Narrow" pitchFamily="34" charset="0"/>
                </a:endParaRPr>
              </a:p>
              <a:p>
                <a:pPr algn="ctr"/>
                <a:endParaRPr lang="en-US" sz="1400" dirty="0" smtClean="0">
                  <a:latin typeface="Arial Narrow" pitchFamily="34" charset="0"/>
                </a:endParaRPr>
              </a:p>
            </p:txBody>
          </p:sp>
          <p:sp>
            <p:nvSpPr>
              <p:cNvPr id="45" name="TextBox 44"/>
              <p:cNvSpPr txBox="1"/>
              <p:nvPr/>
            </p:nvSpPr>
            <p:spPr>
              <a:xfrm>
                <a:off x="4953000" y="1676400"/>
                <a:ext cx="1371600" cy="246221"/>
              </a:xfrm>
              <a:prstGeom prst="rect">
                <a:avLst/>
              </a:prstGeom>
              <a:noFill/>
            </p:spPr>
            <p:txBody>
              <a:bodyPr wrap="square" rtlCol="0">
                <a:spAutoFit/>
              </a:bodyPr>
              <a:lstStyle/>
              <a:p>
                <a:pPr algn="ctr"/>
                <a:r>
                  <a:rPr lang="en-US" sz="1000" dirty="0" smtClean="0"/>
                  <a:t>Self Aspects Model</a:t>
                </a:r>
                <a:endParaRPr lang="en-US" sz="1000" dirty="0"/>
              </a:p>
            </p:txBody>
          </p:sp>
        </p:grpSp>
        <p:cxnSp>
          <p:nvCxnSpPr>
            <p:cNvPr id="36" name="Straight Arrow Connector 35"/>
            <p:cNvCxnSpPr/>
            <p:nvPr/>
          </p:nvCxnSpPr>
          <p:spPr>
            <a:xfrm>
              <a:off x="2666996" y="30480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6200000" flipH="1">
              <a:off x="2591799" y="4723397"/>
              <a:ext cx="759995"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6200000" flipH="1">
              <a:off x="4076698" y="2400298"/>
              <a:ext cx="1066800" cy="990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57" idx="1"/>
            </p:cNvCxnSpPr>
            <p:nvPr/>
          </p:nvCxnSpPr>
          <p:spPr>
            <a:xfrm>
              <a:off x="4114796" y="3581400"/>
              <a:ext cx="990604"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flipH="1" flipV="1">
              <a:off x="3869510" y="4172307"/>
              <a:ext cx="1521996" cy="9497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 name="Group 47"/>
            <p:cNvGrpSpPr/>
            <p:nvPr/>
          </p:nvGrpSpPr>
          <p:grpSpPr>
            <a:xfrm>
              <a:off x="6781800" y="1676400"/>
              <a:ext cx="2057401" cy="3200400"/>
              <a:chOff x="4953000" y="1676400"/>
              <a:chExt cx="1371600" cy="1215189"/>
            </a:xfrm>
          </p:grpSpPr>
          <p:sp>
            <p:nvSpPr>
              <p:cNvPr id="42" name="Double Bracket 41"/>
              <p:cNvSpPr/>
              <p:nvPr/>
            </p:nvSpPr>
            <p:spPr>
              <a:xfrm>
                <a:off x="5181600" y="1981200"/>
                <a:ext cx="879021" cy="91038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US" sz="1400" dirty="0" smtClean="0">
                    <a:latin typeface="Arial Narrow" pitchFamily="34" charset="0"/>
                  </a:rPr>
                  <a:t>family</a:t>
                </a:r>
              </a:p>
              <a:p>
                <a:pPr algn="ctr"/>
                <a:r>
                  <a:rPr lang="en-US" sz="1400" dirty="0" smtClean="0">
                    <a:latin typeface="Arial Narrow" pitchFamily="34" charset="0"/>
                  </a:rPr>
                  <a:t>born</a:t>
                </a:r>
              </a:p>
              <a:p>
                <a:pPr algn="ctr"/>
                <a:r>
                  <a:rPr lang="en-US" sz="1400" dirty="0" smtClean="0">
                    <a:latin typeface="Arial Narrow" pitchFamily="34" charset="0"/>
                  </a:rPr>
                  <a:t>home</a:t>
                </a:r>
              </a:p>
              <a:p>
                <a:pPr algn="ctr"/>
                <a:r>
                  <a:rPr lang="en-US" sz="1400" dirty="0" smtClean="0">
                    <a:latin typeface="Arial Narrow" pitchFamily="34" charset="0"/>
                  </a:rPr>
                  <a:t>married</a:t>
                </a:r>
              </a:p>
              <a:p>
                <a:pPr algn="ctr"/>
                <a:r>
                  <a:rPr lang="en-US" sz="1400" dirty="0" smtClean="0">
                    <a:latin typeface="Arial Narrow" pitchFamily="34" charset="0"/>
                  </a:rPr>
                  <a:t>young</a:t>
                </a:r>
              </a:p>
              <a:p>
                <a:pPr algn="ctr"/>
                <a:r>
                  <a:rPr lang="en-US" sz="1400" dirty="0" smtClean="0">
                    <a:latin typeface="Arial Narrow" pitchFamily="34" charset="0"/>
                  </a:rPr>
                  <a:t>age</a:t>
                </a:r>
              </a:p>
              <a:p>
                <a:pPr algn="ctr"/>
                <a:r>
                  <a:rPr lang="en-US" sz="1400" dirty="0" smtClean="0">
                    <a:latin typeface="Arial Narrow" pitchFamily="34" charset="0"/>
                  </a:rPr>
                  <a:t>awards</a:t>
                </a:r>
              </a:p>
              <a:p>
                <a:pPr algn="ctr"/>
                <a:r>
                  <a:rPr lang="en-US" sz="1400" dirty="0" smtClean="0">
                    <a:latin typeface="Arial Narrow" pitchFamily="34" charset="0"/>
                  </a:rPr>
                  <a:t>career</a:t>
                </a:r>
              </a:p>
              <a:p>
                <a:pPr algn="ctr"/>
                <a:r>
                  <a:rPr lang="en-US" sz="1400" dirty="0" smtClean="0">
                    <a:latin typeface="Arial Narrow" pitchFamily="34" charset="0"/>
                  </a:rPr>
                  <a:t>…</a:t>
                </a:r>
              </a:p>
              <a:p>
                <a:pPr algn="ctr"/>
                <a:r>
                  <a:rPr lang="en-US" sz="1400" dirty="0" smtClean="0">
                    <a:latin typeface="Arial Narrow" pitchFamily="34" charset="0"/>
                  </a:rPr>
                  <a:t>…</a:t>
                </a:r>
              </a:p>
              <a:p>
                <a:pPr algn="ctr"/>
                <a:endParaRPr lang="en-US" sz="1400" dirty="0" smtClean="0">
                  <a:latin typeface="Arial Narrow" pitchFamily="34" charset="0"/>
                </a:endParaRPr>
              </a:p>
              <a:p>
                <a:pPr algn="ctr"/>
                <a:endParaRPr lang="en-US" sz="1400" dirty="0" smtClean="0">
                  <a:latin typeface="Arial Narrow" pitchFamily="34" charset="0"/>
                </a:endParaRPr>
              </a:p>
            </p:txBody>
          </p:sp>
          <p:sp>
            <p:nvSpPr>
              <p:cNvPr id="43" name="TextBox 42"/>
              <p:cNvSpPr txBox="1"/>
              <p:nvPr/>
            </p:nvSpPr>
            <p:spPr>
              <a:xfrm>
                <a:off x="4953000" y="1676400"/>
                <a:ext cx="1371600" cy="198666"/>
              </a:xfrm>
              <a:prstGeom prst="rect">
                <a:avLst/>
              </a:prstGeom>
              <a:noFill/>
            </p:spPr>
            <p:txBody>
              <a:bodyPr wrap="square" rtlCol="0">
                <a:spAutoFit/>
              </a:bodyPr>
              <a:lstStyle/>
              <a:p>
                <a:pPr algn="ctr"/>
                <a:r>
                  <a:rPr lang="en-US" sz="1400" dirty="0" smtClean="0"/>
                  <a:t>Top 20 General Aspects Model</a:t>
                </a:r>
                <a:endParaRPr lang="en-US" sz="1400" dirty="0"/>
              </a:p>
            </p:txBody>
          </p:sp>
        </p:grpSp>
        <p:sp>
          <p:nvSpPr>
            <p:cNvPr id="57" name="Rectangle 56"/>
            <p:cNvSpPr/>
            <p:nvPr/>
          </p:nvSpPr>
          <p:spPr>
            <a:xfrm>
              <a:off x="5105400" y="3124200"/>
              <a:ext cx="12954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Manual Filtering</a:t>
              </a:r>
              <a:endParaRPr lang="en-US" sz="1400" dirty="0">
                <a:solidFill>
                  <a:schemeClr val="tx1"/>
                </a:solidFill>
              </a:endParaRPr>
            </a:p>
          </p:txBody>
        </p:sp>
        <p:cxnSp>
          <p:nvCxnSpPr>
            <p:cNvPr id="62" name="Straight Arrow Connector 61"/>
            <p:cNvCxnSpPr>
              <a:stCxn id="57" idx="3"/>
              <a:endCxn id="42" idx="1"/>
            </p:cNvCxnSpPr>
            <p:nvPr/>
          </p:nvCxnSpPr>
          <p:spPr>
            <a:xfrm flipV="1">
              <a:off x="6400800" y="3677971"/>
              <a:ext cx="723900" cy="177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Wikipedia Concepts</a:t>
            </a:r>
            <a:endParaRPr lang="en-US" dirty="0"/>
          </a:p>
        </p:txBody>
      </p:sp>
      <p:graphicFrame>
        <p:nvGraphicFramePr>
          <p:cNvPr id="4" name="Content Placeholder 3"/>
          <p:cNvGraphicFramePr>
            <a:graphicFrameLocks noGrp="1"/>
          </p:cNvGraphicFramePr>
          <p:nvPr>
            <p:ph sz="quarter" idx="1"/>
          </p:nvPr>
        </p:nvGraphicFramePr>
        <p:xfrm>
          <a:off x="4724400" y="1524000"/>
          <a:ext cx="4114800" cy="2362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791200" y="3733800"/>
            <a:ext cx="1905000" cy="369332"/>
          </a:xfrm>
          <a:prstGeom prst="rect">
            <a:avLst/>
          </a:prstGeom>
          <a:noFill/>
        </p:spPr>
        <p:txBody>
          <a:bodyPr wrap="square" rtlCol="0">
            <a:spAutoFit/>
          </a:bodyPr>
          <a:lstStyle/>
          <a:p>
            <a:r>
              <a:rPr lang="en-US" dirty="0" smtClean="0"/>
              <a:t># of Aspects</a:t>
            </a:r>
            <a:endParaRPr lang="en-US" dirty="0"/>
          </a:p>
        </p:txBody>
      </p:sp>
      <p:sp>
        <p:nvSpPr>
          <p:cNvPr id="6" name="TextBox 5"/>
          <p:cNvSpPr txBox="1"/>
          <p:nvPr/>
        </p:nvSpPr>
        <p:spPr>
          <a:xfrm>
            <a:off x="6096000" y="1219200"/>
            <a:ext cx="1371600" cy="369332"/>
          </a:xfrm>
          <a:prstGeom prst="rect">
            <a:avLst/>
          </a:prstGeom>
          <a:noFill/>
          <a:scene3d>
            <a:camera prst="orthographicFront">
              <a:rot lat="0" lon="0" rev="0"/>
            </a:camera>
            <a:lightRig rig="threePt" dir="t"/>
          </a:scene3d>
        </p:spPr>
        <p:txBody>
          <a:bodyPr wrap="square" rtlCol="0">
            <a:spAutoFit/>
          </a:bodyPr>
          <a:lstStyle/>
          <a:p>
            <a:r>
              <a:rPr lang="en-US" dirty="0" smtClean="0"/>
              <a:t>Precision</a:t>
            </a:r>
            <a:endParaRPr lang="en-US" dirty="0"/>
          </a:p>
        </p:txBody>
      </p:sp>
      <p:sp>
        <p:nvSpPr>
          <p:cNvPr id="9" name="Content Placeholder 2"/>
          <p:cNvSpPr txBox="1">
            <a:spLocks/>
          </p:cNvSpPr>
          <p:nvPr/>
        </p:nvSpPr>
        <p:spPr>
          <a:xfrm>
            <a:off x="457200" y="1295400"/>
            <a:ext cx="4191000" cy="19812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lang="en-US" sz="2300" noProof="0" dirty="0" smtClean="0">
                <a:solidFill>
                  <a:schemeClr val="tx2"/>
                </a:solidFill>
              </a:rPr>
              <a:t>Surface forms mapped to Wikipedia concept </a:t>
            </a:r>
            <a:r>
              <a:rPr lang="en-US" sz="2300" noProof="0" dirty="0" smtClean="0">
                <a:solidFill>
                  <a:schemeClr val="tx2"/>
                </a:solidFill>
              </a:rPr>
              <a:t>space</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lang="en-US" sz="2300" noProof="0" dirty="0" smtClean="0">
                <a:solidFill>
                  <a:schemeClr val="tx2"/>
                </a:solidFill>
              </a:rPr>
              <a:t>Self model – Time specific</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lang="en-US" sz="2300" dirty="0" smtClean="0">
                <a:solidFill>
                  <a:schemeClr val="tx2"/>
                </a:solidFill>
              </a:rPr>
              <a:t>Wikipedia is exhaustive</a:t>
            </a:r>
            <a:endParaRPr lang="en-US" sz="2300" noProof="0" dirty="0" smtClean="0">
              <a:solidFill>
                <a:schemeClr val="tx2"/>
              </a:solidFill>
            </a:endParaRPr>
          </a:p>
        </p:txBody>
      </p:sp>
      <p:graphicFrame>
        <p:nvGraphicFramePr>
          <p:cNvPr id="7" name="Chart 6"/>
          <p:cNvGraphicFramePr/>
          <p:nvPr/>
        </p:nvGraphicFramePr>
        <p:xfrm>
          <a:off x="533400" y="3657600"/>
          <a:ext cx="4114800" cy="25146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1752600" y="6019800"/>
            <a:ext cx="1905000" cy="369332"/>
          </a:xfrm>
          <a:prstGeom prst="rect">
            <a:avLst/>
          </a:prstGeom>
          <a:noFill/>
        </p:spPr>
        <p:txBody>
          <a:bodyPr wrap="square" rtlCol="0">
            <a:spAutoFit/>
          </a:bodyPr>
          <a:lstStyle/>
          <a:p>
            <a:r>
              <a:rPr lang="en-US" dirty="0" smtClean="0"/>
              <a:t># of Aspects</a:t>
            </a:r>
            <a:endParaRPr lang="en-US" dirty="0"/>
          </a:p>
        </p:txBody>
      </p:sp>
      <p:sp>
        <p:nvSpPr>
          <p:cNvPr id="10" name="TextBox 9"/>
          <p:cNvSpPr txBox="1"/>
          <p:nvPr/>
        </p:nvSpPr>
        <p:spPr>
          <a:xfrm>
            <a:off x="1752600" y="3200400"/>
            <a:ext cx="1371600" cy="369332"/>
          </a:xfrm>
          <a:prstGeom prst="rect">
            <a:avLst/>
          </a:prstGeom>
          <a:noFill/>
          <a:scene3d>
            <a:camera prst="orthographicFront">
              <a:rot lat="0" lon="0" rev="0"/>
            </a:camera>
            <a:lightRig rig="threePt" dir="t"/>
          </a:scene3d>
        </p:spPr>
        <p:txBody>
          <a:bodyPr wrap="square" rtlCol="0">
            <a:spAutoFit/>
          </a:bodyPr>
          <a:lstStyle/>
          <a:p>
            <a:pPr algn="ctr"/>
            <a:r>
              <a:rPr lang="en-US" dirty="0" smtClean="0"/>
              <a:t>Recall</a:t>
            </a:r>
            <a:endParaRPr lang="en-US" dirty="0"/>
          </a:p>
        </p:txBody>
      </p:sp>
      <p:grpSp>
        <p:nvGrpSpPr>
          <p:cNvPr id="11" name="Group 10"/>
          <p:cNvGrpSpPr/>
          <p:nvPr/>
        </p:nvGrpSpPr>
        <p:grpSpPr>
          <a:xfrm>
            <a:off x="4724400" y="4267200"/>
            <a:ext cx="4191000" cy="2286000"/>
            <a:chOff x="4648200" y="1371600"/>
            <a:chExt cx="4191000" cy="2286000"/>
          </a:xfrm>
        </p:grpSpPr>
        <p:grpSp>
          <p:nvGrpSpPr>
            <p:cNvPr id="12" name="Group 10"/>
            <p:cNvGrpSpPr/>
            <p:nvPr/>
          </p:nvGrpSpPr>
          <p:grpSpPr>
            <a:xfrm>
              <a:off x="4724400" y="1371600"/>
              <a:ext cx="4114800" cy="2209800"/>
              <a:chOff x="4876800" y="1219200"/>
              <a:chExt cx="4114800" cy="2209800"/>
            </a:xfrm>
          </p:grpSpPr>
          <p:sp>
            <p:nvSpPr>
              <p:cNvPr id="14" name="Double Bracket 13"/>
              <p:cNvSpPr/>
              <p:nvPr/>
            </p:nvSpPr>
            <p:spPr>
              <a:xfrm>
                <a:off x="4876800" y="1600200"/>
                <a:ext cx="1828800" cy="18288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latin typeface="Cambria Math"/>
                    <a:ea typeface="Cambria Math"/>
                  </a:rPr>
                  <a:t>lead singer</a:t>
                </a:r>
              </a:p>
              <a:p>
                <a:pPr algn="ctr"/>
                <a:r>
                  <a:rPr lang="en-US" dirty="0" smtClean="0">
                    <a:latin typeface="Cambria Math"/>
                    <a:ea typeface="Cambria Math"/>
                  </a:rPr>
                  <a:t>Singers</a:t>
                </a:r>
              </a:p>
              <a:p>
                <a:pPr algn="ctr"/>
                <a:r>
                  <a:rPr lang="en-US" dirty="0" smtClean="0">
                    <a:latin typeface="Cambria Math"/>
                    <a:ea typeface="Cambria Math"/>
                  </a:rPr>
                  <a:t>Vocalists</a:t>
                </a:r>
              </a:p>
              <a:p>
                <a:pPr algn="ctr"/>
                <a:r>
                  <a:rPr lang="en-US" dirty="0" smtClean="0">
                    <a:latin typeface="Cambria Math"/>
                    <a:ea typeface="Cambria Math"/>
                  </a:rPr>
                  <a:t>Pop singer</a:t>
                </a:r>
                <a:endParaRPr lang="en-US" dirty="0"/>
              </a:p>
            </p:txBody>
          </p:sp>
          <p:cxnSp>
            <p:nvCxnSpPr>
              <p:cNvPr id="15" name="Straight Arrow Connector 14"/>
              <p:cNvCxnSpPr/>
              <p:nvPr/>
            </p:nvCxnSpPr>
            <p:spPr>
              <a:xfrm>
                <a:off x="6781800" y="2514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010400" y="1828800"/>
                <a:ext cx="1981200" cy="338554"/>
              </a:xfrm>
              <a:prstGeom prst="rect">
                <a:avLst/>
              </a:prstGeom>
              <a:noFill/>
            </p:spPr>
            <p:txBody>
              <a:bodyPr wrap="square" rtlCol="0">
                <a:spAutoFit/>
              </a:bodyPr>
              <a:lstStyle/>
              <a:p>
                <a:r>
                  <a:rPr lang="en-US" sz="1600" dirty="0" smtClean="0"/>
                  <a:t>Wikipedia Concept</a:t>
                </a:r>
                <a:endParaRPr lang="en-US" sz="1600" dirty="0"/>
              </a:p>
            </p:txBody>
          </p:sp>
          <p:sp>
            <p:nvSpPr>
              <p:cNvPr id="17" name="TextBox 16"/>
              <p:cNvSpPr txBox="1"/>
              <p:nvPr/>
            </p:nvSpPr>
            <p:spPr>
              <a:xfrm>
                <a:off x="5029200" y="1219200"/>
                <a:ext cx="1374222" cy="338554"/>
              </a:xfrm>
              <a:prstGeom prst="rect">
                <a:avLst/>
              </a:prstGeom>
              <a:noFill/>
            </p:spPr>
            <p:txBody>
              <a:bodyPr wrap="none" rtlCol="0">
                <a:spAutoFit/>
              </a:bodyPr>
              <a:lstStyle/>
              <a:p>
                <a:r>
                  <a:rPr lang="en-US" sz="1600" dirty="0" smtClean="0"/>
                  <a:t>Surface Forms</a:t>
                </a:r>
                <a:endParaRPr lang="en-US" sz="1600" dirty="0"/>
              </a:p>
            </p:txBody>
          </p:sp>
          <p:sp>
            <p:nvSpPr>
              <p:cNvPr id="18" name="Double Bracket 17"/>
              <p:cNvSpPr/>
              <p:nvPr/>
            </p:nvSpPr>
            <p:spPr>
              <a:xfrm>
                <a:off x="7391400" y="2362200"/>
                <a:ext cx="990600" cy="3048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singer</a:t>
                </a:r>
                <a:endParaRPr lang="en-US" dirty="0"/>
              </a:p>
            </p:txBody>
          </p:sp>
        </p:grpSp>
        <p:sp>
          <p:nvSpPr>
            <p:cNvPr id="13" name="Rectangle 12"/>
            <p:cNvSpPr/>
            <p:nvPr/>
          </p:nvSpPr>
          <p:spPr>
            <a:xfrm>
              <a:off x="4648200" y="1371600"/>
              <a:ext cx="4038600" cy="228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Sentence Extraction</a:t>
            </a:r>
            <a:endParaRPr lang="en-US" dirty="0"/>
          </a:p>
        </p:txBody>
      </p:sp>
      <p:sp>
        <p:nvSpPr>
          <p:cNvPr id="12" name="TextBox 11"/>
          <p:cNvSpPr txBox="1"/>
          <p:nvPr/>
        </p:nvSpPr>
        <p:spPr>
          <a:xfrm>
            <a:off x="5525965" y="1447800"/>
            <a:ext cx="1941635" cy="276999"/>
          </a:xfrm>
          <a:prstGeom prst="rect">
            <a:avLst/>
          </a:prstGeom>
          <a:noFill/>
        </p:spPr>
        <p:txBody>
          <a:bodyPr wrap="square" rtlCol="0">
            <a:spAutoFit/>
          </a:bodyPr>
          <a:lstStyle/>
          <a:p>
            <a:r>
              <a:rPr lang="en-US" sz="1200" dirty="0" smtClean="0"/>
              <a:t>“Michael Phelps” pizza</a:t>
            </a:r>
            <a:endParaRPr lang="en-US" sz="1200" dirty="0"/>
          </a:p>
        </p:txBody>
      </p:sp>
      <p:sp>
        <p:nvSpPr>
          <p:cNvPr id="28" name="TextBox 27"/>
          <p:cNvSpPr txBox="1"/>
          <p:nvPr/>
        </p:nvSpPr>
        <p:spPr>
          <a:xfrm>
            <a:off x="5168412" y="1371600"/>
            <a:ext cx="698988" cy="369332"/>
          </a:xfrm>
          <a:prstGeom prst="rect">
            <a:avLst/>
          </a:prstGeom>
          <a:noFill/>
        </p:spPr>
        <p:txBody>
          <a:bodyPr wrap="square" rtlCol="0">
            <a:spAutoFit/>
          </a:bodyPr>
          <a:lstStyle/>
          <a:p>
            <a:r>
              <a:rPr lang="en-US" dirty="0" smtClean="0"/>
              <a:t>…</a:t>
            </a:r>
            <a:endParaRPr lang="en-US" dirty="0"/>
          </a:p>
        </p:txBody>
      </p:sp>
      <p:sp>
        <p:nvSpPr>
          <p:cNvPr id="6" name="Flowchart: Multidocument 5"/>
          <p:cNvSpPr/>
          <p:nvPr/>
        </p:nvSpPr>
        <p:spPr>
          <a:xfrm>
            <a:off x="1878623" y="3581400"/>
            <a:ext cx="1397977" cy="762000"/>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http://www.</a:t>
            </a:r>
            <a:endParaRPr lang="en-US" sz="1200" dirty="0">
              <a:solidFill>
                <a:schemeClr val="tx1"/>
              </a:solidFill>
            </a:endParaRPr>
          </a:p>
        </p:txBody>
      </p:sp>
      <p:sp>
        <p:nvSpPr>
          <p:cNvPr id="7" name="Flowchart: Multidocument 6"/>
          <p:cNvSpPr/>
          <p:nvPr/>
        </p:nvSpPr>
        <p:spPr>
          <a:xfrm>
            <a:off x="3402623" y="3505200"/>
            <a:ext cx="1397977" cy="762000"/>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http://www.</a:t>
            </a:r>
            <a:endParaRPr lang="en-US" sz="1200" dirty="0">
              <a:solidFill>
                <a:schemeClr val="tx1"/>
              </a:solidFill>
            </a:endParaRPr>
          </a:p>
        </p:txBody>
      </p:sp>
      <p:sp>
        <p:nvSpPr>
          <p:cNvPr id="8" name="Flowchart: Multidocument 7"/>
          <p:cNvSpPr/>
          <p:nvPr/>
        </p:nvSpPr>
        <p:spPr>
          <a:xfrm>
            <a:off x="5562600" y="3581400"/>
            <a:ext cx="1397977" cy="762000"/>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http://www.</a:t>
            </a:r>
            <a:endParaRPr lang="en-US" sz="1200" dirty="0">
              <a:solidFill>
                <a:schemeClr val="tx1"/>
              </a:solidFill>
            </a:endParaRPr>
          </a:p>
        </p:txBody>
      </p:sp>
      <p:sp>
        <p:nvSpPr>
          <p:cNvPr id="9" name="TextBox 8"/>
          <p:cNvSpPr txBox="1"/>
          <p:nvPr/>
        </p:nvSpPr>
        <p:spPr>
          <a:xfrm>
            <a:off x="1563565" y="1447800"/>
            <a:ext cx="1941635" cy="276999"/>
          </a:xfrm>
          <a:prstGeom prst="rect">
            <a:avLst/>
          </a:prstGeom>
          <a:noFill/>
        </p:spPr>
        <p:txBody>
          <a:bodyPr wrap="square" rtlCol="0">
            <a:spAutoFit/>
          </a:bodyPr>
          <a:lstStyle/>
          <a:p>
            <a:r>
              <a:rPr lang="en-US" sz="1200" dirty="0" smtClean="0"/>
              <a:t>“Michael Phelps” giant feet</a:t>
            </a:r>
            <a:endParaRPr lang="en-US" sz="1200" dirty="0"/>
          </a:p>
        </p:txBody>
      </p:sp>
      <p:sp>
        <p:nvSpPr>
          <p:cNvPr id="11" name="TextBox 10"/>
          <p:cNvSpPr txBox="1"/>
          <p:nvPr/>
        </p:nvSpPr>
        <p:spPr>
          <a:xfrm>
            <a:off x="3468565" y="1447800"/>
            <a:ext cx="1941635" cy="276999"/>
          </a:xfrm>
          <a:prstGeom prst="rect">
            <a:avLst/>
          </a:prstGeom>
          <a:noFill/>
        </p:spPr>
        <p:txBody>
          <a:bodyPr wrap="square" rtlCol="0">
            <a:spAutoFit/>
          </a:bodyPr>
          <a:lstStyle/>
          <a:p>
            <a:r>
              <a:rPr lang="en-US" sz="1200" dirty="0" smtClean="0"/>
              <a:t>“Michael Phelps” records</a:t>
            </a:r>
            <a:endParaRPr lang="en-US" sz="1200" dirty="0"/>
          </a:p>
        </p:txBody>
      </p:sp>
      <p:cxnSp>
        <p:nvCxnSpPr>
          <p:cNvPr id="14" name="Straight Arrow Connector 13"/>
          <p:cNvCxnSpPr>
            <a:stCxn id="9" idx="2"/>
          </p:cNvCxnSpPr>
          <p:nvPr/>
        </p:nvCxnSpPr>
        <p:spPr>
          <a:xfrm rot="16200000" flipH="1">
            <a:off x="2586791" y="1672390"/>
            <a:ext cx="485001" cy="589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124691" y="1895109"/>
            <a:ext cx="457200" cy="1721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2"/>
          </p:cNvCxnSpPr>
          <p:nvPr/>
        </p:nvCxnSpPr>
        <p:spPr>
          <a:xfrm rot="5400000">
            <a:off x="5949889" y="1642311"/>
            <a:ext cx="464406" cy="629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flipV="1">
            <a:off x="2685166" y="3047998"/>
            <a:ext cx="820037" cy="609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7" idx="0"/>
          </p:cNvCxnSpPr>
          <p:nvPr/>
        </p:nvCxnSpPr>
        <p:spPr>
          <a:xfrm rot="5400000">
            <a:off x="4003895" y="3241893"/>
            <a:ext cx="457199" cy="69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8" idx="0"/>
          </p:cNvCxnSpPr>
          <p:nvPr/>
        </p:nvCxnSpPr>
        <p:spPr>
          <a:xfrm rot="16200000" flipH="1">
            <a:off x="5960182" y="3183818"/>
            <a:ext cx="533400" cy="261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1890346" y="4648200"/>
            <a:ext cx="5120054" cy="241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905000" y="5105400"/>
            <a:ext cx="5105400" cy="369332"/>
          </a:xfrm>
          <a:prstGeom prst="rect">
            <a:avLst/>
          </a:prstGeom>
          <a:noFill/>
          <a:ln>
            <a:solidFill>
              <a:schemeClr val="accent2"/>
            </a:solidFill>
          </a:ln>
        </p:spPr>
        <p:txBody>
          <a:bodyPr wrap="square" rtlCol="0">
            <a:spAutoFit/>
          </a:bodyPr>
          <a:lstStyle/>
          <a:p>
            <a:pPr algn="ctr"/>
            <a:r>
              <a:rPr lang="en-US" dirty="0" smtClean="0"/>
              <a:t>Sentence segmented documents cache</a:t>
            </a:r>
            <a:endParaRPr lang="en-US" dirty="0"/>
          </a:p>
        </p:txBody>
      </p:sp>
      <p:cxnSp>
        <p:nvCxnSpPr>
          <p:cNvPr id="45" name="Straight Arrow Connector 44"/>
          <p:cNvCxnSpPr>
            <a:stCxn id="6" idx="2"/>
          </p:cNvCxnSpPr>
          <p:nvPr/>
        </p:nvCxnSpPr>
        <p:spPr>
          <a:xfrm rot="16200000" flipH="1">
            <a:off x="2102071" y="4692872"/>
            <a:ext cx="790859" cy="34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 idx="2"/>
          </p:cNvCxnSpPr>
          <p:nvPr/>
        </p:nvCxnSpPr>
        <p:spPr>
          <a:xfrm rot="16200000" flipH="1">
            <a:off x="3587971" y="4654772"/>
            <a:ext cx="867059" cy="34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8" idx="2"/>
          </p:cNvCxnSpPr>
          <p:nvPr/>
        </p:nvCxnSpPr>
        <p:spPr>
          <a:xfrm rot="16200000" flipH="1">
            <a:off x="5772860" y="4706059"/>
            <a:ext cx="790857" cy="78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2"/>
          <a:srcRect/>
          <a:stretch>
            <a:fillRect/>
          </a:stretch>
        </p:blipFill>
        <p:spPr bwMode="auto">
          <a:xfrm>
            <a:off x="1828801" y="2209800"/>
            <a:ext cx="5334000" cy="809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good sentences ?</a:t>
            </a:r>
            <a:endParaRPr lang="en-US" dirty="0"/>
          </a:p>
        </p:txBody>
      </p:sp>
      <p:sp>
        <p:nvSpPr>
          <p:cNvPr id="3" name="Content Placeholder 2"/>
          <p:cNvSpPr>
            <a:spLocks noGrp="1"/>
          </p:cNvSpPr>
          <p:nvPr>
            <p:ph sz="quarter" idx="1"/>
          </p:nvPr>
        </p:nvSpPr>
        <p:spPr/>
        <p:txBody>
          <a:bodyPr>
            <a:normAutofit/>
          </a:bodyPr>
          <a:lstStyle/>
          <a:p>
            <a:r>
              <a:rPr lang="en-US" dirty="0" smtClean="0"/>
              <a:t>Grammaticality </a:t>
            </a:r>
          </a:p>
          <a:p>
            <a:pPr lvl="1"/>
            <a:r>
              <a:rPr lang="en-US" dirty="0" smtClean="0"/>
              <a:t>Well formed sentences</a:t>
            </a:r>
          </a:p>
          <a:p>
            <a:pPr lvl="1">
              <a:buNone/>
            </a:pPr>
            <a:endParaRPr lang="en-US" dirty="0" smtClean="0"/>
          </a:p>
          <a:p>
            <a:r>
              <a:rPr lang="en-US" dirty="0" smtClean="0"/>
              <a:t>Relevance </a:t>
            </a:r>
          </a:p>
          <a:p>
            <a:pPr lvl="1"/>
            <a:r>
              <a:rPr lang="en-US" dirty="0" smtClean="0"/>
              <a:t>Relevant to the topic and the aspects</a:t>
            </a:r>
          </a:p>
          <a:p>
            <a:pPr>
              <a:buNone/>
            </a:pPr>
            <a:endParaRPr lang="en-US" dirty="0" smtClean="0"/>
          </a:p>
          <a:p>
            <a:r>
              <a:rPr lang="en-US" dirty="0" smtClean="0"/>
              <a:t>Diversity </a:t>
            </a:r>
          </a:p>
          <a:p>
            <a:pPr lvl="1"/>
            <a:r>
              <a:rPr lang="en-US" dirty="0" smtClean="0"/>
              <a:t>Cover as many aspects as possible</a:t>
            </a:r>
          </a:p>
          <a:p>
            <a:pPr lvl="1">
              <a:buNone/>
            </a:pPr>
            <a:endParaRPr lang="en-US" dirty="0" smtClean="0"/>
          </a:p>
          <a:p>
            <a:r>
              <a:rPr lang="en-US" dirty="0" smtClean="0"/>
              <a:t>Low Redundancy</a:t>
            </a:r>
          </a:p>
          <a:p>
            <a:pPr lvl="1"/>
            <a:r>
              <a:rPr lang="en-US" dirty="0" smtClean="0"/>
              <a:t>Eliminate redundancy as much as possible</a:t>
            </a:r>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Grammaticality</a:t>
            </a:r>
            <a:endParaRPr lang="en-US" dirty="0"/>
          </a:p>
        </p:txBody>
      </p:sp>
      <p:sp>
        <p:nvSpPr>
          <p:cNvPr id="5" name="Rectangle 4"/>
          <p:cNvSpPr/>
          <p:nvPr/>
        </p:nvSpPr>
        <p:spPr>
          <a:xfrm>
            <a:off x="1066800" y="1752600"/>
            <a:ext cx="7086600" cy="369332"/>
          </a:xfrm>
          <a:prstGeom prst="rect">
            <a:avLst/>
          </a:prstGeom>
        </p:spPr>
        <p:txBody>
          <a:bodyPr wrap="square">
            <a:spAutoFit/>
          </a:bodyPr>
          <a:lstStyle/>
          <a:p>
            <a:pPr lvl="1"/>
            <a:r>
              <a:rPr lang="en-US" dirty="0" smtClean="0"/>
              <a:t>Punt ~ Avoid sentences that do not appear to be “well formed”</a:t>
            </a:r>
          </a:p>
        </p:txBody>
      </p:sp>
      <p:sp>
        <p:nvSpPr>
          <p:cNvPr id="7" name="Content Placeholder 2"/>
          <p:cNvSpPr>
            <a:spLocks noGrp="1"/>
          </p:cNvSpPr>
          <p:nvPr>
            <p:ph sz="quarter" idx="1"/>
          </p:nvPr>
        </p:nvSpPr>
        <p:spPr>
          <a:xfrm>
            <a:off x="533400" y="2819400"/>
            <a:ext cx="8229600" cy="3200400"/>
          </a:xfrm>
        </p:spPr>
        <p:txBody>
          <a:bodyPr>
            <a:noAutofit/>
          </a:bodyPr>
          <a:lstStyle/>
          <a:p>
            <a:r>
              <a:rPr lang="en-US" sz="1400" dirty="0" smtClean="0"/>
              <a:t>Examples</a:t>
            </a:r>
          </a:p>
          <a:p>
            <a:pPr>
              <a:buNone/>
            </a:pPr>
            <a:endParaRPr lang="en-US" sz="2800" dirty="0" smtClean="0"/>
          </a:p>
          <a:p>
            <a:pPr lvl="1"/>
            <a:r>
              <a:rPr lang="en-US" sz="1400" dirty="0" smtClean="0"/>
              <a:t>Flag Rate It: Select Rating 1 - Worst 2 - Bad 3 - Average 4 - Good 5 - Best Rating: 0/5 From: </a:t>
            </a:r>
            <a:r>
              <a:rPr lang="en-US" sz="1400" dirty="0" err="1" smtClean="0"/>
              <a:t>valobol</a:t>
            </a:r>
            <a:r>
              <a:rPr lang="en-US" sz="1400" dirty="0" smtClean="0"/>
              <a:t> Views: 743 Category: Music, Bands, </a:t>
            </a:r>
          </a:p>
          <a:p>
            <a:pPr lvl="1"/>
            <a:endParaRPr lang="en-US" sz="1400" dirty="0" smtClean="0"/>
          </a:p>
          <a:p>
            <a:pPr lvl="1"/>
            <a:r>
              <a:rPr lang="en-US" sz="1400" dirty="0" smtClean="0"/>
              <a:t>November December Day 01 02 03 04 05 06 07 08 09 10 11 12 13 14 15 16 17 18 19 20 21 22 23 24 25 26 27 28 29 30 31 Label Album Description Users Say 0 ratings You Say click on a star to rate La Mia </a:t>
            </a:r>
            <a:r>
              <a:rPr lang="en-US" sz="1400" dirty="0" err="1" smtClean="0"/>
              <a:t>Storia</a:t>
            </a:r>
            <a:r>
              <a:rPr lang="en-US" sz="1400" dirty="0" smtClean="0"/>
              <a:t>, Vol. 3 Released:</a:t>
            </a:r>
          </a:p>
          <a:p>
            <a:pPr lvl="1"/>
            <a:endParaRPr lang="en-US" sz="1400" dirty="0" smtClean="0"/>
          </a:p>
          <a:p>
            <a:pPr lvl="1"/>
            <a:r>
              <a:rPr lang="en-US" sz="1400" dirty="0" smtClean="0"/>
              <a:t>Music: Sheryl Crow Principal Cast: Billy Burke, Kathy Griffin, Lauren Graham, David </a:t>
            </a:r>
            <a:r>
              <a:rPr lang="en-US" sz="1400" dirty="0" err="1" smtClean="0"/>
              <a:t>Koechner</a:t>
            </a:r>
            <a:r>
              <a:rPr lang="en-US" sz="1400" dirty="0" smtClean="0"/>
              <a:t>, Henry Winkler, Peter Berg, Jason </a:t>
            </a:r>
            <a:r>
              <a:rPr lang="en-US" sz="1400" dirty="0" err="1" smtClean="0"/>
              <a:t>Preistly</a:t>
            </a:r>
            <a:r>
              <a:rPr lang="en-US" sz="1400" dirty="0" smtClean="0"/>
              <a:t>, Roger Wagner, Willie Nelson </a:t>
            </a:r>
            <a:r>
              <a:rPr lang="en-US" sz="1400" dirty="0" err="1" smtClean="0"/>
              <a:t>Pompadoured</a:t>
            </a:r>
            <a:r>
              <a:rPr lang="en-US" sz="1400" dirty="0" smtClean="0"/>
              <a:t> country crooner</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Grammaticality</a:t>
            </a:r>
            <a:endParaRPr lang="en-US" dirty="0"/>
          </a:p>
        </p:txBody>
      </p:sp>
      <p:sp>
        <p:nvSpPr>
          <p:cNvPr id="5" name="Rectangle 4"/>
          <p:cNvSpPr/>
          <p:nvPr/>
        </p:nvSpPr>
        <p:spPr>
          <a:xfrm>
            <a:off x="533400" y="1752600"/>
            <a:ext cx="7086600" cy="369332"/>
          </a:xfrm>
          <a:prstGeom prst="rect">
            <a:avLst/>
          </a:prstGeom>
        </p:spPr>
        <p:txBody>
          <a:bodyPr wrap="square">
            <a:spAutoFit/>
          </a:bodyPr>
          <a:lstStyle/>
          <a:p>
            <a:pPr lvl="1"/>
            <a:r>
              <a:rPr lang="en-US" dirty="0" smtClean="0"/>
              <a:t>Logistic Regression to classify sentences:             Good / Junk.</a:t>
            </a:r>
          </a:p>
        </p:txBody>
      </p:sp>
      <p:graphicFrame>
        <p:nvGraphicFramePr>
          <p:cNvPr id="8" name="Table 7"/>
          <p:cNvGraphicFramePr>
            <a:graphicFrameLocks noGrp="1"/>
          </p:cNvGraphicFramePr>
          <p:nvPr/>
        </p:nvGraphicFramePr>
        <p:xfrm>
          <a:off x="838200" y="2362200"/>
          <a:ext cx="3886200" cy="3251196"/>
        </p:xfrm>
        <a:graphic>
          <a:graphicData uri="http://schemas.openxmlformats.org/drawingml/2006/table">
            <a:tbl>
              <a:tblPr firstRow="1" bandRow="1">
                <a:tableStyleId>{21E4AEA4-8DFA-4A89-87EB-49C32662AFE0}</a:tableStyleId>
              </a:tblPr>
              <a:tblGrid>
                <a:gridCol w="3400425"/>
                <a:gridCol w="485775"/>
              </a:tblGrid>
              <a:tr h="361244">
                <a:tc>
                  <a:txBody>
                    <a:bodyPr/>
                    <a:lstStyle/>
                    <a:p>
                      <a:r>
                        <a:rPr lang="en-US" sz="1200" dirty="0" smtClean="0"/>
                        <a:t>Features</a:t>
                      </a:r>
                      <a:endParaRPr lang="en-US" sz="1200" dirty="0"/>
                    </a:p>
                  </a:txBody>
                  <a:tcPr/>
                </a:tc>
                <a:tc>
                  <a:txBody>
                    <a:bodyPr/>
                    <a:lstStyle/>
                    <a:p>
                      <a:r>
                        <a:rPr lang="en-US" sz="1200" dirty="0" smtClean="0"/>
                        <a:t>+/-</a:t>
                      </a:r>
                      <a:endParaRPr lang="en-US" sz="1200" dirty="0"/>
                    </a:p>
                  </a:txBody>
                  <a:tcPr/>
                </a:tc>
              </a:tr>
              <a:tr h="361244">
                <a:tc>
                  <a:txBody>
                    <a:bodyPr/>
                    <a:lstStyle/>
                    <a:p>
                      <a:r>
                        <a:rPr lang="en-US" sz="1200" dirty="0" smtClean="0"/>
                        <a:t>Perplexity</a:t>
                      </a:r>
                      <a:endParaRPr lang="en-US" sz="1200" dirty="0"/>
                    </a:p>
                  </a:txBody>
                  <a:tcPr/>
                </a:tc>
                <a:tc>
                  <a:txBody>
                    <a:bodyPr/>
                    <a:lstStyle/>
                    <a:p>
                      <a:r>
                        <a:rPr lang="en-US" sz="1200" dirty="0" smtClean="0"/>
                        <a:t>&lt;</a:t>
                      </a:r>
                      <a:endParaRPr lang="en-US" sz="1200" dirty="0"/>
                    </a:p>
                  </a:txBody>
                  <a:tcPr/>
                </a:tc>
              </a:tr>
              <a:tr h="361244">
                <a:tc>
                  <a:txBody>
                    <a:bodyPr/>
                    <a:lstStyle/>
                    <a:p>
                      <a:r>
                        <a:rPr lang="en-US" sz="1200" dirty="0" smtClean="0"/>
                        <a:t>Unigram Likelihood</a:t>
                      </a:r>
                      <a:endParaRPr lang="en-US" sz="1200" dirty="0"/>
                    </a:p>
                  </a:txBody>
                  <a:tcPr/>
                </a:tc>
                <a:tc>
                  <a:txBody>
                    <a:bodyPr/>
                    <a:lstStyle/>
                    <a:p>
                      <a:r>
                        <a:rPr lang="en-US" sz="1200" dirty="0" smtClean="0"/>
                        <a:t>&gt;</a:t>
                      </a:r>
                      <a:endParaRPr lang="en-US" sz="1200" dirty="0"/>
                    </a:p>
                  </a:txBody>
                  <a:tcPr/>
                </a:tc>
              </a:tr>
              <a:tr h="361244">
                <a:tc>
                  <a:txBody>
                    <a:bodyPr/>
                    <a:lstStyle/>
                    <a:p>
                      <a:r>
                        <a:rPr lang="en-US" sz="1200" dirty="0" smtClean="0"/>
                        <a:t>Bigram Likelihood</a:t>
                      </a:r>
                      <a:endParaRPr lang="en-US" sz="1200" dirty="0"/>
                    </a:p>
                  </a:txBody>
                  <a:tcPr/>
                </a:tc>
                <a:tc>
                  <a:txBody>
                    <a:bodyPr/>
                    <a:lstStyle/>
                    <a:p>
                      <a:r>
                        <a:rPr lang="en-US" sz="1200" dirty="0" smtClean="0"/>
                        <a:t>&gt;</a:t>
                      </a:r>
                      <a:endParaRPr lang="en-US" sz="1200" dirty="0"/>
                    </a:p>
                  </a:txBody>
                  <a:tcPr/>
                </a:tc>
              </a:tr>
              <a:tr h="361244">
                <a:tc>
                  <a:txBody>
                    <a:bodyPr/>
                    <a:lstStyle/>
                    <a:p>
                      <a:r>
                        <a:rPr lang="en-US" sz="1200" dirty="0" smtClean="0"/>
                        <a:t>Alphabet</a:t>
                      </a:r>
                      <a:r>
                        <a:rPr lang="en-US" sz="1200" baseline="0" dirty="0" smtClean="0"/>
                        <a:t> to special chars ratio</a:t>
                      </a:r>
                      <a:endParaRPr lang="en-US" sz="1200" dirty="0"/>
                    </a:p>
                  </a:txBody>
                  <a:tcPr/>
                </a:tc>
                <a:tc>
                  <a:txBody>
                    <a:bodyPr/>
                    <a:lstStyle/>
                    <a:p>
                      <a:r>
                        <a:rPr lang="en-US" sz="1200" dirty="0" smtClean="0"/>
                        <a:t>&gt;</a:t>
                      </a:r>
                      <a:endParaRPr lang="en-US" sz="1200" dirty="0"/>
                    </a:p>
                  </a:txBody>
                  <a:tcPr/>
                </a:tc>
              </a:tr>
              <a:tr h="361244">
                <a:tc>
                  <a:txBody>
                    <a:bodyPr/>
                    <a:lstStyle/>
                    <a:p>
                      <a:r>
                        <a:rPr lang="en-US" sz="1200" dirty="0" smtClean="0"/>
                        <a:t>Alphabet</a:t>
                      </a:r>
                      <a:r>
                        <a:rPr lang="en-US" sz="1200" baseline="0" dirty="0" smtClean="0"/>
                        <a:t> to numbers ratio</a:t>
                      </a:r>
                      <a:endParaRPr lang="en-US" sz="1200" dirty="0"/>
                    </a:p>
                  </a:txBody>
                  <a:tcPr/>
                </a:tc>
                <a:tc>
                  <a:txBody>
                    <a:bodyPr/>
                    <a:lstStyle/>
                    <a:p>
                      <a:r>
                        <a:rPr lang="en-US" sz="1200" dirty="0" smtClean="0"/>
                        <a:t>&gt;</a:t>
                      </a:r>
                      <a:endParaRPr lang="en-US" sz="1200" dirty="0"/>
                    </a:p>
                  </a:txBody>
                  <a:tcPr/>
                </a:tc>
              </a:tr>
              <a:tr h="361244">
                <a:tc>
                  <a:txBody>
                    <a:bodyPr/>
                    <a:lstStyle/>
                    <a:p>
                      <a:r>
                        <a:rPr lang="en-US" sz="1200" dirty="0" smtClean="0"/>
                        <a:t>Caps</a:t>
                      </a:r>
                      <a:r>
                        <a:rPr lang="en-US" sz="1200" baseline="0" dirty="0" smtClean="0"/>
                        <a:t> to Lower case ratio</a:t>
                      </a:r>
                      <a:endParaRPr lang="en-US" sz="1200" dirty="0"/>
                    </a:p>
                  </a:txBody>
                  <a:tcPr/>
                </a:tc>
                <a:tc>
                  <a:txBody>
                    <a:bodyPr/>
                    <a:lstStyle/>
                    <a:p>
                      <a:r>
                        <a:rPr lang="en-US" sz="1200" dirty="0" smtClean="0"/>
                        <a:t>&gt;</a:t>
                      </a:r>
                      <a:endParaRPr lang="en-US" sz="1200" dirty="0"/>
                    </a:p>
                  </a:txBody>
                  <a:tcPr/>
                </a:tc>
              </a:tr>
              <a:tr h="361244">
                <a:tc>
                  <a:txBody>
                    <a:bodyPr/>
                    <a:lstStyle/>
                    <a:p>
                      <a:r>
                        <a:rPr lang="en-US" sz="1200" dirty="0" smtClean="0"/>
                        <a:t>Contains URLs</a:t>
                      </a:r>
                      <a:endParaRPr lang="en-US" sz="1200" dirty="0"/>
                    </a:p>
                  </a:txBody>
                  <a:tcPr/>
                </a:tc>
                <a:tc>
                  <a:txBody>
                    <a:bodyPr/>
                    <a:lstStyle/>
                    <a:p>
                      <a:r>
                        <a:rPr lang="en-US" sz="1200" dirty="0" smtClean="0"/>
                        <a:t>&lt;</a:t>
                      </a:r>
                    </a:p>
                  </a:txBody>
                  <a:tcPr/>
                </a:tc>
              </a:tr>
              <a:tr h="361244">
                <a:tc>
                  <a:txBody>
                    <a:bodyPr/>
                    <a:lstStyle/>
                    <a:p>
                      <a:r>
                        <a:rPr lang="en-US" sz="1200" dirty="0" smtClean="0"/>
                        <a:t>Link</a:t>
                      </a:r>
                      <a:r>
                        <a:rPr lang="en-US" sz="1200" baseline="0" dirty="0" smtClean="0"/>
                        <a:t> patterns ( - - -, | | |, . . .)</a:t>
                      </a:r>
                      <a:endParaRPr lang="en-US" sz="1200" dirty="0"/>
                    </a:p>
                  </a:txBody>
                  <a:tcPr/>
                </a:tc>
                <a:tc>
                  <a:txBody>
                    <a:bodyPr/>
                    <a:lstStyle/>
                    <a:p>
                      <a:r>
                        <a:rPr lang="en-US" sz="1200" dirty="0" smtClean="0"/>
                        <a:t>&lt;</a:t>
                      </a:r>
                    </a:p>
                  </a:txBody>
                  <a:tcPr/>
                </a:tc>
              </a:tr>
            </a:tbl>
          </a:graphicData>
        </a:graphic>
      </p:graphicFrame>
      <p:sp>
        <p:nvSpPr>
          <p:cNvPr id="12" name="TextBox 11"/>
          <p:cNvSpPr txBox="1"/>
          <p:nvPr/>
        </p:nvSpPr>
        <p:spPr>
          <a:xfrm>
            <a:off x="5105400" y="3505200"/>
            <a:ext cx="3886200" cy="646331"/>
          </a:xfrm>
          <a:prstGeom prst="rect">
            <a:avLst/>
          </a:prstGeom>
          <a:noFill/>
          <a:ln>
            <a:solidFill>
              <a:schemeClr val="accent2"/>
            </a:solidFill>
          </a:ln>
        </p:spPr>
        <p:txBody>
          <a:bodyPr wrap="square" rtlCol="0">
            <a:spAutoFit/>
          </a:bodyPr>
          <a:lstStyle/>
          <a:p>
            <a:r>
              <a:rPr lang="en-US" dirty="0" smtClean="0"/>
              <a:t>Trained on 100 hand labeled sentences.</a:t>
            </a:r>
          </a:p>
          <a:p>
            <a:r>
              <a:rPr lang="en-US" dirty="0" smtClean="0"/>
              <a:t>Accuracy on 100 test sentences: ~ 80%</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a:t>
            </a:r>
            <a:endParaRPr lang="en-US" dirty="0"/>
          </a:p>
        </p:txBody>
      </p:sp>
      <p:sp>
        <p:nvSpPr>
          <p:cNvPr id="4" name="Rectangle 3"/>
          <p:cNvSpPr/>
          <p:nvPr/>
        </p:nvSpPr>
        <p:spPr>
          <a:xfrm>
            <a:off x="914400" y="1295400"/>
            <a:ext cx="7086600" cy="369332"/>
          </a:xfrm>
          <a:prstGeom prst="rect">
            <a:avLst/>
          </a:prstGeom>
        </p:spPr>
        <p:txBody>
          <a:bodyPr wrap="square">
            <a:spAutoFit/>
          </a:bodyPr>
          <a:lstStyle/>
          <a:p>
            <a:pPr lvl="1" algn="ctr"/>
            <a:r>
              <a:rPr lang="en-US" dirty="0" smtClean="0"/>
              <a:t>Given a topic and an aspect, how to pick a relevant sentence ?</a:t>
            </a:r>
          </a:p>
        </p:txBody>
      </p:sp>
      <p:sp>
        <p:nvSpPr>
          <p:cNvPr id="10" name="TextBox 9"/>
          <p:cNvSpPr txBox="1"/>
          <p:nvPr/>
        </p:nvSpPr>
        <p:spPr>
          <a:xfrm>
            <a:off x="1143000" y="2286000"/>
            <a:ext cx="7010400" cy="3877985"/>
          </a:xfrm>
          <a:prstGeom prst="rect">
            <a:avLst/>
          </a:prstGeom>
          <a:noFill/>
          <a:ln>
            <a:solidFill>
              <a:schemeClr val="accent1">
                <a:shade val="50000"/>
              </a:schemeClr>
            </a:solidFill>
          </a:ln>
        </p:spPr>
        <p:txBody>
          <a:bodyPr wrap="square" rtlCol="0">
            <a:spAutoFit/>
          </a:bodyPr>
          <a:lstStyle/>
          <a:p>
            <a:pPr marL="342900" indent="-342900">
              <a:buAutoNum type="arabicPeriod"/>
            </a:pPr>
            <a:r>
              <a:rPr lang="en-US" sz="1400" dirty="0" smtClean="0">
                <a:solidFill>
                  <a:schemeClr val="bg1">
                    <a:lumMod val="65000"/>
                  </a:schemeClr>
                </a:solidFill>
              </a:rPr>
              <a:t>After </a:t>
            </a:r>
            <a:r>
              <a:rPr lang="en-US" sz="1600" dirty="0" smtClean="0">
                <a:solidFill>
                  <a:schemeClr val="accent1">
                    <a:lumMod val="75000"/>
                  </a:schemeClr>
                </a:solidFill>
              </a:rPr>
              <a:t>The Pianist </a:t>
            </a:r>
            <a:r>
              <a:rPr lang="en-US" sz="1600" dirty="0" err="1" smtClean="0">
                <a:solidFill>
                  <a:schemeClr val="accent2">
                    <a:lumMod val="75000"/>
                  </a:schemeClr>
                </a:solidFill>
              </a:rPr>
              <a:t>Adrien</a:t>
            </a:r>
            <a:r>
              <a:rPr lang="en-US" sz="1600" dirty="0" smtClean="0">
                <a:solidFill>
                  <a:schemeClr val="accent2">
                    <a:lumMod val="75000"/>
                  </a:schemeClr>
                </a:solidFill>
              </a:rPr>
              <a:t> Brody </a:t>
            </a:r>
            <a:r>
              <a:rPr lang="en-US" sz="1400" dirty="0" smtClean="0">
                <a:solidFill>
                  <a:schemeClr val="bg1">
                    <a:lumMod val="65000"/>
                  </a:schemeClr>
                </a:solidFill>
              </a:rPr>
              <a:t>has appeared in four very different movies.</a:t>
            </a:r>
          </a:p>
          <a:p>
            <a:pPr marL="342900" indent="-342900">
              <a:buAutoNum type="arabicPeriod"/>
            </a:pPr>
            <a:endParaRPr lang="en-US" sz="1400" dirty="0" smtClean="0">
              <a:solidFill>
                <a:schemeClr val="bg1">
                  <a:lumMod val="65000"/>
                </a:schemeClr>
              </a:solidFill>
            </a:endParaRPr>
          </a:p>
          <a:p>
            <a:pPr marL="342900" indent="-342900">
              <a:buAutoNum type="arabicPeriod"/>
            </a:pPr>
            <a:r>
              <a:rPr lang="en-US" sz="1600" dirty="0" smtClean="0">
                <a:solidFill>
                  <a:schemeClr val="accent2">
                    <a:lumMod val="75000"/>
                  </a:schemeClr>
                </a:solidFill>
              </a:rPr>
              <a:t>Adrien Brody</a:t>
            </a:r>
            <a:r>
              <a:rPr lang="en-US" sz="1400" dirty="0" smtClean="0">
                <a:solidFill>
                  <a:schemeClr val="bg1">
                    <a:lumMod val="65000"/>
                  </a:schemeClr>
                </a:solidFill>
              </a:rPr>
              <a:t>, best known for his Oscar-winning performance in “</a:t>
            </a:r>
            <a:r>
              <a:rPr lang="en-US" sz="1600" dirty="0" smtClean="0">
                <a:solidFill>
                  <a:schemeClr val="accent1">
                    <a:lumMod val="75000"/>
                  </a:schemeClr>
                </a:solidFill>
              </a:rPr>
              <a:t>The Pianist</a:t>
            </a:r>
            <a:r>
              <a:rPr lang="en-US" sz="1400" dirty="0" smtClean="0">
                <a:solidFill>
                  <a:schemeClr val="bg1">
                    <a:lumMod val="65000"/>
                  </a:schemeClr>
                </a:solidFill>
              </a:rPr>
              <a:t>,” was in the audience Friday at the opening.</a:t>
            </a:r>
          </a:p>
          <a:p>
            <a:pPr marL="342900" indent="-342900">
              <a:buAutoNum type="arabicPeriod"/>
            </a:pPr>
            <a:endParaRPr lang="en-US" sz="1400" dirty="0" smtClean="0">
              <a:solidFill>
                <a:schemeClr val="bg1">
                  <a:lumMod val="65000"/>
                </a:schemeClr>
              </a:solidFill>
            </a:endParaRPr>
          </a:p>
          <a:p>
            <a:pPr marL="342900" indent="-342900">
              <a:buAutoNum type="arabicPeriod"/>
            </a:pPr>
            <a:r>
              <a:rPr lang="en-US" sz="1400" dirty="0" smtClean="0">
                <a:solidFill>
                  <a:schemeClr val="bg1">
                    <a:lumMod val="65000"/>
                  </a:schemeClr>
                </a:solidFill>
              </a:rPr>
              <a:t>2008 Academy Award winner Rachel Weisz (The Constant Gardener), Academy Award winner</a:t>
            </a:r>
            <a:r>
              <a:rPr lang="en-US" sz="1600" dirty="0" smtClean="0">
                <a:solidFill>
                  <a:schemeClr val="accent2">
                    <a:lumMod val="75000"/>
                  </a:schemeClr>
                </a:solidFill>
              </a:rPr>
              <a:t> Adrien Brody </a:t>
            </a:r>
            <a:r>
              <a:rPr lang="en-US" sz="1400" dirty="0" smtClean="0">
                <a:solidFill>
                  <a:schemeClr val="bg1">
                    <a:lumMod val="65000"/>
                  </a:schemeClr>
                </a:solidFill>
              </a:rPr>
              <a:t>(</a:t>
            </a:r>
            <a:r>
              <a:rPr lang="en-US" sz="1600" dirty="0" smtClean="0">
                <a:solidFill>
                  <a:schemeClr val="accent1">
                    <a:lumMod val="75000"/>
                  </a:schemeClr>
                </a:solidFill>
              </a:rPr>
              <a:t>The Pianist</a:t>
            </a:r>
            <a:r>
              <a:rPr lang="en-US" sz="1400" dirty="0" smtClean="0">
                <a:solidFill>
                  <a:schemeClr val="bg1">
                    <a:lumMod val="65000"/>
                  </a:schemeClr>
                </a:solidFill>
              </a:rPr>
              <a:t>), Mark Ruffalo (Zodiac), and Academy Award nominee ...</a:t>
            </a:r>
          </a:p>
          <a:p>
            <a:pPr marL="342900" indent="-342900">
              <a:buAutoNum type="arabicPeriod"/>
            </a:pPr>
            <a:endParaRPr lang="en-US" sz="1400" dirty="0" smtClean="0">
              <a:solidFill>
                <a:schemeClr val="bg1">
                  <a:lumMod val="65000"/>
                </a:schemeClr>
              </a:solidFill>
            </a:endParaRPr>
          </a:p>
          <a:p>
            <a:pPr marL="342900" indent="-342900">
              <a:buAutoNum type="arabicPeriod"/>
            </a:pPr>
            <a:r>
              <a:rPr lang="en-US" sz="1600" dirty="0" smtClean="0">
                <a:solidFill>
                  <a:schemeClr val="accent2">
                    <a:lumMod val="75000"/>
                  </a:schemeClr>
                </a:solidFill>
              </a:rPr>
              <a:t>Adrien Brody </a:t>
            </a:r>
            <a:r>
              <a:rPr lang="en-US" sz="1400" dirty="0" smtClean="0">
                <a:solidFill>
                  <a:schemeClr val="bg1">
                    <a:lumMod val="65000"/>
                  </a:schemeClr>
                </a:solidFill>
              </a:rPr>
              <a:t>received widespread recognition when he was cast as the lead in Roman Polanski’s </a:t>
            </a:r>
            <a:r>
              <a:rPr lang="en-US" sz="1600" dirty="0" smtClean="0">
                <a:solidFill>
                  <a:schemeClr val="accent1">
                    <a:lumMod val="75000"/>
                  </a:schemeClr>
                </a:solidFill>
              </a:rPr>
              <a:t>The Pianist </a:t>
            </a:r>
            <a:r>
              <a:rPr lang="en-US" sz="1400" dirty="0" smtClean="0">
                <a:solidFill>
                  <a:schemeClr val="bg1">
                    <a:lumMod val="65000"/>
                  </a:schemeClr>
                </a:solidFill>
              </a:rPr>
              <a:t>(2002). </a:t>
            </a:r>
          </a:p>
          <a:p>
            <a:pPr marL="342900" indent="-342900">
              <a:buAutoNum type="arabicPeriod"/>
            </a:pPr>
            <a:endParaRPr lang="en-US" sz="1400" dirty="0" smtClean="0">
              <a:solidFill>
                <a:schemeClr val="bg1">
                  <a:lumMod val="65000"/>
                </a:schemeClr>
              </a:solidFill>
            </a:endParaRPr>
          </a:p>
          <a:p>
            <a:pPr marL="342900" indent="-342900">
              <a:buAutoNum type="arabicPeriod"/>
            </a:pPr>
            <a:r>
              <a:rPr lang="en-US" sz="1600" dirty="0" smtClean="0">
                <a:solidFill>
                  <a:schemeClr val="accent2">
                    <a:lumMod val="75000"/>
                  </a:schemeClr>
                </a:solidFill>
              </a:rPr>
              <a:t>Adrien Brody </a:t>
            </a:r>
            <a:r>
              <a:rPr lang="en-US" sz="1400" dirty="0" smtClean="0">
                <a:solidFill>
                  <a:schemeClr val="bg1">
                    <a:lumMod val="65000"/>
                  </a:schemeClr>
                </a:solidFill>
              </a:rPr>
              <a:t>is a New York actor who is known to international audiences as the star of Roman Polanski’s 2002 film, </a:t>
            </a:r>
            <a:r>
              <a:rPr lang="en-US" sz="1600" dirty="0" smtClean="0">
                <a:solidFill>
                  <a:schemeClr val="accent1">
                    <a:lumMod val="75000"/>
                  </a:schemeClr>
                </a:solidFill>
              </a:rPr>
              <a:t>The Pianist</a:t>
            </a:r>
            <a:r>
              <a:rPr lang="en-US" sz="1400" dirty="0" smtClean="0">
                <a:solidFill>
                  <a:schemeClr val="bg1">
                    <a:lumMod val="65000"/>
                  </a:schemeClr>
                </a:solidFill>
              </a:rPr>
              <a:t>. </a:t>
            </a:r>
          </a:p>
          <a:p>
            <a:endParaRPr lang="en-US" dirty="0" smtClean="0"/>
          </a:p>
          <a:p>
            <a:endParaRPr lang="en-US" dirty="0"/>
          </a:p>
        </p:txBody>
      </p:sp>
      <p:sp>
        <p:nvSpPr>
          <p:cNvPr id="11" name="Rectangle 10"/>
          <p:cNvSpPr/>
          <p:nvPr/>
        </p:nvSpPr>
        <p:spPr>
          <a:xfrm>
            <a:off x="1447800" y="1600200"/>
            <a:ext cx="4572000" cy="523220"/>
          </a:xfrm>
          <a:prstGeom prst="rect">
            <a:avLst/>
          </a:prstGeom>
        </p:spPr>
        <p:txBody>
          <a:bodyPr>
            <a:spAutoFit/>
          </a:bodyPr>
          <a:lstStyle/>
          <a:p>
            <a:pPr lvl="1"/>
            <a:r>
              <a:rPr lang="en-US" sz="1400" dirty="0" smtClean="0"/>
              <a:t>Topic: 	</a:t>
            </a:r>
            <a:r>
              <a:rPr lang="en-US" sz="1400" dirty="0" smtClean="0">
                <a:solidFill>
                  <a:schemeClr val="accent2">
                    <a:lumMod val="75000"/>
                  </a:schemeClr>
                </a:solidFill>
              </a:rPr>
              <a:t>Adrien Brody </a:t>
            </a:r>
          </a:p>
          <a:p>
            <a:pPr lvl="1"/>
            <a:r>
              <a:rPr lang="en-US" sz="1400" dirty="0" smtClean="0"/>
              <a:t>Aspect: 	</a:t>
            </a:r>
            <a:r>
              <a:rPr lang="en-US" sz="1400" dirty="0" smtClean="0">
                <a:solidFill>
                  <a:schemeClr val="accent1">
                    <a:lumMod val="75000"/>
                  </a:schemeClr>
                </a:solidFill>
              </a:rPr>
              <a:t>The Pianist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a:t>
            </a:r>
            <a:endParaRPr lang="en-US" dirty="0"/>
          </a:p>
        </p:txBody>
      </p:sp>
      <p:sp>
        <p:nvSpPr>
          <p:cNvPr id="4" name="Rectangle 3"/>
          <p:cNvSpPr/>
          <p:nvPr/>
        </p:nvSpPr>
        <p:spPr>
          <a:xfrm>
            <a:off x="914400" y="1295400"/>
            <a:ext cx="7086600" cy="369332"/>
          </a:xfrm>
          <a:prstGeom prst="rect">
            <a:avLst/>
          </a:prstGeom>
        </p:spPr>
        <p:txBody>
          <a:bodyPr wrap="square">
            <a:spAutoFit/>
          </a:bodyPr>
          <a:lstStyle/>
          <a:p>
            <a:pPr lvl="1" algn="ctr"/>
            <a:r>
              <a:rPr lang="en-US" dirty="0" smtClean="0"/>
              <a:t>Exploit redundancy on the web</a:t>
            </a:r>
          </a:p>
        </p:txBody>
      </p:sp>
      <p:pic>
        <p:nvPicPr>
          <p:cNvPr id="1026" name="Picture 2"/>
          <p:cNvPicPr>
            <a:picLocks noChangeAspect="1" noChangeArrowheads="1"/>
          </p:cNvPicPr>
          <p:nvPr/>
        </p:nvPicPr>
        <p:blipFill>
          <a:blip r:embed="rId2"/>
          <a:srcRect/>
          <a:stretch>
            <a:fillRect/>
          </a:stretch>
        </p:blipFill>
        <p:spPr bwMode="auto">
          <a:xfrm>
            <a:off x="685800" y="1828800"/>
            <a:ext cx="5810655" cy="4267200"/>
          </a:xfrm>
          <a:prstGeom prst="rect">
            <a:avLst/>
          </a:prstGeom>
          <a:noFill/>
          <a:ln w="9525">
            <a:noFill/>
            <a:miter lim="800000"/>
            <a:headEnd/>
            <a:tailEnd/>
          </a:ln>
          <a:effectLst/>
        </p:spPr>
      </p:pic>
      <p:sp>
        <p:nvSpPr>
          <p:cNvPr id="7" name="Right Arrow 6"/>
          <p:cNvSpPr/>
          <p:nvPr/>
        </p:nvSpPr>
        <p:spPr>
          <a:xfrm>
            <a:off x="6553200" y="3505200"/>
            <a:ext cx="500358" cy="257908"/>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dirty="0" smtClean="0">
              <a:solidFill>
                <a:schemeClr val="dk1"/>
              </a:solidFill>
            </a:endParaRPr>
          </a:p>
        </p:txBody>
      </p:sp>
      <p:sp>
        <p:nvSpPr>
          <p:cNvPr id="8" name="Double Bracket 7"/>
          <p:cNvSpPr/>
          <p:nvPr/>
        </p:nvSpPr>
        <p:spPr>
          <a:xfrm>
            <a:off x="7239000" y="2438400"/>
            <a:ext cx="866775" cy="219363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smtClean="0"/>
              <a:t>Oscar</a:t>
            </a:r>
          </a:p>
          <a:p>
            <a:pPr algn="ctr"/>
            <a:endParaRPr lang="en-US" sz="1050" dirty="0" smtClean="0"/>
          </a:p>
          <a:p>
            <a:pPr algn="ctr"/>
            <a:r>
              <a:rPr lang="en-US" sz="1050" dirty="0" smtClean="0"/>
              <a:t>New York</a:t>
            </a:r>
          </a:p>
          <a:p>
            <a:pPr algn="ctr"/>
            <a:endParaRPr lang="en-US" sz="1050" dirty="0" smtClean="0"/>
          </a:p>
          <a:p>
            <a:pPr algn="ctr"/>
            <a:r>
              <a:rPr lang="en-US" sz="1050" dirty="0" smtClean="0"/>
              <a:t>Roman </a:t>
            </a:r>
          </a:p>
          <a:p>
            <a:pPr algn="ctr"/>
            <a:endParaRPr lang="en-US" sz="1050" dirty="0" smtClean="0"/>
          </a:p>
          <a:p>
            <a:pPr algn="ctr"/>
            <a:r>
              <a:rPr lang="en-US" sz="1050" dirty="0" smtClean="0"/>
              <a:t>Polanski</a:t>
            </a:r>
          </a:p>
          <a:p>
            <a:pPr algn="ctr"/>
            <a:endParaRPr lang="en-US" sz="1050" dirty="0" smtClean="0"/>
          </a:p>
          <a:p>
            <a:pPr algn="ctr"/>
            <a:r>
              <a:rPr lang="en-US" sz="1050" dirty="0" smtClean="0"/>
              <a:t>star</a:t>
            </a:r>
          </a:p>
          <a:p>
            <a:pPr algn="ctr"/>
            <a:endParaRPr lang="en-US" sz="1050" dirty="0" smtClean="0"/>
          </a:p>
          <a:p>
            <a:pPr algn="ctr"/>
            <a:r>
              <a:rPr lang="en-US" sz="1050" dirty="0" smtClean="0"/>
              <a:t>won</a:t>
            </a:r>
          </a:p>
          <a:p>
            <a:pPr algn="ctr"/>
            <a:endParaRPr lang="en-US" sz="1050" dirty="0" smtClean="0"/>
          </a:p>
          <a:p>
            <a:pPr algn="ctr"/>
            <a:r>
              <a:rPr lang="en-US" sz="1050" dirty="0" smtClean="0"/>
              <a:t>role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Diversity</a:t>
            </a:r>
            <a:endParaRPr lang="en-US" dirty="0"/>
          </a:p>
        </p:txBody>
      </p:sp>
      <p:grpSp>
        <p:nvGrpSpPr>
          <p:cNvPr id="19" name="Group 18"/>
          <p:cNvGrpSpPr/>
          <p:nvPr/>
        </p:nvGrpSpPr>
        <p:grpSpPr>
          <a:xfrm>
            <a:off x="3124200" y="3124200"/>
            <a:ext cx="1752600" cy="152400"/>
            <a:chOff x="2743200" y="2286000"/>
            <a:chExt cx="1752600" cy="152400"/>
          </a:xfrm>
        </p:grpSpPr>
        <p:sp>
          <p:nvSpPr>
            <p:cNvPr id="5" name="Rectangle 4"/>
            <p:cNvSpPr/>
            <p:nvPr/>
          </p:nvSpPr>
          <p:spPr>
            <a:xfrm>
              <a:off x="2743200" y="2286000"/>
              <a:ext cx="11430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52800" y="2286000"/>
              <a:ext cx="1143000" cy="152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3124200" y="3764768"/>
            <a:ext cx="1752600" cy="152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124200" y="4069568"/>
            <a:ext cx="1752600" cy="152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uble Bracket 8"/>
          <p:cNvSpPr/>
          <p:nvPr/>
        </p:nvSpPr>
        <p:spPr>
          <a:xfrm>
            <a:off x="1143000" y="3048000"/>
            <a:ext cx="762000" cy="16764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lowchart: Connector 9"/>
          <p:cNvSpPr/>
          <p:nvPr/>
        </p:nvSpPr>
        <p:spPr>
          <a:xfrm>
            <a:off x="1447800" y="3124200"/>
            <a:ext cx="152400" cy="15240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447800" y="4038600"/>
            <a:ext cx="152400" cy="15240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1447800" y="3505200"/>
            <a:ext cx="152400" cy="152400"/>
          </a:xfrm>
          <a:prstGeom prst="flowChart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1447800" y="4419600"/>
            <a:ext cx="152400" cy="15240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3124200" y="4374368"/>
            <a:ext cx="1752600" cy="152400"/>
            <a:chOff x="2743200" y="3276600"/>
            <a:chExt cx="1752600" cy="152400"/>
          </a:xfrm>
        </p:grpSpPr>
        <p:sp>
          <p:nvSpPr>
            <p:cNvPr id="14" name="Rectangle 13"/>
            <p:cNvSpPr/>
            <p:nvPr/>
          </p:nvSpPr>
          <p:spPr>
            <a:xfrm>
              <a:off x="2743200" y="3276600"/>
              <a:ext cx="17526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2743200" y="3276600"/>
              <a:ext cx="11430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Rectangle 20"/>
          <p:cNvSpPr/>
          <p:nvPr/>
        </p:nvSpPr>
        <p:spPr>
          <a:xfrm>
            <a:off x="3124200" y="3429000"/>
            <a:ext cx="17526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14400" y="2590800"/>
            <a:ext cx="1295400" cy="307777"/>
          </a:xfrm>
          <a:prstGeom prst="rect">
            <a:avLst/>
          </a:prstGeom>
          <a:noFill/>
        </p:spPr>
        <p:txBody>
          <a:bodyPr wrap="square" rtlCol="0">
            <a:spAutoFit/>
          </a:bodyPr>
          <a:lstStyle/>
          <a:p>
            <a:r>
              <a:rPr lang="en-US" sz="1400" dirty="0" smtClean="0"/>
              <a:t>Aspect Vector</a:t>
            </a:r>
            <a:endParaRPr lang="en-US" sz="1400" dirty="0"/>
          </a:p>
        </p:txBody>
      </p:sp>
      <p:sp>
        <p:nvSpPr>
          <p:cNvPr id="23" name="TextBox 22"/>
          <p:cNvSpPr txBox="1"/>
          <p:nvPr/>
        </p:nvSpPr>
        <p:spPr>
          <a:xfrm>
            <a:off x="2971800" y="2590800"/>
            <a:ext cx="1905000" cy="307777"/>
          </a:xfrm>
          <a:prstGeom prst="rect">
            <a:avLst/>
          </a:prstGeom>
          <a:noFill/>
        </p:spPr>
        <p:txBody>
          <a:bodyPr wrap="square" rtlCol="0">
            <a:spAutoFit/>
          </a:bodyPr>
          <a:lstStyle/>
          <a:p>
            <a:pPr algn="ctr"/>
            <a:r>
              <a:rPr lang="en-US" sz="1400" dirty="0" smtClean="0"/>
              <a:t>Initial Ranking</a:t>
            </a:r>
            <a:endParaRPr lang="en-US" sz="1400" dirty="0"/>
          </a:p>
        </p:txBody>
      </p:sp>
      <p:sp>
        <p:nvSpPr>
          <p:cNvPr id="24" name="TextBox 23"/>
          <p:cNvSpPr txBox="1"/>
          <p:nvPr/>
        </p:nvSpPr>
        <p:spPr>
          <a:xfrm>
            <a:off x="6705600" y="2514600"/>
            <a:ext cx="1905000" cy="307777"/>
          </a:xfrm>
          <a:prstGeom prst="rect">
            <a:avLst/>
          </a:prstGeom>
          <a:noFill/>
        </p:spPr>
        <p:txBody>
          <a:bodyPr wrap="square" rtlCol="0">
            <a:spAutoFit/>
          </a:bodyPr>
          <a:lstStyle/>
          <a:p>
            <a:r>
              <a:rPr lang="en-US" sz="1400" dirty="0" smtClean="0"/>
              <a:t>Diversity Ranking</a:t>
            </a:r>
            <a:endParaRPr lang="en-US" sz="1400" dirty="0"/>
          </a:p>
        </p:txBody>
      </p:sp>
      <p:sp>
        <p:nvSpPr>
          <p:cNvPr id="28" name="Rectangle 27"/>
          <p:cNvSpPr/>
          <p:nvPr/>
        </p:nvSpPr>
        <p:spPr>
          <a:xfrm>
            <a:off x="3124200" y="3429000"/>
            <a:ext cx="990600" cy="152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371600" y="1600200"/>
            <a:ext cx="5715000" cy="369332"/>
          </a:xfrm>
          <a:prstGeom prst="rect">
            <a:avLst/>
          </a:prstGeom>
          <a:noFill/>
        </p:spPr>
        <p:txBody>
          <a:bodyPr wrap="square" rtlCol="0">
            <a:spAutoFit/>
          </a:bodyPr>
          <a:lstStyle/>
          <a:p>
            <a:pPr algn="ctr"/>
            <a:r>
              <a:rPr lang="en-US" dirty="0" smtClean="0"/>
              <a:t>Drop aspects that are already covered!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5.55112E-17 4.58709E-6 L 0.4125 4.58709E-6 " pathEditMode="relative" rAng="0" ptsTypes="AA">
                                      <p:cBhvr>
                                        <p:cTn id="6" dur="500" fill="hold"/>
                                        <p:tgtEl>
                                          <p:spTgt spid="19"/>
                                        </p:tgtEl>
                                        <p:attrNameLst>
                                          <p:attrName>ppt_x</p:attrName>
                                          <p:attrName>ppt_y</p:attrName>
                                        </p:attrNameLst>
                                      </p:cBhvr>
                                      <p:rCtr x="206" y="0"/>
                                    </p:animMotion>
                                  </p:childTnLst>
                                </p:cTn>
                              </p:par>
                              <p:par>
                                <p:cTn id="7" presetID="63" presetClass="path" presetSubtype="0" accel="50000" decel="50000" fill="hold" grpId="0" nodeType="withEffect">
                                  <p:stCondLst>
                                    <p:cond delay="0"/>
                                  </p:stCondLst>
                                  <p:childTnLst>
                                    <p:animMotion origin="layout" path="M 0 4.58709E-6 L 0.48333 -0.02221 " pathEditMode="relative" rAng="0" ptsTypes="AA">
                                      <p:cBhvr>
                                        <p:cTn id="8" dur="500" fill="hold"/>
                                        <p:tgtEl>
                                          <p:spTgt spid="10"/>
                                        </p:tgtEl>
                                        <p:attrNameLst>
                                          <p:attrName>ppt_x</p:attrName>
                                          <p:attrName>ppt_y</p:attrName>
                                        </p:attrNameLst>
                                      </p:cBhvr>
                                      <p:rCtr x="242" y="-11"/>
                                    </p:animMotion>
                                  </p:childTnLst>
                                </p:cTn>
                              </p:par>
                              <p:par>
                                <p:cTn id="9" presetID="63" presetClass="path" presetSubtype="0" accel="50000" decel="50000" fill="hold" grpId="0" nodeType="withEffect">
                                  <p:stCondLst>
                                    <p:cond delay="0"/>
                                  </p:stCondLst>
                                  <p:childTnLst>
                                    <p:animMotion origin="layout" path="M 0 -2.41499E-6 L 0.48333 -0.03331 " pathEditMode="relative" rAng="0" ptsTypes="AA">
                                      <p:cBhvr>
                                        <p:cTn id="10" dur="500" fill="hold"/>
                                        <p:tgtEl>
                                          <p:spTgt spid="13"/>
                                        </p:tgtEl>
                                        <p:attrNameLst>
                                          <p:attrName>ppt_x</p:attrName>
                                          <p:attrName>ppt_y</p:attrName>
                                        </p:attrNameLst>
                                      </p:cBhvr>
                                      <p:rCtr x="242" y="-17"/>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0 3.7821E-6 L 0.48333 -0.05552 " pathEditMode="relative" rAng="0" ptsTypes="AA">
                                      <p:cBhvr>
                                        <p:cTn id="14" dur="500" fill="hold"/>
                                        <p:tgtEl>
                                          <p:spTgt spid="12"/>
                                        </p:tgtEl>
                                        <p:attrNameLst>
                                          <p:attrName>ppt_x</p:attrName>
                                          <p:attrName>ppt_y</p:attrName>
                                        </p:attrNameLst>
                                      </p:cBhvr>
                                      <p:rCtr x="242" y="-28"/>
                                    </p:animMotion>
                                  </p:childTnLst>
                                </p:cTn>
                              </p:par>
                              <p:par>
                                <p:cTn id="15" presetID="63" presetClass="path" presetSubtype="0" accel="50000" decel="50000" fill="hold" grpId="0" nodeType="withEffect">
                                  <p:stCondLst>
                                    <p:cond delay="0"/>
                                  </p:stCondLst>
                                  <p:childTnLst>
                                    <p:animMotion origin="layout" path="M -3.33333E-6 -2.63474E-6 L 0.4125 -0.07124 " pathEditMode="relative" rAng="0" ptsTypes="AA">
                                      <p:cBhvr>
                                        <p:cTn id="16" dur="500" fill="hold"/>
                                        <p:tgtEl>
                                          <p:spTgt spid="8"/>
                                        </p:tgtEl>
                                        <p:attrNameLst>
                                          <p:attrName>ppt_x</p:attrName>
                                          <p:attrName>ppt_y</p:attrName>
                                        </p:attrNameLst>
                                      </p:cBhvr>
                                      <p:rCtr x="206" y="-36"/>
                                    </p:animMotion>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grpId="0" nodeType="clickEffect">
                                  <p:stCondLst>
                                    <p:cond delay="0"/>
                                  </p:stCondLst>
                                  <p:childTnLst>
                                    <p:animMotion origin="layout" path="M 0 -3.21999E-6 L 0.48333 -0.06662 " pathEditMode="relative" rAng="0" ptsTypes="AA">
                                      <p:cBhvr>
                                        <p:cTn id="20" dur="500" fill="hold"/>
                                        <p:tgtEl>
                                          <p:spTgt spid="17"/>
                                        </p:tgtEl>
                                        <p:attrNameLst>
                                          <p:attrName>ppt_x</p:attrName>
                                          <p:attrName>ppt_y</p:attrName>
                                        </p:attrNameLst>
                                      </p:cBhvr>
                                      <p:rCtr x="242" y="-33"/>
                                    </p:animMotion>
                                  </p:childTnLst>
                                </p:cTn>
                              </p:par>
                              <p:par>
                                <p:cTn id="21" presetID="63" presetClass="path" presetSubtype="0" accel="50000" decel="50000" fill="hold" nodeType="withEffect">
                                  <p:stCondLst>
                                    <p:cond delay="0"/>
                                  </p:stCondLst>
                                  <p:childTnLst>
                                    <p:animMotion origin="layout" path="M 0 3.76359E-6 L 0.4125 -0.06015 " pathEditMode="relative" rAng="0" ptsTypes="AA">
                                      <p:cBhvr>
                                        <p:cTn id="22" dur="500" fill="hold"/>
                                        <p:tgtEl>
                                          <p:spTgt spid="20"/>
                                        </p:tgtEl>
                                        <p:attrNameLst>
                                          <p:attrName>ppt_x</p:attrName>
                                          <p:attrName>ppt_y</p:attrName>
                                        </p:attrNameLst>
                                      </p:cBhvr>
                                      <p:rCtr x="206" y="-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animBg="1"/>
      <p:bldP spid="17" grpId="0" animBg="1"/>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fontScale="90000"/>
          </a:bodyPr>
          <a:lstStyle/>
          <a:p>
            <a:r>
              <a:rPr lang="en-US" sz="2000" dirty="0" smtClean="0"/>
              <a:t>Task – Automatically generating topic pages for entities in news</a:t>
            </a:r>
            <a:r>
              <a:rPr lang="en-US" dirty="0" smtClean="0"/>
              <a:t/>
            </a:r>
            <a:br>
              <a:rPr lang="en-US" dirty="0" smtClean="0"/>
            </a:br>
            <a:endParaRPr lang="en-US" dirty="0"/>
          </a:p>
        </p:txBody>
      </p:sp>
      <p:sp>
        <p:nvSpPr>
          <p:cNvPr id="10" name="TextBox 9"/>
          <p:cNvSpPr txBox="1"/>
          <p:nvPr/>
        </p:nvSpPr>
        <p:spPr>
          <a:xfrm>
            <a:off x="533400" y="1371600"/>
            <a:ext cx="6324600" cy="2185214"/>
          </a:xfrm>
          <a:prstGeom prst="rect">
            <a:avLst/>
          </a:prstGeom>
          <a:noFill/>
          <a:ln w="12700">
            <a:solidFill>
              <a:schemeClr val="accent5">
                <a:lumMod val="75000"/>
              </a:schemeClr>
            </a:solidFill>
          </a:ln>
        </p:spPr>
        <p:txBody>
          <a:bodyPr wrap="square" rtlCol="0">
            <a:spAutoFit/>
          </a:bodyPr>
          <a:lstStyle/>
          <a:p>
            <a:r>
              <a:rPr lang="en-US" sz="800" b="1" dirty="0" smtClean="0">
                <a:solidFill>
                  <a:schemeClr val="accent1">
                    <a:lumMod val="75000"/>
                  </a:schemeClr>
                </a:solidFill>
              </a:rPr>
              <a:t>Profile: Biography</a:t>
            </a:r>
          </a:p>
          <a:p>
            <a:r>
              <a:rPr lang="en-US" sz="800" dirty="0" smtClean="0"/>
              <a:t>Oprah Gail Winfrey (born </a:t>
            </a:r>
            <a:r>
              <a:rPr lang="en-US" sz="800" dirty="0" smtClean="0">
                <a:hlinkClick r:id="rId2" tooltip="January 29"/>
              </a:rPr>
              <a:t>January 29</a:t>
            </a:r>
            <a:r>
              <a:rPr lang="en-US" sz="800" dirty="0" smtClean="0"/>
              <a:t>, </a:t>
            </a:r>
            <a:r>
              <a:rPr lang="en-US" sz="800" dirty="0" smtClean="0">
                <a:hlinkClick r:id="rId3" tooltip="1954"/>
              </a:rPr>
              <a:t>1954</a:t>
            </a:r>
            <a:r>
              <a:rPr lang="en-US" sz="800" dirty="0" smtClean="0"/>
              <a:t>), often referred to simply as Oprah, is an </a:t>
            </a:r>
            <a:r>
              <a:rPr lang="en-US" sz="800" dirty="0" smtClean="0">
                <a:hlinkClick r:id="rId4" tooltip="United States"/>
              </a:rPr>
              <a:t>American</a:t>
            </a:r>
            <a:r>
              <a:rPr lang="en-US" sz="800" dirty="0" smtClean="0">
                <a:hlinkClick r:id="rId5" tooltip="Television host"/>
              </a:rPr>
              <a:t>television host</a:t>
            </a:r>
            <a:r>
              <a:rPr lang="en-US" sz="800" dirty="0" smtClean="0"/>
              <a:t>, </a:t>
            </a:r>
            <a:r>
              <a:rPr lang="en-US" sz="800" dirty="0" smtClean="0">
                <a:hlinkClick r:id="rId6" tooltip="Media proprietor"/>
              </a:rPr>
              <a:t>media mogul</a:t>
            </a:r>
            <a:r>
              <a:rPr lang="en-US" sz="800" dirty="0" smtClean="0"/>
              <a:t>, and </a:t>
            </a:r>
            <a:r>
              <a:rPr lang="en-US" sz="800" dirty="0" smtClean="0">
                <a:hlinkClick r:id="rId7" tooltip="Philanthropist"/>
              </a:rPr>
              <a:t>philanthropist</a:t>
            </a:r>
            <a:r>
              <a:rPr lang="en-US" sz="800" dirty="0" smtClean="0"/>
              <a:t>. Her </a:t>
            </a:r>
            <a:r>
              <a:rPr lang="en-US" sz="800" dirty="0" smtClean="0">
                <a:hlinkClick r:id="rId8" tooltip="Television syndication"/>
              </a:rPr>
              <a:t>internationally-syndicated</a:t>
            </a:r>
            <a:r>
              <a:rPr lang="en-US" sz="800" dirty="0" smtClean="0">
                <a:hlinkClick r:id="rId9" tooltip="Talk show"/>
              </a:rPr>
              <a:t>talk show</a:t>
            </a:r>
            <a:r>
              <a:rPr lang="en-US" sz="800" dirty="0" smtClean="0"/>
              <a:t>, </a:t>
            </a:r>
            <a:r>
              <a:rPr lang="en-US" sz="800" i="1" dirty="0" smtClean="0">
                <a:hlinkClick r:id="rId10" tooltip="The Oprah Winfrey Show"/>
              </a:rPr>
              <a:t>The Oprah Winfrey Show</a:t>
            </a:r>
            <a:r>
              <a:rPr lang="en-US" sz="800" dirty="0" smtClean="0"/>
              <a:t>, has earned her multiple </a:t>
            </a:r>
            <a:r>
              <a:rPr lang="en-US" sz="800" dirty="0" smtClean="0">
                <a:hlinkClick r:id="rId11" tooltip="Emmy Awards"/>
              </a:rPr>
              <a:t>Emmy Awards</a:t>
            </a:r>
            <a:r>
              <a:rPr lang="en-US" sz="800" dirty="0" smtClean="0"/>
              <a:t> and is the highest-rated talk show in the history of television.</a:t>
            </a:r>
            <a:r>
              <a:rPr lang="en-US" sz="800" baseline="30000" dirty="0" smtClean="0">
                <a:hlinkClick r:id="rId12"/>
              </a:rPr>
              <a:t>[2]</a:t>
            </a:r>
            <a:r>
              <a:rPr lang="en-US" sz="800" dirty="0" smtClean="0"/>
              <a:t> She is also an influential book critic, an </a:t>
            </a:r>
            <a:r>
              <a:rPr lang="en-US" sz="800" dirty="0" smtClean="0">
                <a:hlinkClick r:id="rId13" tooltip="Academy Award"/>
              </a:rPr>
              <a:t>Academy Award</a:t>
            </a:r>
            <a:r>
              <a:rPr lang="en-US" sz="800" dirty="0" smtClean="0"/>
              <a:t>-nominated </a:t>
            </a:r>
            <a:r>
              <a:rPr lang="en-US" sz="800" dirty="0" smtClean="0">
                <a:hlinkClick r:id="rId14" tooltip="Actor"/>
              </a:rPr>
              <a:t>actress</a:t>
            </a:r>
            <a:r>
              <a:rPr lang="en-US" sz="800" dirty="0" smtClean="0"/>
              <a:t>, and a magazine publisher. She has been ranked the richest </a:t>
            </a:r>
            <a:r>
              <a:rPr lang="en-US" sz="800" dirty="0" smtClean="0">
                <a:hlinkClick r:id="rId15" tooltip="African American"/>
              </a:rPr>
              <a:t>African American</a:t>
            </a:r>
            <a:r>
              <a:rPr lang="en-US" sz="800" dirty="0" smtClean="0"/>
              <a:t> of the 20th century,</a:t>
            </a:r>
            <a:r>
              <a:rPr lang="en-US" sz="800" baseline="30000" dirty="0" smtClean="0">
                <a:hlinkClick r:id="rId16"/>
              </a:rPr>
              <a:t>[3]</a:t>
            </a:r>
            <a:r>
              <a:rPr lang="en-US" sz="800" dirty="0" smtClean="0"/>
              <a:t> the most philanthropic African American of all time,</a:t>
            </a:r>
            <a:r>
              <a:rPr lang="en-US" sz="800" baseline="30000" dirty="0" smtClean="0">
                <a:hlinkClick r:id="rId17"/>
              </a:rPr>
              <a:t>[4]</a:t>
            </a:r>
            <a:r>
              <a:rPr lang="en-US" sz="800" dirty="0" smtClean="0"/>
              <a:t> and the world's only </a:t>
            </a:r>
            <a:r>
              <a:rPr lang="en-US" sz="800" dirty="0" smtClean="0">
                <a:hlinkClick r:id="rId18" tooltip="Black billionaires"/>
              </a:rPr>
              <a:t>black billionaire</a:t>
            </a:r>
            <a:r>
              <a:rPr lang="en-US" sz="800" dirty="0" smtClean="0"/>
              <a:t> for three straight years.</a:t>
            </a:r>
            <a:r>
              <a:rPr lang="en-US" sz="800" baseline="30000" dirty="0" smtClean="0">
                <a:hlinkClick r:id="rId19"/>
              </a:rPr>
              <a:t>[5]</a:t>
            </a:r>
            <a:r>
              <a:rPr lang="en-US" sz="800" baseline="30000" dirty="0" smtClean="0">
                <a:hlinkClick r:id="rId20"/>
              </a:rPr>
              <a:t>[6]</a:t>
            </a:r>
            <a:r>
              <a:rPr lang="en-US" sz="800" baseline="30000" dirty="0" smtClean="0">
                <a:hlinkClick r:id="rId21"/>
              </a:rPr>
              <a:t>[7]</a:t>
            </a:r>
            <a:r>
              <a:rPr lang="en-US" sz="800" baseline="30000" dirty="0" smtClean="0">
                <a:hlinkClick r:id="rId22"/>
              </a:rPr>
              <a:t>[8]</a:t>
            </a:r>
            <a:r>
              <a:rPr lang="en-US" sz="800" baseline="30000" dirty="0" smtClean="0">
                <a:hlinkClick r:id="rId23"/>
              </a:rPr>
              <a:t>[9]</a:t>
            </a:r>
            <a:r>
              <a:rPr lang="en-US" sz="800" dirty="0" smtClean="0"/>
              <a:t> She is also, according to </a:t>
            </a:r>
            <a:r>
              <a:rPr lang="en-US" sz="800" dirty="0" smtClean="0">
                <a:hlinkClick r:id="rId24" tooltip="Time 100: The Most Important People of the Century"/>
              </a:rPr>
              <a:t>some assessments</a:t>
            </a:r>
            <a:r>
              <a:rPr lang="en-US" sz="800" dirty="0" smtClean="0"/>
              <a:t>, the most influential woman in the world.</a:t>
            </a:r>
            <a:r>
              <a:rPr lang="en-US" sz="800" baseline="30000" dirty="0" smtClean="0">
                <a:hlinkClick r:id="rId25"/>
              </a:rPr>
              <a:t>[10]</a:t>
            </a:r>
            <a:r>
              <a:rPr lang="en-US" sz="800" baseline="30000" dirty="0" smtClean="0">
                <a:hlinkClick r:id="rId26"/>
              </a:rPr>
              <a:t>[11]</a:t>
            </a:r>
            <a:r>
              <a:rPr lang="en-US" sz="800" baseline="30000" dirty="0" smtClean="0">
                <a:hlinkClick r:id="rId27"/>
              </a:rPr>
              <a:t>[12]</a:t>
            </a:r>
            <a:r>
              <a:rPr lang="en-US" sz="800" dirty="0" smtClean="0"/>
              <a:t>Born in rural </a:t>
            </a:r>
            <a:r>
              <a:rPr lang="en-US" sz="800" dirty="0" smtClean="0">
                <a:hlinkClick r:id="rId28" tooltip="Mississippi"/>
              </a:rPr>
              <a:t>Mississippi</a:t>
            </a:r>
            <a:r>
              <a:rPr lang="en-US" sz="800" dirty="0" smtClean="0"/>
              <a:t> to a poor unwed teenaged mother, and later raised in an </a:t>
            </a:r>
            <a:r>
              <a:rPr lang="en-US" sz="800" dirty="0" smtClean="0">
                <a:hlinkClick r:id="rId29" tooltip="Inner city"/>
              </a:rPr>
              <a:t>inner city</a:t>
            </a:r>
            <a:r>
              <a:rPr lang="en-US" sz="800" dirty="0" smtClean="0">
                <a:hlinkClick r:id="rId30" tooltip="Milwaukee, Wisconsin"/>
              </a:rPr>
              <a:t>Milwaukee</a:t>
            </a:r>
            <a:r>
              <a:rPr lang="en-US" sz="800" dirty="0" smtClean="0"/>
              <a:t> neighborhood, Winfrey was raped at the age of nine, and at fourteen, gave birth to a son who died in infancy.</a:t>
            </a:r>
            <a:r>
              <a:rPr lang="en-US" sz="800" baseline="30000" dirty="0" smtClean="0">
                <a:hlinkClick r:id="rId31"/>
              </a:rPr>
              <a:t>[13]</a:t>
            </a:r>
            <a:r>
              <a:rPr lang="en-US" sz="800" dirty="0" smtClean="0"/>
              <a:t> Sent to live with the man she calls her father, a barber in </a:t>
            </a:r>
            <a:r>
              <a:rPr lang="en-US" sz="800" dirty="0" smtClean="0">
                <a:hlinkClick r:id="rId32" tooltip="Tennessee"/>
              </a:rPr>
              <a:t>Tennessee</a:t>
            </a:r>
            <a:r>
              <a:rPr lang="en-US" sz="800" dirty="0" smtClean="0"/>
              <a:t>, Winfrey landed a job in radio while still in high school and began co-anchoring the local evening news at the age of 19.</a:t>
            </a:r>
            <a:r>
              <a:rPr lang="en-US" sz="800" baseline="30000" dirty="0" smtClean="0">
                <a:hlinkClick r:id="rId33"/>
              </a:rPr>
              <a:t>[14]</a:t>
            </a:r>
            <a:r>
              <a:rPr lang="en-US" sz="800" dirty="0" smtClean="0"/>
              <a:t> Her emotional ad-lib delivery eventually got her transferred to the daytime talk show arena, and </a:t>
            </a:r>
            <a:r>
              <a:rPr lang="en-US" sz="700" dirty="0" smtClean="0"/>
              <a:t>after</a:t>
            </a:r>
            <a:r>
              <a:rPr lang="en-US" sz="800" dirty="0" smtClean="0"/>
              <a:t> boosting a third-rated local </a:t>
            </a:r>
            <a:r>
              <a:rPr lang="en-US" sz="800" dirty="0" smtClean="0">
                <a:hlinkClick r:id="rId34" tooltip="Chicago"/>
              </a:rPr>
              <a:t>Chicago</a:t>
            </a:r>
            <a:r>
              <a:rPr lang="en-US" sz="800" dirty="0" smtClean="0"/>
              <a:t> talk show to first place,</a:t>
            </a:r>
            <a:r>
              <a:rPr lang="en-US" sz="800" baseline="30000" dirty="0" smtClean="0">
                <a:hlinkClick r:id="rId20"/>
              </a:rPr>
              <a:t>[6]</a:t>
            </a:r>
            <a:r>
              <a:rPr lang="en-US" sz="800" dirty="0" smtClean="0"/>
              <a:t> she launched her own production company and became internationally </a:t>
            </a:r>
            <a:r>
              <a:rPr lang="en-US" sz="800" dirty="0" smtClean="0">
                <a:hlinkClick r:id="rId35" tooltip="Broadcast syndication"/>
              </a:rPr>
              <a:t>syndicated</a:t>
            </a:r>
            <a:r>
              <a:rPr lang="en-US" sz="800" dirty="0" smtClean="0"/>
              <a:t>.</a:t>
            </a:r>
          </a:p>
          <a:p>
            <a:endParaRPr lang="en-US" sz="800" dirty="0" smtClean="0"/>
          </a:p>
          <a:p>
            <a:r>
              <a:rPr lang="en-US" sz="800" dirty="0" smtClean="0"/>
              <a:t>Credited with creating a more intimate confessional form of media communication,</a:t>
            </a:r>
            <a:r>
              <a:rPr lang="en-US" sz="800" baseline="30000" dirty="0" smtClean="0">
                <a:hlinkClick r:id="rId36"/>
              </a:rPr>
              <a:t>[15]</a:t>
            </a:r>
            <a:r>
              <a:rPr lang="en-US" sz="800" dirty="0" smtClean="0"/>
              <a:t> she is thought to have popularized and revolutionized</a:t>
            </a:r>
            <a:r>
              <a:rPr lang="en-US" sz="800" baseline="30000" dirty="0" smtClean="0">
                <a:hlinkClick r:id="rId37"/>
              </a:rPr>
              <a:t>[16]</a:t>
            </a:r>
            <a:r>
              <a:rPr lang="en-US" sz="800" baseline="30000" dirty="0" smtClean="0">
                <a:hlinkClick r:id="rId38"/>
              </a:rPr>
              <a:t>[17]</a:t>
            </a:r>
            <a:r>
              <a:rPr lang="en-US" sz="800" baseline="30000" dirty="0" smtClean="0">
                <a:hlinkClick r:id="rId39"/>
              </a:rPr>
              <a:t>[18]</a:t>
            </a:r>
            <a:r>
              <a:rPr lang="en-US" sz="800" baseline="30000" dirty="0" smtClean="0">
                <a:hlinkClick r:id="rId40"/>
              </a:rPr>
              <a:t>[19]</a:t>
            </a:r>
            <a:r>
              <a:rPr lang="en-US" sz="800" dirty="0" smtClean="0"/>
              <a:t> the </a:t>
            </a:r>
            <a:r>
              <a:rPr lang="en-US" sz="800" dirty="0" smtClean="0">
                <a:hlinkClick r:id="rId41" tooltip="Tabloid talk show"/>
              </a:rPr>
              <a:t>tabloid talk show</a:t>
            </a:r>
            <a:r>
              <a:rPr lang="en-US" sz="800" dirty="0" smtClean="0"/>
              <a:t> genre pioneered by </a:t>
            </a:r>
            <a:r>
              <a:rPr lang="en-US" sz="800" dirty="0" smtClean="0">
                <a:hlinkClick r:id="rId42" tooltip="Phil Donahue"/>
              </a:rPr>
              <a:t>Phil Donahue</a:t>
            </a:r>
            <a:r>
              <a:rPr lang="en-US" sz="800" dirty="0" smtClean="0"/>
              <a:t>,</a:t>
            </a:r>
            <a:r>
              <a:rPr lang="en-US" sz="800" baseline="30000" dirty="0" smtClean="0">
                <a:hlinkClick r:id="rId39"/>
              </a:rPr>
              <a:t>[18]</a:t>
            </a:r>
            <a:r>
              <a:rPr lang="en-US" sz="800" dirty="0" smtClean="0"/>
              <a:t> which a </a:t>
            </a:r>
            <a:r>
              <a:rPr lang="en-US" sz="800" dirty="0" smtClean="0">
                <a:hlinkClick r:id="rId43" tooltip="Yale University"/>
              </a:rPr>
              <a:t>Yale</a:t>
            </a:r>
            <a:r>
              <a:rPr lang="en-US" sz="800" dirty="0" smtClean="0"/>
              <a:t> study claimed broke 20th century taboos and allowed gays, transsexuals, and transgender people to enter the mainstream.</a:t>
            </a:r>
            <a:r>
              <a:rPr lang="en-US" sz="800" baseline="30000" dirty="0" smtClean="0">
                <a:hlinkClick r:id="rId44"/>
              </a:rPr>
              <a:t>[20]</a:t>
            </a:r>
            <a:r>
              <a:rPr lang="en-US" sz="800" dirty="0" smtClean="0"/>
              <a:t> By the mid 1990s she had reinvented her show with a focus on literature, self-improvement, and spirituality. Though criticized for unleashing confession culture</a:t>
            </a:r>
            <a:r>
              <a:rPr lang="en-US" sz="800" baseline="30000" dirty="0" smtClean="0">
                <a:hlinkClick r:id="rId40"/>
              </a:rPr>
              <a:t>[19]</a:t>
            </a:r>
            <a:r>
              <a:rPr lang="en-US" sz="800" dirty="0" smtClean="0"/>
              <a:t> and promoting controversial self-help fads, she is generally admired for overcoming adversity to become a benefactor to others.</a:t>
            </a:r>
            <a:r>
              <a:rPr lang="en-US" sz="800" baseline="30000" dirty="0" smtClean="0">
                <a:hlinkClick r:id="rId45"/>
              </a:rPr>
              <a:t>[21]</a:t>
            </a:r>
            <a:endParaRPr lang="en-US" sz="800" dirty="0"/>
          </a:p>
        </p:txBody>
      </p:sp>
      <p:sp>
        <p:nvSpPr>
          <p:cNvPr id="11" name="Rectangle 10"/>
          <p:cNvSpPr/>
          <p:nvPr/>
        </p:nvSpPr>
        <p:spPr>
          <a:xfrm>
            <a:off x="457200" y="1295400"/>
            <a:ext cx="8229600" cy="4953000"/>
          </a:xfrm>
          <a:prstGeom prst="rect">
            <a:avLst/>
          </a:prstGeom>
          <a:noFill/>
          <a:ln>
            <a:solidFill>
              <a:schemeClr val="accent2"/>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p:cNvPicPr>
            <a:picLocks noGrp="1" noChangeAspect="1" noChangeArrowheads="1"/>
          </p:cNvPicPr>
          <p:nvPr>
            <p:ph sz="quarter" idx="1"/>
          </p:nvPr>
        </p:nvPicPr>
        <p:blipFill>
          <a:blip r:embed="rId46" cstate="print"/>
          <a:srcRect/>
          <a:stretch>
            <a:fillRect/>
          </a:stretch>
        </p:blipFill>
        <p:spPr bwMode="auto">
          <a:xfrm>
            <a:off x="6934200" y="1371600"/>
            <a:ext cx="1634490" cy="2209800"/>
          </a:xfrm>
          <a:prstGeom prst="rect">
            <a:avLst/>
          </a:prstGeom>
          <a:noFill/>
          <a:ln w="9525">
            <a:noFill/>
            <a:miter lim="800000"/>
            <a:headEnd/>
            <a:tailEnd/>
          </a:ln>
          <a:effectLst/>
        </p:spPr>
      </p:pic>
      <p:sp>
        <p:nvSpPr>
          <p:cNvPr id="14" name="TextBox 13"/>
          <p:cNvSpPr txBox="1"/>
          <p:nvPr/>
        </p:nvSpPr>
        <p:spPr>
          <a:xfrm>
            <a:off x="457200" y="3581400"/>
            <a:ext cx="1905000" cy="215444"/>
          </a:xfrm>
          <a:prstGeom prst="rect">
            <a:avLst/>
          </a:prstGeom>
          <a:noFill/>
        </p:spPr>
        <p:txBody>
          <a:bodyPr wrap="square" rtlCol="0">
            <a:spAutoFit/>
          </a:bodyPr>
          <a:lstStyle/>
          <a:p>
            <a:r>
              <a:rPr lang="en-US" sz="800" b="1" dirty="0">
                <a:solidFill>
                  <a:schemeClr val="accent1">
                    <a:lumMod val="75000"/>
                  </a:schemeClr>
                </a:solidFill>
              </a:rPr>
              <a:t>In the news</a:t>
            </a:r>
          </a:p>
        </p:txBody>
      </p:sp>
      <p:sp>
        <p:nvSpPr>
          <p:cNvPr id="16" name="Left Arrow 15"/>
          <p:cNvSpPr/>
          <p:nvPr/>
        </p:nvSpPr>
        <p:spPr>
          <a:xfrm>
            <a:off x="6096000" y="3886200"/>
            <a:ext cx="990600" cy="228600"/>
          </a:xfrm>
          <a:prstGeom prst="leftArrow">
            <a:avLst/>
          </a:prstGeom>
          <a:noFill/>
          <a:ln>
            <a:solidFill>
              <a:schemeClr val="accent2"/>
            </a:solidFill>
          </a:ln>
          <a:scene3d>
            <a:camera prst="orthographicFront">
              <a:rot lat="0" lon="0" rev="18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1" name="Picture 7"/>
          <p:cNvPicPr>
            <a:picLocks noChangeAspect="1" noChangeArrowheads="1"/>
          </p:cNvPicPr>
          <p:nvPr/>
        </p:nvPicPr>
        <p:blipFill>
          <a:blip r:embed="rId47"/>
          <a:srcRect/>
          <a:stretch>
            <a:fillRect/>
          </a:stretch>
        </p:blipFill>
        <p:spPr bwMode="auto">
          <a:xfrm>
            <a:off x="533400" y="3886200"/>
            <a:ext cx="5562600" cy="2105024"/>
          </a:xfrm>
          <a:prstGeom prst="rect">
            <a:avLst/>
          </a:prstGeom>
          <a:noFill/>
          <a:ln w="9525">
            <a:noFill/>
            <a:miter lim="800000"/>
            <a:headEnd/>
            <a:tailEnd/>
          </a:ln>
          <a:effectLst/>
        </p:spPr>
      </p:pic>
      <p:sp>
        <p:nvSpPr>
          <p:cNvPr id="18" name="TextBox 17"/>
          <p:cNvSpPr txBox="1"/>
          <p:nvPr/>
        </p:nvSpPr>
        <p:spPr>
          <a:xfrm>
            <a:off x="5943600" y="4343400"/>
            <a:ext cx="1828800" cy="369332"/>
          </a:xfrm>
          <a:prstGeom prst="rect">
            <a:avLst/>
          </a:prstGeom>
          <a:noFill/>
        </p:spPr>
        <p:txBody>
          <a:bodyPr wrap="square" rtlCol="0">
            <a:spAutoFit/>
          </a:bodyPr>
          <a:lstStyle/>
          <a:p>
            <a:pPr algn="ctr"/>
            <a:r>
              <a:rPr lang="en-US" dirty="0" smtClean="0"/>
              <a:t>Our focus</a:t>
            </a:r>
            <a:endParaRPr lang="en-US" dirty="0"/>
          </a:p>
        </p:txBody>
      </p:sp>
      <p:sp>
        <p:nvSpPr>
          <p:cNvPr id="19" name="TextBox 18"/>
          <p:cNvSpPr txBox="1"/>
          <p:nvPr/>
        </p:nvSpPr>
        <p:spPr>
          <a:xfrm>
            <a:off x="2590800" y="685800"/>
            <a:ext cx="3200400" cy="369332"/>
          </a:xfrm>
          <a:prstGeom prst="rect">
            <a:avLst/>
          </a:prstGeom>
          <a:noFill/>
        </p:spPr>
        <p:txBody>
          <a:bodyPr wrap="square" rtlCol="0">
            <a:spAutoFit/>
          </a:bodyPr>
          <a:lstStyle/>
          <a:p>
            <a:pPr algn="ctr"/>
            <a:r>
              <a:rPr lang="en-US" dirty="0" smtClean="0">
                <a:solidFill>
                  <a:schemeClr val="accent1"/>
                </a:solidFill>
              </a:rPr>
              <a:t>Topic Page for Oprah Winfrey</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Novelty</a:t>
            </a:r>
            <a:endParaRPr lang="en-US" dirty="0"/>
          </a:p>
        </p:txBody>
      </p:sp>
      <p:grpSp>
        <p:nvGrpSpPr>
          <p:cNvPr id="5" name="Group 4"/>
          <p:cNvGrpSpPr/>
          <p:nvPr/>
        </p:nvGrpSpPr>
        <p:grpSpPr>
          <a:xfrm>
            <a:off x="3352800" y="4114800"/>
            <a:ext cx="1752600" cy="152400"/>
            <a:chOff x="2743200" y="2286000"/>
            <a:chExt cx="1752600" cy="152400"/>
          </a:xfrm>
        </p:grpSpPr>
        <p:sp>
          <p:nvSpPr>
            <p:cNvPr id="6" name="Rectangle 5"/>
            <p:cNvSpPr/>
            <p:nvPr/>
          </p:nvSpPr>
          <p:spPr>
            <a:xfrm>
              <a:off x="2743200" y="2286000"/>
              <a:ext cx="11430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352800" y="2286000"/>
              <a:ext cx="1143000" cy="152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3352800" y="4755368"/>
            <a:ext cx="1752600" cy="152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352800" y="5060168"/>
            <a:ext cx="1752600" cy="152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52800" y="5364968"/>
            <a:ext cx="1752600" cy="15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3200400" y="3581400"/>
            <a:ext cx="1905000" cy="307777"/>
          </a:xfrm>
          <a:prstGeom prst="rect">
            <a:avLst/>
          </a:prstGeom>
          <a:noFill/>
        </p:spPr>
        <p:txBody>
          <a:bodyPr wrap="square" rtlCol="0">
            <a:spAutoFit/>
          </a:bodyPr>
          <a:lstStyle/>
          <a:p>
            <a:pPr algn="ctr"/>
            <a:r>
              <a:rPr lang="en-US" sz="1400" dirty="0" smtClean="0"/>
              <a:t>Initial Ranking</a:t>
            </a:r>
            <a:endParaRPr lang="en-US" sz="1400" dirty="0"/>
          </a:p>
        </p:txBody>
      </p:sp>
      <p:grpSp>
        <p:nvGrpSpPr>
          <p:cNvPr id="12" name="Group 11"/>
          <p:cNvGrpSpPr/>
          <p:nvPr/>
        </p:nvGrpSpPr>
        <p:grpSpPr>
          <a:xfrm>
            <a:off x="3352800" y="4419600"/>
            <a:ext cx="1752600" cy="152400"/>
            <a:chOff x="3124200" y="5105400"/>
            <a:chExt cx="1752600" cy="152400"/>
          </a:xfrm>
        </p:grpSpPr>
        <p:sp>
          <p:nvSpPr>
            <p:cNvPr id="13" name="Rectangle 12"/>
            <p:cNvSpPr/>
            <p:nvPr/>
          </p:nvSpPr>
          <p:spPr>
            <a:xfrm>
              <a:off x="3124200" y="5105400"/>
              <a:ext cx="17526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124200" y="5105400"/>
              <a:ext cx="990600" cy="152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5486400" y="3657600"/>
            <a:ext cx="1905000" cy="307777"/>
          </a:xfrm>
          <a:prstGeom prst="rect">
            <a:avLst/>
          </a:prstGeom>
          <a:noFill/>
        </p:spPr>
        <p:txBody>
          <a:bodyPr wrap="square" rtlCol="0">
            <a:spAutoFit/>
          </a:bodyPr>
          <a:lstStyle/>
          <a:p>
            <a:pPr algn="ctr"/>
            <a:r>
              <a:rPr lang="en-US" sz="1400" dirty="0" smtClean="0"/>
              <a:t>Novelty Ranking</a:t>
            </a:r>
            <a:endParaRPr lang="en-US" sz="1400" dirty="0"/>
          </a:p>
        </p:txBody>
      </p:sp>
      <p:sp>
        <p:nvSpPr>
          <p:cNvPr id="17" name="TextBox 16"/>
          <p:cNvSpPr txBox="1"/>
          <p:nvPr/>
        </p:nvSpPr>
        <p:spPr>
          <a:xfrm>
            <a:off x="1143000" y="2057400"/>
            <a:ext cx="6400800" cy="1200329"/>
          </a:xfrm>
          <a:prstGeom prst="rect">
            <a:avLst/>
          </a:prstGeom>
          <a:noFill/>
        </p:spPr>
        <p:txBody>
          <a:bodyPr wrap="square" rtlCol="0">
            <a:spAutoFit/>
          </a:bodyPr>
          <a:lstStyle/>
          <a:p>
            <a:r>
              <a:rPr lang="en-US" dirty="0" smtClean="0"/>
              <a:t>Iteratively:	</a:t>
            </a:r>
          </a:p>
          <a:p>
            <a:pPr algn="ctr"/>
            <a:r>
              <a:rPr lang="en-US" dirty="0" smtClean="0"/>
              <a:t>Pick sentences that are novel and relevant!</a:t>
            </a:r>
          </a:p>
          <a:p>
            <a:pPr algn="ctr"/>
            <a:endParaRPr lang="en-US" dirty="0" smtClean="0"/>
          </a:p>
          <a:p>
            <a:pPr algn="ctr"/>
            <a:r>
              <a:rPr lang="en-US" dirty="0" smtClean="0"/>
              <a:t>µ (relevance) + (1- µ) novelty </a:t>
            </a:r>
            <a:endParaRPr lang="en-US" dirty="0"/>
          </a:p>
        </p:txBody>
      </p:sp>
      <p:sp>
        <p:nvSpPr>
          <p:cNvPr id="19" name="Double Bracket 18"/>
          <p:cNvSpPr/>
          <p:nvPr/>
        </p:nvSpPr>
        <p:spPr>
          <a:xfrm>
            <a:off x="1752600" y="4038600"/>
            <a:ext cx="762000" cy="16764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lowchart: Connector 19"/>
          <p:cNvSpPr/>
          <p:nvPr/>
        </p:nvSpPr>
        <p:spPr>
          <a:xfrm>
            <a:off x="2057400" y="4114800"/>
            <a:ext cx="152400" cy="15240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p:cNvSpPr/>
          <p:nvPr/>
        </p:nvSpPr>
        <p:spPr>
          <a:xfrm>
            <a:off x="2057400" y="5029200"/>
            <a:ext cx="152400" cy="15240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a:off x="2057400" y="4495800"/>
            <a:ext cx="152400" cy="152400"/>
          </a:xfrm>
          <a:prstGeom prst="flowChart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p:cNvSpPr/>
          <p:nvPr/>
        </p:nvSpPr>
        <p:spPr>
          <a:xfrm>
            <a:off x="2057400" y="5410200"/>
            <a:ext cx="152400" cy="15240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524000" y="3581400"/>
            <a:ext cx="1295400" cy="307777"/>
          </a:xfrm>
          <a:prstGeom prst="rect">
            <a:avLst/>
          </a:prstGeom>
          <a:noFill/>
        </p:spPr>
        <p:txBody>
          <a:bodyPr wrap="square" rtlCol="0">
            <a:spAutoFit/>
          </a:bodyPr>
          <a:lstStyle/>
          <a:p>
            <a:r>
              <a:rPr lang="en-US" sz="1400" dirty="0" smtClean="0"/>
              <a:t>Aspect Vector</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375 -2.21374E-6 L 0.27083 -2.21374E-6 " pathEditMode="relative" rAng="0" ptsTypes="AA">
                                      <p:cBhvr>
                                        <p:cTn id="6" dur="500" fill="hold"/>
                                        <p:tgtEl>
                                          <p:spTgt spid="5"/>
                                        </p:tgtEl>
                                        <p:attrNameLst>
                                          <p:attrName>ppt_x</p:attrName>
                                          <p:attrName>ppt_y</p:attrName>
                                        </p:attrNameLst>
                                      </p:cBhvr>
                                      <p:rCtr x="154"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0 -4.07407E-6 L 0.27083 -0.09351 " pathEditMode="relative" rAng="0" ptsTypes="AA">
                                      <p:cBhvr>
                                        <p:cTn id="10" dur="1000" fill="hold"/>
                                        <p:tgtEl>
                                          <p:spTgt spid="9"/>
                                        </p:tgtEl>
                                        <p:attrNameLst>
                                          <p:attrName>ppt_x</p:attrName>
                                          <p:attrName>ppt_y</p:attrName>
                                        </p:attrNameLst>
                                      </p:cBhvr>
                                      <p:rCtr x="135" y="-47"/>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0 4.44444E-6 L 0.27083 0.05555 " pathEditMode="relative" rAng="0" ptsTypes="AA">
                                      <p:cBhvr>
                                        <p:cTn id="14" dur="1000" fill="hold"/>
                                        <p:tgtEl>
                                          <p:spTgt spid="12"/>
                                        </p:tgtEl>
                                        <p:attrNameLst>
                                          <p:attrName>ppt_x</p:attrName>
                                          <p:attrName>ppt_y</p:attrName>
                                        </p:attrNameLst>
                                      </p:cBhvr>
                                      <p:rCtr x="135" y="28"/>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0" nodeType="clickEffect">
                                  <p:stCondLst>
                                    <p:cond delay="0"/>
                                  </p:stCondLst>
                                  <p:childTnLst>
                                    <p:animMotion origin="layout" path="M 0 3.7037E-7 L 0.27083 0.05093 " pathEditMode="relative" rAng="0" ptsTypes="AA">
                                      <p:cBhvr>
                                        <p:cTn id="18" dur="1000" fill="hold"/>
                                        <p:tgtEl>
                                          <p:spTgt spid="8"/>
                                        </p:tgtEl>
                                        <p:attrNameLst>
                                          <p:attrName>ppt_x</p:attrName>
                                          <p:attrName>ppt_y</p:attrName>
                                        </p:attrNameLst>
                                      </p:cBhvr>
                                      <p:rCtr x="135" y="25"/>
                                    </p:animMotion>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grpId="0" nodeType="clickEffect">
                                  <p:stCondLst>
                                    <p:cond delay="0"/>
                                  </p:stCondLst>
                                  <p:childTnLst>
                                    <p:animMotion origin="layout" path="M 0 1.48148E-6 L 0.27083 0.00648 " pathEditMode="relative" rAng="0" ptsTypes="AA">
                                      <p:cBhvr>
                                        <p:cTn id="22" dur="1000" fill="hold"/>
                                        <p:tgtEl>
                                          <p:spTgt spid="10"/>
                                        </p:tgtEl>
                                        <p:attrNameLst>
                                          <p:attrName>ppt_x</p:attrName>
                                          <p:attrName>ppt_y</p:attrName>
                                        </p:attrNameLst>
                                      </p:cBhvr>
                                      <p:rCtr x="135"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Sentence Rankers</a:t>
            </a:r>
            <a:endParaRPr lang="en-US" dirty="0"/>
          </a:p>
        </p:txBody>
      </p:sp>
      <p:sp>
        <p:nvSpPr>
          <p:cNvPr id="3" name="Content Placeholder 2"/>
          <p:cNvSpPr>
            <a:spLocks noGrp="1"/>
          </p:cNvSpPr>
          <p:nvPr>
            <p:ph sz="quarter" idx="1"/>
          </p:nvPr>
        </p:nvSpPr>
        <p:spPr/>
        <p:txBody>
          <a:bodyPr>
            <a:normAutofit/>
          </a:bodyPr>
          <a:lstStyle/>
          <a:p>
            <a:r>
              <a:rPr lang="en-US" dirty="0" smtClean="0"/>
              <a:t>Full Aspect</a:t>
            </a:r>
          </a:p>
          <a:p>
            <a:pPr lvl="1"/>
            <a:r>
              <a:rPr lang="en-US" dirty="0" err="1" smtClean="0"/>
              <a:t>similarity(A</a:t>
            </a:r>
            <a:r>
              <a:rPr lang="en-US" dirty="0" smtClean="0"/>
              <a:t>, S)</a:t>
            </a:r>
            <a:r>
              <a:rPr lang="en-US" dirty="0" smtClean="0"/>
              <a:t>  - cosine, KLD, Dice, </a:t>
            </a:r>
            <a:r>
              <a:rPr lang="en-US" dirty="0" err="1" smtClean="0"/>
              <a:t>Jaccard</a:t>
            </a:r>
            <a:r>
              <a:rPr lang="en-US" dirty="0" smtClean="0"/>
              <a:t>…</a:t>
            </a:r>
            <a:endParaRPr lang="en-US" dirty="0" smtClean="0"/>
          </a:p>
          <a:p>
            <a:r>
              <a:rPr lang="en-US" dirty="0" smtClean="0"/>
              <a:t>Novelty</a:t>
            </a:r>
          </a:p>
          <a:p>
            <a:pPr lvl="1"/>
            <a:r>
              <a:rPr lang="en-US" dirty="0" smtClean="0"/>
              <a:t>Full aspect for initial ranking</a:t>
            </a:r>
          </a:p>
          <a:p>
            <a:r>
              <a:rPr lang="en-US" dirty="0" smtClean="0"/>
              <a:t>Typical Example</a:t>
            </a:r>
          </a:p>
          <a:p>
            <a:pPr lvl="1"/>
            <a:r>
              <a:rPr lang="en-US" dirty="0" smtClean="0"/>
              <a:t>For each aspect a in A, pick “typical” S.</a:t>
            </a:r>
          </a:p>
          <a:p>
            <a:r>
              <a:rPr lang="en-US" dirty="0" smtClean="0"/>
              <a:t>Diversity</a:t>
            </a:r>
          </a:p>
          <a:p>
            <a:pPr lvl="1"/>
            <a:r>
              <a:rPr lang="en-US" dirty="0" smtClean="0"/>
              <a:t>Full aspect as base ranker</a:t>
            </a:r>
            <a:endParaRPr lang="en-US" dirty="0"/>
          </a:p>
          <a:p>
            <a:r>
              <a:rPr lang="en-US" dirty="0" smtClean="0"/>
              <a:t>Diversity + Typical (DS-Typical)</a:t>
            </a:r>
          </a:p>
          <a:p>
            <a:pPr lvl="1"/>
            <a:r>
              <a:rPr lang="en-US" dirty="0" smtClean="0"/>
              <a:t>Re-rank sentences retrieved by Typical </a:t>
            </a:r>
          </a:p>
          <a:p>
            <a:pPr lvl="1"/>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Collection</a:t>
            </a:r>
            <a:endParaRPr lang="en-US" dirty="0"/>
          </a:p>
        </p:txBody>
      </p:sp>
      <p:sp>
        <p:nvSpPr>
          <p:cNvPr id="3" name="Content Placeholder 2"/>
          <p:cNvSpPr>
            <a:spLocks noGrp="1"/>
          </p:cNvSpPr>
          <p:nvPr>
            <p:ph sz="quarter" idx="1"/>
          </p:nvPr>
        </p:nvSpPr>
        <p:spPr/>
        <p:txBody>
          <a:bodyPr/>
          <a:lstStyle/>
          <a:p>
            <a:r>
              <a:rPr lang="en-US" dirty="0" smtClean="0"/>
              <a:t>Train/Dev/Test – 100 Topics each</a:t>
            </a:r>
          </a:p>
          <a:p>
            <a:pPr lvl="1"/>
            <a:r>
              <a:rPr lang="en-US" dirty="0" smtClean="0"/>
              <a:t>Randomly sampled from Wikipedia living people category</a:t>
            </a:r>
          </a:p>
          <a:p>
            <a:pPr lvl="1"/>
            <a:r>
              <a:rPr lang="en-US" dirty="0" smtClean="0"/>
              <a:t>Eliminated topics which do not have query log support</a:t>
            </a:r>
          </a:p>
          <a:p>
            <a:r>
              <a:rPr lang="en-US" dirty="0" smtClean="0"/>
              <a:t>Topics chosen such that they are equally split amongst</a:t>
            </a:r>
          </a:p>
          <a:p>
            <a:pPr lvl="1"/>
            <a:r>
              <a:rPr lang="en-US" dirty="0" smtClean="0"/>
              <a:t>Actors, Politicians, Music and Sports (loosely defined categories)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sz="quarter" idx="1"/>
          </p:nvPr>
        </p:nvSpPr>
        <p:spPr/>
        <p:txBody>
          <a:bodyPr/>
          <a:lstStyle/>
          <a:p>
            <a:r>
              <a:rPr lang="en-US" dirty="0" smtClean="0"/>
              <a:t>Comparison with Wikipedia</a:t>
            </a:r>
          </a:p>
          <a:p>
            <a:pPr lvl="1"/>
            <a:r>
              <a:rPr lang="en-US" dirty="0" smtClean="0"/>
              <a:t>Concept Level</a:t>
            </a:r>
          </a:p>
          <a:p>
            <a:pPr lvl="2"/>
            <a:r>
              <a:rPr lang="en-US" dirty="0" smtClean="0"/>
              <a:t>Surface forms to concepts</a:t>
            </a:r>
          </a:p>
          <a:p>
            <a:pPr lvl="2"/>
            <a:r>
              <a:rPr lang="en-US" dirty="0" smtClean="0"/>
              <a:t>Precision, Recall</a:t>
            </a:r>
          </a:p>
          <a:p>
            <a:pPr lvl="1"/>
            <a:endParaRPr lang="en-US" dirty="0" smtClean="0"/>
          </a:p>
          <a:p>
            <a:pPr lvl="1"/>
            <a:r>
              <a:rPr lang="en-US" dirty="0" smtClean="0"/>
              <a:t>Sentence Level</a:t>
            </a:r>
          </a:p>
          <a:p>
            <a:pPr lvl="2"/>
            <a:r>
              <a:rPr lang="en-US" dirty="0" smtClean="0"/>
              <a:t>Diversity Precision, Diversity Recall, Diversity AP</a:t>
            </a:r>
          </a:p>
          <a:p>
            <a:pPr lvl="2"/>
            <a:r>
              <a:rPr lang="en-US" dirty="0" smtClean="0"/>
              <a:t>Sentence similarity threshold - Dice of 0.30 </a:t>
            </a:r>
          </a:p>
          <a:p>
            <a:pPr lvl="1">
              <a:buNone/>
            </a:pPr>
            <a:endParaRPr lang="en-US" dirty="0" smtClean="0"/>
          </a:p>
          <a:p>
            <a:r>
              <a:rPr lang="en-US" dirty="0" smtClean="0"/>
              <a:t>Wikipedia vs. Web vs. Automatic Summaries</a:t>
            </a:r>
          </a:p>
          <a:p>
            <a:pPr lvl="1"/>
            <a:r>
              <a:rPr lang="en-US" dirty="0" smtClean="0"/>
              <a:t>3-way comparison to establish expectation</a:t>
            </a:r>
          </a:p>
          <a:p>
            <a:pPr lvl="1"/>
            <a:endParaRPr lang="en-US" dirty="0"/>
          </a:p>
        </p:txBody>
      </p:sp>
      <p:grpSp>
        <p:nvGrpSpPr>
          <p:cNvPr id="13" name="Group 12"/>
          <p:cNvGrpSpPr/>
          <p:nvPr/>
        </p:nvGrpSpPr>
        <p:grpSpPr>
          <a:xfrm>
            <a:off x="4953000" y="1371600"/>
            <a:ext cx="4191000" cy="2286000"/>
            <a:chOff x="4648200" y="1371600"/>
            <a:chExt cx="4191000" cy="2286000"/>
          </a:xfrm>
        </p:grpSpPr>
        <p:grpSp>
          <p:nvGrpSpPr>
            <p:cNvPr id="11" name="Group 10"/>
            <p:cNvGrpSpPr/>
            <p:nvPr/>
          </p:nvGrpSpPr>
          <p:grpSpPr>
            <a:xfrm>
              <a:off x="4724400" y="1371600"/>
              <a:ext cx="4114800" cy="2209800"/>
              <a:chOff x="4876800" y="1219200"/>
              <a:chExt cx="4114800" cy="2209800"/>
            </a:xfrm>
          </p:grpSpPr>
          <p:sp>
            <p:nvSpPr>
              <p:cNvPr id="4" name="Double Bracket 3"/>
              <p:cNvSpPr/>
              <p:nvPr/>
            </p:nvSpPr>
            <p:spPr>
              <a:xfrm>
                <a:off x="4876800" y="1600200"/>
                <a:ext cx="1828800" cy="18288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latin typeface="Cambria Math"/>
                    <a:ea typeface="Cambria Math"/>
                  </a:rPr>
                  <a:t>lead singer</a:t>
                </a:r>
              </a:p>
              <a:p>
                <a:pPr algn="ctr"/>
                <a:r>
                  <a:rPr lang="en-US" dirty="0" smtClean="0">
                    <a:latin typeface="Cambria Math"/>
                    <a:ea typeface="Cambria Math"/>
                  </a:rPr>
                  <a:t>Singers</a:t>
                </a:r>
              </a:p>
              <a:p>
                <a:pPr algn="ctr"/>
                <a:r>
                  <a:rPr lang="en-US" dirty="0" smtClean="0">
                    <a:latin typeface="Cambria Math"/>
                    <a:ea typeface="Cambria Math"/>
                  </a:rPr>
                  <a:t>Vocalists</a:t>
                </a:r>
              </a:p>
              <a:p>
                <a:pPr algn="ctr"/>
                <a:r>
                  <a:rPr lang="en-US" dirty="0" smtClean="0">
                    <a:latin typeface="Cambria Math"/>
                    <a:ea typeface="Cambria Math"/>
                  </a:rPr>
                  <a:t>Pop singer</a:t>
                </a:r>
                <a:endParaRPr lang="en-US" dirty="0"/>
              </a:p>
            </p:txBody>
          </p:sp>
          <p:cxnSp>
            <p:nvCxnSpPr>
              <p:cNvPr id="6" name="Straight Arrow Connector 5"/>
              <p:cNvCxnSpPr/>
              <p:nvPr/>
            </p:nvCxnSpPr>
            <p:spPr>
              <a:xfrm>
                <a:off x="6781800" y="2514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10400" y="1828800"/>
                <a:ext cx="1981200" cy="338554"/>
              </a:xfrm>
              <a:prstGeom prst="rect">
                <a:avLst/>
              </a:prstGeom>
              <a:noFill/>
            </p:spPr>
            <p:txBody>
              <a:bodyPr wrap="square" rtlCol="0">
                <a:spAutoFit/>
              </a:bodyPr>
              <a:lstStyle/>
              <a:p>
                <a:r>
                  <a:rPr lang="en-US" sz="1600" dirty="0" smtClean="0"/>
                  <a:t>Wikipedia Concept</a:t>
                </a:r>
                <a:endParaRPr lang="en-US" sz="1600" dirty="0"/>
              </a:p>
            </p:txBody>
          </p:sp>
          <p:sp>
            <p:nvSpPr>
              <p:cNvPr id="8" name="TextBox 7"/>
              <p:cNvSpPr txBox="1"/>
              <p:nvPr/>
            </p:nvSpPr>
            <p:spPr>
              <a:xfrm>
                <a:off x="5029200" y="1219200"/>
                <a:ext cx="1374222" cy="338554"/>
              </a:xfrm>
              <a:prstGeom prst="rect">
                <a:avLst/>
              </a:prstGeom>
              <a:noFill/>
            </p:spPr>
            <p:txBody>
              <a:bodyPr wrap="none" rtlCol="0">
                <a:spAutoFit/>
              </a:bodyPr>
              <a:lstStyle/>
              <a:p>
                <a:r>
                  <a:rPr lang="en-US" sz="1600" dirty="0" smtClean="0"/>
                  <a:t>Surface Forms</a:t>
                </a:r>
                <a:endParaRPr lang="en-US" sz="1600" dirty="0"/>
              </a:p>
            </p:txBody>
          </p:sp>
          <p:sp>
            <p:nvSpPr>
              <p:cNvPr id="9" name="Double Bracket 8"/>
              <p:cNvSpPr/>
              <p:nvPr/>
            </p:nvSpPr>
            <p:spPr>
              <a:xfrm>
                <a:off x="7391400" y="2362200"/>
                <a:ext cx="990600" cy="3048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singer</a:t>
                </a:r>
                <a:endParaRPr lang="en-US" dirty="0"/>
              </a:p>
            </p:txBody>
          </p:sp>
        </p:grpSp>
        <p:sp>
          <p:nvSpPr>
            <p:cNvPr id="12" name="Rectangle 11"/>
            <p:cNvSpPr/>
            <p:nvPr/>
          </p:nvSpPr>
          <p:spPr>
            <a:xfrm>
              <a:off x="4648200" y="1371600"/>
              <a:ext cx="4038600" cy="228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vs. Wikipedia</a:t>
            </a:r>
            <a:endParaRPr lang="en-US" dirty="0"/>
          </a:p>
        </p:txBody>
      </p:sp>
      <p:sp>
        <p:nvSpPr>
          <p:cNvPr id="3" name="Content Placeholder 2"/>
          <p:cNvSpPr>
            <a:spLocks noGrp="1"/>
          </p:cNvSpPr>
          <p:nvPr>
            <p:ph sz="quarter" idx="1"/>
          </p:nvPr>
        </p:nvSpPr>
        <p:spPr>
          <a:xfrm>
            <a:off x="228600" y="1219200"/>
            <a:ext cx="6705600" cy="1219200"/>
          </a:xfrm>
        </p:spPr>
        <p:txBody>
          <a:bodyPr>
            <a:normAutofit/>
          </a:bodyPr>
          <a:lstStyle/>
          <a:p>
            <a:r>
              <a:rPr lang="en-US" sz="2000" dirty="0" smtClean="0"/>
              <a:t>10 Topics </a:t>
            </a:r>
          </a:p>
          <a:p>
            <a:pPr lvl="1"/>
            <a:r>
              <a:rPr lang="en-US" sz="1800" dirty="0" smtClean="0"/>
              <a:t>Selected best non-Wikipedia biography from web</a:t>
            </a:r>
          </a:p>
          <a:p>
            <a:pPr lvl="1"/>
            <a:r>
              <a:rPr lang="en-US" sz="1800" dirty="0" smtClean="0"/>
              <a:t>Compared top 30 sentences to Wikipedia text</a:t>
            </a:r>
            <a:endParaRPr lang="en-US" sz="1800" dirty="0"/>
          </a:p>
        </p:txBody>
      </p:sp>
      <p:graphicFrame>
        <p:nvGraphicFramePr>
          <p:cNvPr id="4" name="Chart 3"/>
          <p:cNvGraphicFramePr/>
          <p:nvPr/>
        </p:nvGraphicFramePr>
        <p:xfrm>
          <a:off x="2438400" y="3048000"/>
          <a:ext cx="4267200" cy="32004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6"/>
          <p:cNvSpPr txBox="1"/>
          <p:nvPr/>
        </p:nvSpPr>
        <p:spPr>
          <a:xfrm>
            <a:off x="3124200" y="2590800"/>
            <a:ext cx="2590800" cy="307777"/>
          </a:xfrm>
          <a:prstGeom prst="rect">
            <a:avLst/>
          </a:prstGeom>
          <a:noFill/>
          <a:ln>
            <a:solidFill>
              <a:schemeClr val="accent2"/>
            </a:solidFill>
          </a:ln>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400" dirty="0" smtClean="0"/>
              <a:t>Best Web Bio vs. Wikipedia</a:t>
            </a:r>
            <a:endParaRPr lang="en-US" sz="1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Sentence Similarity</a:t>
            </a:r>
            <a:endParaRPr lang="en-US" dirty="0"/>
          </a:p>
        </p:txBody>
      </p:sp>
      <p:sp>
        <p:nvSpPr>
          <p:cNvPr id="3" name="Content Placeholder 2"/>
          <p:cNvSpPr>
            <a:spLocks noGrp="1"/>
          </p:cNvSpPr>
          <p:nvPr>
            <p:ph sz="quarter" idx="1"/>
          </p:nvPr>
        </p:nvSpPr>
        <p:spPr>
          <a:xfrm>
            <a:off x="457200" y="1219200"/>
            <a:ext cx="8229600" cy="5105400"/>
          </a:xfrm>
        </p:spPr>
        <p:txBody>
          <a:bodyPr>
            <a:normAutofit fontScale="55000" lnSpcReduction="20000"/>
          </a:bodyPr>
          <a:lstStyle/>
          <a:p>
            <a:pPr>
              <a:buNone/>
            </a:pPr>
            <a:r>
              <a:rPr lang="en-US" b="1" dirty="0" smtClean="0"/>
              <a:t>	He is known for his starring role in the television series Mission: Impossible from 1967 to 1973 (and again from 1988 to 1990). </a:t>
            </a:r>
          </a:p>
          <a:p>
            <a:pPr>
              <a:spcBef>
                <a:spcPts val="1200"/>
              </a:spcBef>
              <a:buNone/>
            </a:pPr>
            <a:r>
              <a:rPr lang="en-US" b="1" dirty="0" smtClean="0"/>
              <a:t>	In 1967, Graves was recruited by </a:t>
            </a:r>
            <a:r>
              <a:rPr lang="en-US" b="1" dirty="0" err="1" smtClean="0"/>
              <a:t>Desilu</a:t>
            </a:r>
            <a:r>
              <a:rPr lang="en-US" b="1" dirty="0" smtClean="0"/>
              <a:t> Studios to replace Steven Hill as the lead actor on Mission: Impossible. Graves played Jim Phelps, the sometimes gruff leader of the Impossible Missions Force or IMF, for the remaining six seasons of the series. </a:t>
            </a:r>
          </a:p>
          <a:p>
            <a:r>
              <a:rPr lang="en-US" dirty="0" smtClean="0"/>
              <a:t>In 1966, Peter Graves replaced </a:t>
            </a:r>
            <a:r>
              <a:rPr lang="en-US" b="1" dirty="0" smtClean="0">
                <a:solidFill>
                  <a:schemeClr val="accent1"/>
                </a:solidFill>
              </a:rPr>
              <a:t>Steven Hill</a:t>
            </a:r>
            <a:r>
              <a:rPr lang="en-US" dirty="0" smtClean="0"/>
              <a:t> as head honcho of the </a:t>
            </a:r>
            <a:r>
              <a:rPr lang="en-US" b="1" dirty="0" smtClean="0">
                <a:solidFill>
                  <a:schemeClr val="accent1"/>
                </a:solidFill>
              </a:rPr>
              <a:t>force</a:t>
            </a:r>
            <a:r>
              <a:rPr lang="en-US" dirty="0" smtClean="0"/>
              <a:t> on the weekly TV adventure </a:t>
            </a:r>
            <a:r>
              <a:rPr lang="en-US" b="1" dirty="0" smtClean="0">
                <a:gradFill flip="none" rotWithShape="1">
                  <a:gsLst>
                    <a:gs pos="50000">
                      <a:schemeClr val="accent1"/>
                    </a:gs>
                    <a:gs pos="50000">
                      <a:srgbClr val="0070C0"/>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16200000" scaled="1"/>
                  <a:tileRect/>
                </a:gradFill>
              </a:rPr>
              <a:t>seriesMission: Impossible</a:t>
            </a:r>
            <a:r>
              <a:rPr lang="en-US" dirty="0" smtClean="0"/>
              <a:t>, a stint that lasted until </a:t>
            </a:r>
            <a:r>
              <a:rPr lang="en-US" b="1" dirty="0" smtClean="0">
                <a:solidFill>
                  <a:srgbClr val="0070C0"/>
                </a:solidFill>
              </a:rPr>
              <a:t>1973</a:t>
            </a:r>
            <a:r>
              <a:rPr lang="en-US" dirty="0" smtClean="0"/>
              <a:t>.</a:t>
            </a:r>
          </a:p>
          <a:p>
            <a:endParaRPr lang="en-US" dirty="0" smtClean="0"/>
          </a:p>
          <a:p>
            <a:pPr>
              <a:spcBef>
                <a:spcPts val="1200"/>
              </a:spcBef>
              <a:buNone/>
            </a:pPr>
            <a:r>
              <a:rPr lang="en-US" b="1" dirty="0" smtClean="0"/>
              <a:t>The move from "star" to "superstar" came when </a:t>
            </a:r>
            <a:r>
              <a:rPr lang="en-US" b="1" dirty="0" err="1" smtClean="0"/>
              <a:t>DiCaprio</a:t>
            </a:r>
            <a:r>
              <a:rPr lang="en-US" b="1" dirty="0" smtClean="0"/>
              <a:t> played Jack Dawson in the 1997 blockbuster Titanic.</a:t>
            </a:r>
          </a:p>
          <a:p>
            <a:r>
              <a:rPr lang="en-US" dirty="0" smtClean="0"/>
              <a:t>Leonardo </a:t>
            </a:r>
            <a:r>
              <a:rPr lang="en-US" dirty="0" err="1" smtClean="0"/>
              <a:t>DiCaprio’s</a:t>
            </a:r>
            <a:r>
              <a:rPr lang="en-US" dirty="0" smtClean="0"/>
              <a:t> role of </a:t>
            </a:r>
            <a:r>
              <a:rPr lang="en-US" b="1" dirty="0" smtClean="0">
                <a:solidFill>
                  <a:srgbClr val="0070C0"/>
                </a:solidFill>
              </a:rPr>
              <a:t>Jack Dawson </a:t>
            </a:r>
            <a:r>
              <a:rPr lang="en-US" dirty="0" smtClean="0"/>
              <a:t>in "</a:t>
            </a:r>
            <a:r>
              <a:rPr lang="en-US" b="1" dirty="0" smtClean="0">
                <a:solidFill>
                  <a:srgbClr val="0070C0"/>
                </a:solidFill>
              </a:rPr>
              <a:t>Titanic</a:t>
            </a:r>
            <a:r>
              <a:rPr lang="en-US" dirty="0" smtClean="0"/>
              <a:t>" made him the biggest </a:t>
            </a:r>
            <a:r>
              <a:rPr lang="en-US" b="1" dirty="0" smtClean="0">
                <a:solidFill>
                  <a:srgbClr val="0070C0"/>
                </a:solidFill>
              </a:rPr>
              <a:t>star</a:t>
            </a:r>
            <a:r>
              <a:rPr lang="en-US" dirty="0" smtClean="0"/>
              <a:t> worldwide as "</a:t>
            </a:r>
            <a:r>
              <a:rPr lang="en-US" b="1" dirty="0" smtClean="0">
                <a:solidFill>
                  <a:srgbClr val="0070C0"/>
                </a:solidFill>
              </a:rPr>
              <a:t>Titanic</a:t>
            </a:r>
            <a:r>
              <a:rPr lang="en-US" dirty="0" smtClean="0"/>
              <a:t>" went on to become a huge </a:t>
            </a:r>
            <a:r>
              <a:rPr lang="en-US" b="1" dirty="0" smtClean="0">
                <a:solidFill>
                  <a:srgbClr val="0070C0"/>
                </a:solidFill>
              </a:rPr>
              <a:t>blockbuster</a:t>
            </a:r>
            <a:r>
              <a:rPr lang="en-US" dirty="0" smtClean="0"/>
              <a:t> hit worldwide.</a:t>
            </a:r>
          </a:p>
          <a:p>
            <a:pPr>
              <a:spcBef>
                <a:spcPts val="1200"/>
              </a:spcBef>
            </a:pPr>
            <a:r>
              <a:rPr lang="en-US" dirty="0" err="1" smtClean="0"/>
              <a:t>DiCaprio</a:t>
            </a:r>
            <a:r>
              <a:rPr lang="en-US" dirty="0" smtClean="0"/>
              <a:t> shot to international stardom for his role in </a:t>
            </a:r>
            <a:r>
              <a:rPr lang="en-US" b="1" dirty="0" smtClean="0">
                <a:solidFill>
                  <a:srgbClr val="0070C0"/>
                </a:solidFill>
              </a:rPr>
              <a:t>1997</a:t>
            </a:r>
            <a:r>
              <a:rPr lang="en-US" dirty="0" smtClean="0"/>
              <a:t>’s seaborne epic "</a:t>
            </a:r>
            <a:r>
              <a:rPr lang="en-US" dirty="0" smtClean="0">
                <a:solidFill>
                  <a:srgbClr val="0070C0"/>
                </a:solidFill>
              </a:rPr>
              <a:t>Titanic</a:t>
            </a:r>
            <a:r>
              <a:rPr lang="en-US" dirty="0" smtClean="0"/>
              <a:t>" and has been one of Hollywood’s top male stars ever since.</a:t>
            </a:r>
          </a:p>
          <a:p>
            <a:endParaRPr lang="en-US" dirty="0" smtClean="0"/>
          </a:p>
          <a:p>
            <a:pPr>
              <a:spcBef>
                <a:spcPts val="1200"/>
              </a:spcBef>
              <a:buNone/>
            </a:pPr>
            <a:r>
              <a:rPr lang="en-US" b="1" dirty="0" smtClean="0"/>
              <a:t>In an unsuccessful attempt to win the role as </a:t>
            </a:r>
            <a:r>
              <a:rPr lang="en-US" b="1" dirty="0" err="1" smtClean="0"/>
              <a:t>Catwoman</a:t>
            </a:r>
            <a:r>
              <a:rPr lang="en-US" b="1" dirty="0" smtClean="0"/>
              <a:t> (which ultimately went to Michelle Pfeiffer) in the sequel Batman Returns, Young constructed a homemade </a:t>
            </a:r>
            <a:r>
              <a:rPr lang="en-US" b="1" dirty="0" err="1" smtClean="0"/>
              <a:t>Catwoman</a:t>
            </a:r>
            <a:r>
              <a:rPr lang="en-US" b="1" dirty="0" smtClean="0"/>
              <a:t> costume and attempted </a:t>
            </a:r>
            <a:r>
              <a:rPr lang="en-US" b="1" u="sng" dirty="0" smtClean="0"/>
              <a:t>to confront director Tim Burton and actor Michael Keaton</a:t>
            </a:r>
            <a:r>
              <a:rPr lang="en-US" b="1" dirty="0" smtClean="0"/>
              <a:t> during production. </a:t>
            </a:r>
            <a:r>
              <a:rPr lang="en-US" dirty="0" smtClean="0"/>
              <a:t> </a:t>
            </a:r>
          </a:p>
          <a:p>
            <a:r>
              <a:rPr lang="en-US" dirty="0" smtClean="0"/>
              <a:t>And in 1992, Young raised eyebrows by attempting to storm the set of “</a:t>
            </a:r>
            <a:r>
              <a:rPr lang="en-US" b="1" dirty="0" smtClean="0">
                <a:solidFill>
                  <a:srgbClr val="0070C0"/>
                </a:solidFill>
              </a:rPr>
              <a:t>Batman Returns</a:t>
            </a:r>
            <a:r>
              <a:rPr lang="en-US" dirty="0" smtClean="0"/>
              <a:t>” in a </a:t>
            </a:r>
            <a:r>
              <a:rPr lang="en-US" b="1" dirty="0" smtClean="0">
                <a:solidFill>
                  <a:srgbClr val="0070C0"/>
                </a:solidFill>
              </a:rPr>
              <a:t>homemade</a:t>
            </a:r>
            <a:r>
              <a:rPr lang="en-US" b="1" dirty="0" err="1" smtClean="0">
                <a:solidFill>
                  <a:srgbClr val="0070C0"/>
                </a:solidFill>
              </a:rPr>
              <a:t>Catwoman</a:t>
            </a:r>
            <a:r>
              <a:rPr lang="en-US" b="1" dirty="0" smtClean="0">
                <a:solidFill>
                  <a:srgbClr val="0070C0"/>
                </a:solidFill>
              </a:rPr>
              <a:t>costume</a:t>
            </a:r>
            <a:r>
              <a:rPr lang="en-US" dirty="0" smtClean="0"/>
              <a:t> in order </a:t>
            </a:r>
            <a:r>
              <a:rPr lang="en-US" u="sng" dirty="0" smtClean="0"/>
              <a:t>to influence Warner Bros. studio executives </a:t>
            </a:r>
            <a:r>
              <a:rPr lang="en-US" dirty="0" smtClean="0"/>
              <a:t>to cast her in the </a:t>
            </a:r>
            <a:r>
              <a:rPr lang="en-US" b="1" dirty="0" smtClean="0">
                <a:solidFill>
                  <a:srgbClr val="0070C0"/>
                </a:solidFill>
              </a:rPr>
              <a:t>role</a:t>
            </a:r>
            <a:r>
              <a:rPr lang="en-US" dirty="0" smtClean="0"/>
              <a:t>.</a:t>
            </a:r>
          </a:p>
          <a:p>
            <a:endParaRPr lang="en-US" dirty="0"/>
          </a:p>
        </p:txBody>
      </p:sp>
      <p:sp>
        <p:nvSpPr>
          <p:cNvPr id="4" name="Oval 3"/>
          <p:cNvSpPr/>
          <p:nvPr/>
        </p:nvSpPr>
        <p:spPr>
          <a:xfrm>
            <a:off x="152400" y="5638800"/>
            <a:ext cx="609600" cy="381000"/>
          </a:xfrm>
          <a:prstGeom prst="ellipse">
            <a:avLst/>
          </a:prstGeom>
          <a:ln w="6350">
            <a:solidFill>
              <a:schemeClr val="accent1">
                <a:shade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0.32</a:t>
            </a:r>
            <a:endParaRPr lang="en-US" sz="1100" dirty="0"/>
          </a:p>
        </p:txBody>
      </p:sp>
      <p:sp>
        <p:nvSpPr>
          <p:cNvPr id="5" name="Oval 4"/>
          <p:cNvSpPr/>
          <p:nvPr/>
        </p:nvSpPr>
        <p:spPr>
          <a:xfrm>
            <a:off x="152400" y="4123944"/>
            <a:ext cx="609600" cy="381000"/>
          </a:xfrm>
          <a:prstGeom prst="ellipse">
            <a:avLst/>
          </a:prstGeom>
          <a:ln w="6350">
            <a:solidFill>
              <a:schemeClr val="accent1">
                <a:shade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0.18</a:t>
            </a:r>
            <a:endParaRPr lang="en-US" sz="1100" dirty="0"/>
          </a:p>
        </p:txBody>
      </p:sp>
      <p:sp>
        <p:nvSpPr>
          <p:cNvPr id="6" name="Oval 5"/>
          <p:cNvSpPr/>
          <p:nvPr/>
        </p:nvSpPr>
        <p:spPr>
          <a:xfrm>
            <a:off x="152400" y="3621024"/>
            <a:ext cx="609600" cy="381000"/>
          </a:xfrm>
          <a:prstGeom prst="ellipse">
            <a:avLst/>
          </a:prstGeom>
          <a:ln w="6350">
            <a:solidFill>
              <a:schemeClr val="accent1">
                <a:shade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0.46</a:t>
            </a:r>
            <a:endParaRPr lang="en-US" sz="1100" dirty="0"/>
          </a:p>
        </p:txBody>
      </p:sp>
      <p:sp>
        <p:nvSpPr>
          <p:cNvPr id="7" name="Oval 6"/>
          <p:cNvSpPr/>
          <p:nvPr/>
        </p:nvSpPr>
        <p:spPr>
          <a:xfrm>
            <a:off x="152400" y="2468880"/>
            <a:ext cx="609600" cy="381000"/>
          </a:xfrm>
          <a:prstGeom prst="ellipse">
            <a:avLst/>
          </a:prstGeom>
          <a:ln w="6350">
            <a:solidFill>
              <a:schemeClr val="accent1">
                <a:shade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0.29</a:t>
            </a:r>
            <a:endParaRPr lang="en-US" sz="1100" dirty="0"/>
          </a:p>
        </p:txBody>
      </p:sp>
      <p:sp>
        <p:nvSpPr>
          <p:cNvPr id="8" name="Oval 7"/>
          <p:cNvSpPr/>
          <p:nvPr/>
        </p:nvSpPr>
        <p:spPr>
          <a:xfrm>
            <a:off x="475488" y="2667000"/>
            <a:ext cx="609600" cy="381000"/>
          </a:xfrm>
          <a:prstGeom prst="ellipse">
            <a:avLst/>
          </a:prstGeom>
          <a:ln w="6350">
            <a:solidFill>
              <a:schemeClr val="accent1">
                <a:shade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0.34</a:t>
            </a:r>
            <a:endParaRPr lang="en-US" sz="11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endParaRPr lang="en-US" dirty="0"/>
          </a:p>
        </p:txBody>
      </p:sp>
      <p:sp>
        <p:nvSpPr>
          <p:cNvPr id="3" name="Content Placeholder 2"/>
          <p:cNvSpPr>
            <a:spLocks noGrp="1"/>
          </p:cNvSpPr>
          <p:nvPr>
            <p:ph sz="quarter" idx="1"/>
          </p:nvPr>
        </p:nvSpPr>
        <p:spPr>
          <a:xfrm>
            <a:off x="457200" y="1219200"/>
            <a:ext cx="3733800" cy="4937760"/>
          </a:xfrm>
        </p:spPr>
        <p:txBody>
          <a:bodyPr>
            <a:normAutofit fontScale="92500" lnSpcReduction="20000"/>
          </a:bodyPr>
          <a:lstStyle/>
          <a:p>
            <a:r>
              <a:rPr lang="en-US" dirty="0" smtClean="0"/>
              <a:t>Typical and DS-Typical</a:t>
            </a:r>
          </a:p>
          <a:p>
            <a:pPr lvl="1"/>
            <a:r>
              <a:rPr lang="en-US" dirty="0" smtClean="0"/>
              <a:t>perform the best</a:t>
            </a:r>
          </a:p>
          <a:p>
            <a:endParaRPr lang="en-US" dirty="0" smtClean="0"/>
          </a:p>
          <a:p>
            <a:r>
              <a:rPr lang="en-US" dirty="0" smtClean="0"/>
              <a:t>Diversity by itself is worse </a:t>
            </a:r>
          </a:p>
          <a:p>
            <a:pPr lvl="1"/>
            <a:r>
              <a:rPr lang="en-US" dirty="0" smtClean="0"/>
              <a:t>Greedy strategy</a:t>
            </a:r>
          </a:p>
          <a:p>
            <a:pPr lvl="1"/>
            <a:r>
              <a:rPr lang="en-US" dirty="0" smtClean="0"/>
              <a:t>Removes context</a:t>
            </a:r>
          </a:p>
          <a:p>
            <a:endParaRPr lang="en-US" dirty="0" smtClean="0"/>
          </a:p>
          <a:p>
            <a:r>
              <a:rPr lang="en-US" dirty="0" smtClean="0"/>
              <a:t>Full context </a:t>
            </a:r>
          </a:p>
          <a:p>
            <a:pPr lvl="1"/>
            <a:r>
              <a:rPr lang="en-US" dirty="0" smtClean="0"/>
              <a:t>ranks sentences individually</a:t>
            </a:r>
          </a:p>
          <a:p>
            <a:pPr lvl="1"/>
            <a:r>
              <a:rPr lang="en-US" dirty="0" smtClean="0"/>
              <a:t>does not maximize coverage</a:t>
            </a:r>
          </a:p>
          <a:p>
            <a:endParaRPr lang="en-US" dirty="0" smtClean="0"/>
          </a:p>
          <a:p>
            <a:r>
              <a:rPr lang="en-US" dirty="0" smtClean="0"/>
              <a:t>Novelty</a:t>
            </a:r>
          </a:p>
          <a:p>
            <a:pPr lvl="1"/>
            <a:r>
              <a:rPr lang="en-US" dirty="0" smtClean="0"/>
              <a:t>No clear gains</a:t>
            </a:r>
          </a:p>
        </p:txBody>
      </p:sp>
      <p:graphicFrame>
        <p:nvGraphicFramePr>
          <p:cNvPr id="4" name="Chart 3"/>
          <p:cNvGraphicFramePr/>
          <p:nvPr/>
        </p:nvGraphicFramePr>
        <p:xfrm>
          <a:off x="4419600" y="1219200"/>
          <a:ext cx="4343400" cy="2514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4191000" y="3581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7696200" y="1143000"/>
            <a:ext cx="1143000" cy="276999"/>
          </a:xfrm>
          <a:prstGeom prst="rect">
            <a:avLst/>
          </a:prstGeom>
          <a:noFill/>
          <a:ln>
            <a:solidFill>
              <a:schemeClr val="accent2"/>
            </a:solidFill>
          </a:ln>
        </p:spPr>
        <p:txBody>
          <a:bodyPr wrap="square" rtlCol="0">
            <a:spAutoFit/>
          </a:bodyPr>
          <a:lstStyle/>
          <a:p>
            <a:r>
              <a:rPr lang="en-US" sz="1200" dirty="0" smtClean="0"/>
              <a:t>Dev Results</a:t>
            </a:r>
            <a:endParaRPr lang="en-US" sz="1200" dirty="0"/>
          </a:p>
        </p:txBody>
      </p:sp>
      <p:sp>
        <p:nvSpPr>
          <p:cNvPr id="8" name="TextBox 7"/>
          <p:cNvSpPr txBox="1"/>
          <p:nvPr/>
        </p:nvSpPr>
        <p:spPr>
          <a:xfrm>
            <a:off x="4648200" y="685800"/>
            <a:ext cx="4303148" cy="523220"/>
          </a:xfrm>
          <a:prstGeom prst="rect">
            <a:avLst/>
          </a:prstGeom>
          <a:noFill/>
        </p:spPr>
        <p:txBody>
          <a:bodyPr wrap="square" rtlCol="0">
            <a:spAutoFit/>
          </a:bodyPr>
          <a:lstStyle/>
          <a:p>
            <a:r>
              <a:rPr lang="en-US" sz="1400" dirty="0" smtClean="0"/>
              <a:t>Comparison between full Wikipedia Articles and summaries of up to 30 sentences</a:t>
            </a:r>
            <a:endParaRPr lang="en-US" sz="1400" dirty="0"/>
          </a:p>
        </p:txBody>
      </p:sp>
      <p:sp>
        <p:nvSpPr>
          <p:cNvPr id="10" name="Oval 9"/>
          <p:cNvSpPr/>
          <p:nvPr/>
        </p:nvSpPr>
        <p:spPr>
          <a:xfrm>
            <a:off x="4876800" y="2362200"/>
            <a:ext cx="304800" cy="2286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10200" y="1600200"/>
            <a:ext cx="304800" cy="2286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867400" y="1905000"/>
            <a:ext cx="304800" cy="2286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400800" y="1447800"/>
            <a:ext cx="304800" cy="2286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934200" y="1447800"/>
            <a:ext cx="304800" cy="2286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sz="quarter" idx="1"/>
          </p:nvPr>
        </p:nvSpPr>
        <p:spPr>
          <a:xfrm>
            <a:off x="457200" y="1219200"/>
            <a:ext cx="7924800" cy="990600"/>
          </a:xfrm>
        </p:spPr>
        <p:txBody>
          <a:bodyPr/>
          <a:lstStyle/>
          <a:p>
            <a:r>
              <a:rPr lang="en-US" dirty="0" smtClean="0"/>
              <a:t>Subset of Wikipedia sentences that contain some query log-based aspect</a:t>
            </a:r>
            <a:endParaRPr lang="en-US" dirty="0"/>
          </a:p>
        </p:txBody>
      </p:sp>
      <p:graphicFrame>
        <p:nvGraphicFramePr>
          <p:cNvPr id="4" name="Chart 3"/>
          <p:cNvGraphicFramePr/>
          <p:nvPr/>
        </p:nvGraphicFramePr>
        <p:xfrm>
          <a:off x="2057400" y="2819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Example</a:t>
            </a:r>
            <a:endParaRPr lang="en-US" dirty="0"/>
          </a:p>
        </p:txBody>
      </p:sp>
      <p:sp>
        <p:nvSpPr>
          <p:cNvPr id="3" name="Content Placeholder 2"/>
          <p:cNvSpPr>
            <a:spLocks noGrp="1"/>
          </p:cNvSpPr>
          <p:nvPr>
            <p:ph sz="quarter" idx="1"/>
          </p:nvPr>
        </p:nvSpPr>
        <p:spPr>
          <a:xfrm>
            <a:off x="457200" y="1219200"/>
            <a:ext cx="8229600" cy="5181600"/>
          </a:xfrm>
        </p:spPr>
        <p:txBody>
          <a:bodyPr>
            <a:noAutofit/>
          </a:bodyPr>
          <a:lstStyle/>
          <a:p>
            <a:pPr>
              <a:spcBef>
                <a:spcPts val="1200"/>
              </a:spcBef>
              <a:buNone/>
            </a:pPr>
            <a:r>
              <a:rPr lang="en-US" sz="1200" dirty="0" smtClean="0">
                <a:latin typeface="Arial" pitchFamily="34" charset="0"/>
                <a:cs typeface="Arial" pitchFamily="34" charset="0"/>
              </a:rPr>
              <a:t>1] In the latest </a:t>
            </a:r>
            <a:r>
              <a:rPr lang="en-US" sz="1200" b="1" dirty="0" smtClean="0">
                <a:solidFill>
                  <a:srgbClr val="0070C0"/>
                </a:solidFill>
                <a:latin typeface="Arial" pitchFamily="34" charset="0"/>
                <a:cs typeface="Arial" pitchFamily="34" charset="0"/>
              </a:rPr>
              <a:t>Priceline ads</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Shatner</a:t>
            </a:r>
            <a:r>
              <a:rPr lang="en-US" sz="1200" dirty="0" smtClean="0">
                <a:latin typeface="Arial" pitchFamily="34" charset="0"/>
                <a:cs typeface="Arial" pitchFamily="34" charset="0"/>
              </a:rPr>
              <a:t> bursts forth as the </a:t>
            </a:r>
            <a:r>
              <a:rPr lang="en-US" sz="1200" b="1" dirty="0" smtClean="0">
                <a:solidFill>
                  <a:srgbClr val="0070C0"/>
                </a:solidFill>
                <a:latin typeface="Arial" pitchFamily="34" charset="0"/>
                <a:cs typeface="Arial" pitchFamily="34" charset="0"/>
              </a:rPr>
              <a:t>Priceline</a:t>
            </a:r>
            <a:r>
              <a:rPr lang="en-US" sz="1200" dirty="0" smtClean="0">
                <a:latin typeface="Arial" pitchFamily="34" charset="0"/>
                <a:cs typeface="Arial" pitchFamily="34" charset="0"/>
              </a:rPr>
              <a:t> Negotiator, a </a:t>
            </a:r>
            <a:r>
              <a:rPr lang="en-US" sz="1200" dirty="0" err="1" smtClean="0">
                <a:latin typeface="Arial" pitchFamily="34" charset="0"/>
                <a:cs typeface="Arial" pitchFamily="34" charset="0"/>
              </a:rPr>
              <a:t>mashup</a:t>
            </a:r>
            <a:r>
              <a:rPr lang="en-US" sz="1200" dirty="0" smtClean="0">
                <a:latin typeface="Arial" pitchFamily="34" charset="0"/>
                <a:cs typeface="Arial" pitchFamily="34" charset="0"/>
              </a:rPr>
              <a:t> of James Bond and Ron </a:t>
            </a:r>
            <a:r>
              <a:rPr lang="en-US" sz="1200" dirty="0" err="1" smtClean="0">
                <a:latin typeface="Arial" pitchFamily="34" charset="0"/>
                <a:cs typeface="Arial" pitchFamily="34" charset="0"/>
              </a:rPr>
              <a:t>Popeil</a:t>
            </a:r>
            <a:r>
              <a:rPr lang="en-US" sz="1200" dirty="0" smtClean="0">
                <a:latin typeface="Arial" pitchFamily="34" charset="0"/>
                <a:cs typeface="Arial" pitchFamily="34" charset="0"/>
              </a:rPr>
              <a:t> who will do anything to help people broker better deals.</a:t>
            </a:r>
          </a:p>
          <a:p>
            <a:pPr>
              <a:spcBef>
                <a:spcPts val="1200"/>
              </a:spcBef>
              <a:buNone/>
            </a:pPr>
            <a:r>
              <a:rPr lang="en-US" sz="1200" dirty="0" smtClean="0">
                <a:latin typeface="Arial" pitchFamily="34" charset="0"/>
                <a:cs typeface="Arial" pitchFamily="34" charset="0"/>
              </a:rPr>
              <a:t> 2] Description William Alan </a:t>
            </a:r>
            <a:r>
              <a:rPr lang="en-US" sz="1200" dirty="0" err="1" smtClean="0">
                <a:latin typeface="Arial" pitchFamily="34" charset="0"/>
                <a:cs typeface="Arial" pitchFamily="34" charset="0"/>
              </a:rPr>
              <a:t>Shatner</a:t>
            </a:r>
            <a:r>
              <a:rPr lang="en-US" sz="1200" dirty="0" smtClean="0">
                <a:latin typeface="Arial" pitchFamily="34" charset="0"/>
                <a:cs typeface="Arial" pitchFamily="34" charset="0"/>
              </a:rPr>
              <a:t> (</a:t>
            </a:r>
            <a:r>
              <a:rPr lang="en-US" sz="1200" b="1" dirty="0" smtClean="0">
                <a:solidFill>
                  <a:srgbClr val="0070C0"/>
                </a:solidFill>
                <a:latin typeface="Arial" pitchFamily="34" charset="0"/>
                <a:cs typeface="Arial" pitchFamily="34" charset="0"/>
              </a:rPr>
              <a:t>born</a:t>
            </a:r>
            <a:r>
              <a:rPr lang="en-US" sz="1200" dirty="0" smtClean="0">
                <a:latin typeface="Arial" pitchFamily="34" charset="0"/>
                <a:cs typeface="Arial" pitchFamily="34" charset="0"/>
              </a:rPr>
              <a:t> on March 22, 1931) is a Canadian </a:t>
            </a:r>
            <a:r>
              <a:rPr lang="en-US" sz="1200" b="1" dirty="0" smtClean="0">
                <a:solidFill>
                  <a:srgbClr val="0070C0"/>
                </a:solidFill>
                <a:latin typeface="Arial" pitchFamily="34" charset="0"/>
                <a:cs typeface="Arial" pitchFamily="34" charset="0"/>
              </a:rPr>
              <a:t>actor</a:t>
            </a:r>
            <a:r>
              <a:rPr lang="en-US" sz="1200" dirty="0" smtClean="0">
                <a:latin typeface="Arial" pitchFamily="34" charset="0"/>
                <a:cs typeface="Arial" pitchFamily="34" charset="0"/>
              </a:rPr>
              <a:t> who gained fame for playing </a:t>
            </a:r>
            <a:r>
              <a:rPr lang="en-US" sz="1200" b="1" dirty="0" smtClean="0">
                <a:solidFill>
                  <a:srgbClr val="0070C0"/>
                </a:solidFill>
                <a:latin typeface="Arial" pitchFamily="34" charset="0"/>
                <a:cs typeface="Arial" pitchFamily="34" charset="0"/>
              </a:rPr>
              <a:t>Captain James TiberiusKirk</a:t>
            </a:r>
            <a:r>
              <a:rPr lang="en-US" sz="1200" dirty="0" smtClean="0">
                <a:latin typeface="Arial" pitchFamily="34" charset="0"/>
                <a:cs typeface="Arial" pitchFamily="34" charset="0"/>
              </a:rPr>
              <a:t>, captain of the starship USS Enterprise in the television show </a:t>
            </a:r>
            <a:r>
              <a:rPr lang="en-US" sz="1200" b="1" dirty="0" smtClean="0">
                <a:solidFill>
                  <a:srgbClr val="0070C0"/>
                </a:solidFill>
                <a:latin typeface="Arial" pitchFamily="34" charset="0"/>
                <a:cs typeface="Arial" pitchFamily="34" charset="0"/>
              </a:rPr>
              <a:t>Star Trek</a:t>
            </a:r>
            <a:r>
              <a:rPr lang="en-US" sz="1200" dirty="0" smtClean="0">
                <a:latin typeface="Arial" pitchFamily="34" charset="0"/>
                <a:cs typeface="Arial" pitchFamily="34" charset="0"/>
              </a:rPr>
              <a:t>from 1966 to 1969 and in seven of the subsequent </a:t>
            </a:r>
            <a:r>
              <a:rPr lang="en-US" sz="1200" b="1" dirty="0" smtClean="0">
                <a:solidFill>
                  <a:srgbClr val="0070C0"/>
                </a:solidFill>
                <a:latin typeface="Arial" pitchFamily="34" charset="0"/>
                <a:cs typeface="Arial" pitchFamily="34" charset="0"/>
              </a:rPr>
              <a:t>movies</a:t>
            </a:r>
            <a:r>
              <a:rPr lang="en-US" sz="1200" dirty="0" smtClean="0">
                <a:latin typeface="Arial" pitchFamily="34" charset="0"/>
                <a:cs typeface="Arial" pitchFamily="34" charset="0"/>
              </a:rPr>
              <a:t>.</a:t>
            </a:r>
          </a:p>
          <a:p>
            <a:pPr>
              <a:spcBef>
                <a:spcPts val="1200"/>
              </a:spcBef>
              <a:buNone/>
            </a:pPr>
            <a:r>
              <a:rPr lang="en-US" sz="1200" dirty="0" smtClean="0">
                <a:latin typeface="Arial" pitchFamily="34" charset="0"/>
                <a:cs typeface="Arial" pitchFamily="34" charset="0"/>
              </a:rPr>
              <a:t> 3] In 1999, </a:t>
            </a:r>
            <a:r>
              <a:rPr lang="en-US" sz="1200" dirty="0" err="1" smtClean="0">
                <a:latin typeface="Arial" pitchFamily="34" charset="0"/>
                <a:cs typeface="Arial" pitchFamily="34" charset="0"/>
              </a:rPr>
              <a:t>Shatner</a:t>
            </a:r>
            <a:r>
              <a:rPr lang="en-US" sz="1200" dirty="0" smtClean="0">
                <a:latin typeface="Arial" pitchFamily="34" charset="0"/>
                <a:cs typeface="Arial" pitchFamily="34" charset="0"/>
              </a:rPr>
              <a:t> suffered public personal tragedy when his third </a:t>
            </a:r>
            <a:r>
              <a:rPr lang="en-US" sz="1200" b="1" dirty="0" smtClean="0">
                <a:solidFill>
                  <a:srgbClr val="0070C0"/>
                </a:solidFill>
                <a:latin typeface="Arial" pitchFamily="34" charset="0"/>
                <a:cs typeface="Arial" pitchFamily="34" charset="0"/>
              </a:rPr>
              <a:t>wife</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Nerine</a:t>
            </a:r>
            <a:r>
              <a:rPr lang="en-US" sz="1200" dirty="0" smtClean="0">
                <a:latin typeface="Arial" pitchFamily="34" charset="0"/>
                <a:cs typeface="Arial" pitchFamily="34" charset="0"/>
              </a:rPr>
              <a:t> , accidentally </a:t>
            </a:r>
            <a:r>
              <a:rPr lang="en-US" sz="1200" b="1" dirty="0" smtClean="0">
                <a:solidFill>
                  <a:srgbClr val="0070C0"/>
                </a:solidFill>
                <a:latin typeface="Arial" pitchFamily="34" charset="0"/>
                <a:cs typeface="Arial" pitchFamily="34" charset="0"/>
              </a:rPr>
              <a:t>drowned</a:t>
            </a:r>
            <a:r>
              <a:rPr lang="en-US" sz="1200" dirty="0" smtClean="0">
                <a:latin typeface="Arial" pitchFamily="34" charset="0"/>
                <a:cs typeface="Arial" pitchFamily="34" charset="0"/>
              </a:rPr>
              <a:t> in their swimming pool.</a:t>
            </a:r>
          </a:p>
          <a:p>
            <a:pPr>
              <a:spcBef>
                <a:spcPts val="1200"/>
              </a:spcBef>
              <a:buNone/>
            </a:pPr>
            <a:r>
              <a:rPr lang="en-US" sz="1200" dirty="0" smtClean="0">
                <a:latin typeface="Arial" pitchFamily="34" charset="0"/>
                <a:cs typeface="Arial" pitchFamily="34" charset="0"/>
              </a:rPr>
              <a:t> 4] </a:t>
            </a:r>
            <a:r>
              <a:rPr lang="en-US" sz="1200" dirty="0" err="1" smtClean="0">
                <a:latin typeface="Arial" pitchFamily="34" charset="0"/>
                <a:cs typeface="Arial" pitchFamily="34" charset="0"/>
              </a:rPr>
              <a:t>Shatner’s</a:t>
            </a:r>
            <a:r>
              <a:rPr lang="en-US" sz="1200" dirty="0" smtClean="0">
                <a:latin typeface="Arial" pitchFamily="34" charset="0"/>
                <a:cs typeface="Arial" pitchFamily="34" charset="0"/>
              </a:rPr>
              <a:t> Star Trek sidekick Leonard </a:t>
            </a:r>
            <a:r>
              <a:rPr lang="en-US" sz="1200" b="1" dirty="0" err="1" smtClean="0">
                <a:solidFill>
                  <a:srgbClr val="0070C0"/>
                </a:solidFill>
                <a:latin typeface="Arial" pitchFamily="34" charset="0"/>
                <a:cs typeface="Arial" pitchFamily="34" charset="0"/>
              </a:rPr>
              <a:t>Nimoy</a:t>
            </a:r>
            <a:r>
              <a:rPr lang="en-US" sz="1200" dirty="0" smtClean="0">
                <a:latin typeface="Arial" pitchFamily="34" charset="0"/>
                <a:cs typeface="Arial" pitchFamily="34" charset="0"/>
              </a:rPr>
              <a:t> will be the only original cast member on board for the prequel – he’ll reprise his role as Mr. Spock in portions of the film.</a:t>
            </a:r>
          </a:p>
          <a:p>
            <a:pPr>
              <a:spcBef>
                <a:spcPts val="1200"/>
              </a:spcBef>
              <a:buNone/>
            </a:pPr>
            <a:r>
              <a:rPr lang="en-US" sz="1200" dirty="0" smtClean="0">
                <a:latin typeface="Arial" pitchFamily="34" charset="0"/>
                <a:cs typeface="Arial" pitchFamily="34" charset="0"/>
              </a:rPr>
              <a:t> 5] On TV, </a:t>
            </a:r>
            <a:r>
              <a:rPr lang="en-US" sz="1200" dirty="0" err="1" smtClean="0">
                <a:latin typeface="Arial" pitchFamily="34" charset="0"/>
                <a:cs typeface="Arial" pitchFamily="34" charset="0"/>
              </a:rPr>
              <a:t>Shatner</a:t>
            </a:r>
            <a:r>
              <a:rPr lang="en-US" sz="1200" dirty="0" smtClean="0">
                <a:latin typeface="Arial" pitchFamily="34" charset="0"/>
                <a:cs typeface="Arial" pitchFamily="34" charset="0"/>
              </a:rPr>
              <a:t> made several guest appearances on The Practice and is featured in the spin-off series, </a:t>
            </a:r>
            <a:r>
              <a:rPr lang="en-US" sz="1200" b="1" dirty="0" smtClean="0">
                <a:solidFill>
                  <a:srgbClr val="0070C0"/>
                </a:solidFill>
                <a:latin typeface="Arial" pitchFamily="34" charset="0"/>
                <a:cs typeface="Arial" pitchFamily="34" charset="0"/>
              </a:rPr>
              <a:t>Boston Legal</a:t>
            </a:r>
            <a:r>
              <a:rPr lang="en-US" sz="1200" dirty="0" smtClean="0">
                <a:latin typeface="Arial" pitchFamily="34" charset="0"/>
                <a:cs typeface="Arial" pitchFamily="34" charset="0"/>
              </a:rPr>
              <a:t>, playing </a:t>
            </a:r>
            <a:r>
              <a:rPr lang="en-US" sz="1200" b="1" dirty="0" smtClean="0">
                <a:solidFill>
                  <a:srgbClr val="0070C0"/>
                </a:solidFill>
                <a:latin typeface="Arial" pitchFamily="34" charset="0"/>
                <a:cs typeface="Arial" pitchFamily="34" charset="0"/>
              </a:rPr>
              <a:t>Denny Crane</a:t>
            </a:r>
            <a:r>
              <a:rPr lang="en-US" sz="1200" dirty="0" smtClean="0">
                <a:latin typeface="Arial" pitchFamily="34" charset="0"/>
                <a:cs typeface="Arial" pitchFamily="34" charset="0"/>
              </a:rPr>
              <a:t>.</a:t>
            </a:r>
          </a:p>
          <a:p>
            <a:pPr>
              <a:spcBef>
                <a:spcPts val="1200"/>
              </a:spcBef>
              <a:buNone/>
            </a:pPr>
            <a:r>
              <a:rPr lang="en-US" sz="1200" dirty="0" smtClean="0">
                <a:latin typeface="Arial" pitchFamily="34" charset="0"/>
                <a:cs typeface="Arial" pitchFamily="34" charset="0"/>
              </a:rPr>
              <a:t> 6] Decades after his much-maligned album, </a:t>
            </a:r>
            <a:r>
              <a:rPr lang="en-US" sz="1200" b="1" dirty="0" smtClean="0">
                <a:latin typeface="Arial" pitchFamily="34" charset="0"/>
                <a:cs typeface="Arial" pitchFamily="34" charset="0"/>
              </a:rPr>
              <a:t>"</a:t>
            </a:r>
            <a:r>
              <a:rPr lang="en-US" sz="1200" b="1" dirty="0" smtClean="0">
                <a:solidFill>
                  <a:srgbClr val="0070C0"/>
                </a:solidFill>
                <a:latin typeface="Arial" pitchFamily="34" charset="0"/>
                <a:cs typeface="Arial" pitchFamily="34" charset="0"/>
              </a:rPr>
              <a:t>The Transformed Man</a:t>
            </a:r>
            <a:r>
              <a:rPr lang="en-US" sz="1200" b="1" dirty="0" smtClean="0">
                <a:latin typeface="Arial" pitchFamily="34" charset="0"/>
                <a:cs typeface="Arial" pitchFamily="34" charset="0"/>
              </a:rPr>
              <a:t>,"</a:t>
            </a:r>
            <a:r>
              <a:rPr lang="en-US" sz="1200" dirty="0" smtClean="0">
                <a:latin typeface="Arial" pitchFamily="34" charset="0"/>
                <a:cs typeface="Arial" pitchFamily="34" charset="0"/>
              </a:rPr>
              <a:t> boldly took </a:t>
            </a:r>
            <a:r>
              <a:rPr lang="en-US" sz="1200" b="1" dirty="0" smtClean="0">
                <a:latin typeface="Arial" pitchFamily="34" charset="0"/>
                <a:cs typeface="Arial" pitchFamily="34" charset="0"/>
              </a:rPr>
              <a:t>"</a:t>
            </a:r>
            <a:r>
              <a:rPr lang="en-US" sz="1200" b="1" dirty="0" smtClean="0">
                <a:solidFill>
                  <a:srgbClr val="0070C0"/>
                </a:solidFill>
                <a:latin typeface="Arial" pitchFamily="34" charset="0"/>
                <a:cs typeface="Arial" pitchFamily="34" charset="0"/>
              </a:rPr>
              <a:t>Lucy in the Sky With Diamonds</a:t>
            </a:r>
            <a:r>
              <a:rPr lang="en-US" sz="1200" b="1" dirty="0" smtClean="0">
                <a:latin typeface="Arial" pitchFamily="34" charset="0"/>
                <a:cs typeface="Arial" pitchFamily="34" charset="0"/>
              </a:rPr>
              <a:t>"</a:t>
            </a:r>
            <a:r>
              <a:rPr lang="en-US" sz="1200" dirty="0" smtClean="0">
                <a:latin typeface="Arial" pitchFamily="34" charset="0"/>
                <a:cs typeface="Arial" pitchFamily="34" charset="0"/>
              </a:rPr>
              <a:t> into strange new worlds, </a:t>
            </a:r>
            <a:r>
              <a:rPr lang="en-US" sz="1200" dirty="0" err="1" smtClean="0">
                <a:latin typeface="Arial" pitchFamily="34" charset="0"/>
                <a:cs typeface="Arial" pitchFamily="34" charset="0"/>
              </a:rPr>
              <a:t>Shatner</a:t>
            </a:r>
            <a:r>
              <a:rPr lang="en-US" sz="1200" dirty="0" smtClean="0">
                <a:latin typeface="Arial" pitchFamily="34" charset="0"/>
                <a:cs typeface="Arial" pitchFamily="34" charset="0"/>
              </a:rPr>
              <a:t> performed </a:t>
            </a:r>
            <a:r>
              <a:rPr lang="en-US" sz="1200" b="1" dirty="0" smtClean="0">
                <a:solidFill>
                  <a:srgbClr val="0070C0"/>
                </a:solidFill>
                <a:latin typeface="Arial" pitchFamily="34" charset="0"/>
                <a:cs typeface="Arial" pitchFamily="34" charset="0"/>
              </a:rPr>
              <a:t>songs</a:t>
            </a:r>
            <a:r>
              <a:rPr lang="en-US" sz="1200" dirty="0" smtClean="0">
                <a:latin typeface="Arial" pitchFamily="34" charset="0"/>
                <a:cs typeface="Arial" pitchFamily="34" charset="0"/>
              </a:rPr>
              <a:t> from "Has Been" before 4,000 cheering fans.</a:t>
            </a:r>
          </a:p>
          <a:p>
            <a:pPr>
              <a:spcBef>
                <a:spcPts val="1200"/>
              </a:spcBef>
              <a:buNone/>
            </a:pPr>
            <a:r>
              <a:rPr lang="en-US" sz="1200" dirty="0" smtClean="0">
                <a:latin typeface="Arial" pitchFamily="34" charset="0"/>
                <a:cs typeface="Arial" pitchFamily="34" charset="0"/>
              </a:rPr>
              <a:t> 7] Actor William </a:t>
            </a:r>
            <a:r>
              <a:rPr lang="en-US" sz="1200" dirty="0" err="1" smtClean="0">
                <a:latin typeface="Arial" pitchFamily="34" charset="0"/>
                <a:cs typeface="Arial" pitchFamily="34" charset="0"/>
              </a:rPr>
              <a:t>Shatner</a:t>
            </a:r>
            <a:r>
              <a:rPr lang="en-US" sz="1200" dirty="0" smtClean="0">
                <a:latin typeface="Arial" pitchFamily="34" charset="0"/>
                <a:cs typeface="Arial" pitchFamily="34" charset="0"/>
              </a:rPr>
              <a:t> has sold his kidney stone for $25,000, with the money going to a housing </a:t>
            </a:r>
            <a:r>
              <a:rPr lang="en-US" sz="1200" b="1" dirty="0" smtClean="0">
                <a:solidFill>
                  <a:srgbClr val="0070C0"/>
                </a:solidFill>
                <a:latin typeface="Arial" pitchFamily="34" charset="0"/>
                <a:cs typeface="Arial" pitchFamily="34" charset="0"/>
              </a:rPr>
              <a:t>charity</a:t>
            </a:r>
            <a:r>
              <a:rPr lang="en-US" sz="1200" dirty="0" smtClean="0">
                <a:latin typeface="Arial" pitchFamily="34" charset="0"/>
                <a:cs typeface="Arial" pitchFamily="34" charset="0"/>
              </a:rPr>
              <a:t>, it was announced Tuesday.</a:t>
            </a:r>
          </a:p>
          <a:p>
            <a:pPr>
              <a:spcBef>
                <a:spcPts val="1200"/>
              </a:spcBef>
              <a:buNone/>
            </a:pPr>
            <a:r>
              <a:rPr lang="en-US" sz="1200" dirty="0" smtClean="0">
                <a:latin typeface="Arial" pitchFamily="34" charset="0"/>
                <a:cs typeface="Arial" pitchFamily="34" charset="0"/>
              </a:rPr>
              <a:t> 8] William </a:t>
            </a:r>
            <a:r>
              <a:rPr lang="en-US" sz="1200" dirty="0" err="1" smtClean="0">
                <a:latin typeface="Arial" pitchFamily="34" charset="0"/>
                <a:cs typeface="Arial" pitchFamily="34" charset="0"/>
              </a:rPr>
              <a:t>Shatner</a:t>
            </a:r>
            <a:r>
              <a:rPr lang="en-US" sz="1200" dirty="0" smtClean="0">
                <a:latin typeface="Arial" pitchFamily="34" charset="0"/>
                <a:cs typeface="Arial" pitchFamily="34" charset="0"/>
              </a:rPr>
              <a:t> has signed up to host a celebrity-</a:t>
            </a:r>
            <a:r>
              <a:rPr lang="en-US" sz="1200" b="1" dirty="0" smtClean="0">
                <a:solidFill>
                  <a:srgbClr val="0070C0"/>
                </a:solidFill>
                <a:latin typeface="Arial" pitchFamily="34" charset="0"/>
                <a:cs typeface="Arial" pitchFamily="34" charset="0"/>
              </a:rPr>
              <a:t>interview</a:t>
            </a:r>
            <a:r>
              <a:rPr lang="en-US" sz="1200" dirty="0" smtClean="0">
                <a:latin typeface="Arial" pitchFamily="34" charset="0"/>
                <a:cs typeface="Arial" pitchFamily="34" charset="0"/>
              </a:rPr>
              <a:t> show on the Biography Channel titled "</a:t>
            </a:r>
            <a:r>
              <a:rPr lang="en-US" sz="1200" dirty="0" err="1" smtClean="0">
                <a:latin typeface="Arial" pitchFamily="34" charset="0"/>
                <a:cs typeface="Arial" pitchFamily="34" charset="0"/>
              </a:rPr>
              <a:t>Shatner"s</a:t>
            </a:r>
            <a:r>
              <a:rPr lang="en-US" sz="1200" dirty="0" smtClean="0">
                <a:latin typeface="Arial" pitchFamily="34" charset="0"/>
                <a:cs typeface="Arial" pitchFamily="34" charset="0"/>
              </a:rPr>
              <a:t> Raw Nerve" which will premiere sometime next year, reports Daily Variety.</a:t>
            </a:r>
          </a:p>
          <a:p>
            <a:pPr>
              <a:spcBef>
                <a:spcPts val="1200"/>
              </a:spcBef>
              <a:buNone/>
            </a:pPr>
            <a:r>
              <a:rPr lang="en-US" sz="1200" dirty="0" smtClean="0">
                <a:latin typeface="Arial" pitchFamily="34" charset="0"/>
                <a:cs typeface="Arial" pitchFamily="34" charset="0"/>
              </a:rPr>
              <a:t> 9] Some of the best known actors of all time played on different episodes of the </a:t>
            </a:r>
            <a:r>
              <a:rPr lang="en-US" sz="1200" b="1" dirty="0" smtClean="0">
                <a:solidFill>
                  <a:srgbClr val="0070C0"/>
                </a:solidFill>
                <a:latin typeface="Arial" pitchFamily="34" charset="0"/>
                <a:cs typeface="Arial" pitchFamily="34" charset="0"/>
              </a:rPr>
              <a:t>Twilight Zone</a:t>
            </a:r>
            <a:r>
              <a:rPr lang="en-US" sz="1200" dirty="0" smtClean="0">
                <a:latin typeface="Arial" pitchFamily="34" charset="0"/>
                <a:cs typeface="Arial" pitchFamily="34" charset="0"/>
              </a:rPr>
              <a:t>, including William </a:t>
            </a:r>
            <a:r>
              <a:rPr lang="en-US" sz="1200" dirty="0" err="1" smtClean="0">
                <a:latin typeface="Arial" pitchFamily="34" charset="0"/>
                <a:cs typeface="Arial" pitchFamily="34" charset="0"/>
              </a:rPr>
              <a:t>Shatner</a:t>
            </a:r>
            <a:r>
              <a:rPr lang="en-US" sz="1200" dirty="0" smtClean="0">
                <a:latin typeface="Arial" pitchFamily="34" charset="0"/>
                <a:cs typeface="Arial" pitchFamily="34" charset="0"/>
              </a:rPr>
              <a:t> and Burgess Meredith.</a:t>
            </a:r>
          </a:p>
          <a:p>
            <a:pPr>
              <a:spcBef>
                <a:spcPts val="1200"/>
              </a:spcBef>
              <a:buNone/>
            </a:pPr>
            <a:r>
              <a:rPr lang="en-US" sz="1200" dirty="0" smtClean="0">
                <a:latin typeface="Arial" pitchFamily="34" charset="0"/>
                <a:cs typeface="Arial" pitchFamily="34" charset="0"/>
              </a:rPr>
              <a:t> 10] Maybe that is William </a:t>
            </a:r>
            <a:r>
              <a:rPr lang="en-US" sz="1200" dirty="0" err="1" smtClean="0">
                <a:latin typeface="Arial" pitchFamily="34" charset="0"/>
                <a:cs typeface="Arial" pitchFamily="34" charset="0"/>
              </a:rPr>
              <a:t>Shatner’s</a:t>
            </a:r>
            <a:r>
              <a:rPr lang="en-US" sz="1200" dirty="0" smtClean="0">
                <a:latin typeface="Arial" pitchFamily="34" charset="0"/>
                <a:cs typeface="Arial" pitchFamily="34" charset="0"/>
              </a:rPr>
              <a:t> best </a:t>
            </a:r>
            <a:r>
              <a:rPr lang="en-US" sz="1200" b="1" dirty="0" smtClean="0">
                <a:solidFill>
                  <a:srgbClr val="0070C0"/>
                </a:solidFill>
                <a:latin typeface="Arial" pitchFamily="34" charset="0"/>
                <a:cs typeface="Arial" pitchFamily="34" charset="0"/>
              </a:rPr>
              <a:t>birthday</a:t>
            </a:r>
            <a:r>
              <a:rPr lang="en-US" sz="1200" dirty="0" smtClean="0">
                <a:latin typeface="Arial" pitchFamily="34" charset="0"/>
                <a:cs typeface="Arial" pitchFamily="34" charset="0"/>
              </a:rPr>
              <a:t> gift. </a:t>
            </a:r>
          </a:p>
          <a:p>
            <a:endParaRPr lang="en-US" sz="1200" dirty="0">
              <a:solidFill>
                <a:srgbClr val="FF0000"/>
              </a:solidFill>
            </a:endParaRPr>
          </a:p>
        </p:txBody>
      </p:sp>
      <p:sp>
        <p:nvSpPr>
          <p:cNvPr id="4" name="Rectangle 3"/>
          <p:cNvSpPr/>
          <p:nvPr/>
        </p:nvSpPr>
        <p:spPr>
          <a:xfrm>
            <a:off x="7467600" y="762000"/>
            <a:ext cx="1191352" cy="369332"/>
          </a:xfrm>
          <a:prstGeom prst="rect">
            <a:avLst/>
          </a:prstGeom>
        </p:spPr>
        <p:txBody>
          <a:bodyPr wrap="none">
            <a:spAutoFit/>
          </a:bodyPr>
          <a:lstStyle/>
          <a:p>
            <a:r>
              <a:rPr lang="en-US" dirty="0" smtClean="0"/>
              <a:t>DS Typical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Ordering Sentences</a:t>
            </a:r>
            <a:endParaRPr lang="en-US" dirty="0"/>
          </a:p>
        </p:txBody>
      </p:sp>
      <p:grpSp>
        <p:nvGrpSpPr>
          <p:cNvPr id="27" name="Group 26"/>
          <p:cNvGrpSpPr/>
          <p:nvPr/>
        </p:nvGrpSpPr>
        <p:grpSpPr>
          <a:xfrm>
            <a:off x="533400" y="4114800"/>
            <a:ext cx="8458199" cy="2209800"/>
            <a:chOff x="228600" y="1066800"/>
            <a:chExt cx="8458199" cy="2209800"/>
          </a:xfrm>
        </p:grpSpPr>
        <p:pic>
          <p:nvPicPr>
            <p:cNvPr id="1027" name="Picture 3" descr="C:\Users\t-niranb\AppData\Local\Microsoft\Windows\Temporary Internet Files\Content.IE5\EUEP9VTG\MCj04160760000[1].wmf"/>
            <p:cNvPicPr>
              <a:picLocks noChangeAspect="1" noChangeArrowheads="1"/>
            </p:cNvPicPr>
            <p:nvPr/>
          </p:nvPicPr>
          <p:blipFill>
            <a:blip r:embed="rId2"/>
            <a:srcRect/>
            <a:stretch>
              <a:fillRect/>
            </a:stretch>
          </p:blipFill>
          <p:spPr bwMode="auto">
            <a:xfrm>
              <a:off x="914400" y="1828800"/>
              <a:ext cx="764073" cy="762000"/>
            </a:xfrm>
            <a:prstGeom prst="rect">
              <a:avLst/>
            </a:prstGeom>
            <a:noFill/>
          </p:spPr>
        </p:pic>
        <p:pic>
          <p:nvPicPr>
            <p:cNvPr id="1032" name="Picture 8" descr="C:\Program Files\Microsoft Office\MEDIA\CAGCAT10\j0183328.wmf"/>
            <p:cNvPicPr>
              <a:picLocks noChangeAspect="1" noChangeArrowheads="1"/>
            </p:cNvPicPr>
            <p:nvPr/>
          </p:nvPicPr>
          <p:blipFill>
            <a:blip r:embed="rId3"/>
            <a:srcRect/>
            <a:stretch>
              <a:fillRect/>
            </a:stretch>
          </p:blipFill>
          <p:spPr bwMode="auto">
            <a:xfrm>
              <a:off x="2057400" y="1752600"/>
              <a:ext cx="910252" cy="914400"/>
            </a:xfrm>
            <a:prstGeom prst="rect">
              <a:avLst/>
            </a:prstGeom>
            <a:noFill/>
          </p:spPr>
        </p:pic>
        <p:pic>
          <p:nvPicPr>
            <p:cNvPr id="1033" name="Picture 9" descr="C:\Users\t-niranb\AppData\Local\Microsoft\Windows\Temporary Internet Files\Content.IE5\EUEP9VTG\MCj03976180000[1].wmf"/>
            <p:cNvPicPr>
              <a:picLocks noChangeAspect="1" noChangeArrowheads="1"/>
            </p:cNvPicPr>
            <p:nvPr/>
          </p:nvPicPr>
          <p:blipFill>
            <a:blip r:embed="rId4"/>
            <a:srcRect/>
            <a:stretch>
              <a:fillRect/>
            </a:stretch>
          </p:blipFill>
          <p:spPr bwMode="auto">
            <a:xfrm>
              <a:off x="3200400" y="1752600"/>
              <a:ext cx="817732" cy="1289179"/>
            </a:xfrm>
            <a:prstGeom prst="rect">
              <a:avLst/>
            </a:prstGeom>
            <a:noFill/>
          </p:spPr>
        </p:pic>
        <p:pic>
          <p:nvPicPr>
            <p:cNvPr id="1036" name="Picture 12" descr="C:\Users\t-niranb\AppData\Local\Microsoft\Windows\Temporary Internet Files\Content.IE5\EUEP9VTG\MPj04364140000[1].jpg"/>
            <p:cNvPicPr>
              <a:picLocks noChangeAspect="1" noChangeArrowheads="1"/>
            </p:cNvPicPr>
            <p:nvPr/>
          </p:nvPicPr>
          <p:blipFill>
            <a:blip r:embed="rId5" cstate="print"/>
            <a:srcRect/>
            <a:stretch>
              <a:fillRect/>
            </a:stretch>
          </p:blipFill>
          <p:spPr bwMode="auto">
            <a:xfrm>
              <a:off x="7467600" y="2209800"/>
              <a:ext cx="1219199" cy="917652"/>
            </a:xfrm>
            <a:prstGeom prst="rect">
              <a:avLst/>
            </a:prstGeom>
            <a:noFill/>
          </p:spPr>
        </p:pic>
        <p:pic>
          <p:nvPicPr>
            <p:cNvPr id="15" name="Picture 5" descr="C:\Users\t-niranb\AppData\Local\Microsoft\Windows\Temporary Internet Files\Content.IE5\DVEXFCUI\MCj02154170000[1].wmf"/>
            <p:cNvPicPr>
              <a:picLocks noChangeAspect="1" noChangeArrowheads="1"/>
            </p:cNvPicPr>
            <p:nvPr/>
          </p:nvPicPr>
          <p:blipFill>
            <a:blip r:embed="rId6"/>
            <a:srcRect/>
            <a:stretch>
              <a:fillRect/>
            </a:stretch>
          </p:blipFill>
          <p:spPr bwMode="auto">
            <a:xfrm>
              <a:off x="6248400" y="2057400"/>
              <a:ext cx="818422" cy="1219200"/>
            </a:xfrm>
            <a:prstGeom prst="rect">
              <a:avLst/>
            </a:prstGeom>
            <a:noFill/>
          </p:spPr>
        </p:pic>
        <p:pic>
          <p:nvPicPr>
            <p:cNvPr id="1037" name="Picture 13" descr="C:\Users\t-niranb\AppData\Local\Microsoft\Windows\Temporary Internet Files\Content.IE5\GRR0CXWC\MCj03974940000[1].wmf"/>
            <p:cNvPicPr>
              <a:picLocks noChangeAspect="1" noChangeArrowheads="1"/>
            </p:cNvPicPr>
            <p:nvPr/>
          </p:nvPicPr>
          <p:blipFill>
            <a:blip r:embed="rId7"/>
            <a:srcRect/>
            <a:stretch>
              <a:fillRect/>
            </a:stretch>
          </p:blipFill>
          <p:spPr bwMode="auto">
            <a:xfrm>
              <a:off x="2438400" y="2438400"/>
              <a:ext cx="419157" cy="609600"/>
            </a:xfrm>
            <a:prstGeom prst="rect">
              <a:avLst/>
            </a:prstGeom>
            <a:noFill/>
          </p:spPr>
        </p:pic>
        <p:grpSp>
          <p:nvGrpSpPr>
            <p:cNvPr id="19" name="Group 18"/>
            <p:cNvGrpSpPr/>
            <p:nvPr/>
          </p:nvGrpSpPr>
          <p:grpSpPr>
            <a:xfrm>
              <a:off x="4343401" y="1676400"/>
              <a:ext cx="1435510" cy="1524001"/>
              <a:chOff x="3124201" y="3914273"/>
              <a:chExt cx="1934818" cy="2245896"/>
            </a:xfrm>
          </p:grpSpPr>
          <p:pic>
            <p:nvPicPr>
              <p:cNvPr id="1034" name="Picture 10" descr="C:\Users\t-niranb\AppData\Local\Microsoft\Windows\Temporary Internet Files\Content.IE5\GRR0CXWC\MCj03317000000[1].wmf"/>
              <p:cNvPicPr>
                <a:picLocks noChangeAspect="1" noChangeArrowheads="1"/>
              </p:cNvPicPr>
              <p:nvPr/>
            </p:nvPicPr>
            <p:blipFill>
              <a:blip r:embed="rId8"/>
              <a:srcRect/>
              <a:stretch>
                <a:fillRect/>
              </a:stretch>
            </p:blipFill>
            <p:spPr bwMode="auto">
              <a:xfrm>
                <a:off x="3124201" y="5017169"/>
                <a:ext cx="1342912" cy="1143000"/>
              </a:xfrm>
              <a:prstGeom prst="rect">
                <a:avLst/>
              </a:prstGeom>
              <a:noFill/>
            </p:spPr>
          </p:pic>
          <p:pic>
            <p:nvPicPr>
              <p:cNvPr id="1039" name="Picture 15" descr="C:\Users\t-niranb\AppData\Local\Microsoft\Windows\Temporary Internet Files\Content.IE5\GRR0CXWC\MCj04346670000[1].wmf"/>
              <p:cNvPicPr>
                <a:picLocks noChangeAspect="1" noChangeArrowheads="1"/>
              </p:cNvPicPr>
              <p:nvPr/>
            </p:nvPicPr>
            <p:blipFill>
              <a:blip r:embed="rId9"/>
              <a:srcRect/>
              <a:stretch>
                <a:fillRect/>
              </a:stretch>
            </p:blipFill>
            <p:spPr bwMode="auto">
              <a:xfrm>
                <a:off x="3535017" y="3914273"/>
                <a:ext cx="1524002" cy="1104901"/>
              </a:xfrm>
              <a:prstGeom prst="rect">
                <a:avLst/>
              </a:prstGeom>
              <a:noFill/>
            </p:spPr>
          </p:pic>
          <p:pic>
            <p:nvPicPr>
              <p:cNvPr id="1038" name="Picture 14" descr="C:\Users\t-niranb\AppData\Local\Microsoft\Windows\Temporary Internet Files\Content.IE5\0MW07YT4\MCj04080300000[1].wmf"/>
              <p:cNvPicPr>
                <a:picLocks noChangeAspect="1" noChangeArrowheads="1"/>
              </p:cNvPicPr>
              <p:nvPr/>
            </p:nvPicPr>
            <p:blipFill>
              <a:blip r:embed="rId10"/>
              <a:srcRect/>
              <a:stretch>
                <a:fillRect/>
              </a:stretch>
            </p:blipFill>
            <p:spPr bwMode="auto">
              <a:xfrm>
                <a:off x="4048539" y="4026568"/>
                <a:ext cx="424881" cy="533400"/>
              </a:xfrm>
              <a:prstGeom prst="rect">
                <a:avLst/>
              </a:prstGeom>
              <a:noFill/>
            </p:spPr>
          </p:pic>
        </p:grpSp>
        <p:pic>
          <p:nvPicPr>
            <p:cNvPr id="21" name="Picture 2" descr="C:\Users\t-niranb\AppData\Local\Microsoft\Windows\Temporary Internet Files\Content.IE5\GRR0CXWC\MPj04385070000[1].jpg"/>
            <p:cNvPicPr>
              <a:picLocks noChangeAspect="1" noChangeArrowheads="1"/>
            </p:cNvPicPr>
            <p:nvPr/>
          </p:nvPicPr>
          <p:blipFill>
            <a:blip r:embed="rId11" cstate="print"/>
            <a:srcRect/>
            <a:stretch>
              <a:fillRect/>
            </a:stretch>
          </p:blipFill>
          <p:spPr bwMode="auto">
            <a:xfrm>
              <a:off x="228600" y="1981200"/>
              <a:ext cx="533908" cy="533400"/>
            </a:xfrm>
            <a:prstGeom prst="rect">
              <a:avLst/>
            </a:prstGeom>
            <a:noFill/>
          </p:spPr>
        </p:pic>
        <p:sp>
          <p:nvSpPr>
            <p:cNvPr id="25" name="Right Arrow 24"/>
            <p:cNvSpPr/>
            <p:nvPr/>
          </p:nvSpPr>
          <p:spPr>
            <a:xfrm>
              <a:off x="1066800" y="1295400"/>
              <a:ext cx="6400800" cy="304800"/>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352800" y="1066800"/>
              <a:ext cx="2133600" cy="369332"/>
            </a:xfrm>
            <a:prstGeom prst="rect">
              <a:avLst/>
            </a:prstGeom>
            <a:noFill/>
          </p:spPr>
          <p:txBody>
            <a:bodyPr wrap="square" rtlCol="0">
              <a:spAutoFit/>
            </a:bodyPr>
            <a:lstStyle/>
            <a:p>
              <a:r>
                <a:rPr lang="en-US" dirty="0" smtClean="0"/>
                <a:t>Natural Time Line</a:t>
              </a:r>
              <a:endParaRPr lang="en-US" dirty="0"/>
            </a:p>
          </p:txBody>
        </p:sp>
      </p:grpSp>
      <p:sp>
        <p:nvSpPr>
          <p:cNvPr id="29" name="Content Placeholder 28"/>
          <p:cNvSpPr>
            <a:spLocks noGrp="1"/>
          </p:cNvSpPr>
          <p:nvPr>
            <p:ph sz="quarter" idx="1"/>
          </p:nvPr>
        </p:nvSpPr>
        <p:spPr>
          <a:xfrm>
            <a:off x="457200" y="1600200"/>
            <a:ext cx="8229600" cy="2133600"/>
          </a:xfrm>
        </p:spPr>
        <p:txBody>
          <a:bodyPr>
            <a:normAutofit/>
          </a:bodyPr>
          <a:lstStyle/>
          <a:p>
            <a:r>
              <a:rPr lang="en-US" sz="1400" dirty="0" smtClean="0"/>
              <a:t>Natalie Louise </a:t>
            </a:r>
            <a:r>
              <a:rPr lang="en-US" sz="1400" dirty="0" err="1" smtClean="0"/>
              <a:t>MainesPasdar</a:t>
            </a:r>
            <a:r>
              <a:rPr lang="en-US" sz="1400" dirty="0" smtClean="0"/>
              <a:t> (born </a:t>
            </a:r>
            <a:r>
              <a:rPr lang="en-US" sz="1400" dirty="0" smtClean="0">
                <a:hlinkClick r:id="rId12" tooltip="October 14"/>
              </a:rPr>
              <a:t>October 14</a:t>
            </a:r>
            <a:r>
              <a:rPr lang="en-US" sz="1400" dirty="0" smtClean="0"/>
              <a:t>, </a:t>
            </a:r>
            <a:r>
              <a:rPr lang="en-US" sz="1400" dirty="0" smtClean="0">
                <a:hlinkClick r:id="rId13" tooltip="1974"/>
              </a:rPr>
              <a:t>1974</a:t>
            </a:r>
            <a:r>
              <a:rPr lang="en-US" sz="1400" dirty="0" smtClean="0"/>
              <a:t>) is an </a:t>
            </a:r>
            <a:r>
              <a:rPr lang="en-US" sz="1400" dirty="0" smtClean="0">
                <a:hlinkClick r:id="rId14" tooltip="United States"/>
              </a:rPr>
              <a:t>American</a:t>
            </a:r>
            <a:r>
              <a:rPr lang="en-US" sz="1400" dirty="0" smtClean="0">
                <a:hlinkClick r:id="rId15" tooltip="Singer-songwriter"/>
              </a:rPr>
              <a:t>singer-songwriter</a:t>
            </a:r>
            <a:r>
              <a:rPr lang="en-US" sz="1400" dirty="0" smtClean="0"/>
              <a:t> who achieved success as the </a:t>
            </a:r>
            <a:r>
              <a:rPr lang="en-US" sz="1400" dirty="0" smtClean="0">
                <a:hlinkClick r:id="rId16" tooltip="Lead vocalist"/>
              </a:rPr>
              <a:t>lead vocalist</a:t>
            </a:r>
            <a:r>
              <a:rPr lang="en-US" sz="1400" dirty="0" smtClean="0"/>
              <a:t> for the female </a:t>
            </a:r>
            <a:r>
              <a:rPr lang="en-US" sz="1400" dirty="0" smtClean="0">
                <a:hlinkClick r:id="rId17" tooltip="Alternative country"/>
              </a:rPr>
              <a:t>alternative country</a:t>
            </a:r>
            <a:r>
              <a:rPr lang="en-US" sz="1400" dirty="0" smtClean="0">
                <a:hlinkClick r:id="rId18" tooltip="Band (music)"/>
              </a:rPr>
              <a:t>band</a:t>
            </a:r>
            <a:r>
              <a:rPr lang="en-US" sz="1400" dirty="0" smtClean="0"/>
              <a:t>, the </a:t>
            </a:r>
            <a:r>
              <a:rPr lang="en-US" sz="1400" dirty="0" smtClean="0">
                <a:hlinkClick r:id="rId19" tooltip="Dixie Chicks"/>
              </a:rPr>
              <a:t>Dixie Chicks</a:t>
            </a:r>
            <a:r>
              <a:rPr lang="en-US" sz="1400" dirty="0" smtClean="0"/>
              <a:t>. </a:t>
            </a:r>
          </a:p>
          <a:p>
            <a:r>
              <a:rPr lang="en-US" sz="1400" dirty="0" smtClean="0"/>
              <a:t>Born in </a:t>
            </a:r>
            <a:r>
              <a:rPr lang="en-US" sz="1400" dirty="0" smtClean="0">
                <a:hlinkClick r:id="rId20" tooltip="Lubbock, Texas"/>
              </a:rPr>
              <a:t>Lubbock, Texas</a:t>
            </a:r>
            <a:r>
              <a:rPr lang="en-US" sz="1400" dirty="0" smtClean="0"/>
              <a:t>, </a:t>
            </a:r>
            <a:r>
              <a:rPr lang="en-US" sz="1400" dirty="0" err="1" smtClean="0"/>
              <a:t>Maines</a:t>
            </a:r>
            <a:r>
              <a:rPr lang="en-US" sz="1400" dirty="0" smtClean="0"/>
              <a:t> considers herself a rebel who "loved not thinking in the way I knew the majority of people thought."</a:t>
            </a:r>
          </a:p>
          <a:p>
            <a:r>
              <a:rPr lang="en-US" sz="1400" dirty="0" smtClean="0"/>
              <a:t>In 1995, after leaving the </a:t>
            </a:r>
            <a:r>
              <a:rPr lang="en-US" sz="1400" dirty="0" err="1" smtClean="0">
                <a:hlinkClick r:id="rId21" tooltip="Berklee College of Music"/>
              </a:rPr>
              <a:t>Berklee</a:t>
            </a:r>
            <a:r>
              <a:rPr lang="en-US" sz="1400" dirty="0" smtClean="0">
                <a:hlinkClick r:id="rId21" tooltip="Berklee College of Music"/>
              </a:rPr>
              <a:t> College of Music</a:t>
            </a:r>
            <a:r>
              <a:rPr lang="en-US" sz="1400" dirty="0" smtClean="0"/>
              <a:t>, </a:t>
            </a:r>
            <a:r>
              <a:rPr lang="en-US" sz="1400" dirty="0" err="1" smtClean="0"/>
              <a:t>Maines</a:t>
            </a:r>
            <a:r>
              <a:rPr lang="en-US" sz="1400" dirty="0" smtClean="0"/>
              <a:t> was recruited by the Dixie Chicks to replace their lead singer, </a:t>
            </a:r>
            <a:r>
              <a:rPr lang="en-US" sz="1400" dirty="0" smtClean="0">
                <a:hlinkClick r:id="rId22" tooltip="Laura Lynch"/>
              </a:rPr>
              <a:t>Laura Lynch</a:t>
            </a:r>
            <a:r>
              <a:rPr lang="en-US" sz="1400" dirty="0" smtClean="0"/>
              <a:t>. </a:t>
            </a:r>
          </a:p>
          <a:p>
            <a:r>
              <a:rPr lang="en-US" sz="1400" dirty="0" smtClean="0"/>
              <a:t>With </a:t>
            </a:r>
            <a:r>
              <a:rPr lang="en-US" sz="1400" dirty="0" err="1" smtClean="0"/>
              <a:t>Maines</a:t>
            </a:r>
            <a:r>
              <a:rPr lang="en-US" sz="1400" dirty="0" smtClean="0"/>
              <a:t> as lead vocalist, the band earned ten </a:t>
            </a:r>
            <a:r>
              <a:rPr lang="en-US" sz="1400" dirty="0" smtClean="0">
                <a:hlinkClick r:id="rId23" tooltip="Country Music Association Awards"/>
              </a:rPr>
              <a:t>Country Music Association Awards</a:t>
            </a:r>
            <a:r>
              <a:rPr lang="en-US" sz="1400" dirty="0" smtClean="0"/>
              <a:t> and thirteen </a:t>
            </a:r>
            <a:r>
              <a:rPr lang="en-US" sz="1400" dirty="0" smtClean="0">
                <a:hlinkClick r:id="rId24" tooltip="Grammy Award"/>
              </a:rPr>
              <a:t>Grammy Awards</a:t>
            </a:r>
            <a:r>
              <a:rPr lang="en-US" sz="1400" dirty="0" smtClean="0"/>
              <a:t> for their work between 1998 and 2007.</a:t>
            </a:r>
          </a:p>
        </p:txBody>
      </p:sp>
      <p:sp>
        <p:nvSpPr>
          <p:cNvPr id="39" name="TextBox 38"/>
          <p:cNvSpPr txBox="1"/>
          <p:nvPr/>
        </p:nvSpPr>
        <p:spPr>
          <a:xfrm>
            <a:off x="2971800" y="1219200"/>
            <a:ext cx="3124200" cy="381000"/>
          </a:xfrm>
          <a:prstGeom prst="rect">
            <a:avLst/>
          </a:prstGeom>
          <a:noFill/>
        </p:spPr>
        <p:txBody>
          <a:bodyPr wrap="square" rtlCol="0">
            <a:spAutoFit/>
          </a:bodyPr>
          <a:lstStyle/>
          <a:p>
            <a:pPr algn="ctr"/>
            <a:r>
              <a:rPr lang="en-US" dirty="0" smtClean="0"/>
              <a:t>Wikipedia Order</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 slide</a:t>
            </a:r>
            <a:endParaRPr lang="en-US" dirty="0"/>
          </a:p>
        </p:txBody>
      </p:sp>
      <p:sp>
        <p:nvSpPr>
          <p:cNvPr id="3" name="Content Placeholder 2"/>
          <p:cNvSpPr>
            <a:spLocks noGrp="1"/>
          </p:cNvSpPr>
          <p:nvPr>
            <p:ph sz="quarter" idx="1"/>
          </p:nvPr>
        </p:nvSpPr>
        <p:spPr/>
        <p:txBody>
          <a:bodyPr/>
          <a:lstStyle/>
          <a:p>
            <a:r>
              <a:rPr lang="en-US" dirty="0" smtClean="0"/>
              <a:t>Motivation</a:t>
            </a:r>
          </a:p>
          <a:p>
            <a:pPr lvl="1"/>
            <a:r>
              <a:rPr lang="en-US" dirty="0" smtClean="0"/>
              <a:t>Why ?</a:t>
            </a:r>
          </a:p>
          <a:p>
            <a:r>
              <a:rPr lang="en-US" dirty="0" smtClean="0"/>
              <a:t>Aspect Models</a:t>
            </a:r>
          </a:p>
          <a:p>
            <a:pPr lvl="1"/>
            <a:r>
              <a:rPr lang="en-US" dirty="0" smtClean="0"/>
              <a:t>Self, related and general models</a:t>
            </a:r>
          </a:p>
          <a:p>
            <a:r>
              <a:rPr lang="en-US" dirty="0" smtClean="0"/>
              <a:t>Sentence Extraction</a:t>
            </a:r>
          </a:p>
          <a:p>
            <a:pPr lvl="1"/>
            <a:r>
              <a:rPr lang="en-US" dirty="0" smtClean="0"/>
              <a:t>Junk sentences.</a:t>
            </a:r>
          </a:p>
          <a:p>
            <a:pPr lvl="1"/>
            <a:r>
              <a:rPr lang="en-US" dirty="0" smtClean="0"/>
              <a:t>Extracting sentences that cover aspects.</a:t>
            </a:r>
          </a:p>
          <a:p>
            <a:r>
              <a:rPr lang="en-US" dirty="0" smtClean="0"/>
              <a:t>Ordering sentences</a:t>
            </a:r>
          </a:p>
          <a:p>
            <a:pPr lvl="1"/>
            <a:r>
              <a:rPr lang="en-US" dirty="0" smtClean="0"/>
              <a:t>Learning Wikipedia style ordering of sentences.</a:t>
            </a:r>
          </a:p>
          <a:p>
            <a:r>
              <a:rPr lang="en-US" dirty="0" smtClean="0"/>
              <a:t>Evaluation and Results</a:t>
            </a:r>
          </a:p>
          <a:p>
            <a:endParaRPr lang="en-US" dirty="0"/>
          </a:p>
        </p:txBody>
      </p:sp>
      <p:sp>
        <p:nvSpPr>
          <p:cNvPr id="4" name="Rectangle 3"/>
          <p:cNvSpPr/>
          <p:nvPr/>
        </p:nvSpPr>
        <p:spPr>
          <a:xfrm>
            <a:off x="457200" y="2209800"/>
            <a:ext cx="3124200" cy="381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3048000"/>
            <a:ext cx="3124200" cy="381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 y="4343400"/>
            <a:ext cx="3124200" cy="381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Learning Problem: Pair-wise Ordering of Sentences	</a:t>
            </a:r>
            <a:endParaRPr lang="en-US" dirty="0"/>
          </a:p>
        </p:txBody>
      </p:sp>
      <p:sp>
        <p:nvSpPr>
          <p:cNvPr id="3" name="Content Placeholder 2"/>
          <p:cNvSpPr>
            <a:spLocks noGrp="1"/>
          </p:cNvSpPr>
          <p:nvPr>
            <p:ph sz="quarter" idx="1"/>
          </p:nvPr>
        </p:nvSpPr>
        <p:spPr/>
        <p:txBody>
          <a:bodyPr/>
          <a:lstStyle/>
          <a:p>
            <a:r>
              <a:rPr lang="en-US" dirty="0" smtClean="0"/>
              <a:t>Can we learn word precedence ? </a:t>
            </a:r>
          </a:p>
          <a:p>
            <a:pPr lvl="1"/>
            <a:r>
              <a:rPr lang="en-US" dirty="0" smtClean="0"/>
              <a:t>Use Wikipedia abstracts to extract word pairs from ordered sentences</a:t>
            </a:r>
          </a:p>
          <a:p>
            <a:pPr lvl="1">
              <a:buNone/>
            </a:pPr>
            <a:r>
              <a:rPr lang="en-US" b="1" dirty="0" err="1" smtClean="0"/>
              <a:t>ab</a:t>
            </a:r>
            <a:r>
              <a:rPr lang="en-US" dirty="0" smtClean="0"/>
              <a:t> = # of times word </a:t>
            </a:r>
            <a:r>
              <a:rPr lang="en-US" b="1" dirty="0" smtClean="0"/>
              <a:t>a</a:t>
            </a:r>
            <a:r>
              <a:rPr lang="en-US" dirty="0" smtClean="0"/>
              <a:t> occurs in a sentence that precedes a sentence containing </a:t>
            </a:r>
            <a:r>
              <a:rPr lang="en-US" b="1" dirty="0" smtClean="0"/>
              <a:t>b</a:t>
            </a:r>
          </a:p>
          <a:p>
            <a:pPr lvl="1"/>
            <a:endParaRPr lang="en-US" dirty="0" smtClean="0"/>
          </a:p>
          <a:p>
            <a:pPr lvl="1">
              <a:buNone/>
            </a:pPr>
            <a:endParaRPr lang="en-US" dirty="0" smtClean="0"/>
          </a:p>
        </p:txBody>
      </p:sp>
      <p:graphicFrame>
        <p:nvGraphicFramePr>
          <p:cNvPr id="15" name="Table 14"/>
          <p:cNvGraphicFramePr>
            <a:graphicFrameLocks noGrp="1"/>
          </p:cNvGraphicFramePr>
          <p:nvPr/>
        </p:nvGraphicFramePr>
        <p:xfrm>
          <a:off x="1371600" y="3429000"/>
          <a:ext cx="6096000" cy="185420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err="1" smtClean="0"/>
                        <a:t>ab</a:t>
                      </a:r>
                      <a:endParaRPr lang="en-US" dirty="0"/>
                    </a:p>
                  </a:txBody>
                  <a:tcPr/>
                </a:tc>
                <a:tc>
                  <a:txBody>
                    <a:bodyPr/>
                    <a:lstStyle/>
                    <a:p>
                      <a:r>
                        <a:rPr lang="en-US" dirty="0" err="1" smtClean="0"/>
                        <a:t>ba</a:t>
                      </a:r>
                      <a:endParaRPr lang="en-US" dirty="0"/>
                    </a:p>
                  </a:txBody>
                  <a:tcPr/>
                </a:tc>
              </a:tr>
              <a:tr h="370840">
                <a:tc>
                  <a:txBody>
                    <a:bodyPr/>
                    <a:lstStyle/>
                    <a:p>
                      <a:r>
                        <a:rPr lang="en-US" dirty="0" smtClean="0"/>
                        <a:t>born</a:t>
                      </a:r>
                      <a:endParaRPr lang="en-US" dirty="0"/>
                    </a:p>
                  </a:txBody>
                  <a:tcPr/>
                </a:tc>
                <a:tc>
                  <a:txBody>
                    <a:bodyPr/>
                    <a:lstStyle/>
                    <a:p>
                      <a:r>
                        <a:rPr lang="en-US" dirty="0" smtClean="0"/>
                        <a:t>award</a:t>
                      </a:r>
                      <a:endParaRPr lang="en-US" dirty="0"/>
                    </a:p>
                  </a:txBody>
                  <a:tcPr/>
                </a:tc>
                <a:tc>
                  <a:txBody>
                    <a:bodyPr/>
                    <a:lstStyle/>
                    <a:p>
                      <a:r>
                        <a:rPr lang="en-US" dirty="0" smtClean="0"/>
                        <a:t>10</a:t>
                      </a:r>
                      <a:endParaRPr lang="en-US" dirty="0"/>
                    </a:p>
                  </a:txBody>
                  <a:tcPr/>
                </a:tc>
                <a:tc>
                  <a:txBody>
                    <a:bodyPr/>
                    <a:lstStyle/>
                    <a:p>
                      <a:r>
                        <a:rPr lang="en-US" dirty="0" smtClean="0"/>
                        <a:t>1</a:t>
                      </a:r>
                      <a:endParaRPr lang="en-US" dirty="0"/>
                    </a:p>
                  </a:txBody>
                  <a:tcPr/>
                </a:tc>
              </a:tr>
              <a:tr h="370840">
                <a:tc>
                  <a:txBody>
                    <a:bodyPr/>
                    <a:lstStyle/>
                    <a:p>
                      <a:r>
                        <a:rPr lang="en-US" dirty="0" smtClean="0"/>
                        <a:t>born</a:t>
                      </a:r>
                      <a:endParaRPr lang="en-US" dirty="0"/>
                    </a:p>
                  </a:txBody>
                  <a:tcPr/>
                </a:tc>
                <a:tc>
                  <a:txBody>
                    <a:bodyPr/>
                    <a:lstStyle/>
                    <a:p>
                      <a:r>
                        <a:rPr lang="en-US" dirty="0" smtClean="0"/>
                        <a:t>won</a:t>
                      </a:r>
                      <a:endParaRPr lang="en-US" dirty="0"/>
                    </a:p>
                  </a:txBody>
                  <a:tcPr/>
                </a:tc>
                <a:tc>
                  <a:txBody>
                    <a:bodyPr/>
                    <a:lstStyle/>
                    <a:p>
                      <a:r>
                        <a:rPr lang="en-US" dirty="0" smtClean="0"/>
                        <a:t>8</a:t>
                      </a:r>
                      <a:endParaRPr lang="en-US" dirty="0"/>
                    </a:p>
                  </a:txBody>
                  <a:tcPr/>
                </a:tc>
                <a:tc>
                  <a:txBody>
                    <a:bodyPr/>
                    <a:lstStyle/>
                    <a:p>
                      <a:r>
                        <a:rPr lang="en-US" dirty="0" smtClean="0"/>
                        <a:t>3</a:t>
                      </a:r>
                      <a:endParaRPr lang="en-US" dirty="0"/>
                    </a:p>
                  </a:txBody>
                  <a:tcPr/>
                </a:tc>
              </a:tr>
              <a:tr h="370840">
                <a:tc>
                  <a:txBody>
                    <a:bodyPr/>
                    <a:lstStyle/>
                    <a:p>
                      <a:r>
                        <a:rPr lang="en-US" dirty="0" smtClean="0"/>
                        <a:t>singer</a:t>
                      </a:r>
                      <a:endParaRPr lang="en-US" dirty="0"/>
                    </a:p>
                  </a:txBody>
                  <a:tcPr/>
                </a:tc>
                <a:tc>
                  <a:txBody>
                    <a:bodyPr/>
                    <a:lstStyle/>
                    <a:p>
                      <a:r>
                        <a:rPr lang="en-US" dirty="0" err="1" smtClean="0"/>
                        <a:t>grammy</a:t>
                      </a:r>
                      <a:endParaRPr lang="en-US" dirty="0"/>
                    </a:p>
                  </a:txBody>
                  <a:tcPr/>
                </a:tc>
                <a:tc>
                  <a:txBody>
                    <a:bodyPr/>
                    <a:lstStyle/>
                    <a:p>
                      <a:r>
                        <a:rPr lang="en-US" dirty="0" smtClean="0"/>
                        <a:t>10</a:t>
                      </a:r>
                      <a:endParaRPr lang="en-US" dirty="0"/>
                    </a:p>
                  </a:txBody>
                  <a:tcPr/>
                </a:tc>
                <a:tc>
                  <a:txBody>
                    <a:bodyPr/>
                    <a:lstStyle/>
                    <a:p>
                      <a:r>
                        <a:rPr lang="en-US" dirty="0" smtClean="0"/>
                        <a:t>1</a:t>
                      </a:r>
                      <a:endParaRPr lang="en-US" dirty="0"/>
                    </a:p>
                  </a:txBody>
                  <a:tcPr/>
                </a:tc>
              </a:tr>
              <a:tr h="370840">
                <a:tc>
                  <a:txBody>
                    <a:bodyPr/>
                    <a:lstStyle/>
                    <a:p>
                      <a:r>
                        <a:rPr lang="en-US" dirty="0" smtClean="0"/>
                        <a:t>composer</a:t>
                      </a:r>
                      <a:endParaRPr lang="en-US" dirty="0"/>
                    </a:p>
                  </a:txBody>
                  <a:tcPr/>
                </a:tc>
                <a:tc>
                  <a:txBody>
                    <a:bodyPr/>
                    <a:lstStyle/>
                    <a:p>
                      <a:r>
                        <a:rPr lang="en-US" dirty="0" smtClean="0"/>
                        <a:t>won</a:t>
                      </a:r>
                      <a:endParaRPr lang="en-US" dirty="0"/>
                    </a:p>
                  </a:txBody>
                  <a:tcPr/>
                </a:tc>
                <a:tc>
                  <a:txBody>
                    <a:bodyPr/>
                    <a:lstStyle/>
                    <a:p>
                      <a:r>
                        <a:rPr lang="en-US" dirty="0" smtClean="0"/>
                        <a:t>7</a:t>
                      </a:r>
                      <a:endParaRPr lang="en-US" dirty="0"/>
                    </a:p>
                  </a:txBody>
                  <a:tcPr/>
                </a:tc>
                <a:tc>
                  <a:txBody>
                    <a:bodyPr/>
                    <a:lstStyle/>
                    <a:p>
                      <a:r>
                        <a:rPr lang="en-US" dirty="0" smtClean="0"/>
                        <a:t>4</a:t>
                      </a:r>
                      <a:endParaRPr lang="en-US" dirty="0"/>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Scoring</a:t>
            </a:r>
            <a:endParaRPr lang="en-US" dirty="0"/>
          </a:p>
        </p:txBody>
      </p:sp>
      <p:sp>
        <p:nvSpPr>
          <p:cNvPr id="3" name="Content Placeholder 2"/>
          <p:cNvSpPr>
            <a:spLocks noGrp="1"/>
          </p:cNvSpPr>
          <p:nvPr>
            <p:ph sz="quarter" idx="1"/>
          </p:nvPr>
        </p:nvSpPr>
        <p:spPr>
          <a:xfrm>
            <a:off x="457200" y="1219200"/>
            <a:ext cx="8229600" cy="533400"/>
          </a:xfrm>
        </p:spPr>
        <p:txBody>
          <a:bodyPr>
            <a:normAutofit fontScale="85000" lnSpcReduction="10000"/>
          </a:bodyPr>
          <a:lstStyle/>
          <a:p>
            <a:pPr algn="ctr">
              <a:buNone/>
            </a:pPr>
            <a:r>
              <a:rPr lang="en-US" dirty="0" smtClean="0"/>
              <a:t>Given word order evidence, how to assign pair-wise precedence ?</a:t>
            </a:r>
            <a:endParaRPr lang="en-US"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4" name="Group 33"/>
          <p:cNvGrpSpPr/>
          <p:nvPr/>
        </p:nvGrpSpPr>
        <p:grpSpPr>
          <a:xfrm>
            <a:off x="381000" y="1828800"/>
            <a:ext cx="3352800" cy="1905000"/>
            <a:chOff x="381000" y="1828800"/>
            <a:chExt cx="3352800" cy="1905000"/>
          </a:xfrm>
        </p:grpSpPr>
        <p:grpSp>
          <p:nvGrpSpPr>
            <p:cNvPr id="31" name="Group 30"/>
            <p:cNvGrpSpPr/>
            <p:nvPr/>
          </p:nvGrpSpPr>
          <p:grpSpPr>
            <a:xfrm>
              <a:off x="381000" y="2209800"/>
              <a:ext cx="3352800" cy="1524000"/>
              <a:chOff x="381000" y="2209800"/>
              <a:chExt cx="3352800" cy="1524000"/>
            </a:xfrm>
          </p:grpSpPr>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09600" y="2209800"/>
                <a:ext cx="2581275" cy="809625"/>
              </a:xfrm>
              <a:prstGeom prst="rect">
                <a:avLst/>
              </a:prstGeom>
              <a:noFill/>
            </p:spPr>
          </p:pic>
          <p:pic>
            <p:nvPicPr>
              <p:cNvPr id="1028"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143000" y="3124200"/>
                <a:ext cx="2400300" cy="419100"/>
              </a:xfrm>
              <a:prstGeom prst="rect">
                <a:avLst/>
              </a:prstGeom>
              <a:noFill/>
            </p:spPr>
          </p:pic>
          <p:sp>
            <p:nvSpPr>
              <p:cNvPr id="12" name="Rectangle 11"/>
              <p:cNvSpPr/>
              <p:nvPr/>
            </p:nvSpPr>
            <p:spPr>
              <a:xfrm>
                <a:off x="381000" y="2286000"/>
                <a:ext cx="3352800" cy="14478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1143000" y="1828800"/>
              <a:ext cx="1828800" cy="369332"/>
            </a:xfrm>
            <a:prstGeom prst="rect">
              <a:avLst/>
            </a:prstGeom>
            <a:noFill/>
          </p:spPr>
          <p:txBody>
            <a:bodyPr wrap="square" rtlCol="0">
              <a:spAutoFit/>
            </a:bodyPr>
            <a:lstStyle/>
            <a:p>
              <a:pPr algn="ctr"/>
              <a:r>
                <a:rPr lang="en-US" dirty="0" smtClean="0"/>
                <a:t>Binary</a:t>
              </a:r>
              <a:endParaRPr lang="en-US" dirty="0"/>
            </a:p>
          </p:txBody>
        </p:sp>
      </p:grpSp>
      <p:grpSp>
        <p:nvGrpSpPr>
          <p:cNvPr id="35" name="Group 34"/>
          <p:cNvGrpSpPr/>
          <p:nvPr/>
        </p:nvGrpSpPr>
        <p:grpSpPr>
          <a:xfrm>
            <a:off x="4572000" y="1828800"/>
            <a:ext cx="4191000" cy="1905000"/>
            <a:chOff x="4572000" y="1828800"/>
            <a:chExt cx="4191000" cy="1905000"/>
          </a:xfrm>
        </p:grpSpPr>
        <p:grpSp>
          <p:nvGrpSpPr>
            <p:cNvPr id="20" name="Group 19"/>
            <p:cNvGrpSpPr/>
            <p:nvPr/>
          </p:nvGrpSpPr>
          <p:grpSpPr>
            <a:xfrm>
              <a:off x="4572000" y="2209800"/>
              <a:ext cx="4191000" cy="1524000"/>
              <a:chOff x="4724400" y="2286000"/>
              <a:chExt cx="4191000" cy="1524000"/>
            </a:xfrm>
          </p:grpSpPr>
          <p:pic>
            <p:nvPicPr>
              <p:cNvPr id="1031"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029200" y="2286000"/>
                <a:ext cx="3228975" cy="809625"/>
              </a:xfrm>
              <a:prstGeom prst="rect">
                <a:avLst/>
              </a:prstGeom>
              <a:noFill/>
            </p:spPr>
          </p:pic>
          <p:pic>
            <p:nvPicPr>
              <p:cNvPr id="1033"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876800" y="3200400"/>
                <a:ext cx="3952875" cy="428625"/>
              </a:xfrm>
              <a:prstGeom prst="rect">
                <a:avLst/>
              </a:prstGeom>
              <a:noFill/>
            </p:spPr>
          </p:pic>
          <p:sp>
            <p:nvSpPr>
              <p:cNvPr id="18" name="Rectangle 17"/>
              <p:cNvSpPr/>
              <p:nvPr/>
            </p:nvSpPr>
            <p:spPr>
              <a:xfrm>
                <a:off x="4724400" y="2362200"/>
                <a:ext cx="4191000" cy="14478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5715000" y="1828800"/>
              <a:ext cx="2057400" cy="369332"/>
            </a:xfrm>
            <a:prstGeom prst="rect">
              <a:avLst/>
            </a:prstGeom>
            <a:noFill/>
          </p:spPr>
          <p:txBody>
            <a:bodyPr wrap="square" rtlCol="0">
              <a:spAutoFit/>
            </a:bodyPr>
            <a:lstStyle/>
            <a:p>
              <a:pPr algn="ctr"/>
              <a:r>
                <a:rPr lang="en-US" dirty="0" smtClean="0"/>
                <a:t>Binary Back-off</a:t>
              </a:r>
              <a:endParaRPr lang="en-US" dirty="0"/>
            </a:p>
          </p:txBody>
        </p:sp>
      </p:grpSp>
      <p:grpSp>
        <p:nvGrpSpPr>
          <p:cNvPr id="36" name="Group 35"/>
          <p:cNvGrpSpPr/>
          <p:nvPr/>
        </p:nvGrpSpPr>
        <p:grpSpPr>
          <a:xfrm>
            <a:off x="381000" y="4038600"/>
            <a:ext cx="3352800" cy="1828800"/>
            <a:chOff x="381000" y="4038600"/>
            <a:chExt cx="3352800" cy="1828800"/>
          </a:xfrm>
        </p:grpSpPr>
        <p:grpSp>
          <p:nvGrpSpPr>
            <p:cNvPr id="32" name="Group 31"/>
            <p:cNvGrpSpPr/>
            <p:nvPr/>
          </p:nvGrpSpPr>
          <p:grpSpPr>
            <a:xfrm>
              <a:off x="381000" y="4419600"/>
              <a:ext cx="3352800" cy="1447800"/>
              <a:chOff x="381000" y="4419600"/>
              <a:chExt cx="3352800" cy="1447800"/>
            </a:xfrm>
          </p:grpSpPr>
          <p:pic>
            <p:nvPicPr>
              <p:cNvPr id="1035" name="Picture 11"/>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09600" y="4800600"/>
                <a:ext cx="2466975" cy="819150"/>
              </a:xfrm>
              <a:prstGeom prst="rect">
                <a:avLst/>
              </a:prstGeom>
              <a:noFill/>
            </p:spPr>
          </p:pic>
          <p:sp>
            <p:nvSpPr>
              <p:cNvPr id="25" name="Rectangle 24"/>
              <p:cNvSpPr/>
              <p:nvPr/>
            </p:nvSpPr>
            <p:spPr>
              <a:xfrm>
                <a:off x="381000" y="4419600"/>
                <a:ext cx="3352800" cy="14478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p:cNvSpPr txBox="1"/>
            <p:nvPr/>
          </p:nvSpPr>
          <p:spPr>
            <a:xfrm>
              <a:off x="1066800" y="4038600"/>
              <a:ext cx="1828800" cy="369332"/>
            </a:xfrm>
            <a:prstGeom prst="rect">
              <a:avLst/>
            </a:prstGeom>
            <a:noFill/>
          </p:spPr>
          <p:txBody>
            <a:bodyPr wrap="square" rtlCol="0">
              <a:spAutoFit/>
            </a:bodyPr>
            <a:lstStyle/>
            <a:p>
              <a:pPr algn="ctr"/>
              <a:r>
                <a:rPr lang="en-US" dirty="0" smtClean="0"/>
                <a:t>Frequency</a:t>
              </a:r>
              <a:endParaRPr lang="en-US" dirty="0"/>
            </a:p>
          </p:txBody>
        </p:sp>
      </p:grpSp>
      <p:grpSp>
        <p:nvGrpSpPr>
          <p:cNvPr id="37" name="Group 36"/>
          <p:cNvGrpSpPr/>
          <p:nvPr/>
        </p:nvGrpSpPr>
        <p:grpSpPr>
          <a:xfrm>
            <a:off x="4572000" y="4114800"/>
            <a:ext cx="4191000" cy="1828800"/>
            <a:chOff x="4572000" y="4038600"/>
            <a:chExt cx="4191000" cy="1828800"/>
          </a:xfrm>
        </p:grpSpPr>
        <p:grpSp>
          <p:nvGrpSpPr>
            <p:cNvPr id="33" name="Group 32"/>
            <p:cNvGrpSpPr/>
            <p:nvPr/>
          </p:nvGrpSpPr>
          <p:grpSpPr>
            <a:xfrm>
              <a:off x="4572000" y="4419600"/>
              <a:ext cx="4191000" cy="1447800"/>
              <a:chOff x="4572000" y="4419600"/>
              <a:chExt cx="4191000" cy="1447800"/>
            </a:xfrm>
          </p:grpSpPr>
          <p:pic>
            <p:nvPicPr>
              <p:cNvPr id="1037" name="Picture 1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4800600" y="4876800"/>
                <a:ext cx="3810000" cy="619125"/>
              </a:xfrm>
              <a:prstGeom prst="rect">
                <a:avLst/>
              </a:prstGeom>
              <a:noFill/>
            </p:spPr>
          </p:pic>
          <p:sp>
            <p:nvSpPr>
              <p:cNvPr id="26" name="Rectangle 25"/>
              <p:cNvSpPr/>
              <p:nvPr/>
            </p:nvSpPr>
            <p:spPr>
              <a:xfrm>
                <a:off x="4572000" y="4419600"/>
                <a:ext cx="4191000" cy="14478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p:cNvSpPr txBox="1"/>
            <p:nvPr/>
          </p:nvSpPr>
          <p:spPr>
            <a:xfrm>
              <a:off x="5943600" y="4038600"/>
              <a:ext cx="1828800" cy="369332"/>
            </a:xfrm>
            <a:prstGeom prst="rect">
              <a:avLst/>
            </a:prstGeom>
            <a:noFill/>
          </p:spPr>
          <p:txBody>
            <a:bodyPr wrap="square" rtlCol="0">
              <a:spAutoFit/>
            </a:bodyPr>
            <a:lstStyle/>
            <a:p>
              <a:pPr algn="ctr"/>
              <a:r>
                <a:rPr lang="en-US" dirty="0" smtClean="0"/>
                <a:t>Likelihood</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mph" presetSubtype="0" nodeType="clickEffect">
                                  <p:stCondLst>
                                    <p:cond delay="0"/>
                                  </p:stCondLst>
                                  <p:childTnLst>
                                    <p:set>
                                      <p:cBhvr rctx="PPT">
                                        <p:cTn id="10" dur="indefinite"/>
                                        <p:tgtEl>
                                          <p:spTgt spid="34"/>
                                        </p:tgtEl>
                                        <p:attrNameLst>
                                          <p:attrName>style.opacity</p:attrName>
                                        </p:attrNameLst>
                                      </p:cBhvr>
                                      <p:to>
                                        <p:strVal val="0.5"/>
                                      </p:to>
                                    </p:set>
                                    <p:animEffect filter="image" prLst="opacity: 0.5">
                                      <p:cBhvr rctx="IE">
                                        <p:cTn id="11" dur="indefinite"/>
                                        <p:tgtEl>
                                          <p:spTgt spid="34"/>
                                        </p:tgtEl>
                                      </p:cBhvr>
                                    </p:animEffect>
                                  </p:childTnLst>
                                </p:cTn>
                              </p:par>
                              <p:par>
                                <p:cTn id="12" presetID="1" presetClass="entr" presetSubtype="0" fill="hold" nodeType="withEffect">
                                  <p:stCondLst>
                                    <p:cond delay="0"/>
                                  </p:stCondLst>
                                  <p:childTnLst>
                                    <p:set>
                                      <p:cBhvr>
                                        <p:cTn id="13" dur="1" fill="hold">
                                          <p:stCondLst>
                                            <p:cond delay="0"/>
                                          </p:stCondLst>
                                        </p:cTn>
                                        <p:tgtEl>
                                          <p:spTgt spid="3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childTnLst>
                                </p:cTn>
                              </p:par>
                              <p:par>
                                <p:cTn id="18" presetID="9" presetClass="emph" presetSubtype="0" nodeType="withEffect">
                                  <p:stCondLst>
                                    <p:cond delay="0"/>
                                  </p:stCondLst>
                                  <p:childTnLst>
                                    <p:set>
                                      <p:cBhvr rctx="PPT">
                                        <p:cTn id="19" dur="indefinite"/>
                                        <p:tgtEl>
                                          <p:spTgt spid="35"/>
                                        </p:tgtEl>
                                        <p:attrNameLst>
                                          <p:attrName>style.opacity</p:attrName>
                                        </p:attrNameLst>
                                      </p:cBhvr>
                                      <p:to>
                                        <p:strVal val="0.5"/>
                                      </p:to>
                                    </p:set>
                                    <p:animEffect filter="image" prLst="opacity: 0.5">
                                      <p:cBhvr rctx="IE">
                                        <p:cTn id="20" dur="indefinite"/>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mph" presetSubtype="0" nodeType="clickEffect">
                                  <p:stCondLst>
                                    <p:cond delay="0"/>
                                  </p:stCondLst>
                                  <p:childTnLst>
                                    <p:set>
                                      <p:cBhvr rctx="PPT">
                                        <p:cTn id="24" dur="indefinite"/>
                                        <p:tgtEl>
                                          <p:spTgt spid="36"/>
                                        </p:tgtEl>
                                        <p:attrNameLst>
                                          <p:attrName>style.opacity</p:attrName>
                                        </p:attrNameLst>
                                      </p:cBhvr>
                                      <p:to>
                                        <p:strVal val="0.5"/>
                                      </p:to>
                                    </p:set>
                                    <p:animEffect filter="image" prLst="opacity: 0.5">
                                      <p:cBhvr rctx="IE">
                                        <p:cTn id="25" dur="indefinite"/>
                                        <p:tgtEl>
                                          <p:spTgt spid="36"/>
                                        </p:tgtEl>
                                      </p:cBhvr>
                                    </p:animEffect>
                                  </p:childTnLst>
                                </p:cTn>
                              </p:par>
                              <p:par>
                                <p:cTn id="26" presetID="1"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Precedence Scoring</a:t>
            </a:r>
            <a:endParaRPr lang="en-US"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0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0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1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1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16"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18"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19" name="Rectangle 23"/>
          <p:cNvSpPr>
            <a:spLocks noChangeArrowheads="1"/>
          </p:cNvSpPr>
          <p:nvPr/>
        </p:nvSpPr>
        <p:spPr bwMode="auto">
          <a:xfrm>
            <a:off x="0" y="1076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Content Placeholder 2"/>
          <p:cNvSpPr>
            <a:spLocks noGrp="1"/>
          </p:cNvSpPr>
          <p:nvPr>
            <p:ph sz="quarter" idx="1"/>
          </p:nvPr>
        </p:nvSpPr>
        <p:spPr>
          <a:xfrm>
            <a:off x="457200" y="1524000"/>
            <a:ext cx="8229600" cy="533400"/>
          </a:xfrm>
        </p:spPr>
        <p:txBody>
          <a:bodyPr>
            <a:normAutofit fontScale="92500"/>
          </a:bodyPr>
          <a:lstStyle/>
          <a:p>
            <a:pPr algn="ctr">
              <a:buNone/>
            </a:pPr>
            <a:r>
              <a:rPr lang="en-US" dirty="0" smtClean="0"/>
              <a:t>Given pair-wise precedence scores, how to order sentences?</a:t>
            </a:r>
            <a:endParaRPr lang="en-US"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7" name="Group 36"/>
          <p:cNvGrpSpPr/>
          <p:nvPr/>
        </p:nvGrpSpPr>
        <p:grpSpPr>
          <a:xfrm>
            <a:off x="381000" y="2590800"/>
            <a:ext cx="4572000" cy="1143000"/>
            <a:chOff x="381000" y="2590800"/>
            <a:chExt cx="4572000" cy="1143000"/>
          </a:xfrm>
        </p:grpSpPr>
        <p:grpSp>
          <p:nvGrpSpPr>
            <p:cNvPr id="33" name="Group 32"/>
            <p:cNvGrpSpPr/>
            <p:nvPr/>
          </p:nvGrpSpPr>
          <p:grpSpPr>
            <a:xfrm>
              <a:off x="2362200" y="2590800"/>
              <a:ext cx="2590800" cy="1143000"/>
              <a:chOff x="3124200" y="2590800"/>
              <a:chExt cx="2590800" cy="1143000"/>
            </a:xfrm>
          </p:grpSpPr>
          <p:pic>
            <p:nvPicPr>
              <p:cNvPr id="5123"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81400" y="2895600"/>
                <a:ext cx="1771650" cy="514350"/>
              </a:xfrm>
              <a:prstGeom prst="rect">
                <a:avLst/>
              </a:prstGeom>
              <a:noFill/>
            </p:spPr>
          </p:pic>
          <p:sp>
            <p:nvSpPr>
              <p:cNvPr id="27" name="Rectangle 26"/>
              <p:cNvSpPr/>
              <p:nvPr/>
            </p:nvSpPr>
            <p:spPr>
              <a:xfrm>
                <a:off x="3124200" y="2590800"/>
                <a:ext cx="2590800" cy="1143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34" name="TextBox 33"/>
            <p:cNvSpPr txBox="1"/>
            <p:nvPr/>
          </p:nvSpPr>
          <p:spPr>
            <a:xfrm>
              <a:off x="381000" y="2819400"/>
              <a:ext cx="1752600" cy="369332"/>
            </a:xfrm>
            <a:prstGeom prst="rect">
              <a:avLst/>
            </a:prstGeom>
            <a:noFill/>
          </p:spPr>
          <p:txBody>
            <a:bodyPr wrap="square" rtlCol="0">
              <a:spAutoFit/>
            </a:bodyPr>
            <a:lstStyle/>
            <a:p>
              <a:pPr algn="r"/>
              <a:r>
                <a:rPr lang="en-US" dirty="0" smtClean="0"/>
                <a:t>Average</a:t>
              </a:r>
              <a:endParaRPr lang="en-US" dirty="0"/>
            </a:p>
          </p:txBody>
        </p:sp>
      </p:grpSp>
      <p:grpSp>
        <p:nvGrpSpPr>
          <p:cNvPr id="38" name="Group 37"/>
          <p:cNvGrpSpPr/>
          <p:nvPr/>
        </p:nvGrpSpPr>
        <p:grpSpPr>
          <a:xfrm>
            <a:off x="152400" y="4267200"/>
            <a:ext cx="6781800" cy="1143000"/>
            <a:chOff x="152400" y="4267200"/>
            <a:chExt cx="6781800" cy="1143000"/>
          </a:xfrm>
        </p:grpSpPr>
        <p:grpSp>
          <p:nvGrpSpPr>
            <p:cNvPr id="32" name="Group 31"/>
            <p:cNvGrpSpPr/>
            <p:nvPr/>
          </p:nvGrpSpPr>
          <p:grpSpPr>
            <a:xfrm>
              <a:off x="2362200" y="4267200"/>
              <a:ext cx="4572000" cy="1143000"/>
              <a:chOff x="2133600" y="4419600"/>
              <a:chExt cx="4572000" cy="1143000"/>
            </a:xfrm>
          </p:grpSpPr>
          <p:pic>
            <p:nvPicPr>
              <p:cNvPr id="5125"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86000" y="4724400"/>
                <a:ext cx="4352925" cy="600075"/>
              </a:xfrm>
              <a:prstGeom prst="rect">
                <a:avLst/>
              </a:prstGeom>
              <a:noFill/>
            </p:spPr>
          </p:pic>
          <p:sp>
            <p:nvSpPr>
              <p:cNvPr id="31" name="Rectangle 30"/>
              <p:cNvSpPr/>
              <p:nvPr/>
            </p:nvSpPr>
            <p:spPr>
              <a:xfrm>
                <a:off x="2133600" y="4419600"/>
                <a:ext cx="4572000" cy="1143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36" name="TextBox 35"/>
            <p:cNvSpPr txBox="1"/>
            <p:nvPr/>
          </p:nvSpPr>
          <p:spPr>
            <a:xfrm>
              <a:off x="152400" y="4572000"/>
              <a:ext cx="1981200" cy="369332"/>
            </a:xfrm>
            <a:prstGeom prst="rect">
              <a:avLst/>
            </a:prstGeom>
            <a:noFill/>
          </p:spPr>
          <p:txBody>
            <a:bodyPr wrap="square" rtlCol="0">
              <a:spAutoFit/>
            </a:bodyPr>
            <a:lstStyle/>
            <a:p>
              <a:pPr algn="r"/>
              <a:r>
                <a:rPr lang="en-US" dirty="0" smtClean="0"/>
                <a:t>Product of Ratios</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Ordering Wikipedia Abstracts</a:t>
            </a:r>
            <a:endParaRPr lang="en-US" dirty="0"/>
          </a:p>
        </p:txBody>
      </p:sp>
      <p:sp>
        <p:nvSpPr>
          <p:cNvPr id="5" name="TextBox 4"/>
          <p:cNvSpPr txBox="1"/>
          <p:nvPr/>
        </p:nvSpPr>
        <p:spPr>
          <a:xfrm>
            <a:off x="457200" y="1219200"/>
            <a:ext cx="4191000" cy="369332"/>
          </a:xfrm>
          <a:prstGeom prst="rect">
            <a:avLst/>
          </a:prstGeom>
          <a:noFill/>
        </p:spPr>
        <p:txBody>
          <a:bodyPr wrap="square" rtlCol="0">
            <a:spAutoFit/>
          </a:bodyPr>
          <a:lstStyle/>
          <a:p>
            <a:r>
              <a:rPr lang="en-US" dirty="0" smtClean="0"/>
              <a:t>Spearman Rank Correlation Co-efficient</a:t>
            </a:r>
            <a:endParaRPr lang="en-US" dirty="0"/>
          </a:p>
        </p:txBody>
      </p:sp>
      <p:sp>
        <p:nvSpPr>
          <p:cNvPr id="6" name="TextBox 5"/>
          <p:cNvSpPr txBox="1"/>
          <p:nvPr/>
        </p:nvSpPr>
        <p:spPr>
          <a:xfrm>
            <a:off x="4800600" y="2819400"/>
            <a:ext cx="4191000" cy="369332"/>
          </a:xfrm>
          <a:prstGeom prst="rect">
            <a:avLst/>
          </a:prstGeom>
          <a:noFill/>
        </p:spPr>
        <p:txBody>
          <a:bodyPr wrap="square" rtlCol="0">
            <a:spAutoFit/>
          </a:bodyPr>
          <a:lstStyle/>
          <a:p>
            <a:r>
              <a:rPr lang="en-US" dirty="0" smtClean="0"/>
              <a:t>Spearman for abstracts of different sizes</a:t>
            </a:r>
            <a:endParaRPr lang="en-US" dirty="0"/>
          </a:p>
        </p:txBody>
      </p:sp>
      <p:graphicFrame>
        <p:nvGraphicFramePr>
          <p:cNvPr id="10" name="Chart 9"/>
          <p:cNvGraphicFramePr/>
          <p:nvPr/>
        </p:nvGraphicFramePr>
        <p:xfrm>
          <a:off x="457200" y="1600200"/>
          <a:ext cx="3733800" cy="2438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nvGraphicFramePr>
        <p:xfrm>
          <a:off x="3505200" y="3352800"/>
          <a:ext cx="5343525" cy="2971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Framework for generating topic pages automatically</a:t>
            </a:r>
          </a:p>
          <a:p>
            <a:pPr lvl="1"/>
            <a:r>
              <a:rPr lang="en-US" dirty="0" smtClean="0"/>
              <a:t>General method that covers actual users interests</a:t>
            </a:r>
          </a:p>
          <a:p>
            <a:pPr lvl="1"/>
            <a:r>
              <a:rPr lang="en-US" dirty="0" smtClean="0"/>
              <a:t>Provides a paradigm for exploring information</a:t>
            </a:r>
          </a:p>
          <a:p>
            <a:pPr lvl="1"/>
            <a:endParaRPr lang="en-US" dirty="0" smtClean="0"/>
          </a:p>
          <a:p>
            <a:r>
              <a:rPr lang="en-US" dirty="0" smtClean="0"/>
              <a:t>Aspect models</a:t>
            </a:r>
          </a:p>
          <a:p>
            <a:pPr lvl="1"/>
            <a:r>
              <a:rPr lang="en-US" dirty="0" smtClean="0"/>
              <a:t>Self, Related and General </a:t>
            </a:r>
          </a:p>
          <a:p>
            <a:pPr lvl="1">
              <a:buNone/>
            </a:pPr>
            <a:endParaRPr lang="en-US" dirty="0" smtClean="0"/>
          </a:p>
          <a:p>
            <a:r>
              <a:rPr lang="en-US" dirty="0" smtClean="0"/>
              <a:t>Sentence extraction techniques that address</a:t>
            </a:r>
          </a:p>
          <a:p>
            <a:pPr lvl="1"/>
            <a:r>
              <a:rPr lang="en-US" dirty="0" smtClean="0"/>
              <a:t>Diversity, redundancy, relevance and grammaticality.</a:t>
            </a:r>
          </a:p>
          <a:p>
            <a:endParaRPr lang="en-US" dirty="0" smtClean="0"/>
          </a:p>
          <a:p>
            <a:r>
              <a:rPr lang="en-US" dirty="0" smtClean="0"/>
              <a:t>Timeline Order</a:t>
            </a:r>
          </a:p>
          <a:p>
            <a:pPr lvl="1"/>
            <a:r>
              <a:rPr lang="en-US" dirty="0" smtClean="0"/>
              <a:t>Vocabulary-based sentence ordering techniques </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Pending…</a:t>
            </a:r>
            <a:endParaRPr lang="en-US" dirty="0"/>
          </a:p>
        </p:txBody>
      </p:sp>
      <p:pic>
        <p:nvPicPr>
          <p:cNvPr id="4" name="Picture 6" descr="C:\Users\t-niranb\AppData\Local\Microsoft\Windows\Temporary Internet Files\Content.IE5\GRR0CXWC\MPj04327280000[1].jpg"/>
          <p:cNvPicPr>
            <a:picLocks noChangeAspect="1" noChangeArrowheads="1"/>
          </p:cNvPicPr>
          <p:nvPr/>
        </p:nvPicPr>
        <p:blipFill>
          <a:blip r:embed="rId2"/>
          <a:srcRect/>
          <a:stretch>
            <a:fillRect/>
          </a:stretch>
        </p:blipFill>
        <p:spPr bwMode="auto">
          <a:xfrm>
            <a:off x="1295400" y="1676400"/>
            <a:ext cx="6400800" cy="426720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Pending …</a:t>
            </a:r>
            <a:endParaRPr lang="en-US" dirty="0"/>
          </a:p>
        </p:txBody>
      </p:sp>
      <p:sp>
        <p:nvSpPr>
          <p:cNvPr id="3" name="Content Placeholder 2"/>
          <p:cNvSpPr>
            <a:spLocks noGrp="1"/>
          </p:cNvSpPr>
          <p:nvPr>
            <p:ph sz="quarter" idx="1"/>
          </p:nvPr>
        </p:nvSpPr>
        <p:spPr/>
        <p:txBody>
          <a:bodyPr/>
          <a:lstStyle/>
          <a:p>
            <a:r>
              <a:rPr lang="en-US" dirty="0" smtClean="0"/>
              <a:t>Manual evaluation of summaries</a:t>
            </a:r>
          </a:p>
          <a:p>
            <a:pPr lvl="1"/>
            <a:r>
              <a:rPr lang="en-US" dirty="0" smtClean="0"/>
              <a:t>Comparative and Absolute evaluation</a:t>
            </a:r>
          </a:p>
          <a:p>
            <a:pPr lvl="1">
              <a:buNone/>
            </a:pPr>
            <a:endParaRPr lang="en-US" dirty="0" smtClean="0"/>
          </a:p>
          <a:p>
            <a:r>
              <a:rPr lang="en-US" dirty="0" smtClean="0"/>
              <a:t>Sentence Ordering </a:t>
            </a:r>
          </a:p>
          <a:p>
            <a:pPr lvl="1"/>
            <a:r>
              <a:rPr lang="en-US" dirty="0" smtClean="0"/>
              <a:t>Investigate more back-off methods</a:t>
            </a:r>
          </a:p>
          <a:p>
            <a:pPr lvl="1"/>
            <a:r>
              <a:rPr lang="en-US" dirty="0" smtClean="0"/>
              <a:t>Better ranking methods based on pair-wise precedences.</a:t>
            </a:r>
          </a:p>
          <a:p>
            <a:pPr lvl="1">
              <a:buNone/>
            </a:pPr>
            <a:endParaRPr lang="en-US" dirty="0" smtClean="0"/>
          </a:p>
          <a:p>
            <a:r>
              <a:rPr lang="en-US" dirty="0" smtClean="0"/>
              <a:t>User information needs </a:t>
            </a:r>
            <a:r>
              <a:rPr lang="en-US" dirty="0" err="1" smtClean="0"/>
              <a:t>w.r.t</a:t>
            </a:r>
            <a:r>
              <a:rPr lang="en-US" dirty="0" smtClean="0"/>
              <a:t> topics and aspects</a:t>
            </a:r>
          </a:p>
          <a:p>
            <a:pPr lvl="1"/>
            <a:r>
              <a:rPr lang="en-US" dirty="0" smtClean="0"/>
              <a:t>Analyze session data and toolbar logs</a:t>
            </a:r>
          </a:p>
          <a:p>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990600"/>
          </a:xfrm>
        </p:spPr>
        <p:txBody>
          <a:bodyPr>
            <a:normAutofit/>
          </a:bodyPr>
          <a:lstStyle/>
          <a:p>
            <a:pPr algn="ctr"/>
            <a:r>
              <a:rPr lang="en-US" dirty="0" smtClean="0"/>
              <a:t>Questions ?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Wikipedia vs. Web based summaries</a:t>
            </a:r>
          </a:p>
          <a:p>
            <a:pPr lvl="1"/>
            <a:endParaRPr lang="en-US" dirty="0" smtClean="0"/>
          </a:p>
          <a:p>
            <a:endParaRPr lang="en-US" dirty="0" smtClean="0"/>
          </a:p>
          <a:p>
            <a:endParaRPr lang="en-US" dirty="0" smtClean="0"/>
          </a:p>
          <a:p>
            <a:r>
              <a:rPr lang="en-US" dirty="0" smtClean="0"/>
              <a:t>User interests vs. Wikipedia</a:t>
            </a:r>
          </a:p>
          <a:p>
            <a:endParaRPr lang="en-US" dirty="0" smtClean="0"/>
          </a:p>
          <a:p>
            <a:endParaRPr lang="en-US" dirty="0" smtClean="0"/>
          </a:p>
          <a:p>
            <a:endParaRPr lang="en-US" dirty="0" smtClean="0"/>
          </a:p>
          <a:p>
            <a:endParaRPr lang="en-US" dirty="0" smtClean="0"/>
          </a:p>
          <a:p>
            <a:endParaRPr lang="en-US" dirty="0" smtClean="0"/>
          </a:p>
          <a:p>
            <a:pPr lvl="1">
              <a:buNone/>
            </a:pPr>
            <a:endParaRPr lang="en-US" dirty="0" smtClean="0"/>
          </a:p>
        </p:txBody>
      </p:sp>
      <p:pic>
        <p:nvPicPr>
          <p:cNvPr id="1039" name="Picture 15" descr="C:\Users\t-niranb\AppData\Local\Microsoft\Windows\Temporary Internet Files\Content.IE5\0MW07YT4\MPj04393590000[1].jpg"/>
          <p:cNvPicPr>
            <a:picLocks noChangeAspect="1" noChangeArrowheads="1"/>
          </p:cNvPicPr>
          <p:nvPr/>
        </p:nvPicPr>
        <p:blipFill>
          <a:blip r:embed="rId2" cstate="print"/>
          <a:srcRect/>
          <a:stretch>
            <a:fillRect/>
          </a:stretch>
        </p:blipFill>
        <p:spPr bwMode="auto">
          <a:xfrm>
            <a:off x="2057400" y="3657600"/>
            <a:ext cx="1600200" cy="1600200"/>
          </a:xfrm>
          <a:prstGeom prst="rect">
            <a:avLst/>
          </a:prstGeom>
          <a:noFill/>
        </p:spPr>
      </p:pic>
      <p:sp>
        <p:nvSpPr>
          <p:cNvPr id="2" name="Title 1"/>
          <p:cNvSpPr>
            <a:spLocks noGrp="1"/>
          </p:cNvSpPr>
          <p:nvPr>
            <p:ph type="title"/>
          </p:nvPr>
        </p:nvSpPr>
        <p:spPr/>
        <p:txBody>
          <a:bodyPr/>
          <a:lstStyle/>
          <a:p>
            <a:r>
              <a:rPr lang="en-US" dirty="0" smtClean="0"/>
              <a:t>Motivation – Users, Web, and Wikipedia</a:t>
            </a:r>
            <a:endParaRPr lang="en-US" dirty="0"/>
          </a:p>
        </p:txBody>
      </p:sp>
      <p:pic>
        <p:nvPicPr>
          <p:cNvPr id="1027" name="Picture 3" descr="C:\Program Files\Microsoft Office\MEDIA\CAGCAT10\j0292020.wmf"/>
          <p:cNvPicPr>
            <a:picLocks noChangeAspect="1" noChangeArrowheads="1"/>
          </p:cNvPicPr>
          <p:nvPr/>
        </p:nvPicPr>
        <p:blipFill>
          <a:blip r:embed="rId3"/>
          <a:srcRect/>
          <a:stretch>
            <a:fillRect/>
          </a:stretch>
        </p:blipFill>
        <p:spPr bwMode="auto">
          <a:xfrm>
            <a:off x="5562600" y="5943600"/>
            <a:ext cx="584474" cy="554736"/>
          </a:xfrm>
          <a:prstGeom prst="rect">
            <a:avLst/>
          </a:prstGeom>
          <a:noFill/>
        </p:spPr>
      </p:pic>
      <p:pic>
        <p:nvPicPr>
          <p:cNvPr id="12" name="Picture 2" descr="C:\Program Files\Microsoft Office\MEDIA\CAGCAT10\j0195384.wmf"/>
          <p:cNvPicPr>
            <a:picLocks noChangeAspect="1" noChangeArrowheads="1"/>
          </p:cNvPicPr>
          <p:nvPr/>
        </p:nvPicPr>
        <p:blipFill>
          <a:blip r:embed="rId4"/>
          <a:srcRect/>
          <a:stretch>
            <a:fillRect/>
          </a:stretch>
        </p:blipFill>
        <p:spPr bwMode="auto">
          <a:xfrm>
            <a:off x="7620000" y="5562600"/>
            <a:ext cx="692032" cy="706479"/>
          </a:xfrm>
          <a:prstGeom prst="rect">
            <a:avLst/>
          </a:prstGeom>
          <a:noFill/>
        </p:spPr>
      </p:pic>
      <p:pic>
        <p:nvPicPr>
          <p:cNvPr id="1028" name="Picture 4"/>
          <p:cNvPicPr>
            <a:picLocks noChangeAspect="1" noChangeArrowheads="1"/>
          </p:cNvPicPr>
          <p:nvPr/>
        </p:nvPicPr>
        <p:blipFill>
          <a:blip r:embed="rId5"/>
          <a:srcRect/>
          <a:stretch>
            <a:fillRect/>
          </a:stretch>
        </p:blipFill>
        <p:spPr bwMode="auto">
          <a:xfrm>
            <a:off x="4953000" y="3886200"/>
            <a:ext cx="3886200" cy="1270578"/>
          </a:xfrm>
          <a:prstGeom prst="rect">
            <a:avLst/>
          </a:prstGeom>
          <a:noFill/>
          <a:ln w="9525">
            <a:noFill/>
            <a:miter lim="800000"/>
            <a:headEnd/>
            <a:tailEnd/>
          </a:ln>
          <a:effectLst/>
        </p:spPr>
      </p:pic>
      <p:pic>
        <p:nvPicPr>
          <p:cNvPr id="17" name="Picture 2" descr="C:\Program Files\Microsoft Office\MEDIA\CAGCAT10\j0195384.wmf"/>
          <p:cNvPicPr>
            <a:picLocks noChangeAspect="1" noChangeArrowheads="1"/>
          </p:cNvPicPr>
          <p:nvPr/>
        </p:nvPicPr>
        <p:blipFill>
          <a:blip r:embed="rId4"/>
          <a:srcRect/>
          <a:stretch>
            <a:fillRect/>
          </a:stretch>
        </p:blipFill>
        <p:spPr bwMode="auto">
          <a:xfrm>
            <a:off x="6705600" y="5181600"/>
            <a:ext cx="692032" cy="706479"/>
          </a:xfrm>
          <a:prstGeom prst="rect">
            <a:avLst/>
          </a:prstGeom>
          <a:noFill/>
        </p:spPr>
      </p:pic>
      <p:pic>
        <p:nvPicPr>
          <p:cNvPr id="18" name="Picture 3" descr="C:\Program Files\Microsoft Office\MEDIA\CAGCAT10\j0292020.wmf"/>
          <p:cNvPicPr>
            <a:picLocks noChangeAspect="1" noChangeArrowheads="1"/>
          </p:cNvPicPr>
          <p:nvPr/>
        </p:nvPicPr>
        <p:blipFill>
          <a:blip r:embed="rId3"/>
          <a:srcRect/>
          <a:stretch>
            <a:fillRect/>
          </a:stretch>
        </p:blipFill>
        <p:spPr bwMode="auto">
          <a:xfrm>
            <a:off x="6096000" y="5562600"/>
            <a:ext cx="584474" cy="554736"/>
          </a:xfrm>
          <a:prstGeom prst="rect">
            <a:avLst/>
          </a:prstGeom>
          <a:noFill/>
        </p:spPr>
      </p:pic>
      <p:pic>
        <p:nvPicPr>
          <p:cNvPr id="19" name="Picture 3" descr="C:\Program Files\Microsoft Office\MEDIA\CAGCAT10\j0292020.wmf"/>
          <p:cNvPicPr>
            <a:picLocks noChangeAspect="1" noChangeArrowheads="1"/>
          </p:cNvPicPr>
          <p:nvPr/>
        </p:nvPicPr>
        <p:blipFill>
          <a:blip r:embed="rId3"/>
          <a:srcRect/>
          <a:stretch>
            <a:fillRect/>
          </a:stretch>
        </p:blipFill>
        <p:spPr bwMode="auto">
          <a:xfrm>
            <a:off x="5486400" y="5334000"/>
            <a:ext cx="584474" cy="554736"/>
          </a:xfrm>
          <a:prstGeom prst="rect">
            <a:avLst/>
          </a:prstGeom>
          <a:noFill/>
        </p:spPr>
      </p:pic>
      <p:pic>
        <p:nvPicPr>
          <p:cNvPr id="20" name="Picture 2" descr="C:\Program Files\Microsoft Office\MEDIA\CAGCAT10\j0195384.wmf"/>
          <p:cNvPicPr>
            <a:picLocks noChangeAspect="1" noChangeArrowheads="1"/>
          </p:cNvPicPr>
          <p:nvPr/>
        </p:nvPicPr>
        <p:blipFill>
          <a:blip r:embed="rId4"/>
          <a:srcRect/>
          <a:stretch>
            <a:fillRect/>
          </a:stretch>
        </p:blipFill>
        <p:spPr bwMode="auto">
          <a:xfrm>
            <a:off x="6705600" y="6019800"/>
            <a:ext cx="692032" cy="706479"/>
          </a:xfrm>
          <a:prstGeom prst="rect">
            <a:avLst/>
          </a:prstGeom>
          <a:noFill/>
        </p:spPr>
      </p:pic>
      <p:pic>
        <p:nvPicPr>
          <p:cNvPr id="19459" name="Picture 3"/>
          <p:cNvPicPr>
            <a:picLocks noChangeAspect="1" noChangeArrowheads="1"/>
          </p:cNvPicPr>
          <p:nvPr/>
        </p:nvPicPr>
        <p:blipFill>
          <a:blip r:embed="rId6"/>
          <a:srcRect/>
          <a:stretch>
            <a:fillRect/>
          </a:stretch>
        </p:blipFill>
        <p:spPr bwMode="auto">
          <a:xfrm>
            <a:off x="4937547" y="1828800"/>
            <a:ext cx="1524000" cy="1067110"/>
          </a:xfrm>
          <a:prstGeom prst="rect">
            <a:avLst/>
          </a:prstGeom>
          <a:noFill/>
          <a:ln w="9525">
            <a:noFill/>
            <a:miter lim="800000"/>
            <a:headEnd/>
            <a:tailEnd/>
          </a:ln>
          <a:effectLst/>
        </p:spPr>
      </p:pic>
      <p:pic>
        <p:nvPicPr>
          <p:cNvPr id="19460" name="Picture 4"/>
          <p:cNvPicPr>
            <a:picLocks noChangeAspect="1" noChangeArrowheads="1"/>
          </p:cNvPicPr>
          <p:nvPr/>
        </p:nvPicPr>
        <p:blipFill>
          <a:blip r:embed="rId7"/>
          <a:srcRect/>
          <a:stretch>
            <a:fillRect/>
          </a:stretch>
        </p:blipFill>
        <p:spPr bwMode="auto">
          <a:xfrm>
            <a:off x="7528347" y="1905000"/>
            <a:ext cx="1310853" cy="1143000"/>
          </a:xfrm>
          <a:prstGeom prst="rect">
            <a:avLst/>
          </a:prstGeom>
          <a:noFill/>
          <a:ln w="9525">
            <a:noFill/>
            <a:miter lim="800000"/>
            <a:headEnd/>
            <a:tailEnd/>
          </a:ln>
          <a:effectLst/>
        </p:spPr>
      </p:pic>
      <p:sp>
        <p:nvSpPr>
          <p:cNvPr id="8" name="Not Equal 7"/>
          <p:cNvSpPr/>
          <p:nvPr/>
        </p:nvSpPr>
        <p:spPr>
          <a:xfrm>
            <a:off x="6842547" y="2229592"/>
            <a:ext cx="426027" cy="225136"/>
          </a:xfrm>
          <a:prstGeom prst="mathNotEqual">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pic>
        <p:nvPicPr>
          <p:cNvPr id="33" name="Picture 3"/>
          <p:cNvPicPr>
            <a:picLocks noChangeAspect="1" noChangeArrowheads="1"/>
          </p:cNvPicPr>
          <p:nvPr/>
        </p:nvPicPr>
        <p:blipFill>
          <a:blip r:embed="rId6"/>
          <a:srcRect/>
          <a:stretch>
            <a:fillRect/>
          </a:stretch>
        </p:blipFill>
        <p:spPr bwMode="auto">
          <a:xfrm>
            <a:off x="762000" y="3581400"/>
            <a:ext cx="1524000" cy="10671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 Query Log Evidence</a:t>
            </a:r>
            <a:endParaRPr lang="en-US" dirty="0"/>
          </a:p>
        </p:txBody>
      </p:sp>
      <p:sp>
        <p:nvSpPr>
          <p:cNvPr id="3" name="Content Placeholder 2"/>
          <p:cNvSpPr>
            <a:spLocks noGrp="1"/>
          </p:cNvSpPr>
          <p:nvPr>
            <p:ph sz="quarter" idx="1"/>
          </p:nvPr>
        </p:nvSpPr>
        <p:spPr>
          <a:xfrm>
            <a:off x="457200" y="1143000"/>
            <a:ext cx="8229600" cy="533400"/>
          </a:xfrm>
        </p:spPr>
        <p:txBody>
          <a:bodyPr numCol="3">
            <a:normAutofit/>
          </a:bodyPr>
          <a:lstStyle/>
          <a:p>
            <a:pPr algn="ctr">
              <a:buNone/>
            </a:pPr>
            <a:r>
              <a:rPr lang="en-US" dirty="0" smtClean="0"/>
              <a:t>Michael Phelps</a:t>
            </a:r>
          </a:p>
          <a:p>
            <a:pPr algn="ctr">
              <a:buNone/>
            </a:pPr>
            <a:r>
              <a:rPr lang="en-US" dirty="0" smtClean="0"/>
              <a:t>George Clooney</a:t>
            </a:r>
          </a:p>
          <a:p>
            <a:pPr algn="ctr">
              <a:buNone/>
            </a:pPr>
            <a:r>
              <a:rPr lang="en-US" dirty="0" smtClean="0"/>
              <a:t>Oprah Winfrey</a:t>
            </a:r>
            <a:endParaRPr lang="en-US" dirty="0"/>
          </a:p>
        </p:txBody>
      </p:sp>
      <p:graphicFrame>
        <p:nvGraphicFramePr>
          <p:cNvPr id="14" name="Table 13"/>
          <p:cNvGraphicFramePr>
            <a:graphicFrameLocks noGrp="1"/>
          </p:cNvGraphicFramePr>
          <p:nvPr/>
        </p:nvGraphicFramePr>
        <p:xfrm>
          <a:off x="762000" y="2819400"/>
          <a:ext cx="2209800" cy="3505200"/>
        </p:xfrm>
        <a:graphic>
          <a:graphicData uri="http://schemas.openxmlformats.org/drawingml/2006/table">
            <a:tbl>
              <a:tblPr/>
              <a:tblGrid>
                <a:gridCol w="1793636"/>
                <a:gridCol w="416164"/>
              </a:tblGrid>
              <a:tr h="0">
                <a:tc>
                  <a:txBody>
                    <a:bodyPr/>
                    <a:lstStyle/>
                    <a:p>
                      <a:pPr marL="0" marR="0">
                        <a:spcBef>
                          <a:spcPts val="0"/>
                        </a:spcBef>
                        <a:spcAft>
                          <a:spcPts val="0"/>
                        </a:spcAft>
                      </a:pPr>
                      <a:r>
                        <a:rPr lang="en-US" sz="1000" dirty="0" err="1">
                          <a:latin typeface="Arial Narrow" pitchFamily="34" charset="0"/>
                          <a:ea typeface="Times New Roman"/>
                        </a:rPr>
                        <a:t>michaelphelps</a:t>
                      </a:r>
                      <a:endParaRPr lang="en-US" sz="1000" dirty="0">
                        <a:latin typeface="Arial Narrow" pitchFamily="34" charset="0"/>
                        <a:ea typeface="Times New Roman"/>
                      </a:endParaRP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michaelphelps</a:t>
                      </a:r>
                      <a:r>
                        <a:rPr lang="en-US" sz="1000" dirty="0">
                          <a:latin typeface="Arial Narrow" pitchFamily="34" charset="0"/>
                          <a:ea typeface="Times New Roman"/>
                        </a:rPr>
                        <a:t> sport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michaelphelps</a:t>
                      </a:r>
                      <a:r>
                        <a:rPr lang="en-US" sz="1000" dirty="0">
                          <a:latin typeface="Arial Narrow" pitchFamily="34" charset="0"/>
                          <a:ea typeface="Times New Roman"/>
                        </a:rPr>
                        <a:t> girlfriend</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michaelphelps</a:t>
                      </a:r>
                      <a:r>
                        <a:rPr lang="en-US" sz="1000" dirty="0">
                          <a:latin typeface="Arial Narrow" pitchFamily="34" charset="0"/>
                          <a:ea typeface="Times New Roman"/>
                        </a:rPr>
                        <a:t> photos</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a:latin typeface="Arial Narrow" pitchFamily="34" charset="0"/>
                          <a:ea typeface="Times New Roman"/>
                        </a:rPr>
                        <a:t>pictures </a:t>
                      </a:r>
                      <a:r>
                        <a:rPr lang="en-US" sz="1000" dirty="0" err="1">
                          <a:latin typeface="Arial Narrow" pitchFamily="34" charset="0"/>
                          <a:ea typeface="Times New Roman"/>
                        </a:rPr>
                        <a:t>michaelphelps</a:t>
                      </a:r>
                      <a:endParaRPr lang="en-US" sz="1000" dirty="0">
                        <a:latin typeface="Arial Narrow" pitchFamily="34" charset="0"/>
                        <a:ea typeface="Times New Roman"/>
                      </a:endParaRP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michaelphelps</a:t>
                      </a:r>
                      <a:r>
                        <a:rPr lang="en-US" sz="1000" dirty="0">
                          <a:latin typeface="Arial Narrow" pitchFamily="34" charset="0"/>
                          <a:ea typeface="Times New Roman"/>
                        </a:rPr>
                        <a:t> biography</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michaelphelps</a:t>
                      </a:r>
                      <a:r>
                        <a:rPr lang="en-US" sz="1000" dirty="0">
                          <a:latin typeface="Arial Narrow" pitchFamily="34" charset="0"/>
                          <a:ea typeface="Times New Roman"/>
                        </a:rPr>
                        <a:t> workout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michaelphelps</a:t>
                      </a:r>
                      <a:r>
                        <a:rPr lang="en-US" sz="1000" dirty="0">
                          <a:latin typeface="Arial Narrow" pitchFamily="34" charset="0"/>
                          <a:ea typeface="Times New Roman"/>
                        </a:rPr>
                        <a:t> house</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michaelphelps</a:t>
                      </a:r>
                      <a:r>
                        <a:rPr lang="en-US" sz="1000" dirty="0">
                          <a:latin typeface="Arial Narrow" pitchFamily="34" charset="0"/>
                          <a:ea typeface="Times New Roman"/>
                        </a:rPr>
                        <a:t> feet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michaelphelps</a:t>
                      </a:r>
                      <a:r>
                        <a:rPr lang="en-US" sz="1000" dirty="0">
                          <a:latin typeface="Arial Narrow" pitchFamily="34" charset="0"/>
                          <a:ea typeface="Times New Roman"/>
                        </a:rPr>
                        <a:t> records</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michaelphelps</a:t>
                      </a:r>
                      <a:r>
                        <a:rPr lang="en-US" sz="1000" dirty="0">
                          <a:latin typeface="Arial Narrow" pitchFamily="34" charset="0"/>
                          <a:ea typeface="Times New Roman"/>
                        </a:rPr>
                        <a:t> times</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michaelphelps</a:t>
                      </a:r>
                      <a:r>
                        <a:rPr lang="en-US" sz="1000" dirty="0">
                          <a:latin typeface="Arial Narrow" pitchFamily="34" charset="0"/>
                          <a:ea typeface="Times New Roman"/>
                        </a:rPr>
                        <a:t> height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michaelphelps</a:t>
                      </a:r>
                      <a:r>
                        <a:rPr lang="en-US" sz="1000" dirty="0">
                          <a:latin typeface="Arial Narrow" pitchFamily="34" charset="0"/>
                          <a:ea typeface="Times New Roman"/>
                        </a:rPr>
                        <a:t> college</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michaelphelps</a:t>
                      </a:r>
                      <a:r>
                        <a:rPr lang="en-US" sz="1000" dirty="0">
                          <a:latin typeface="Arial Narrow" pitchFamily="34" charset="0"/>
                          <a:ea typeface="Times New Roman"/>
                        </a:rPr>
                        <a:t> butterfly</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michaelphelps</a:t>
                      </a:r>
                      <a:r>
                        <a:rPr lang="en-US" sz="1000" dirty="0">
                          <a:latin typeface="Arial Narrow" pitchFamily="34" charset="0"/>
                          <a:ea typeface="Times New Roman"/>
                        </a:rPr>
                        <a:t> swim</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bl>
          </a:graphicData>
        </a:graphic>
      </p:graphicFrame>
      <p:graphicFrame>
        <p:nvGraphicFramePr>
          <p:cNvPr id="15" name="Table 14"/>
          <p:cNvGraphicFramePr>
            <a:graphicFrameLocks noGrp="1"/>
          </p:cNvGraphicFramePr>
          <p:nvPr/>
        </p:nvGraphicFramePr>
        <p:xfrm>
          <a:off x="3429000" y="2819400"/>
          <a:ext cx="2362200" cy="3505200"/>
        </p:xfrm>
        <a:graphic>
          <a:graphicData uri="http://schemas.openxmlformats.org/drawingml/2006/table">
            <a:tbl>
              <a:tblPr/>
              <a:tblGrid>
                <a:gridCol w="1845469"/>
                <a:gridCol w="516731"/>
              </a:tblGrid>
              <a:tr h="0">
                <a:tc>
                  <a:txBody>
                    <a:bodyPr/>
                    <a:lstStyle/>
                    <a:p>
                      <a:pPr marL="0" marR="0">
                        <a:spcBef>
                          <a:spcPts val="0"/>
                        </a:spcBef>
                        <a:spcAft>
                          <a:spcPts val="0"/>
                        </a:spcAft>
                      </a:pPr>
                      <a:r>
                        <a:rPr lang="en-US" sz="1000" dirty="0" err="1">
                          <a:latin typeface="Arial Narrow" pitchFamily="34" charset="0"/>
                          <a:ea typeface="Times New Roman"/>
                        </a:rPr>
                        <a:t>georgeclooney</a:t>
                      </a:r>
                      <a:endParaRPr lang="en-US" sz="1000" dirty="0">
                        <a:latin typeface="Arial Narrow" pitchFamily="34" charset="0"/>
                        <a:ea typeface="Times New Roman"/>
                      </a:endParaRP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georgeclooney</a:t>
                      </a:r>
                      <a:r>
                        <a:rPr lang="en-US" sz="1000" dirty="0">
                          <a:latin typeface="Arial Narrow" pitchFamily="34" charset="0"/>
                          <a:ea typeface="Times New Roman"/>
                        </a:rPr>
                        <a:t> movies</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a:latin typeface="Arial Narrow" pitchFamily="34" charset="0"/>
                          <a:ea typeface="Times New Roman"/>
                        </a:rPr>
                        <a:t>pet </a:t>
                      </a:r>
                      <a:r>
                        <a:rPr lang="en-US" sz="1000" dirty="0" err="1">
                          <a:latin typeface="Arial Narrow" pitchFamily="34" charset="0"/>
                          <a:ea typeface="Times New Roman"/>
                        </a:rPr>
                        <a:t>georgeclooney</a:t>
                      </a:r>
                      <a:endParaRPr lang="en-US" sz="1000" dirty="0">
                        <a:latin typeface="Arial Narrow" pitchFamily="34" charset="0"/>
                        <a:ea typeface="Times New Roman"/>
                      </a:endParaRP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georgeclooney</a:t>
                      </a:r>
                      <a:r>
                        <a:rPr lang="en-US" sz="1000" dirty="0">
                          <a:latin typeface="Arial Narrow" pitchFamily="34" charset="0"/>
                          <a:ea typeface="Times New Roman"/>
                        </a:rPr>
                        <a:t> pictures</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georgeclooney</a:t>
                      </a:r>
                      <a:r>
                        <a:rPr lang="en-US" sz="1000" dirty="0">
                          <a:latin typeface="Arial Narrow" pitchFamily="34" charset="0"/>
                          <a:ea typeface="Times New Roman"/>
                        </a:rPr>
                        <a:t> biography</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a:latin typeface="Arial Narrow" pitchFamily="34" charset="0"/>
                          <a:ea typeface="Times New Roman"/>
                        </a:rPr>
                        <a:t>batman </a:t>
                      </a:r>
                      <a:r>
                        <a:rPr lang="en-US" sz="1000" dirty="0" err="1">
                          <a:latin typeface="Arial Narrow" pitchFamily="34" charset="0"/>
                          <a:ea typeface="Times New Roman"/>
                        </a:rPr>
                        <a:t>georgeclooney</a:t>
                      </a:r>
                      <a:endParaRPr lang="en-US" sz="1000" dirty="0">
                        <a:latin typeface="Arial Narrow" pitchFamily="34" charset="0"/>
                        <a:ea typeface="Times New Roman"/>
                      </a:endParaRP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georgeclooney</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sarahlarsongeorgeclooney</a:t>
                      </a:r>
                      <a:endParaRPr lang="en-US" sz="1000" dirty="0">
                        <a:latin typeface="Arial Narrow" pitchFamily="34" charset="0"/>
                        <a:ea typeface="Times New Roman"/>
                      </a:endParaRP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georgeclooney</a:t>
                      </a:r>
                      <a:r>
                        <a:rPr lang="en-US" sz="1000" dirty="0">
                          <a:latin typeface="Arial Narrow" pitchFamily="34" charset="0"/>
                          <a:ea typeface="Times New Roman"/>
                        </a:rPr>
                        <a:t> accident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georgeclooney</a:t>
                      </a:r>
                      <a:r>
                        <a:rPr lang="en-US" sz="1000" dirty="0">
                          <a:latin typeface="Arial Narrow" pitchFamily="34" charset="0"/>
                          <a:ea typeface="Times New Roman"/>
                        </a:rPr>
                        <a:t> motorcycle accident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george clooney's pet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georgeclooney</a:t>
                      </a:r>
                      <a:r>
                        <a:rPr lang="en-US" sz="1000" dirty="0">
                          <a:latin typeface="Arial Narrow" pitchFamily="34" charset="0"/>
                          <a:ea typeface="Times New Roman"/>
                        </a:rPr>
                        <a:t> height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george clooney filmography</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george clooney fan club</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george</a:t>
                      </a:r>
                      <a:r>
                        <a:rPr lang="en-US" sz="1000" dirty="0">
                          <a:latin typeface="Arial Narrow" pitchFamily="34" charset="0"/>
                          <a:ea typeface="Times New Roman"/>
                        </a:rPr>
                        <a:t> </a:t>
                      </a:r>
                      <a:r>
                        <a:rPr lang="en-US" sz="1000" dirty="0" err="1">
                          <a:latin typeface="Arial Narrow" pitchFamily="34" charset="0"/>
                          <a:ea typeface="Times New Roman"/>
                        </a:rPr>
                        <a:t>clooney</a:t>
                      </a:r>
                      <a:r>
                        <a:rPr lang="en-US" sz="1000" dirty="0">
                          <a:latin typeface="Arial Narrow" pitchFamily="34" charset="0"/>
                          <a:ea typeface="Times New Roman"/>
                        </a:rPr>
                        <a:t> married</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bl>
          </a:graphicData>
        </a:graphic>
      </p:graphicFrame>
      <p:graphicFrame>
        <p:nvGraphicFramePr>
          <p:cNvPr id="16" name="Table 15"/>
          <p:cNvGraphicFramePr>
            <a:graphicFrameLocks noGrp="1"/>
          </p:cNvGraphicFramePr>
          <p:nvPr/>
        </p:nvGraphicFramePr>
        <p:xfrm>
          <a:off x="6324600" y="2819400"/>
          <a:ext cx="2286000" cy="3505200"/>
        </p:xfrm>
        <a:graphic>
          <a:graphicData uri="http://schemas.openxmlformats.org/drawingml/2006/table">
            <a:tbl>
              <a:tblPr/>
              <a:tblGrid>
                <a:gridCol w="1779521"/>
                <a:gridCol w="506479"/>
              </a:tblGrid>
              <a:tr h="0">
                <a:tc>
                  <a:txBody>
                    <a:bodyPr/>
                    <a:lstStyle/>
                    <a:p>
                      <a:pPr marL="0" marR="0">
                        <a:spcBef>
                          <a:spcPts val="0"/>
                        </a:spcBef>
                        <a:spcAft>
                          <a:spcPts val="0"/>
                        </a:spcAft>
                      </a:pPr>
                      <a:r>
                        <a:rPr lang="en-US" sz="1000" dirty="0" err="1">
                          <a:latin typeface="Arial Narrow" pitchFamily="34" charset="0"/>
                          <a:ea typeface="Times New Roman"/>
                        </a:rPr>
                        <a:t>oprahwinfrey</a:t>
                      </a:r>
                      <a:endParaRPr lang="en-US" sz="1000" dirty="0">
                        <a:latin typeface="Arial Narrow" pitchFamily="34" charset="0"/>
                        <a:ea typeface="Times New Roman"/>
                      </a:endParaRP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oprahwinfrey</a:t>
                      </a:r>
                      <a:r>
                        <a:rPr lang="en-US" sz="1000" dirty="0">
                          <a:latin typeface="Arial Narrow" pitchFamily="34" charset="0"/>
                          <a:ea typeface="Times New Roman"/>
                        </a:rPr>
                        <a:t> show</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oprah winfrey tv show</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the oprah winfrey show</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dirty="0" err="1">
                          <a:latin typeface="Arial Narrow" pitchFamily="34" charset="0"/>
                          <a:ea typeface="Times New Roman"/>
                        </a:rPr>
                        <a:t>oprah</a:t>
                      </a:r>
                      <a:r>
                        <a:rPr lang="en-US" sz="1000" dirty="0">
                          <a:latin typeface="Arial Narrow" pitchFamily="34" charset="0"/>
                          <a:ea typeface="Times New Roman"/>
                        </a:rPr>
                        <a:t> </a:t>
                      </a:r>
                      <a:r>
                        <a:rPr lang="en-US" sz="1000" dirty="0" err="1">
                          <a:latin typeface="Arial Narrow" pitchFamily="34" charset="0"/>
                          <a:ea typeface="Times New Roman"/>
                        </a:rPr>
                        <a:t>winfrey</a:t>
                      </a:r>
                      <a:r>
                        <a:rPr lang="en-US" sz="1000" dirty="0">
                          <a:latin typeface="Arial Narrow" pitchFamily="34" charset="0"/>
                          <a:ea typeface="Times New Roman"/>
                        </a:rPr>
                        <a:t> website</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oprah winfrey biography</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oprah winfrey foundation</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oprah winfrey leadership academy</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oprah winfrey montecito home</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oprah winfrey book list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oprah winfrey illness</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oprah winfrey books</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oprah winfrey school </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oprah winfrey scholarship fund</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1000">
                          <a:latin typeface="Arial Narrow" pitchFamily="34" charset="0"/>
                          <a:ea typeface="Times New Roman"/>
                        </a:rPr>
                        <a:t>oprah winfrey life</a:t>
                      </a:r>
                    </a:p>
                  </a:txBody>
                  <a:tcPr marL="68580" marR="68580" marT="0" marB="0">
                    <a:lnL>
                      <a:noFill/>
                    </a:lnL>
                    <a:lnR>
                      <a:noFill/>
                    </a:lnR>
                    <a:lnT>
                      <a:noFill/>
                    </a:lnT>
                    <a:lnB>
                      <a:noFill/>
                    </a:lnB>
                  </a:tcPr>
                </a:tc>
                <a:tc>
                  <a:txBody>
                    <a:bodyPr/>
                    <a:lstStyle/>
                    <a:p>
                      <a:pPr marL="0" marR="0" algn="r">
                        <a:spcBef>
                          <a:spcPts val="0"/>
                        </a:spcBef>
                        <a:spcAft>
                          <a:spcPts val="0"/>
                        </a:spcAft>
                      </a:pPr>
                      <a:endParaRPr lang="en-US" sz="1000" dirty="0">
                        <a:latin typeface="Arial Narrow" pitchFamily="34" charset="0"/>
                        <a:ea typeface="Times New Roman"/>
                      </a:endParaRPr>
                    </a:p>
                  </a:txBody>
                  <a:tcPr marL="68580" marR="68580" marT="0" marB="0">
                    <a:lnL>
                      <a:noFill/>
                    </a:lnL>
                    <a:lnR>
                      <a:noFill/>
                    </a:lnR>
                    <a:lnT>
                      <a:noFill/>
                    </a:lnT>
                    <a:lnB>
                      <a:noFill/>
                    </a:lnB>
                  </a:tcPr>
                </a:tc>
              </a:tr>
            </a:tbl>
          </a:graphicData>
        </a:graphic>
      </p:graphicFrame>
      <p:graphicFrame>
        <p:nvGraphicFramePr>
          <p:cNvPr id="19" name="Chart 18"/>
          <p:cNvGraphicFramePr/>
          <p:nvPr/>
        </p:nvGraphicFramePr>
        <p:xfrm>
          <a:off x="3048000" y="1524000"/>
          <a:ext cx="2819400" cy="152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Chart 19"/>
          <p:cNvGraphicFramePr/>
          <p:nvPr/>
        </p:nvGraphicFramePr>
        <p:xfrm>
          <a:off x="5867400" y="1524000"/>
          <a:ext cx="2971800" cy="152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p:nvPr/>
        </p:nvGraphicFramePr>
        <p:xfrm>
          <a:off x="457200" y="1524000"/>
          <a:ext cx="2743200" cy="1524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 Browsing Paradigm</a:t>
            </a:r>
            <a:endParaRPr lang="en-US" dirty="0"/>
          </a:p>
        </p:txBody>
      </p:sp>
      <p:sp>
        <p:nvSpPr>
          <p:cNvPr id="3" name="Content Placeholder 2"/>
          <p:cNvSpPr>
            <a:spLocks noGrp="1"/>
          </p:cNvSpPr>
          <p:nvPr>
            <p:ph sz="quarter" idx="1"/>
          </p:nvPr>
        </p:nvSpPr>
        <p:spPr/>
        <p:txBody>
          <a:bodyPr/>
          <a:lstStyle/>
          <a:p>
            <a:r>
              <a:rPr lang="en-US" dirty="0" smtClean="0"/>
              <a:t>A summary from multiple sources is an interesting paradigm for topic exploration</a:t>
            </a:r>
          </a:p>
          <a:p>
            <a:endParaRPr lang="en-US" dirty="0"/>
          </a:p>
        </p:txBody>
      </p:sp>
      <p:pic>
        <p:nvPicPr>
          <p:cNvPr id="4" name="Picture 6"/>
          <p:cNvPicPr>
            <a:picLocks noChangeAspect="1" noChangeArrowheads="1"/>
          </p:cNvPicPr>
          <p:nvPr/>
        </p:nvPicPr>
        <p:blipFill>
          <a:blip r:embed="rId2"/>
          <a:srcRect/>
          <a:stretch>
            <a:fillRect/>
          </a:stretch>
        </p:blipFill>
        <p:spPr bwMode="auto">
          <a:xfrm>
            <a:off x="304800" y="2362200"/>
            <a:ext cx="8241792"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Idea</a:t>
            </a:r>
            <a:endParaRPr lang="en-US" dirty="0"/>
          </a:p>
        </p:txBody>
      </p:sp>
      <p:grpSp>
        <p:nvGrpSpPr>
          <p:cNvPr id="63" name="Group 62"/>
          <p:cNvGrpSpPr/>
          <p:nvPr/>
        </p:nvGrpSpPr>
        <p:grpSpPr>
          <a:xfrm>
            <a:off x="381000" y="1447800"/>
            <a:ext cx="8077200" cy="838200"/>
            <a:chOff x="381000" y="1447800"/>
            <a:chExt cx="8077200" cy="838200"/>
          </a:xfrm>
        </p:grpSpPr>
        <p:sp>
          <p:nvSpPr>
            <p:cNvPr id="7" name="Can 6"/>
            <p:cNvSpPr/>
            <p:nvPr/>
          </p:nvSpPr>
          <p:spPr>
            <a:xfrm>
              <a:off x="381000" y="1447800"/>
              <a:ext cx="1072195" cy="838200"/>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Query Logs</a:t>
              </a:r>
              <a:endParaRPr lang="en-US" sz="1200" dirty="0"/>
            </a:p>
          </p:txBody>
        </p:sp>
        <p:sp>
          <p:nvSpPr>
            <p:cNvPr id="8" name="Right Arrow 7"/>
            <p:cNvSpPr/>
            <p:nvPr/>
          </p:nvSpPr>
          <p:spPr>
            <a:xfrm>
              <a:off x="1453195" y="1770185"/>
              <a:ext cx="500358" cy="257908"/>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dirty="0" smtClean="0">
                <a:solidFill>
                  <a:schemeClr val="dk1"/>
                </a:solidFill>
              </a:endParaRPr>
            </a:p>
          </p:txBody>
        </p:sp>
        <p:sp>
          <p:nvSpPr>
            <p:cNvPr id="9" name="Flowchart: Predefined Process 8"/>
            <p:cNvSpPr/>
            <p:nvPr/>
          </p:nvSpPr>
          <p:spPr>
            <a:xfrm>
              <a:off x="1953552" y="1576754"/>
              <a:ext cx="1143674" cy="644769"/>
            </a:xfrm>
            <a:prstGeom prst="flowChartPredefinedProcess">
              <a:avLst/>
            </a:prstGeom>
            <a:effectLst>
              <a:glow rad="1016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solidFill>
                    <a:schemeClr val="dk1"/>
                  </a:solidFill>
                </a:rPr>
                <a:t>Extract Aspects</a:t>
              </a:r>
            </a:p>
          </p:txBody>
        </p:sp>
        <p:sp>
          <p:nvSpPr>
            <p:cNvPr id="12" name="Flowchart: Predefined Process 11"/>
            <p:cNvSpPr/>
            <p:nvPr/>
          </p:nvSpPr>
          <p:spPr>
            <a:xfrm>
              <a:off x="3597584" y="1576754"/>
              <a:ext cx="1286634" cy="644769"/>
            </a:xfrm>
            <a:prstGeom prst="flowChartPredefined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Retrieve</a:t>
              </a:r>
            </a:p>
            <a:p>
              <a:pPr algn="ctr"/>
              <a:r>
                <a:rPr lang="en-US" sz="1200" dirty="0" smtClean="0"/>
                <a:t>Web Docs</a:t>
              </a:r>
              <a:endParaRPr lang="en-US" sz="1200" dirty="0" smtClean="0">
                <a:solidFill>
                  <a:schemeClr val="dk1"/>
                </a:solidFill>
              </a:endParaRPr>
            </a:p>
          </p:txBody>
        </p:sp>
        <p:sp>
          <p:nvSpPr>
            <p:cNvPr id="14" name="Flowchart: Predefined Process 13"/>
            <p:cNvSpPr/>
            <p:nvPr/>
          </p:nvSpPr>
          <p:spPr>
            <a:xfrm>
              <a:off x="5384575" y="1576754"/>
              <a:ext cx="1286634" cy="644769"/>
            </a:xfrm>
            <a:prstGeom prst="flowChartPredefinedProcess">
              <a:avLst/>
            </a:prstGeom>
            <a:effectLst>
              <a:glow rad="1016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Extract</a:t>
              </a:r>
            </a:p>
            <a:p>
              <a:pPr algn="ctr"/>
              <a:r>
                <a:rPr lang="en-US" sz="1200" dirty="0" smtClean="0"/>
                <a:t>Relevant Sentences</a:t>
              </a:r>
            </a:p>
          </p:txBody>
        </p:sp>
        <p:sp>
          <p:nvSpPr>
            <p:cNvPr id="18" name="Flowchart: Predefined Process 17"/>
            <p:cNvSpPr/>
            <p:nvPr/>
          </p:nvSpPr>
          <p:spPr>
            <a:xfrm>
              <a:off x="7171566" y="1576754"/>
              <a:ext cx="1286634" cy="644769"/>
            </a:xfrm>
            <a:prstGeom prst="flowChartPredefinedProcess">
              <a:avLst/>
            </a:prstGeom>
            <a:effectLst>
              <a:glow rad="1016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 Order Sentences</a:t>
              </a:r>
            </a:p>
          </p:txBody>
        </p:sp>
        <p:sp>
          <p:nvSpPr>
            <p:cNvPr id="20" name="Right Arrow 19"/>
            <p:cNvSpPr/>
            <p:nvPr/>
          </p:nvSpPr>
          <p:spPr>
            <a:xfrm>
              <a:off x="3097227" y="1770185"/>
              <a:ext cx="500358" cy="257908"/>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dirty="0" smtClean="0">
                <a:solidFill>
                  <a:schemeClr val="dk1"/>
                </a:solidFill>
              </a:endParaRPr>
            </a:p>
          </p:txBody>
        </p:sp>
        <p:sp>
          <p:nvSpPr>
            <p:cNvPr id="21" name="Right Arrow 20"/>
            <p:cNvSpPr/>
            <p:nvPr/>
          </p:nvSpPr>
          <p:spPr>
            <a:xfrm>
              <a:off x="4884218" y="1770185"/>
              <a:ext cx="500358" cy="257908"/>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dirty="0" smtClean="0">
                <a:solidFill>
                  <a:schemeClr val="dk1"/>
                </a:solidFill>
              </a:endParaRPr>
            </a:p>
          </p:txBody>
        </p:sp>
        <p:sp>
          <p:nvSpPr>
            <p:cNvPr id="22" name="Right Arrow 21"/>
            <p:cNvSpPr/>
            <p:nvPr/>
          </p:nvSpPr>
          <p:spPr>
            <a:xfrm>
              <a:off x="6671209" y="1770185"/>
              <a:ext cx="500358" cy="257908"/>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dirty="0" smtClean="0">
                <a:solidFill>
                  <a:schemeClr val="dk1"/>
                </a:solidFill>
              </a:endParaRPr>
            </a:p>
          </p:txBody>
        </p:sp>
      </p:grpSp>
      <p:sp>
        <p:nvSpPr>
          <p:cNvPr id="16" name="Double Bracket 15"/>
          <p:cNvSpPr/>
          <p:nvPr/>
        </p:nvSpPr>
        <p:spPr>
          <a:xfrm>
            <a:off x="76200" y="2438400"/>
            <a:ext cx="1981200" cy="38862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smtClean="0">
                <a:latin typeface="Arial Narrow" pitchFamily="34" charset="0"/>
              </a:rPr>
              <a:t>Britney Spears</a:t>
            </a:r>
          </a:p>
          <a:p>
            <a:pPr algn="ctr"/>
            <a:r>
              <a:rPr lang="en-US" sz="1200" dirty="0" smtClean="0">
                <a:latin typeface="Arial Narrow" pitchFamily="34" charset="0"/>
              </a:rPr>
              <a:t>Britney Spears weight</a:t>
            </a:r>
          </a:p>
          <a:p>
            <a:pPr algn="ctr"/>
            <a:r>
              <a:rPr lang="en-US" sz="1200" dirty="0" smtClean="0">
                <a:latin typeface="Arial Narrow" pitchFamily="34" charset="0"/>
              </a:rPr>
              <a:t>Britney Spears hair</a:t>
            </a:r>
          </a:p>
          <a:p>
            <a:pPr algn="ctr"/>
            <a:r>
              <a:rPr lang="en-US" sz="1200" dirty="0" smtClean="0">
                <a:latin typeface="Arial Narrow" pitchFamily="34" charset="0"/>
              </a:rPr>
              <a:t>Britney Spears </a:t>
            </a:r>
          </a:p>
          <a:p>
            <a:pPr algn="ctr"/>
            <a:r>
              <a:rPr lang="en-US" sz="1200" dirty="0" smtClean="0">
                <a:latin typeface="Arial Narrow" pitchFamily="34" charset="0"/>
              </a:rPr>
              <a:t>Britney height</a:t>
            </a:r>
          </a:p>
          <a:p>
            <a:pPr algn="ctr"/>
            <a:r>
              <a:rPr lang="en-US" sz="1200" dirty="0" smtClean="0">
                <a:latin typeface="Arial Narrow" pitchFamily="34" charset="0"/>
              </a:rPr>
              <a:t>…</a:t>
            </a:r>
          </a:p>
          <a:p>
            <a:pPr algn="ctr"/>
            <a:r>
              <a:rPr lang="en-US" sz="1200" dirty="0" smtClean="0">
                <a:latin typeface="Arial Narrow" pitchFamily="34" charset="0"/>
              </a:rPr>
              <a:t>…</a:t>
            </a:r>
          </a:p>
          <a:p>
            <a:pPr algn="ctr"/>
            <a:r>
              <a:rPr lang="en-US" sz="1200" dirty="0" smtClean="0">
                <a:latin typeface="Arial Narrow" pitchFamily="34" charset="0"/>
              </a:rPr>
              <a:t>Britney Spears babies</a:t>
            </a:r>
          </a:p>
          <a:p>
            <a:pPr algn="ctr"/>
            <a:r>
              <a:rPr lang="en-US" sz="1200" dirty="0" smtClean="0">
                <a:latin typeface="Arial Narrow" pitchFamily="34" charset="0"/>
              </a:rPr>
              <a:t>…</a:t>
            </a:r>
          </a:p>
          <a:p>
            <a:pPr algn="ctr"/>
            <a:r>
              <a:rPr lang="en-US" sz="1200" dirty="0" smtClean="0">
                <a:latin typeface="Arial Narrow" pitchFamily="34" charset="0"/>
              </a:rPr>
              <a:t>…</a:t>
            </a:r>
          </a:p>
          <a:p>
            <a:pPr algn="ctr"/>
            <a:r>
              <a:rPr lang="en-US" sz="1200" dirty="0" smtClean="0">
                <a:latin typeface="Arial Narrow" pitchFamily="34" charset="0"/>
              </a:rPr>
              <a:t>Britney Spear albums</a:t>
            </a:r>
          </a:p>
          <a:p>
            <a:pPr algn="ctr"/>
            <a:r>
              <a:rPr lang="en-US" sz="1200" dirty="0" smtClean="0">
                <a:latin typeface="Arial Narrow" pitchFamily="34" charset="0"/>
              </a:rPr>
              <a:t>Britney Spears age</a:t>
            </a:r>
          </a:p>
          <a:p>
            <a:pPr algn="ctr"/>
            <a:r>
              <a:rPr lang="en-US" sz="1200" dirty="0" smtClean="0">
                <a:latin typeface="Arial Narrow" pitchFamily="34" charset="0"/>
              </a:rPr>
              <a:t>…</a:t>
            </a:r>
          </a:p>
          <a:p>
            <a:pPr algn="ctr"/>
            <a:r>
              <a:rPr lang="en-US" sz="1200" dirty="0" smtClean="0">
                <a:latin typeface="Arial Narrow" pitchFamily="34" charset="0"/>
              </a:rPr>
              <a:t>…</a:t>
            </a:r>
          </a:p>
          <a:p>
            <a:pPr algn="ctr"/>
            <a:r>
              <a:rPr lang="en-US" sz="1200" dirty="0" smtClean="0">
                <a:latin typeface="Arial Narrow" pitchFamily="34" charset="0"/>
              </a:rPr>
              <a:t>Tom Cruise Nicole Kidman</a:t>
            </a:r>
          </a:p>
          <a:p>
            <a:pPr algn="ctr"/>
            <a:r>
              <a:rPr lang="en-US" sz="1200" dirty="0" smtClean="0">
                <a:latin typeface="Arial Narrow" pitchFamily="34" charset="0"/>
              </a:rPr>
              <a:t>Nicole Kidman pregnant</a:t>
            </a:r>
          </a:p>
          <a:p>
            <a:pPr algn="ctr"/>
            <a:r>
              <a:rPr lang="en-US" sz="1200" dirty="0" smtClean="0">
                <a:latin typeface="Arial Narrow" pitchFamily="34" charset="0"/>
              </a:rPr>
              <a:t>Nicole Kidman Keith Urban</a:t>
            </a:r>
          </a:p>
          <a:p>
            <a:pPr algn="ctr"/>
            <a:r>
              <a:rPr lang="en-US" sz="1200" dirty="0" smtClean="0">
                <a:latin typeface="Arial Narrow" pitchFamily="34" charset="0"/>
              </a:rPr>
              <a:t>Nicole Kidman movies Nicole Kidman United</a:t>
            </a:r>
            <a:endParaRPr lang="en-US" sz="1200" dirty="0" smtClean="0"/>
          </a:p>
        </p:txBody>
      </p:sp>
      <p:sp>
        <p:nvSpPr>
          <p:cNvPr id="17" name="Double Bracket 16"/>
          <p:cNvSpPr/>
          <p:nvPr/>
        </p:nvSpPr>
        <p:spPr>
          <a:xfrm>
            <a:off x="2209800" y="2590800"/>
            <a:ext cx="1219200" cy="16764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dirty="0" smtClean="0"/>
          </a:p>
          <a:p>
            <a:pPr algn="ctr"/>
            <a:endParaRPr lang="en-US" sz="1200" dirty="0" smtClean="0"/>
          </a:p>
          <a:p>
            <a:pPr algn="ctr"/>
            <a:r>
              <a:rPr lang="en-US" sz="1200" dirty="0" smtClean="0"/>
              <a:t>Height</a:t>
            </a:r>
          </a:p>
          <a:p>
            <a:pPr algn="ctr"/>
            <a:r>
              <a:rPr lang="en-US" sz="1200" dirty="0" smtClean="0"/>
              <a:t>Age</a:t>
            </a:r>
          </a:p>
          <a:p>
            <a:pPr algn="ctr"/>
            <a:r>
              <a:rPr lang="en-US" sz="1200" dirty="0" smtClean="0"/>
              <a:t>Babies</a:t>
            </a:r>
          </a:p>
          <a:p>
            <a:pPr algn="ctr"/>
            <a:r>
              <a:rPr lang="en-US" sz="1200" dirty="0" smtClean="0"/>
              <a:t>Weight</a:t>
            </a:r>
          </a:p>
          <a:p>
            <a:pPr algn="ctr"/>
            <a:r>
              <a:rPr lang="en-US" sz="1200" dirty="0" smtClean="0"/>
              <a:t>Albums</a:t>
            </a:r>
          </a:p>
          <a:p>
            <a:pPr algn="ctr"/>
            <a:r>
              <a:rPr lang="en-US" sz="1200" dirty="0" smtClean="0"/>
              <a:t>Music</a:t>
            </a:r>
          </a:p>
          <a:p>
            <a:pPr algn="ctr"/>
            <a:endParaRPr lang="en-US" dirty="0"/>
          </a:p>
        </p:txBody>
      </p:sp>
      <p:sp>
        <p:nvSpPr>
          <p:cNvPr id="19" name="Double Bracket 18"/>
          <p:cNvSpPr/>
          <p:nvPr/>
        </p:nvSpPr>
        <p:spPr>
          <a:xfrm>
            <a:off x="2209800" y="4419600"/>
            <a:ext cx="1219200" cy="16764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dirty="0" smtClean="0"/>
          </a:p>
          <a:p>
            <a:pPr algn="ctr"/>
            <a:endParaRPr lang="en-US" sz="1200" dirty="0" smtClean="0"/>
          </a:p>
          <a:p>
            <a:pPr algn="ctr"/>
            <a:r>
              <a:rPr lang="en-US" sz="1200" dirty="0" smtClean="0"/>
              <a:t>Tom Cruise</a:t>
            </a:r>
          </a:p>
          <a:p>
            <a:pPr algn="ctr"/>
            <a:r>
              <a:rPr lang="en-US" sz="1200" dirty="0" smtClean="0"/>
              <a:t>pregnant</a:t>
            </a:r>
          </a:p>
          <a:p>
            <a:pPr algn="ctr"/>
            <a:r>
              <a:rPr lang="en-US" sz="1200" dirty="0" smtClean="0"/>
              <a:t>Keith Urban</a:t>
            </a:r>
          </a:p>
          <a:p>
            <a:pPr algn="ctr"/>
            <a:r>
              <a:rPr lang="en-US" sz="1200" dirty="0" smtClean="0"/>
              <a:t>United</a:t>
            </a:r>
          </a:p>
          <a:p>
            <a:pPr algn="ctr"/>
            <a:r>
              <a:rPr lang="en-US" sz="1200" dirty="0" smtClean="0"/>
              <a:t>movies</a:t>
            </a:r>
            <a:endParaRPr lang="en-US" dirty="0"/>
          </a:p>
        </p:txBody>
      </p:sp>
      <p:sp>
        <p:nvSpPr>
          <p:cNvPr id="24" name="Flowchart: Multidocument 23"/>
          <p:cNvSpPr/>
          <p:nvPr/>
        </p:nvSpPr>
        <p:spPr>
          <a:xfrm>
            <a:off x="3810000" y="4876800"/>
            <a:ext cx="1371600" cy="762000"/>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http://www.</a:t>
            </a:r>
            <a:endParaRPr lang="en-US" sz="1200" dirty="0">
              <a:solidFill>
                <a:schemeClr val="tx1"/>
              </a:solidFill>
            </a:endParaRPr>
          </a:p>
        </p:txBody>
      </p:sp>
      <p:sp>
        <p:nvSpPr>
          <p:cNvPr id="32" name="Flowchart: Multidocument 31"/>
          <p:cNvSpPr/>
          <p:nvPr/>
        </p:nvSpPr>
        <p:spPr>
          <a:xfrm>
            <a:off x="3733800" y="3124200"/>
            <a:ext cx="1371600" cy="762000"/>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http://www.</a:t>
            </a:r>
            <a:endParaRPr lang="en-US" sz="1200" dirty="0">
              <a:solidFill>
                <a:schemeClr val="tx1"/>
              </a:solidFill>
            </a:endParaRPr>
          </a:p>
        </p:txBody>
      </p:sp>
      <p:grpSp>
        <p:nvGrpSpPr>
          <p:cNvPr id="41" name="Group 40"/>
          <p:cNvGrpSpPr/>
          <p:nvPr/>
        </p:nvGrpSpPr>
        <p:grpSpPr>
          <a:xfrm>
            <a:off x="5486400" y="3048000"/>
            <a:ext cx="1143000" cy="838200"/>
            <a:chOff x="5486400" y="3124200"/>
            <a:chExt cx="1143000" cy="838200"/>
          </a:xfrm>
        </p:grpSpPr>
        <p:sp>
          <p:nvSpPr>
            <p:cNvPr id="35" name="Rectangle 34"/>
            <p:cNvSpPr/>
            <p:nvPr/>
          </p:nvSpPr>
          <p:spPr>
            <a:xfrm>
              <a:off x="5486400" y="3124200"/>
              <a:ext cx="11430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5486400" y="3352800"/>
              <a:ext cx="11430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486400" y="3581400"/>
              <a:ext cx="1143000"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486400" y="3810000"/>
              <a:ext cx="1143000" cy="152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5486400" y="4800600"/>
            <a:ext cx="1143000" cy="838200"/>
            <a:chOff x="7162800" y="3124200"/>
            <a:chExt cx="1143000" cy="838200"/>
          </a:xfrm>
        </p:grpSpPr>
        <p:sp>
          <p:nvSpPr>
            <p:cNvPr id="44" name="Rectangle 43"/>
            <p:cNvSpPr/>
            <p:nvPr/>
          </p:nvSpPr>
          <p:spPr>
            <a:xfrm>
              <a:off x="7162800" y="3124200"/>
              <a:ext cx="1143000" cy="152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162800" y="3352800"/>
              <a:ext cx="1143000"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162800" y="3581400"/>
              <a:ext cx="11430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162800" y="3810000"/>
              <a:ext cx="1143000" cy="1524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p:cNvGrpSpPr/>
          <p:nvPr/>
        </p:nvGrpSpPr>
        <p:grpSpPr>
          <a:xfrm>
            <a:off x="7315200" y="3048000"/>
            <a:ext cx="1143000" cy="838200"/>
            <a:chOff x="7162800" y="3124200"/>
            <a:chExt cx="1143000" cy="838200"/>
          </a:xfrm>
        </p:grpSpPr>
        <p:sp>
          <p:nvSpPr>
            <p:cNvPr id="52" name="Rectangle 51"/>
            <p:cNvSpPr/>
            <p:nvPr/>
          </p:nvSpPr>
          <p:spPr>
            <a:xfrm>
              <a:off x="7162800" y="3124200"/>
              <a:ext cx="11430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162800" y="3352800"/>
              <a:ext cx="1143000"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162800" y="3581400"/>
              <a:ext cx="1143000" cy="152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162800" y="3810000"/>
              <a:ext cx="11430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7391400" y="4800600"/>
            <a:ext cx="1143000" cy="838200"/>
            <a:chOff x="7162800" y="5486400"/>
            <a:chExt cx="1143000" cy="838200"/>
          </a:xfrm>
        </p:grpSpPr>
        <p:sp>
          <p:nvSpPr>
            <p:cNvPr id="57" name="Rectangle 56"/>
            <p:cNvSpPr/>
            <p:nvPr/>
          </p:nvSpPr>
          <p:spPr>
            <a:xfrm>
              <a:off x="7162800" y="6172200"/>
              <a:ext cx="1143000" cy="152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162800" y="5943600"/>
              <a:ext cx="1143000"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7162800" y="5715000"/>
              <a:ext cx="11430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7162800" y="5486400"/>
              <a:ext cx="1143000" cy="1524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Aspect Models</a:t>
            </a:r>
            <a:endParaRPr lang="en-US" dirty="0"/>
          </a:p>
        </p:txBody>
      </p:sp>
      <p:grpSp>
        <p:nvGrpSpPr>
          <p:cNvPr id="34" name="Content Placeholder 33"/>
          <p:cNvGrpSpPr>
            <a:grpSpLocks noGrp="1"/>
          </p:cNvGrpSpPr>
          <p:nvPr>
            <p:ph sz="quarter" idx="1"/>
          </p:nvPr>
        </p:nvGrpSpPr>
        <p:grpSpPr>
          <a:xfrm>
            <a:off x="4724400" y="1447800"/>
            <a:ext cx="4114800" cy="3429000"/>
            <a:chOff x="990600" y="3581400"/>
            <a:chExt cx="4824047" cy="2514600"/>
          </a:xfrm>
        </p:grpSpPr>
        <p:sp>
          <p:nvSpPr>
            <p:cNvPr id="35" name="Double Bracket 34"/>
            <p:cNvSpPr/>
            <p:nvPr/>
          </p:nvSpPr>
          <p:spPr>
            <a:xfrm>
              <a:off x="1219199" y="3972560"/>
              <a:ext cx="1066800" cy="212343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smtClean="0"/>
                <a:t>Born</a:t>
              </a:r>
            </a:p>
            <a:p>
              <a:pPr algn="ctr"/>
              <a:endParaRPr lang="en-US" sz="1050" dirty="0" smtClean="0"/>
            </a:p>
            <a:p>
              <a:pPr algn="ctr"/>
              <a:r>
                <a:rPr lang="en-US" sz="1050" dirty="0" smtClean="0"/>
                <a:t>Parents</a:t>
              </a:r>
            </a:p>
            <a:p>
              <a:pPr algn="ctr"/>
              <a:endParaRPr lang="en-US" sz="1050" dirty="0" smtClean="0"/>
            </a:p>
            <a:p>
              <a:pPr algn="ctr"/>
              <a:r>
                <a:rPr lang="en-US" sz="1050" dirty="0" smtClean="0"/>
                <a:t>Wife</a:t>
              </a:r>
            </a:p>
            <a:p>
              <a:pPr algn="ctr"/>
              <a:endParaRPr lang="en-US" sz="1050" dirty="0" smtClean="0"/>
            </a:p>
            <a:p>
              <a:pPr algn="ctr"/>
              <a:r>
                <a:rPr lang="en-US" sz="1050" dirty="0" smtClean="0"/>
                <a:t>Husband</a:t>
              </a:r>
            </a:p>
            <a:p>
              <a:pPr algn="ctr"/>
              <a:endParaRPr lang="en-US" sz="1050" dirty="0" smtClean="0"/>
            </a:p>
            <a:p>
              <a:pPr algn="ctr"/>
              <a:r>
                <a:rPr lang="en-US" sz="1050" dirty="0" smtClean="0"/>
                <a:t>Children</a:t>
              </a:r>
            </a:p>
            <a:p>
              <a:pPr algn="ctr"/>
              <a:r>
                <a:rPr lang="en-US" sz="1050" dirty="0" smtClean="0"/>
                <a:t>…</a:t>
              </a:r>
            </a:p>
          </p:txBody>
        </p:sp>
        <p:sp>
          <p:nvSpPr>
            <p:cNvPr id="36" name="Double Bracket 35"/>
            <p:cNvSpPr/>
            <p:nvPr/>
          </p:nvSpPr>
          <p:spPr>
            <a:xfrm>
              <a:off x="2971801" y="3962400"/>
              <a:ext cx="1056162" cy="990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smtClean="0"/>
                <a:t>Movies</a:t>
              </a:r>
            </a:p>
            <a:p>
              <a:pPr algn="ctr"/>
              <a:r>
                <a:rPr lang="en-US" sz="1050" dirty="0" smtClean="0"/>
                <a:t>Films</a:t>
              </a:r>
            </a:p>
            <a:p>
              <a:pPr algn="ctr"/>
              <a:r>
                <a:rPr lang="en-US" sz="1050" dirty="0" smtClean="0"/>
                <a:t>Debut</a:t>
              </a:r>
            </a:p>
            <a:p>
              <a:pPr algn="ctr"/>
              <a:r>
                <a:rPr lang="en-US" sz="1050" dirty="0" smtClean="0"/>
                <a:t>…</a:t>
              </a:r>
              <a:endParaRPr lang="en-US" sz="1050" dirty="0"/>
            </a:p>
          </p:txBody>
        </p:sp>
        <p:sp>
          <p:nvSpPr>
            <p:cNvPr id="37" name="Double Bracket 36"/>
            <p:cNvSpPr/>
            <p:nvPr/>
          </p:nvSpPr>
          <p:spPr>
            <a:xfrm>
              <a:off x="2971801" y="5105400"/>
              <a:ext cx="1056162" cy="990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smtClean="0"/>
                <a:t>Senator</a:t>
              </a:r>
            </a:p>
            <a:p>
              <a:pPr algn="ctr"/>
              <a:r>
                <a:rPr lang="en-US" sz="1050" dirty="0" smtClean="0"/>
                <a:t>Senate</a:t>
              </a:r>
            </a:p>
            <a:p>
              <a:pPr algn="ctr"/>
              <a:r>
                <a:rPr lang="en-US" sz="1050" dirty="0" smtClean="0"/>
                <a:t>President</a:t>
              </a:r>
            </a:p>
            <a:p>
              <a:pPr algn="ctr"/>
              <a:r>
                <a:rPr lang="en-US" sz="1050" dirty="0" smtClean="0"/>
                <a:t>presidential</a:t>
              </a:r>
            </a:p>
            <a:p>
              <a:pPr algn="ctr"/>
              <a:r>
                <a:rPr lang="en-US" sz="1050" dirty="0" smtClean="0"/>
                <a:t>…</a:t>
              </a:r>
              <a:endParaRPr lang="en-US" sz="1050" dirty="0"/>
            </a:p>
          </p:txBody>
        </p:sp>
        <p:sp>
          <p:nvSpPr>
            <p:cNvPr id="38" name="Double Bracket 37"/>
            <p:cNvSpPr/>
            <p:nvPr/>
          </p:nvSpPr>
          <p:spPr>
            <a:xfrm>
              <a:off x="4343399" y="3962400"/>
              <a:ext cx="1283594" cy="990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00" dirty="0" smtClean="0"/>
                <a:t>Scientology</a:t>
              </a:r>
            </a:p>
            <a:p>
              <a:pPr algn="ctr"/>
              <a:r>
                <a:rPr lang="en-US" sz="1000" dirty="0" smtClean="0"/>
                <a:t>Nicole Kidman</a:t>
              </a:r>
            </a:p>
            <a:p>
              <a:pPr algn="ctr"/>
              <a:r>
                <a:rPr lang="en-US" sz="1000" dirty="0" smtClean="0"/>
                <a:t>Katie Holmes</a:t>
              </a:r>
            </a:p>
            <a:p>
              <a:pPr algn="ctr"/>
              <a:r>
                <a:rPr lang="en-US" sz="1000" dirty="0" smtClean="0"/>
                <a:t>…</a:t>
              </a:r>
              <a:endParaRPr lang="en-US" sz="1000" dirty="0"/>
            </a:p>
          </p:txBody>
        </p:sp>
        <p:sp>
          <p:nvSpPr>
            <p:cNvPr id="39" name="Double Bracket 38"/>
            <p:cNvSpPr/>
            <p:nvPr/>
          </p:nvSpPr>
          <p:spPr>
            <a:xfrm>
              <a:off x="4343400" y="5105400"/>
              <a:ext cx="1369454" cy="990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00" dirty="0" smtClean="0"/>
                <a:t>Global warming</a:t>
              </a:r>
            </a:p>
            <a:p>
              <a:pPr algn="ctr"/>
              <a:r>
                <a:rPr lang="en-US" sz="1000" dirty="0" smtClean="0"/>
                <a:t>An inconvenient truth</a:t>
              </a:r>
            </a:p>
            <a:p>
              <a:pPr algn="ctr"/>
              <a:r>
                <a:rPr lang="en-US" sz="1000" dirty="0" smtClean="0"/>
                <a:t>Oscar</a:t>
              </a:r>
            </a:p>
            <a:p>
              <a:pPr algn="ctr"/>
              <a:r>
                <a:rPr lang="en-US" sz="1000" dirty="0" smtClean="0"/>
                <a:t>…</a:t>
              </a:r>
              <a:endParaRPr lang="en-US" sz="1000" dirty="0"/>
            </a:p>
          </p:txBody>
        </p:sp>
        <p:cxnSp>
          <p:nvCxnSpPr>
            <p:cNvPr id="40" name="Straight Arrow Connector 39"/>
            <p:cNvCxnSpPr>
              <a:stCxn id="35" idx="3"/>
              <a:endCxn id="36" idx="1"/>
            </p:cNvCxnSpPr>
            <p:nvPr/>
          </p:nvCxnSpPr>
          <p:spPr>
            <a:xfrm flipV="1">
              <a:off x="2286000" y="4457700"/>
              <a:ext cx="685801" cy="576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3"/>
              <a:endCxn id="37" idx="1"/>
            </p:cNvCxnSpPr>
            <p:nvPr/>
          </p:nvCxnSpPr>
          <p:spPr>
            <a:xfrm>
              <a:off x="2286000" y="5034280"/>
              <a:ext cx="685801" cy="566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6" idx="3"/>
              <a:endCxn id="38" idx="1"/>
            </p:cNvCxnSpPr>
            <p:nvPr/>
          </p:nvCxnSpPr>
          <p:spPr>
            <a:xfrm>
              <a:off x="4027963" y="4457700"/>
              <a:ext cx="315436" cy="1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7" idx="3"/>
              <a:endCxn id="39" idx="1"/>
            </p:cNvCxnSpPr>
            <p:nvPr/>
          </p:nvCxnSpPr>
          <p:spPr>
            <a:xfrm>
              <a:off x="4027963" y="5600700"/>
              <a:ext cx="315436" cy="1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90600" y="3581400"/>
              <a:ext cx="1447799" cy="454375"/>
            </a:xfrm>
            <a:prstGeom prst="rect">
              <a:avLst/>
            </a:prstGeom>
            <a:noFill/>
          </p:spPr>
          <p:txBody>
            <a:bodyPr wrap="square" rtlCol="0">
              <a:spAutoFit/>
            </a:bodyPr>
            <a:lstStyle/>
            <a:p>
              <a:pPr algn="ctr"/>
              <a:r>
                <a:rPr lang="en-US" sz="1400" dirty="0" smtClean="0"/>
                <a:t>General Aspects</a:t>
              </a:r>
              <a:endParaRPr lang="en-US" sz="1400" dirty="0"/>
            </a:p>
          </p:txBody>
        </p:sp>
        <p:sp>
          <p:nvSpPr>
            <p:cNvPr id="45" name="TextBox 44"/>
            <p:cNvSpPr txBox="1"/>
            <p:nvPr/>
          </p:nvSpPr>
          <p:spPr>
            <a:xfrm>
              <a:off x="2743199" y="3581400"/>
              <a:ext cx="1447799" cy="454375"/>
            </a:xfrm>
            <a:prstGeom prst="rect">
              <a:avLst/>
            </a:prstGeom>
            <a:noFill/>
          </p:spPr>
          <p:txBody>
            <a:bodyPr wrap="square" rtlCol="0">
              <a:spAutoFit/>
            </a:bodyPr>
            <a:lstStyle/>
            <a:p>
              <a:pPr algn="ctr"/>
              <a:r>
                <a:rPr lang="en-US" sz="1400" dirty="0" smtClean="0"/>
                <a:t>Related Aspects</a:t>
              </a:r>
              <a:endParaRPr lang="en-US" sz="1400" dirty="0"/>
            </a:p>
          </p:txBody>
        </p:sp>
        <p:sp>
          <p:nvSpPr>
            <p:cNvPr id="46" name="TextBox 45"/>
            <p:cNvSpPr txBox="1"/>
            <p:nvPr/>
          </p:nvSpPr>
          <p:spPr>
            <a:xfrm>
              <a:off x="4191000" y="3581400"/>
              <a:ext cx="1447799" cy="454375"/>
            </a:xfrm>
            <a:prstGeom prst="rect">
              <a:avLst/>
            </a:prstGeom>
            <a:noFill/>
          </p:spPr>
          <p:txBody>
            <a:bodyPr wrap="square" rtlCol="0">
              <a:spAutoFit/>
            </a:bodyPr>
            <a:lstStyle/>
            <a:p>
              <a:pPr algn="ctr"/>
              <a:r>
                <a:rPr lang="en-US" sz="1400" dirty="0" smtClean="0"/>
                <a:t>Specific Aspects</a:t>
              </a:r>
              <a:endParaRPr lang="en-US" sz="1400" dirty="0"/>
            </a:p>
          </p:txBody>
        </p:sp>
        <p:sp>
          <p:nvSpPr>
            <p:cNvPr id="47" name="TextBox 46"/>
            <p:cNvSpPr txBox="1"/>
            <p:nvPr/>
          </p:nvSpPr>
          <p:spPr>
            <a:xfrm>
              <a:off x="4273062" y="3978442"/>
              <a:ext cx="1447801" cy="267280"/>
            </a:xfrm>
            <a:prstGeom prst="rect">
              <a:avLst/>
            </a:prstGeom>
            <a:noFill/>
          </p:spPr>
          <p:txBody>
            <a:bodyPr wrap="square" rtlCol="0">
              <a:spAutoFit/>
            </a:bodyPr>
            <a:lstStyle/>
            <a:p>
              <a:pPr algn="ctr"/>
              <a:r>
                <a:rPr lang="en-US" sz="1400" dirty="0" smtClean="0"/>
                <a:t>Tom Cruise</a:t>
              </a:r>
              <a:endParaRPr lang="en-US" sz="1400" dirty="0"/>
            </a:p>
          </p:txBody>
        </p:sp>
        <p:sp>
          <p:nvSpPr>
            <p:cNvPr id="48" name="TextBox 47"/>
            <p:cNvSpPr txBox="1"/>
            <p:nvPr/>
          </p:nvSpPr>
          <p:spPr>
            <a:xfrm>
              <a:off x="4366846" y="5103395"/>
              <a:ext cx="1447801" cy="267280"/>
            </a:xfrm>
            <a:prstGeom prst="rect">
              <a:avLst/>
            </a:prstGeom>
            <a:noFill/>
          </p:spPr>
          <p:txBody>
            <a:bodyPr wrap="square" rtlCol="0">
              <a:spAutoFit/>
            </a:bodyPr>
            <a:lstStyle/>
            <a:p>
              <a:pPr algn="ctr"/>
              <a:r>
                <a:rPr lang="en-US" sz="1400" dirty="0" smtClean="0"/>
                <a:t>Al Gore</a:t>
              </a:r>
              <a:endParaRPr lang="en-US" sz="1400" dirty="0"/>
            </a:p>
          </p:txBody>
        </p:sp>
      </p:grpSp>
      <p:sp>
        <p:nvSpPr>
          <p:cNvPr id="19" name="Content Placeholder 2"/>
          <p:cNvSpPr txBox="1">
            <a:spLocks/>
          </p:cNvSpPr>
          <p:nvPr/>
        </p:nvSpPr>
        <p:spPr>
          <a:xfrm>
            <a:off x="457200" y="1219200"/>
            <a:ext cx="4038600" cy="493776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lang="en-US" sz="2600" dirty="0" smtClean="0"/>
              <a:t>Self</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1005840" lvl="2" indent="-274320">
              <a:spcBef>
                <a:spcPts val="500"/>
              </a:spcBef>
              <a:buClr>
                <a:schemeClr val="accent2"/>
              </a:buClr>
              <a:buSzPct val="76000"/>
              <a:buFont typeface="Wingdings 3"/>
              <a:buChar char=""/>
            </a:pPr>
            <a:r>
              <a:rPr lang="en-US" dirty="0" smtClean="0">
                <a:solidFill>
                  <a:schemeClr val="tx2"/>
                </a:solidFill>
              </a:rPr>
              <a:t>m</a:t>
            </a:r>
            <a:r>
              <a:rPr kumimoji="0" lang="en-US" b="0" i="0" u="none" strike="noStrike" kern="1200" cap="none" spc="0" normalizeH="0" baseline="0" noProof="0" dirty="0" err="1" smtClean="0">
                <a:ln>
                  <a:noFill/>
                </a:ln>
                <a:solidFill>
                  <a:schemeClr val="tx2"/>
                </a:solidFill>
                <a:effectLst/>
                <a:uLnTx/>
                <a:uFillTx/>
                <a:latin typeface="+mn-lt"/>
                <a:ea typeface="+mn-ea"/>
                <a:cs typeface="+mn-cs"/>
              </a:rPr>
              <a:t>ovie</a:t>
            </a:r>
            <a:r>
              <a:rPr kumimoji="0" lang="en-US" b="0" i="0" u="none" strike="noStrike" kern="1200" cap="none" spc="0" normalizeH="0" noProof="0" dirty="0" smtClean="0">
                <a:ln>
                  <a:noFill/>
                </a:ln>
                <a:solidFill>
                  <a:schemeClr val="tx2"/>
                </a:solidFill>
                <a:effectLst/>
                <a:uLnTx/>
                <a:uFillTx/>
                <a:latin typeface="+mn-lt"/>
                <a:ea typeface="+mn-ea"/>
                <a:cs typeface="+mn-cs"/>
              </a:rPr>
              <a:t> names, awards</a:t>
            </a:r>
            <a:r>
              <a:rPr lang="en-US" dirty="0" smtClean="0">
                <a:solidFill>
                  <a:schemeClr val="tx2"/>
                </a:solidFill>
              </a:rPr>
              <a:t>…</a:t>
            </a:r>
            <a:endParaRPr kumimoji="0" lang="en-US" b="0" i="0" u="none" strike="noStrike" kern="1200" cap="none" spc="0" normalizeH="0" noProof="0" dirty="0" smtClean="0">
              <a:ln>
                <a:noFill/>
              </a:ln>
              <a:solidFill>
                <a:schemeClr val="tx2"/>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Related</a:t>
            </a:r>
          </a:p>
          <a:p>
            <a:pPr marL="1005840" lvl="2" indent="-274320">
              <a:spcBef>
                <a:spcPts val="500"/>
              </a:spcBef>
              <a:buClr>
                <a:schemeClr val="accent2"/>
              </a:buClr>
              <a:buSzPct val="76000"/>
              <a:buFont typeface="Wingdings 3"/>
              <a:buChar char=""/>
            </a:pPr>
            <a:r>
              <a:rPr lang="en-US" dirty="0" smtClean="0">
                <a:solidFill>
                  <a:schemeClr val="tx2"/>
                </a:solidFill>
              </a:rPr>
              <a:t>movies, music, albums…</a:t>
            </a:r>
          </a:p>
          <a:p>
            <a:pPr marL="1005840" lvl="2" indent="-274320">
              <a:spcBef>
                <a:spcPts val="500"/>
              </a:spcBef>
              <a:buClr>
                <a:schemeClr val="accent2"/>
              </a:buClr>
              <a:buSzPct val="76000"/>
              <a:buFont typeface="Wingdings 3"/>
              <a:buChar char=""/>
            </a:pPr>
            <a:r>
              <a:rPr lang="en-US" dirty="0" smtClean="0">
                <a:solidFill>
                  <a:schemeClr val="tx2"/>
                </a:solidFill>
              </a:rPr>
              <a:t>senator, congressman,…</a:t>
            </a:r>
            <a:endParaRPr kumimoji="0" lang="en-US" b="0" i="0" u="none" strike="noStrike" kern="1200" cap="none" spc="0" normalizeH="0" baseline="0" noProof="0" dirty="0" smtClean="0">
              <a:ln>
                <a:noFill/>
              </a:ln>
              <a:solidFill>
                <a:schemeClr val="tx2"/>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lang="en-US" sz="2600" dirty="0" smtClean="0"/>
              <a:t>General</a:t>
            </a:r>
            <a:endParaRPr lang="en-US" sz="2300" dirty="0" smtClean="0">
              <a:solidFill>
                <a:schemeClr val="tx2"/>
              </a:solidFill>
            </a:endParaRPr>
          </a:p>
          <a:p>
            <a:pPr marL="1005840" lvl="2" indent="-274320">
              <a:spcBef>
                <a:spcPts val="500"/>
              </a:spcBef>
              <a:buClr>
                <a:schemeClr val="accent2"/>
              </a:buClr>
              <a:buSzPct val="76000"/>
              <a:buFont typeface="Wingdings 3"/>
              <a:buChar char=""/>
            </a:pPr>
            <a:r>
              <a:rPr lang="en-US" dirty="0" smtClean="0">
                <a:solidFill>
                  <a:schemeClr val="tx2"/>
                </a:solidFill>
              </a:rPr>
              <a:t>spouse, other relationships…</a:t>
            </a:r>
          </a:p>
          <a:p>
            <a:pPr marL="1005840" lvl="2" indent="-274320">
              <a:spcBef>
                <a:spcPts val="500"/>
              </a:spcBef>
              <a:buClr>
                <a:schemeClr val="accent2"/>
              </a:buClr>
              <a:buSzPct val="76000"/>
              <a:buFont typeface="Wingdings 3"/>
              <a:buChar char=""/>
            </a:pPr>
            <a:r>
              <a:rPr lang="en-US" dirty="0" smtClean="0">
                <a:solidFill>
                  <a:schemeClr val="tx2"/>
                </a:solidFill>
              </a:rPr>
              <a:t>height, age, weight,…</a:t>
            </a:r>
            <a:endParaRPr kumimoji="0" lang="en-US" b="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Aspect Models</a:t>
            </a:r>
            <a:endParaRPr lang="en-US" dirty="0"/>
          </a:p>
        </p:txBody>
      </p:sp>
      <p:grpSp>
        <p:nvGrpSpPr>
          <p:cNvPr id="3" name="Group 14"/>
          <p:cNvGrpSpPr/>
          <p:nvPr/>
        </p:nvGrpSpPr>
        <p:grpSpPr>
          <a:xfrm>
            <a:off x="1828800" y="1981200"/>
            <a:ext cx="5486400" cy="3505200"/>
            <a:chOff x="1828800" y="1981200"/>
            <a:chExt cx="5486400" cy="3505200"/>
          </a:xfrm>
        </p:grpSpPr>
        <p:grpSp>
          <p:nvGrpSpPr>
            <p:cNvPr id="4" name="Group 7"/>
            <p:cNvGrpSpPr/>
            <p:nvPr/>
          </p:nvGrpSpPr>
          <p:grpSpPr>
            <a:xfrm>
              <a:off x="1828800" y="1981200"/>
              <a:ext cx="2514600" cy="3505200"/>
              <a:chOff x="3429000" y="1524000"/>
              <a:chExt cx="2514600" cy="3505200"/>
            </a:xfrm>
          </p:grpSpPr>
          <p:sp>
            <p:nvSpPr>
              <p:cNvPr id="21" name="Double Bracket 4"/>
              <p:cNvSpPr/>
              <p:nvPr/>
            </p:nvSpPr>
            <p:spPr>
              <a:xfrm>
                <a:off x="3429000" y="1981200"/>
                <a:ext cx="2514600" cy="30480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US" sz="1400" dirty="0" smtClean="0">
                    <a:solidFill>
                      <a:schemeClr val="tx2"/>
                    </a:solidFill>
                    <a:latin typeface="Arial Narrow" pitchFamily="34" charset="0"/>
                  </a:rPr>
                  <a:t>Johnny </a:t>
                </a:r>
                <a:r>
                  <a:rPr lang="en-US" sz="1400" dirty="0" err="1" smtClean="0">
                    <a:solidFill>
                      <a:schemeClr val="tx2"/>
                    </a:solidFill>
                    <a:latin typeface="Arial Narrow" pitchFamily="34" charset="0"/>
                  </a:rPr>
                  <a:t>Depp</a:t>
                </a:r>
                <a:r>
                  <a:rPr lang="en-US" sz="1400" dirty="0" smtClean="0">
                    <a:solidFill>
                      <a:schemeClr val="tx2"/>
                    </a:solidFill>
                    <a:latin typeface="Arial Narrow" pitchFamily="34" charset="0"/>
                  </a:rPr>
                  <a:t> </a:t>
                </a:r>
                <a:r>
                  <a:rPr lang="en-US" sz="1400" dirty="0" smtClean="0">
                    <a:latin typeface="Arial Narrow" pitchFamily="34" charset="0"/>
                  </a:rPr>
                  <a:t>actor</a:t>
                </a:r>
              </a:p>
              <a:p>
                <a:pPr algn="ctr"/>
                <a:r>
                  <a:rPr lang="en-US" sz="1400" dirty="0" smtClean="0">
                    <a:latin typeface="Arial Narrow" pitchFamily="34" charset="0"/>
                  </a:rPr>
                  <a:t>…</a:t>
                </a:r>
              </a:p>
              <a:p>
                <a:pPr algn="ctr"/>
                <a:r>
                  <a:rPr lang="en-US" sz="1400" dirty="0" smtClean="0">
                    <a:solidFill>
                      <a:schemeClr val="tx2"/>
                    </a:solidFill>
                    <a:latin typeface="Arial Narrow" pitchFamily="34" charset="0"/>
                  </a:rPr>
                  <a:t>Johnny </a:t>
                </a:r>
                <a:r>
                  <a:rPr lang="en-US" sz="1400" dirty="0" err="1" smtClean="0">
                    <a:solidFill>
                      <a:schemeClr val="tx2"/>
                    </a:solidFill>
                    <a:latin typeface="Arial Narrow" pitchFamily="34" charset="0"/>
                  </a:rPr>
                  <a:t>Depp</a:t>
                </a:r>
                <a:r>
                  <a:rPr lang="en-US" sz="1400" dirty="0" smtClean="0">
                    <a:solidFill>
                      <a:schemeClr val="tx2"/>
                    </a:solidFill>
                    <a:latin typeface="Arial Narrow" pitchFamily="34" charset="0"/>
                  </a:rPr>
                  <a:t> </a:t>
                </a:r>
                <a:r>
                  <a:rPr lang="en-US" sz="1400" dirty="0" smtClean="0">
                    <a:latin typeface="Arial Narrow" pitchFamily="34" charset="0"/>
                  </a:rPr>
                  <a:t>movies</a:t>
                </a:r>
              </a:p>
              <a:p>
                <a:pPr algn="ctr"/>
                <a:r>
                  <a:rPr lang="en-US" sz="1400" dirty="0" smtClean="0">
                    <a:latin typeface="Arial Narrow" pitchFamily="34" charset="0"/>
                  </a:rPr>
                  <a:t>…</a:t>
                </a:r>
              </a:p>
              <a:p>
                <a:pPr algn="ctr"/>
                <a:r>
                  <a:rPr lang="en-US" sz="1400" dirty="0" smtClean="0">
                    <a:solidFill>
                      <a:schemeClr val="tx2"/>
                    </a:solidFill>
                    <a:latin typeface="Arial Narrow" pitchFamily="34" charset="0"/>
                  </a:rPr>
                  <a:t>Johnny </a:t>
                </a:r>
                <a:r>
                  <a:rPr lang="en-US" sz="1400" dirty="0" err="1" smtClean="0">
                    <a:solidFill>
                      <a:schemeClr val="tx2"/>
                    </a:solidFill>
                    <a:latin typeface="Arial Narrow" pitchFamily="34" charset="0"/>
                  </a:rPr>
                  <a:t>Depp</a:t>
                </a:r>
                <a:r>
                  <a:rPr lang="en-US" sz="1400" dirty="0" smtClean="0">
                    <a:solidFill>
                      <a:schemeClr val="tx2"/>
                    </a:solidFill>
                    <a:latin typeface="Arial Narrow" pitchFamily="34" charset="0"/>
                  </a:rPr>
                  <a:t> </a:t>
                </a:r>
                <a:r>
                  <a:rPr lang="en-US" sz="1400" dirty="0" smtClean="0">
                    <a:latin typeface="Arial Narrow" pitchFamily="34" charset="0"/>
                  </a:rPr>
                  <a:t>wedding</a:t>
                </a:r>
              </a:p>
              <a:p>
                <a:pPr algn="ctr"/>
                <a:r>
                  <a:rPr lang="en-US" sz="1400" dirty="0" smtClean="0">
                    <a:latin typeface="Arial Narrow" pitchFamily="34" charset="0"/>
                  </a:rPr>
                  <a:t>…</a:t>
                </a:r>
              </a:p>
              <a:p>
                <a:pPr algn="ctr"/>
                <a:r>
                  <a:rPr lang="en-US" sz="1400" dirty="0" smtClean="0">
                    <a:solidFill>
                      <a:schemeClr val="tx2"/>
                    </a:solidFill>
                    <a:latin typeface="Arial Narrow" pitchFamily="34" charset="0"/>
                  </a:rPr>
                  <a:t>Johnny </a:t>
                </a:r>
                <a:r>
                  <a:rPr lang="en-US" sz="1400" dirty="0" err="1" smtClean="0">
                    <a:solidFill>
                      <a:schemeClr val="tx2"/>
                    </a:solidFill>
                    <a:latin typeface="Arial Narrow" pitchFamily="34" charset="0"/>
                  </a:rPr>
                  <a:t>Depp</a:t>
                </a:r>
                <a:r>
                  <a:rPr lang="en-US" sz="1400" dirty="0" smtClean="0">
                    <a:solidFill>
                      <a:schemeClr val="tx2"/>
                    </a:solidFill>
                    <a:latin typeface="Arial Narrow" pitchFamily="34" charset="0"/>
                  </a:rPr>
                  <a:t> </a:t>
                </a:r>
                <a:r>
                  <a:rPr lang="en-US" sz="1400" dirty="0" err="1" smtClean="0">
                    <a:latin typeface="Arial Narrow" pitchFamily="34" charset="0"/>
                  </a:rPr>
                  <a:t>sweeney</a:t>
                </a:r>
                <a:r>
                  <a:rPr lang="en-US" sz="1400" dirty="0" smtClean="0">
                    <a:latin typeface="Arial Narrow" pitchFamily="34" charset="0"/>
                  </a:rPr>
                  <a:t> </a:t>
                </a:r>
                <a:r>
                  <a:rPr lang="en-US" sz="1400" dirty="0" err="1" smtClean="0">
                    <a:latin typeface="Arial Narrow" pitchFamily="34" charset="0"/>
                  </a:rPr>
                  <a:t>todd</a:t>
                </a:r>
                <a:endParaRPr lang="en-US" sz="1400" dirty="0" smtClean="0">
                  <a:latin typeface="Arial Narrow" pitchFamily="34" charset="0"/>
                </a:endParaRPr>
              </a:p>
              <a:p>
                <a:pPr algn="ctr"/>
                <a:r>
                  <a:rPr lang="en-US" sz="1400" dirty="0" smtClean="0">
                    <a:latin typeface="Arial Narrow" pitchFamily="34" charset="0"/>
                  </a:rPr>
                  <a:t>…</a:t>
                </a:r>
              </a:p>
              <a:p>
                <a:pPr algn="ctr"/>
                <a:r>
                  <a:rPr lang="en-US" sz="1400" dirty="0" smtClean="0">
                    <a:solidFill>
                      <a:schemeClr val="tx2"/>
                    </a:solidFill>
                    <a:latin typeface="Arial Narrow" pitchFamily="34" charset="0"/>
                  </a:rPr>
                  <a:t>Johnny </a:t>
                </a:r>
                <a:r>
                  <a:rPr lang="en-US" sz="1400" dirty="0" err="1" smtClean="0">
                    <a:solidFill>
                      <a:schemeClr val="tx2"/>
                    </a:solidFill>
                    <a:latin typeface="Arial Narrow" pitchFamily="34" charset="0"/>
                  </a:rPr>
                  <a:t>Depp</a:t>
                </a:r>
                <a:r>
                  <a:rPr lang="en-US" sz="1400" dirty="0" smtClean="0">
                    <a:solidFill>
                      <a:schemeClr val="tx2"/>
                    </a:solidFill>
                    <a:latin typeface="Arial Narrow" pitchFamily="34" charset="0"/>
                  </a:rPr>
                  <a:t> </a:t>
                </a:r>
                <a:r>
                  <a:rPr lang="en-US" sz="1400" dirty="0" smtClean="0">
                    <a:latin typeface="Arial Narrow" pitchFamily="34" charset="0"/>
                  </a:rPr>
                  <a:t>pirates</a:t>
                </a:r>
              </a:p>
              <a:p>
                <a:pPr algn="ctr"/>
                <a:r>
                  <a:rPr lang="en-US" sz="1400" dirty="0" smtClean="0">
                    <a:latin typeface="Arial Narrow" pitchFamily="34" charset="0"/>
                  </a:rPr>
                  <a:t>…</a:t>
                </a:r>
              </a:p>
              <a:p>
                <a:pPr algn="ctr"/>
                <a:r>
                  <a:rPr lang="en-US" sz="1400" dirty="0" smtClean="0">
                    <a:latin typeface="Arial Narrow" pitchFamily="34" charset="0"/>
                  </a:rPr>
                  <a:t>…</a:t>
                </a:r>
              </a:p>
              <a:p>
                <a:pPr algn="ctr"/>
                <a:r>
                  <a:rPr lang="en-US" sz="1400" dirty="0" smtClean="0">
                    <a:latin typeface="Arial Narrow" pitchFamily="34" charset="0"/>
                  </a:rPr>
                  <a:t>…</a:t>
                </a:r>
              </a:p>
              <a:p>
                <a:pPr algn="ctr"/>
                <a:r>
                  <a:rPr lang="en-US" sz="1400" dirty="0" smtClean="0">
                    <a:latin typeface="Arial Narrow" pitchFamily="34" charset="0"/>
                  </a:rPr>
                  <a:t>…</a:t>
                </a:r>
              </a:p>
              <a:p>
                <a:pPr algn="ctr"/>
                <a:endParaRPr lang="en-US" sz="1400" dirty="0" smtClean="0">
                  <a:latin typeface="Arial Narrow" pitchFamily="34" charset="0"/>
                </a:endParaRPr>
              </a:p>
              <a:p>
                <a:pPr algn="ctr"/>
                <a:endParaRPr lang="en-US" sz="1400" dirty="0" smtClean="0">
                  <a:latin typeface="Arial Narrow" pitchFamily="34" charset="0"/>
                </a:endParaRPr>
              </a:p>
              <a:p>
                <a:pPr algn="ctr"/>
                <a:endParaRPr lang="en-US" sz="1400" dirty="0" smtClean="0">
                  <a:latin typeface="Arial Narrow" pitchFamily="34" charset="0"/>
                </a:endParaRPr>
              </a:p>
            </p:txBody>
          </p:sp>
          <p:sp>
            <p:nvSpPr>
              <p:cNvPr id="22" name="TextBox 21"/>
              <p:cNvSpPr txBox="1"/>
              <p:nvPr/>
            </p:nvSpPr>
            <p:spPr>
              <a:xfrm>
                <a:off x="3581400" y="1524000"/>
                <a:ext cx="2133600" cy="369332"/>
              </a:xfrm>
              <a:prstGeom prst="rect">
                <a:avLst/>
              </a:prstGeom>
              <a:noFill/>
            </p:spPr>
            <p:txBody>
              <a:bodyPr wrap="square" rtlCol="0">
                <a:spAutoFit/>
              </a:bodyPr>
              <a:lstStyle/>
              <a:p>
                <a:pPr algn="ctr"/>
                <a:r>
                  <a:rPr lang="en-US" dirty="0" smtClean="0"/>
                  <a:t>Query Logs</a:t>
                </a:r>
                <a:endParaRPr lang="en-US" dirty="0"/>
              </a:p>
            </p:txBody>
          </p:sp>
        </p:grpSp>
        <p:sp>
          <p:nvSpPr>
            <p:cNvPr id="17" name="Right Arrow 16"/>
            <p:cNvSpPr/>
            <p:nvPr/>
          </p:nvSpPr>
          <p:spPr>
            <a:xfrm>
              <a:off x="4495800" y="3581400"/>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2"/>
            <p:cNvGrpSpPr/>
            <p:nvPr/>
          </p:nvGrpSpPr>
          <p:grpSpPr>
            <a:xfrm>
              <a:off x="5181600" y="2133600"/>
              <a:ext cx="2133600" cy="2895600"/>
              <a:chOff x="4114800" y="1524000"/>
              <a:chExt cx="2133600" cy="2895600"/>
            </a:xfrm>
          </p:grpSpPr>
          <p:sp>
            <p:nvSpPr>
              <p:cNvPr id="19" name="Double Bracket 18"/>
              <p:cNvSpPr/>
              <p:nvPr/>
            </p:nvSpPr>
            <p:spPr>
              <a:xfrm>
                <a:off x="4191000" y="2133600"/>
                <a:ext cx="2057400" cy="22860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US" sz="1400" dirty="0" smtClean="0">
                    <a:latin typeface="Arial Narrow" pitchFamily="34" charset="0"/>
                  </a:rPr>
                  <a:t>actor</a:t>
                </a:r>
              </a:p>
              <a:p>
                <a:pPr algn="ctr"/>
                <a:r>
                  <a:rPr lang="en-US" sz="1400" dirty="0" smtClean="0">
                    <a:latin typeface="Arial Narrow" pitchFamily="34" charset="0"/>
                  </a:rPr>
                  <a:t>movies</a:t>
                </a:r>
              </a:p>
              <a:p>
                <a:pPr algn="ctr"/>
                <a:r>
                  <a:rPr lang="en-US" sz="1400" dirty="0" smtClean="0">
                    <a:latin typeface="Arial Narrow" pitchFamily="34" charset="0"/>
                  </a:rPr>
                  <a:t>wedding</a:t>
                </a:r>
              </a:p>
              <a:p>
                <a:pPr algn="ctr"/>
                <a:r>
                  <a:rPr lang="en-US" sz="1400" dirty="0" err="1" smtClean="0">
                    <a:latin typeface="Arial Narrow" pitchFamily="34" charset="0"/>
                  </a:rPr>
                  <a:t>sweeney</a:t>
                </a:r>
                <a:r>
                  <a:rPr lang="en-US" sz="1400" dirty="0" smtClean="0">
                    <a:latin typeface="Arial Narrow" pitchFamily="34" charset="0"/>
                  </a:rPr>
                  <a:t> </a:t>
                </a:r>
                <a:r>
                  <a:rPr lang="en-US" sz="1400" dirty="0" err="1" smtClean="0">
                    <a:latin typeface="Arial Narrow" pitchFamily="34" charset="0"/>
                  </a:rPr>
                  <a:t>todd</a:t>
                </a:r>
                <a:endParaRPr lang="en-US" sz="1400" dirty="0" smtClean="0">
                  <a:latin typeface="Arial Narrow" pitchFamily="34" charset="0"/>
                </a:endParaRPr>
              </a:p>
              <a:p>
                <a:pPr algn="ctr"/>
                <a:r>
                  <a:rPr lang="en-US" sz="1400" dirty="0" smtClean="0">
                    <a:latin typeface="Arial Narrow" pitchFamily="34" charset="0"/>
                  </a:rPr>
                  <a:t>pirates</a:t>
                </a:r>
              </a:p>
              <a:p>
                <a:pPr algn="ctr"/>
                <a:r>
                  <a:rPr lang="en-US" sz="1400" dirty="0" smtClean="0">
                    <a:latin typeface="Arial Narrow" pitchFamily="34" charset="0"/>
                  </a:rPr>
                  <a:t>…</a:t>
                </a:r>
              </a:p>
              <a:p>
                <a:pPr algn="ctr"/>
                <a:r>
                  <a:rPr lang="en-US" sz="1400" dirty="0" smtClean="0">
                    <a:latin typeface="Arial Narrow" pitchFamily="34" charset="0"/>
                  </a:rPr>
                  <a:t>…</a:t>
                </a:r>
              </a:p>
              <a:p>
                <a:pPr algn="ctr"/>
                <a:r>
                  <a:rPr lang="en-US" sz="1400" dirty="0" smtClean="0">
                    <a:latin typeface="Arial Narrow" pitchFamily="34" charset="0"/>
                  </a:rPr>
                  <a:t>…</a:t>
                </a:r>
              </a:p>
              <a:p>
                <a:pPr algn="ctr"/>
                <a:r>
                  <a:rPr lang="en-US" sz="1400" dirty="0" smtClean="0">
                    <a:latin typeface="Arial Narrow" pitchFamily="34" charset="0"/>
                  </a:rPr>
                  <a:t>…</a:t>
                </a:r>
              </a:p>
              <a:p>
                <a:pPr algn="ctr"/>
                <a:endParaRPr lang="en-US" sz="1400" dirty="0" smtClean="0">
                  <a:latin typeface="Arial Narrow" pitchFamily="34" charset="0"/>
                </a:endParaRPr>
              </a:p>
              <a:p>
                <a:pPr algn="ctr"/>
                <a:endParaRPr lang="en-US" sz="1400" dirty="0" smtClean="0">
                  <a:latin typeface="Arial Narrow" pitchFamily="34" charset="0"/>
                </a:endParaRPr>
              </a:p>
              <a:p>
                <a:pPr algn="ctr"/>
                <a:endParaRPr lang="en-US" sz="1400" dirty="0" smtClean="0">
                  <a:latin typeface="Arial Narrow" pitchFamily="34" charset="0"/>
                </a:endParaRPr>
              </a:p>
            </p:txBody>
          </p:sp>
          <p:sp>
            <p:nvSpPr>
              <p:cNvPr id="20" name="TextBox 19"/>
              <p:cNvSpPr txBox="1"/>
              <p:nvPr/>
            </p:nvSpPr>
            <p:spPr>
              <a:xfrm>
                <a:off x="4114800" y="1524000"/>
                <a:ext cx="2133600" cy="369332"/>
              </a:xfrm>
              <a:prstGeom prst="rect">
                <a:avLst/>
              </a:prstGeom>
              <a:noFill/>
            </p:spPr>
            <p:txBody>
              <a:bodyPr wrap="square" rtlCol="0">
                <a:spAutoFit/>
              </a:bodyPr>
              <a:lstStyle/>
              <a:p>
                <a:pPr algn="ctr"/>
                <a:r>
                  <a:rPr lang="en-US" dirty="0" smtClean="0"/>
                  <a:t>Self Aspects Model</a:t>
                </a:r>
                <a:endParaRPr lang="en-US" dirty="0"/>
              </a:p>
            </p:txBody>
          </p:sp>
        </p:grpSp>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8.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3962</TotalTime>
  <Words>2821</Words>
  <Application>Microsoft Office PowerPoint</Application>
  <PresentationFormat>On-screen Show (4:3)</PresentationFormat>
  <Paragraphs>580</Paragraphs>
  <Slides>37</Slides>
  <Notes>0</Notes>
  <HiddenSlides>0</HiddenSlides>
  <MMClips>0</MMClips>
  <ScaleCrop>false</ScaleCrop>
  <HeadingPairs>
    <vt:vector size="4" baseType="variant">
      <vt:variant>
        <vt:lpstr>Design Template</vt:lpstr>
      </vt:variant>
      <vt:variant>
        <vt:i4>1</vt:i4>
      </vt:variant>
      <vt:variant>
        <vt:lpstr>Slide Titles</vt:lpstr>
      </vt:variant>
      <vt:variant>
        <vt:i4>37</vt:i4>
      </vt:variant>
    </vt:vector>
  </HeadingPairs>
  <TitlesOfParts>
    <vt:vector size="38" baseType="lpstr">
      <vt:lpstr>Origin</vt:lpstr>
      <vt:lpstr>Automatic Generation of Topic Pages </vt:lpstr>
      <vt:lpstr>Task – Automatically generating topic pages for entities in news </vt:lpstr>
      <vt:lpstr>In a slide</vt:lpstr>
      <vt:lpstr>Motivation – Users, Web, and Wikipedia</vt:lpstr>
      <vt:lpstr>Motivation - Query Log Evidence</vt:lpstr>
      <vt:lpstr>Motivation – Browsing Paradigm</vt:lpstr>
      <vt:lpstr>Main Idea</vt:lpstr>
      <vt:lpstr>Aspect Models</vt:lpstr>
      <vt:lpstr>Self Aspect Models</vt:lpstr>
      <vt:lpstr>Related Aspect Models</vt:lpstr>
      <vt:lpstr>General Aspect Model</vt:lpstr>
      <vt:lpstr>Comparison with Wikipedia Concepts</vt:lpstr>
      <vt:lpstr>Sentence Extraction</vt:lpstr>
      <vt:lpstr>What are good sentences ?</vt:lpstr>
      <vt:lpstr>Grammaticality</vt:lpstr>
      <vt:lpstr>Grammaticality</vt:lpstr>
      <vt:lpstr>Relevance</vt:lpstr>
      <vt:lpstr>Relevance</vt:lpstr>
      <vt:lpstr>Diversity</vt:lpstr>
      <vt:lpstr>Novelty</vt:lpstr>
      <vt:lpstr>Sentence Rankers</vt:lpstr>
      <vt:lpstr>Test Collection</vt:lpstr>
      <vt:lpstr>Evaluation</vt:lpstr>
      <vt:lpstr>Web vs. Wikipedia</vt:lpstr>
      <vt:lpstr>Issues with Sentence Similarity</vt:lpstr>
      <vt:lpstr>Results </vt:lpstr>
      <vt:lpstr>Results</vt:lpstr>
      <vt:lpstr>Topic Example</vt:lpstr>
      <vt:lpstr>Ordering Sentences</vt:lpstr>
      <vt:lpstr>Learning Problem: Pair-wise Ordering of Sentences </vt:lpstr>
      <vt:lpstr>Precedence Scoring</vt:lpstr>
      <vt:lpstr>Precedence Scoring</vt:lpstr>
      <vt:lpstr>Results – Ordering Wikipedia Abstracts</vt:lpstr>
      <vt:lpstr>Conclusions</vt:lpstr>
      <vt:lpstr>Pending…</vt:lpstr>
      <vt:lpstr>Pending …</vt:lpstr>
      <vt:lpstr>Questions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Topic Pages</dc:title>
  <dc:creator>Niranjan Balasubramanian</dc:creator>
  <cp:lastModifiedBy>Niranjan Balasubramanian</cp:lastModifiedBy>
  <cp:revision>385</cp:revision>
  <dcterms:created xsi:type="dcterms:W3CDTF">2008-11-05T13:34:27Z</dcterms:created>
  <dcterms:modified xsi:type="dcterms:W3CDTF">2008-11-05T13:44:02Z</dcterms:modified>
</cp:coreProperties>
</file>