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notesMasterIdLst>
    <p:notesMasterId r:id="rId43"/>
  </p:notesMasterIdLst>
  <p:sldIdLst>
    <p:sldId id="256" r:id="rId2"/>
    <p:sldId id="295" r:id="rId3"/>
    <p:sldId id="259" r:id="rId4"/>
    <p:sldId id="294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302" r:id="rId14"/>
    <p:sldId id="268" r:id="rId15"/>
    <p:sldId id="270" r:id="rId16"/>
    <p:sldId id="296" r:id="rId17"/>
    <p:sldId id="298" r:id="rId18"/>
    <p:sldId id="303" r:id="rId19"/>
    <p:sldId id="299" r:id="rId20"/>
    <p:sldId id="300" r:id="rId21"/>
    <p:sldId id="272" r:id="rId22"/>
    <p:sldId id="273" r:id="rId23"/>
    <p:sldId id="274" r:id="rId24"/>
    <p:sldId id="276" r:id="rId25"/>
    <p:sldId id="279" r:id="rId26"/>
    <p:sldId id="280" r:id="rId27"/>
    <p:sldId id="30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77" r:id="rId36"/>
    <p:sldId id="278" r:id="rId37"/>
    <p:sldId id="289" r:id="rId38"/>
    <p:sldId id="290" r:id="rId39"/>
    <p:sldId id="291" r:id="rId40"/>
    <p:sldId id="292" r:id="rId41"/>
    <p:sldId id="293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7747" autoAdjust="0"/>
  </p:normalViewPr>
  <p:slideViewPr>
    <p:cSldViewPr snapToGrid="0" snapToObjects="1">
      <p:cViewPr varScale="1">
        <p:scale>
          <a:sx n="69" d="100"/>
          <a:sy n="69" d="100"/>
        </p:scale>
        <p:origin x="-22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EA106-594E-CC47-A8D9-5222195F2B61}" type="datetimeFigureOut">
              <a:rPr lang="en-US" smtClean="0"/>
              <a:t>2/25/14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11DC7-23B9-F14E-89E9-923D586AD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102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11DC7-23B9-F14E-89E9-923D586AD8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53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have a schema here that has two actors. </a:t>
            </a:r>
          </a:p>
          <a:p>
            <a:endParaRPr lang="en-US" dirty="0" smtClean="0"/>
          </a:p>
          <a:p>
            <a:r>
              <a:rPr lang="en-US" dirty="0" smtClean="0"/>
              <a:t>A1 causes</a:t>
            </a:r>
            <a:r>
              <a:rPr lang="en-US" baseline="0" dirty="0" smtClean="0"/>
              <a:t> A2</a:t>
            </a:r>
          </a:p>
          <a:p>
            <a:r>
              <a:rPr lang="en-US" baseline="0" dirty="0" smtClean="0"/>
              <a:t>A2 spread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 turns out that this schema mixes two distinct events.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44968-1485-5F45-AF52-975CE60EC11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75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… of infection spreading and fire spreading.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is wrong with mixing distinct events?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Relations that don</a:t>
            </a:r>
            <a:r>
              <a:rPr lang="fr-FR" baseline="0" dirty="0" smtClean="0"/>
              <a:t>’</a:t>
            </a:r>
            <a:r>
              <a:rPr lang="en-US" baseline="0" dirty="0" smtClean="0"/>
              <a:t>t fit in one event. </a:t>
            </a:r>
          </a:p>
          <a:p>
            <a:r>
              <a:rPr lang="en-US" baseline="0" dirty="0" smtClean="0"/>
              <a:t>		Example: extinguishing doesn’t fit infection event.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Can result in triples that make no sense	(disease, spread, fire)</a:t>
            </a:r>
          </a:p>
          <a:p>
            <a:r>
              <a:rPr lang="en-US" baseline="0" dirty="0" smtClean="0"/>
              <a:t>There are plenty of other examples:</a:t>
            </a:r>
          </a:p>
          <a:p>
            <a:r>
              <a:rPr lang="en-US" baseline="0" dirty="0" smtClean="0"/>
              <a:t>	airlines scheduling flights,  </a:t>
            </a:r>
          </a:p>
          <a:p>
            <a:r>
              <a:rPr lang="en-US" baseline="0" dirty="0" smtClean="0"/>
              <a:t>	government scheduling meetings, </a:t>
            </a:r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nba</a:t>
            </a:r>
            <a:r>
              <a:rPr lang="en-US" baseline="0" dirty="0" smtClean="0"/>
              <a:t>, scheduling games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Why does this happen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44968-1485-5F45-AF52-975CE60EC11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756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baseline="0" dirty="0" smtClean="0"/>
              <a:t>We argue that this is because the representation ignores essential context.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this case there is important information following broke out and spread that could help keep separate these two events.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However, 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44968-1485-5F45-AF52-975CE60EC11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756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baseline="0" dirty="0" smtClean="0"/>
              <a:t>However, the pairwise representation leads the clustering algorithm to believe that the </a:t>
            </a:r>
          </a:p>
          <a:p>
            <a:r>
              <a:rPr lang="en-US" baseline="0" dirty="0" smtClean="0"/>
              <a:t>subj of broke out is the same as the subject of spread which is fine but it also results </a:t>
            </a:r>
          </a:p>
          <a:p>
            <a:r>
              <a:rPr lang="en-US" baseline="0" dirty="0" smtClean="0"/>
              <a:t>in clustering of the tuples from both fire and infection together.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44968-1485-5F45-AF52-975CE60EC11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756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second issue is that of mixing distinct actors.</a:t>
            </a:r>
          </a:p>
          <a:p>
            <a:endParaRPr lang="en-US" dirty="0" smtClean="0"/>
          </a:p>
          <a:p>
            <a:r>
              <a:rPr lang="en-US" dirty="0" smtClean="0"/>
              <a:t>In</a:t>
            </a:r>
            <a:r>
              <a:rPr lang="en-US" baseline="0" dirty="0" smtClean="0"/>
              <a:t> this legislation schema, we have two actors: the law/bill/measure is the thing that get passed or signed</a:t>
            </a:r>
          </a:p>
          <a:p>
            <a:endParaRPr lang="en-US" baseline="0" dirty="0" smtClean="0"/>
          </a:p>
          <a:p>
            <a:r>
              <a:rPr lang="en-US" dirty="0" smtClean="0"/>
              <a:t>However,</a:t>
            </a:r>
            <a:r>
              <a:rPr lang="en-US" baseline="0" dirty="0" smtClean="0"/>
              <a:t> A1 clearly mixes actors. </a:t>
            </a:r>
          </a:p>
          <a:p>
            <a:endParaRPr lang="en-US" dirty="0" smtClean="0"/>
          </a:p>
          <a:p>
            <a:r>
              <a:rPr lang="en-US" dirty="0" smtClean="0"/>
              <a:t>House can pass</a:t>
            </a:r>
            <a:r>
              <a:rPr lang="en-US" baseline="0" dirty="0" smtClean="0"/>
              <a:t> a bill, But a president does not. </a:t>
            </a:r>
          </a:p>
          <a:p>
            <a:endParaRPr lang="en-US" dirty="0" smtClean="0"/>
          </a:p>
          <a:p>
            <a:r>
              <a:rPr lang="en-US" dirty="0" smtClean="0"/>
              <a:t>Similarly</a:t>
            </a:r>
            <a:r>
              <a:rPr lang="en-US" baseline="0" dirty="0" smtClean="0"/>
              <a:t> president can sign a bill but the house cannot.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44968-1485-5F45-AF52-975CE60EC11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756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 I am going to describe our</a:t>
            </a:r>
            <a:r>
              <a:rPr lang="en-US" baseline="0" dirty="0" smtClean="0"/>
              <a:t> approach for addressing these issues using Open IE.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11DC7-23B9-F14E-89E9-923D586AD8A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36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44968-1485-5F45-AF52-975CE60EC11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756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baseline="0" dirty="0" smtClean="0"/>
              <a:t>Retain more context.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we are going to use triples instead of pairs.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44968-1485-5F45-AF52-975CE60EC11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756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baseline="0" dirty="0" smtClean="0"/>
              <a:t>This representation would avoid clustering these tuple pairs.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44968-1485-5F45-AF52-975CE60EC11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756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baseline="0" dirty="0" smtClean="0"/>
              <a:t>However, we get sparsity.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44968-1485-5F45-AF52-975CE60EC11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75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define schemas as </a:t>
            </a:r>
            <a:r>
              <a:rPr lang="en-US" dirty="0" smtClean="0"/>
              <a:t>set of actors and the roles they play</a:t>
            </a:r>
          </a:p>
          <a:p>
            <a:endParaRPr lang="en-US" dirty="0" smtClean="0"/>
          </a:p>
          <a:p>
            <a:r>
              <a:rPr lang="en-US" dirty="0" smtClean="0"/>
              <a:t>Here</a:t>
            </a:r>
            <a:r>
              <a:rPr lang="en-US" baseline="0" dirty="0" smtClean="0"/>
              <a:t> is </a:t>
            </a:r>
            <a:r>
              <a:rPr lang="en-US" baseline="0" dirty="0" smtClean="0"/>
              <a:t>an example, an </a:t>
            </a:r>
            <a:r>
              <a:rPr lang="en-US" baseline="0" dirty="0" smtClean="0"/>
              <a:t>arrest </a:t>
            </a:r>
            <a:r>
              <a:rPr lang="en-US" baseline="0" dirty="0" smtClean="0"/>
              <a:t>schema.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Key actors are a suspect who is arrest by an agent say police, and a lawyer who represents the suspect and a judge who sentences or acquits the suspect.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 there is no notion of temporal (or causal ordering) among the relations here. Not within the scope of this work.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44968-1485-5F45-AF52-975CE60EC1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542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baseline="0" dirty="0" smtClean="0"/>
              <a:t>We generalize.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44968-1485-5F45-AF52-975CE60EC11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756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use Open IE triples to represent events.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Apart from reducing ambiguity, they also scale easily to arbitrary domains and are more expressive than using verbs alone.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Further, we augment the triples with semantic classes as arguments to address sparsity and improve actor coherence.</a:t>
            </a:r>
          </a:p>
          <a:p>
            <a:endParaRPr lang="en-US" baseline="0" dirty="0" smtClean="0"/>
          </a:p>
          <a:p>
            <a:r>
              <a:rPr lang="en-US" dirty="0" smtClean="0"/>
              <a:t>Let’s get a bit</a:t>
            </a:r>
            <a:r>
              <a:rPr lang="en-US" baseline="0" dirty="0" smtClean="0"/>
              <a:t> more specific about the representation.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44968-1485-5F45-AF52-975CE60EC11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5622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1) Use</a:t>
            </a:r>
            <a:r>
              <a:rPr lang="en-US" sz="2000" baseline="0" dirty="0" smtClean="0"/>
              <a:t> Ollie a state of the art Open IE system to extraction relation triples in the form  (Arg1, Relation, Arg2)</a:t>
            </a:r>
          </a:p>
          <a:p>
            <a:r>
              <a:rPr lang="en-US" sz="2000" baseline="0" dirty="0" smtClean="0"/>
              <a:t>2) For the text He cited a new study…, Ollie extracts three tuples …</a:t>
            </a:r>
          </a:p>
          <a:p>
            <a:r>
              <a:rPr lang="en-US" sz="2000" baseline="0" dirty="0" smtClean="0"/>
              <a:t>3) We stem and drop modifiers to normalize relation strings.</a:t>
            </a:r>
          </a:p>
          <a:p>
            <a:r>
              <a:rPr lang="en-US" sz="2000" baseline="0" dirty="0" smtClean="0"/>
              <a:t>4) For arguments we extract lexical heads and assign semantic classes to generalize beyond the specific instances</a:t>
            </a:r>
          </a:p>
          <a:p>
            <a:r>
              <a:rPr lang="en-US" baseline="0" dirty="0" smtClean="0"/>
              <a:t>5) We selected 29 classes based on manual analysis</a:t>
            </a:r>
          </a:p>
          <a:p>
            <a:pPr rt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 Types: 	person, organization, location, time unit, </a:t>
            </a:r>
          </a:p>
          <a:p>
            <a:pPr rt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Quantities: 	number, amount, group, </a:t>
            </a:r>
          </a:p>
          <a:p>
            <a:pPr rt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Titles:		business, executive, leader, </a:t>
            </a:r>
          </a:p>
          <a:p>
            <a:pPr rt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Activities:	effect, activity, game, sport,</a:t>
            </a:r>
          </a:p>
          <a:p>
            <a:pPr rt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Instruments:	device, equipment, structure, building, </a:t>
            </a:r>
          </a:p>
          <a:p>
            <a:pPr rt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Substance:	substance, nutrient, drug, illness, </a:t>
            </a:r>
          </a:p>
          <a:p>
            <a:pPr rt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Animals:	organ, animal, bird, fish, art,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rt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Publications:	book, and publication.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Finally we also record co-referring entities. In the example, the arg1 in T5 and T6 refer to the same “study”. </a:t>
            </a:r>
          </a:p>
          <a:p>
            <a:r>
              <a:rPr lang="en-US" baseline="0" dirty="0" smtClean="0"/>
              <a:t>We use Stanford co-reference system to identify co-referring entities when pronouns are used.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44968-1485-5F45-AF52-975CE60EC11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959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11DC7-23B9-F14E-89E9-923D586AD8A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5735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actors</a:t>
            </a:r>
            <a:r>
              <a:rPr lang="en-US" baseline="0" dirty="0" smtClean="0"/>
              <a:t> and useful relations.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44968-1485-5F45-AF52-975CE60EC11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4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work we target building schemas that </a:t>
            </a:r>
            <a:r>
              <a:rPr lang="en-US" dirty="0" smtClean="0"/>
              <a:t>look</a:t>
            </a:r>
            <a:r>
              <a:rPr lang="en-US" baseline="0" dirty="0" smtClean="0"/>
              <a:t> like this table</a:t>
            </a:r>
            <a:r>
              <a:rPr lang="en-US" dirty="0" smtClean="0"/>
              <a:t>:</a:t>
            </a:r>
            <a:endParaRPr lang="en-US" dirty="0" smtClean="0"/>
          </a:p>
          <a:p>
            <a:endParaRPr lang="en-US" dirty="0" smtClean="0"/>
          </a:p>
          <a:p>
            <a:r>
              <a:rPr lang="en-US" baseline="0" dirty="0" smtClean="0"/>
              <a:t>We view a schema as a list </a:t>
            </a:r>
            <a:r>
              <a:rPr lang="en-US" baseline="0" dirty="0" smtClean="0"/>
              <a:t>of </a:t>
            </a:r>
            <a:r>
              <a:rPr lang="en-US" baseline="0" dirty="0" smtClean="0"/>
              <a:t>[Actor </a:t>
            </a:r>
            <a:r>
              <a:rPr lang="en-US" baseline="0" dirty="0" smtClean="0"/>
              <a:t>Relation </a:t>
            </a:r>
            <a:r>
              <a:rPr lang="en-US" baseline="0" dirty="0" smtClean="0"/>
              <a:t>Actor] tuples, represented as rows here.</a:t>
            </a:r>
            <a:endParaRPr lang="en-US" baseline="0" dirty="0" smtClean="0"/>
          </a:p>
          <a:p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Roles are represented via relations.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have Numbered actors. 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44968-1485-5F45-AF52-975CE60EC1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91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work we target building schemas that </a:t>
            </a:r>
            <a:r>
              <a:rPr lang="en-US" dirty="0" smtClean="0"/>
              <a:t>look</a:t>
            </a:r>
            <a:r>
              <a:rPr lang="en-US" baseline="0" dirty="0" smtClean="0"/>
              <a:t> like this table</a:t>
            </a:r>
            <a:r>
              <a:rPr lang="en-US" dirty="0" smtClean="0"/>
              <a:t>:</a:t>
            </a:r>
            <a:endParaRPr lang="en-US" dirty="0" smtClean="0"/>
          </a:p>
          <a:p>
            <a:endParaRPr lang="en-US" dirty="0" smtClean="0"/>
          </a:p>
          <a:p>
            <a:r>
              <a:rPr lang="en-US" baseline="0" dirty="0" smtClean="0"/>
              <a:t>We view a schema as a list </a:t>
            </a:r>
            <a:r>
              <a:rPr lang="en-US" baseline="0" dirty="0" smtClean="0"/>
              <a:t>of </a:t>
            </a:r>
            <a:r>
              <a:rPr lang="en-US" baseline="0" dirty="0" smtClean="0"/>
              <a:t>[Actor </a:t>
            </a:r>
            <a:r>
              <a:rPr lang="en-US" baseline="0" dirty="0" smtClean="0"/>
              <a:t>Relation </a:t>
            </a:r>
            <a:r>
              <a:rPr lang="en-US" baseline="0" dirty="0" smtClean="0"/>
              <a:t>Actor] tuples, represented as rows here.</a:t>
            </a:r>
            <a:endParaRPr lang="en-US" baseline="0" dirty="0" smtClean="0"/>
          </a:p>
          <a:p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Roles are represented via relations.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have Numbered actors. 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44968-1485-5F45-AF52-975CE60EC11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91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44968-1485-5F45-AF52-975CE60EC1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920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44968-1485-5F45-AF52-975CE60EC11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79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Chambers and Jurafsky in</a:t>
            </a:r>
            <a:r>
              <a:rPr lang="en-US" baseline="0" dirty="0" smtClean="0"/>
              <a:t> their seminal work showed an automatic method.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Chambers and one other recent work has followed up with probabilistic induction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44968-1485-5F45-AF52-975CE60EC11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03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 from large</a:t>
            </a:r>
            <a:r>
              <a:rPr lang="en-US" baseline="0" dirty="0" smtClean="0"/>
              <a:t> number of news articles – see enough number of arrests – figure out who the key actors are and the roles they play.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44968-1485-5F45-AF52-975CE60EC11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4598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Extract subj,</a:t>
            </a:r>
            <a:r>
              <a:rPr lang="en-US" baseline="0" dirty="0" smtClean="0"/>
              <a:t> verb and verb-obj dependency pairs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44968-1485-5F45-AF52-975CE60EC11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0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3200" cap="none" baseline="0">
                <a:latin typeface="+mn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919B-1153-3747-8AB7-BB32B936B44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784BE7F9-A1F9-FE4A-8D72-E172BA47C33F}" type="datetimeFigureOut">
              <a:rPr lang="en-US" smtClean="0"/>
              <a:t>2/25/14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919B-1153-3747-8AB7-BB32B936B4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784BE7F9-A1F9-FE4A-8D72-E172BA47C33F}" type="datetimeFigureOut">
              <a:rPr lang="en-US" smtClean="0"/>
              <a:t>2/25/14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919B-1153-3747-8AB7-BB32B936B4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919B-1153-3747-8AB7-BB32B936B44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39071" y="1082786"/>
            <a:ext cx="8505911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784BE7F9-A1F9-FE4A-8D72-E172BA47C33F}" type="datetimeFigureOut">
              <a:rPr lang="en-US" smtClean="0"/>
              <a:t>2/25/14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919B-1153-3747-8AB7-BB32B936B44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784BE7F9-A1F9-FE4A-8D72-E172BA47C33F}" type="datetimeFigureOut">
              <a:rPr lang="en-US" smtClean="0"/>
              <a:t>2/25/14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919B-1153-3747-8AB7-BB32B936B4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784BE7F9-A1F9-FE4A-8D72-E172BA47C33F}" type="datetimeFigureOut">
              <a:rPr lang="en-US" smtClean="0"/>
              <a:t>2/25/14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919B-1153-3747-8AB7-BB32B936B448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784BE7F9-A1F9-FE4A-8D72-E172BA47C33F}" type="datetimeFigureOut">
              <a:rPr lang="en-US" smtClean="0"/>
              <a:t>2/25/14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919B-1153-3747-8AB7-BB32B936B4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784BE7F9-A1F9-FE4A-8D72-E172BA47C33F}" type="datetimeFigureOut">
              <a:rPr lang="en-US" smtClean="0"/>
              <a:t>2/25/14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919B-1153-3747-8AB7-BB32B936B4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784BE7F9-A1F9-FE4A-8D72-E172BA47C33F}" type="datetimeFigureOut">
              <a:rPr lang="en-US" smtClean="0"/>
              <a:t>2/25/14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919B-1153-3747-8AB7-BB32B936B44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784BE7F9-A1F9-FE4A-8D72-E172BA47C33F}" type="datetimeFigureOut">
              <a:rPr lang="en-US" smtClean="0"/>
              <a:t>2/25/14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919B-1153-3747-8AB7-BB32B936B4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071" y="16520"/>
            <a:ext cx="8505911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9071" y="1157153"/>
            <a:ext cx="8505911" cy="5015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422" y="6501542"/>
            <a:ext cx="535823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E52919B-1153-3747-8AB7-BB32B936B44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022994" y="18288"/>
            <a:ext cx="1121006" cy="10347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0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70520" y="2024471"/>
            <a:ext cx="8021608" cy="6650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</a:rPr>
              <a:t>Generating Coherent Event </a:t>
            </a:r>
            <a:r>
              <a:rPr lang="en-US" sz="3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</a:rPr>
              <a:t>Schemas</a:t>
            </a:r>
          </a:p>
          <a:p>
            <a:pPr algn="ctr"/>
            <a:r>
              <a:rPr lang="en-US" sz="3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</a:rPr>
              <a:t>at Scale</a:t>
            </a:r>
            <a:endParaRPr lang="en-US" sz="3200" dirty="0">
              <a:solidFill>
                <a:schemeClr val="accent6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57200" y="3886200"/>
            <a:ext cx="8382000" cy="2438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  <a:defRPr/>
            </a:pPr>
            <a:r>
              <a:rPr lang="en-US" sz="2800" dirty="0" smtClean="0"/>
              <a:t>Niranjan Balasubramanian</a:t>
            </a:r>
          </a:p>
          <a:p>
            <a:pPr algn="ctr">
              <a:buNone/>
              <a:defRPr/>
            </a:pPr>
            <a:r>
              <a:rPr lang="en-US" sz="2800" dirty="0" smtClean="0"/>
              <a:t>Stephen Soderland,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smtClean="0"/>
              <a:t>Mausam</a:t>
            </a:r>
            <a:r>
              <a:rPr lang="en-US" sz="2800" baseline="30000" dirty="0" smtClean="0"/>
              <a:t>1</a:t>
            </a:r>
            <a:r>
              <a:rPr lang="en-US" sz="2800" dirty="0" smtClean="0"/>
              <a:t>, Oren Etzioni</a:t>
            </a:r>
            <a:r>
              <a:rPr lang="en-US" sz="2800" baseline="30000" dirty="0" smtClean="0"/>
              <a:t>2</a:t>
            </a:r>
          </a:p>
          <a:p>
            <a:pPr algn="ctr">
              <a:buFont typeface="Arial" pitchFamily="34" charset="0"/>
              <a:buNone/>
              <a:defRPr/>
            </a:pPr>
            <a:endParaRPr lang="en-US" sz="2800" dirty="0" smtClean="0"/>
          </a:p>
          <a:p>
            <a:pPr algn="ctr">
              <a:buFont typeface="Arial" pitchFamily="34" charset="0"/>
              <a:buNone/>
              <a:defRPr/>
            </a:pPr>
            <a:r>
              <a:rPr lang="en-US" sz="2800" dirty="0" smtClean="0"/>
              <a:t>Turing Center</a:t>
            </a:r>
          </a:p>
          <a:p>
            <a:pPr algn="ctr">
              <a:buFont typeface="Arial" pitchFamily="34" charset="0"/>
              <a:buNone/>
              <a:defRPr/>
            </a:pPr>
            <a:r>
              <a:rPr lang="en-US" sz="2800" dirty="0" smtClean="0"/>
              <a:t>University of Washington</a:t>
            </a:r>
          </a:p>
          <a:p>
            <a:pPr algn="ctr">
              <a:buFont typeface="Arial" pitchFamily="34" charset="0"/>
              <a:buNone/>
              <a:defRPr/>
            </a:pPr>
            <a:r>
              <a:rPr lang="en-US" sz="2800" dirty="0" smtClean="0"/>
              <a:t> </a:t>
            </a:r>
          </a:p>
          <a:p>
            <a:pPr algn="ctr">
              <a:buFont typeface="Arial" pitchFamily="34" charset="0"/>
              <a:buNone/>
              <a:defRPr/>
            </a:pPr>
            <a:r>
              <a:rPr lang="en-US" sz="3300" baseline="30000" dirty="0" smtClean="0"/>
              <a:t>1</a:t>
            </a:r>
            <a:r>
              <a:rPr lang="en-US" dirty="0" smtClean="0"/>
              <a:t>Indian Institute of Technology, Delhi    </a:t>
            </a:r>
          </a:p>
          <a:p>
            <a:pPr algn="ctr">
              <a:buFont typeface="Arial" pitchFamily="34" charset="0"/>
              <a:buNone/>
              <a:defRPr/>
            </a:pPr>
            <a:r>
              <a:rPr lang="en-US" sz="3300" baseline="30000" dirty="0" smtClean="0"/>
              <a:t>2</a:t>
            </a:r>
            <a:r>
              <a:rPr lang="en-US" dirty="0" smtClean="0"/>
              <a:t>Director, Allen Institute for Artificial Intelligence (AI2)</a:t>
            </a:r>
          </a:p>
          <a:p>
            <a:pPr algn="ctr">
              <a:buFont typeface="Arial" pitchFamily="34" charset="0"/>
              <a:buNone/>
              <a:defRPr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34730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28A7F-3C0F-F649-A167-0CE17244EC1B}" type="slidenum">
              <a:rPr lang="en-US" smtClean="0"/>
              <a:t>10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-669516" y="3796675"/>
            <a:ext cx="2017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54" name="Title 5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Mixing Distinct Events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620257" y="1375059"/>
            <a:ext cx="3665012" cy="4998784"/>
            <a:chOff x="2620257" y="1375059"/>
            <a:chExt cx="3665012" cy="4998784"/>
          </a:xfrm>
        </p:grpSpPr>
        <p:grpSp>
          <p:nvGrpSpPr>
            <p:cNvPr id="59" name="Group 58"/>
            <p:cNvGrpSpPr/>
            <p:nvPr/>
          </p:nvGrpSpPr>
          <p:grpSpPr>
            <a:xfrm>
              <a:off x="2620257" y="1972434"/>
              <a:ext cx="3642120" cy="4401409"/>
              <a:chOff x="2620257" y="1972434"/>
              <a:chExt cx="3642120" cy="440140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3878502" y="3393427"/>
                <a:ext cx="12379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spread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5347977" y="3084462"/>
                <a:ext cx="914400" cy="9144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A1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880552" y="4564680"/>
                <a:ext cx="12379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broke out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620257" y="4311075"/>
                <a:ext cx="914400" cy="9144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A1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620257" y="3100537"/>
                <a:ext cx="914400" cy="9144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A2</a:t>
                </a:r>
                <a:endParaRPr lang="en-US" dirty="0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2620257" y="1972434"/>
                <a:ext cx="914400" cy="9144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A1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3878502" y="2243751"/>
                <a:ext cx="12379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caused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5347977" y="1972434"/>
                <a:ext cx="914400" cy="9144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A2</a:t>
                </a:r>
                <a:endParaRPr lang="en-US" dirty="0"/>
              </a:p>
            </p:txBody>
          </p:sp>
          <p:sp>
            <p:nvSpPr>
              <p:cNvPr id="52" name="Minus 51"/>
              <p:cNvSpPr/>
              <p:nvPr/>
            </p:nvSpPr>
            <p:spPr>
              <a:xfrm>
                <a:off x="5587471" y="4645677"/>
                <a:ext cx="409356" cy="183129"/>
              </a:xfrm>
              <a:prstGeom prst="mathMinus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3711504" y="5534440"/>
                <a:ext cx="15818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extinguished</a:t>
                </a: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5347977" y="5459443"/>
                <a:ext cx="914400" cy="9144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A1</a:t>
                </a:r>
              </a:p>
            </p:txBody>
          </p:sp>
          <p:sp>
            <p:nvSpPr>
              <p:cNvPr id="58" name="Minus 57"/>
              <p:cNvSpPr/>
              <p:nvPr/>
            </p:nvSpPr>
            <p:spPr>
              <a:xfrm>
                <a:off x="2894242" y="5666127"/>
                <a:ext cx="409356" cy="183129"/>
              </a:xfrm>
              <a:prstGeom prst="mathMinus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2620257" y="1375059"/>
              <a:ext cx="3665012" cy="436449"/>
              <a:chOff x="2549832" y="2598517"/>
              <a:chExt cx="3665012" cy="436449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2554112" y="2601334"/>
                <a:ext cx="7874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 smtClean="0"/>
                  <a:t>Actor</a:t>
                </a:r>
                <a:endParaRPr lang="en-US" dirty="0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5408787" y="2598517"/>
                <a:ext cx="7874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 smtClean="0"/>
                  <a:t>Actor</a:t>
                </a:r>
                <a:endParaRPr lang="en-US" dirty="0"/>
              </a:p>
            </p:txBody>
          </p:sp>
          <p:cxnSp>
            <p:nvCxnSpPr>
              <p:cNvPr id="48" name="Straight Connector 47"/>
              <p:cNvCxnSpPr/>
              <p:nvPr/>
            </p:nvCxnSpPr>
            <p:spPr>
              <a:xfrm>
                <a:off x="2554112" y="3034966"/>
                <a:ext cx="3660732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Rectangle 48"/>
              <p:cNvSpPr/>
              <p:nvPr/>
            </p:nvSpPr>
            <p:spPr>
              <a:xfrm>
                <a:off x="3873067" y="2601334"/>
                <a:ext cx="10952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 smtClean="0"/>
                  <a:t>Relation</a:t>
                </a:r>
                <a:endParaRPr lang="en-US" dirty="0"/>
              </a:p>
            </p:txBody>
          </p:sp>
          <p:cxnSp>
            <p:nvCxnSpPr>
              <p:cNvPr id="50" name="Straight Connector 49"/>
              <p:cNvCxnSpPr/>
              <p:nvPr/>
            </p:nvCxnSpPr>
            <p:spPr>
              <a:xfrm>
                <a:off x="2549832" y="2604710"/>
                <a:ext cx="3660732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7765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28A7F-3C0F-F649-A167-0CE17244EC1B}" type="slidenum">
              <a:rPr lang="en-US" smtClean="0"/>
              <a:t>11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-669516" y="3796675"/>
            <a:ext cx="2017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54" name="Title 5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Mixing Distinct Events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304102" y="1375059"/>
            <a:ext cx="6383344" cy="4998784"/>
            <a:chOff x="1304102" y="1375059"/>
            <a:chExt cx="6383344" cy="4998784"/>
          </a:xfrm>
        </p:grpSpPr>
        <p:grpSp>
          <p:nvGrpSpPr>
            <p:cNvPr id="59" name="Group 58"/>
            <p:cNvGrpSpPr/>
            <p:nvPr/>
          </p:nvGrpSpPr>
          <p:grpSpPr>
            <a:xfrm>
              <a:off x="1304102" y="1911949"/>
              <a:ext cx="6383344" cy="4461894"/>
              <a:chOff x="1304102" y="1911949"/>
              <a:chExt cx="6383344" cy="4461894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1304102" y="1911949"/>
                <a:ext cx="12177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b="1" dirty="0" smtClean="0">
                    <a:solidFill>
                      <a:srgbClr val="008000"/>
                    </a:solidFill>
                  </a:rPr>
                  <a:t>infection</a:t>
                </a:r>
              </a:p>
              <a:p>
                <a:pPr algn="r"/>
                <a:r>
                  <a:rPr lang="en-US" b="1" dirty="0" smtClean="0">
                    <a:solidFill>
                      <a:srgbClr val="FF6600"/>
                    </a:solidFill>
                  </a:rPr>
                  <a:t>fire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6437743" y="1911949"/>
                <a:ext cx="12329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8000"/>
                    </a:solidFill>
                  </a:rPr>
                  <a:t>disease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878502" y="3393427"/>
                <a:ext cx="12379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spread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5347977" y="3084462"/>
                <a:ext cx="914400" cy="9144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A1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880552" y="4564680"/>
                <a:ext cx="12379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broke out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620257" y="4311075"/>
                <a:ext cx="914400" cy="9144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A1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620257" y="3100537"/>
                <a:ext cx="914400" cy="9144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A2</a:t>
                </a:r>
                <a:endParaRPr lang="en-US" dirty="0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2620257" y="1972434"/>
                <a:ext cx="914400" cy="9144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A1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3878502" y="2243751"/>
                <a:ext cx="12379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caused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5347977" y="1972434"/>
                <a:ext cx="914400" cy="9144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A2</a:t>
                </a:r>
                <a:endParaRPr lang="en-US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304102" y="3135768"/>
                <a:ext cx="1217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b="1" dirty="0" smtClean="0">
                    <a:solidFill>
                      <a:srgbClr val="008000"/>
                    </a:solidFill>
                  </a:rPr>
                  <a:t>disease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304102" y="4311075"/>
                <a:ext cx="12177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b="1" dirty="0" smtClean="0">
                    <a:solidFill>
                      <a:srgbClr val="008000"/>
                    </a:solidFill>
                  </a:rPr>
                  <a:t>infection</a:t>
                </a:r>
              </a:p>
              <a:p>
                <a:pPr algn="r"/>
                <a:r>
                  <a:rPr lang="en-US" b="1" dirty="0" smtClean="0">
                    <a:solidFill>
                      <a:srgbClr val="FF6600"/>
                    </a:solidFill>
                  </a:rPr>
                  <a:t>fire</a:t>
                </a: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6452997" y="3070261"/>
                <a:ext cx="12177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8000"/>
                    </a:solidFill>
                  </a:rPr>
                  <a:t>infection</a:t>
                </a:r>
              </a:p>
              <a:p>
                <a:r>
                  <a:rPr lang="en-US" b="1" dirty="0" smtClean="0">
                    <a:solidFill>
                      <a:srgbClr val="FF6600"/>
                    </a:solidFill>
                  </a:rPr>
                  <a:t>fire</a:t>
                </a:r>
              </a:p>
            </p:txBody>
          </p:sp>
          <p:sp>
            <p:nvSpPr>
              <p:cNvPr id="52" name="Minus 51"/>
              <p:cNvSpPr/>
              <p:nvPr/>
            </p:nvSpPr>
            <p:spPr>
              <a:xfrm>
                <a:off x="5587471" y="4645677"/>
                <a:ext cx="409356" cy="183129"/>
              </a:xfrm>
              <a:prstGeom prst="mathMinus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3711504" y="5534440"/>
                <a:ext cx="15818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extinguished</a:t>
                </a: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5347977" y="5459443"/>
                <a:ext cx="914400" cy="9144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A1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6469706" y="5473288"/>
                <a:ext cx="12177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8000"/>
                    </a:solidFill>
                  </a:rPr>
                  <a:t>infection</a:t>
                </a:r>
              </a:p>
              <a:p>
                <a:r>
                  <a:rPr lang="en-US" b="1" dirty="0" smtClean="0">
                    <a:solidFill>
                      <a:srgbClr val="FF6600"/>
                    </a:solidFill>
                  </a:rPr>
                  <a:t>fire</a:t>
                </a:r>
              </a:p>
            </p:txBody>
          </p:sp>
          <p:sp>
            <p:nvSpPr>
              <p:cNvPr id="58" name="Minus 57"/>
              <p:cNvSpPr/>
              <p:nvPr/>
            </p:nvSpPr>
            <p:spPr>
              <a:xfrm>
                <a:off x="2894242" y="5666127"/>
                <a:ext cx="409356" cy="183129"/>
              </a:xfrm>
              <a:prstGeom prst="mathMinus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2620257" y="1375059"/>
              <a:ext cx="3665012" cy="436449"/>
              <a:chOff x="2549832" y="2598517"/>
              <a:chExt cx="3665012" cy="436449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2554112" y="2601334"/>
                <a:ext cx="7874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 smtClean="0"/>
                  <a:t>Actor</a:t>
                </a:r>
                <a:endParaRPr lang="en-US" dirty="0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5408787" y="2598517"/>
                <a:ext cx="7874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 smtClean="0"/>
                  <a:t>Actor</a:t>
                </a:r>
                <a:endParaRPr lang="en-US" dirty="0"/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>
                <a:off x="2554112" y="3034966"/>
                <a:ext cx="3660732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Rectangle 49"/>
              <p:cNvSpPr/>
              <p:nvPr/>
            </p:nvSpPr>
            <p:spPr>
              <a:xfrm>
                <a:off x="3873067" y="2601334"/>
                <a:ext cx="10952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 smtClean="0"/>
                  <a:t>Relation</a:t>
                </a:r>
                <a:endParaRPr lang="en-US" dirty="0"/>
              </a:p>
            </p:txBody>
          </p:sp>
          <p:cxnSp>
            <p:nvCxnSpPr>
              <p:cNvPr id="51" name="Straight Connector 50"/>
              <p:cNvCxnSpPr/>
              <p:nvPr/>
            </p:nvCxnSpPr>
            <p:spPr>
              <a:xfrm>
                <a:off x="2549832" y="2604710"/>
                <a:ext cx="3660732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9767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28A7F-3C0F-F649-A167-0CE17244EC1B}" type="slidenum">
              <a:rPr lang="en-US" smtClean="0"/>
              <a:t>12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-669516" y="3796675"/>
            <a:ext cx="2017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54" name="Title 5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Mixing Distinct Events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0325" y="2393821"/>
            <a:ext cx="8164097" cy="34163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The disease </a:t>
            </a:r>
            <a:r>
              <a:rPr lang="en-US" b="1" dirty="0" smtClean="0"/>
              <a:t>broke out</a:t>
            </a:r>
            <a:r>
              <a:rPr lang="en-US" dirty="0" smtClean="0"/>
              <a:t> in Canton and </a:t>
            </a:r>
            <a:r>
              <a:rPr lang="en-US" b="1" dirty="0" smtClean="0"/>
              <a:t>spread</a:t>
            </a:r>
            <a:r>
              <a:rPr lang="en-US" dirty="0" smtClean="0"/>
              <a:t> very quickly to Sudbury.</a:t>
            </a:r>
          </a:p>
          <a:p>
            <a:endParaRPr lang="en-US" dirty="0"/>
          </a:p>
          <a:p>
            <a:r>
              <a:rPr lang="en-US" dirty="0" smtClean="0"/>
              <a:t>	(disease, broke out)</a:t>
            </a:r>
          </a:p>
          <a:p>
            <a:r>
              <a:rPr lang="en-US" dirty="0" smtClean="0"/>
              <a:t>	(disease, spread)</a:t>
            </a:r>
          </a:p>
          <a:p>
            <a:r>
              <a:rPr lang="en-US" dirty="0" smtClean="0"/>
              <a:t>	…</a:t>
            </a:r>
          </a:p>
          <a:p>
            <a:endParaRPr lang="en-US" dirty="0" smtClean="0"/>
          </a:p>
          <a:p>
            <a:r>
              <a:rPr lang="en-US" dirty="0"/>
              <a:t>The </a:t>
            </a:r>
            <a:r>
              <a:rPr lang="en-US" dirty="0" smtClean="0"/>
              <a:t>fire </a:t>
            </a:r>
            <a:r>
              <a:rPr lang="en-US" b="1" dirty="0" smtClean="0"/>
              <a:t>broke </a:t>
            </a:r>
            <a:r>
              <a:rPr lang="en-US" b="1" dirty="0"/>
              <a:t>out</a:t>
            </a:r>
            <a:r>
              <a:rPr lang="en-US" dirty="0"/>
              <a:t> in the </a:t>
            </a:r>
            <a:r>
              <a:rPr lang="en-US" dirty="0" smtClean="0"/>
              <a:t>bedroom and </a:t>
            </a:r>
            <a:r>
              <a:rPr lang="en-US" b="1" dirty="0"/>
              <a:t>spread</a:t>
            </a:r>
            <a:r>
              <a:rPr lang="en-US" dirty="0"/>
              <a:t> </a:t>
            </a:r>
            <a:r>
              <a:rPr lang="en-US" dirty="0" smtClean="0"/>
              <a:t>quickly to the roof.</a:t>
            </a:r>
          </a:p>
          <a:p>
            <a:endParaRPr lang="en-US" dirty="0" smtClean="0"/>
          </a:p>
          <a:p>
            <a:r>
              <a:rPr lang="en-US" dirty="0" smtClean="0"/>
              <a:t>	(fire, broke out)</a:t>
            </a:r>
          </a:p>
          <a:p>
            <a:r>
              <a:rPr lang="en-US" dirty="0" smtClean="0"/>
              <a:t>	(fire, spread)</a:t>
            </a:r>
            <a:endParaRPr lang="en-US" dirty="0"/>
          </a:p>
          <a:p>
            <a:r>
              <a:rPr lang="en-US" dirty="0" smtClean="0"/>
              <a:t>	…</a:t>
            </a:r>
          </a:p>
          <a:p>
            <a:endParaRPr lang="en-US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339071" y="1306724"/>
            <a:ext cx="8505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Dependency pair representation ignores useful context.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25876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28A7F-3C0F-F649-A167-0CE17244EC1B}" type="slidenum">
              <a:rPr lang="en-US" smtClean="0"/>
              <a:t>13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-669516" y="3796675"/>
            <a:ext cx="2017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54" name="Title 5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Mixing Distinct Events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0325" y="2393821"/>
            <a:ext cx="8164097" cy="39703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The disease </a:t>
            </a:r>
            <a:r>
              <a:rPr lang="en-US" b="1" dirty="0" smtClean="0"/>
              <a:t>broke out</a:t>
            </a:r>
            <a:r>
              <a:rPr lang="en-US" dirty="0" smtClean="0"/>
              <a:t> in Canton and </a:t>
            </a:r>
            <a:r>
              <a:rPr lang="en-US" b="1" dirty="0" smtClean="0"/>
              <a:t>spread</a:t>
            </a:r>
            <a:r>
              <a:rPr lang="en-US" dirty="0" smtClean="0"/>
              <a:t> very quickly to Sudbury.</a:t>
            </a:r>
          </a:p>
          <a:p>
            <a:endParaRPr lang="en-US" dirty="0" smtClean="0"/>
          </a:p>
          <a:p>
            <a:r>
              <a:rPr lang="en-US" dirty="0" smtClean="0"/>
              <a:t>	(X, broke out)</a:t>
            </a:r>
          </a:p>
          <a:p>
            <a:r>
              <a:rPr lang="en-US" dirty="0" smtClean="0"/>
              <a:t>	(X, spread)</a:t>
            </a:r>
          </a:p>
          <a:p>
            <a:r>
              <a:rPr lang="en-US" dirty="0" smtClean="0"/>
              <a:t>	…</a:t>
            </a:r>
          </a:p>
          <a:p>
            <a:endParaRPr lang="en-US" dirty="0" smtClean="0"/>
          </a:p>
          <a:p>
            <a:r>
              <a:rPr lang="en-US" dirty="0"/>
              <a:t>The </a:t>
            </a:r>
            <a:r>
              <a:rPr lang="en-US" dirty="0" smtClean="0"/>
              <a:t>fire </a:t>
            </a:r>
            <a:r>
              <a:rPr lang="en-US" b="1" dirty="0" smtClean="0"/>
              <a:t>broke </a:t>
            </a:r>
            <a:r>
              <a:rPr lang="en-US" b="1" dirty="0"/>
              <a:t>out</a:t>
            </a:r>
            <a:r>
              <a:rPr lang="en-US" dirty="0"/>
              <a:t> in the </a:t>
            </a:r>
            <a:r>
              <a:rPr lang="en-US" dirty="0" smtClean="0"/>
              <a:t>bedroom and </a:t>
            </a:r>
            <a:r>
              <a:rPr lang="en-US" b="1" dirty="0"/>
              <a:t>spread</a:t>
            </a:r>
            <a:r>
              <a:rPr lang="en-US" dirty="0"/>
              <a:t> </a:t>
            </a:r>
            <a:r>
              <a:rPr lang="en-US" dirty="0" smtClean="0"/>
              <a:t>quickly to the roof.</a:t>
            </a:r>
          </a:p>
          <a:p>
            <a:endParaRPr lang="en-US" dirty="0" smtClean="0"/>
          </a:p>
          <a:p>
            <a:r>
              <a:rPr lang="en-US" dirty="0" smtClean="0"/>
              <a:t>	(X, broke out)</a:t>
            </a:r>
          </a:p>
          <a:p>
            <a:r>
              <a:rPr lang="en-US" dirty="0" smtClean="0"/>
              <a:t>	(X, spread)</a:t>
            </a:r>
          </a:p>
          <a:p>
            <a:r>
              <a:rPr lang="en-US" dirty="0" smtClean="0"/>
              <a:t>	…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Actor X	: {	fire, infection, …,	} </a:t>
            </a:r>
          </a:p>
          <a:p>
            <a:r>
              <a:rPr lang="en-US" dirty="0"/>
              <a:t>	</a:t>
            </a:r>
            <a:r>
              <a:rPr lang="en-US" dirty="0" smtClean="0"/>
              <a:t>Roles	: {	subj(broke out), subj(spread), …,	}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9071" y="1306724"/>
            <a:ext cx="8505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Dependency pair representation context.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54176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28A7F-3C0F-F649-A167-0CE17244EC1B}" type="slidenum">
              <a:rPr lang="en-US" smtClean="0"/>
              <a:t>14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-669516" y="3796675"/>
            <a:ext cx="2017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80375" y="4523552"/>
            <a:ext cx="6995106" cy="147732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Why?</a:t>
            </a:r>
          </a:p>
          <a:p>
            <a:endParaRPr lang="en-US" dirty="0" smtClean="0"/>
          </a:p>
          <a:p>
            <a:r>
              <a:rPr lang="en-US" dirty="0" smtClean="0"/>
              <a:t>	Number </a:t>
            </a:r>
            <a:r>
              <a:rPr lang="en-US" dirty="0" smtClean="0"/>
              <a:t>of actors guided by a splitting parameter in clustering.</a:t>
            </a:r>
          </a:p>
          <a:p>
            <a:endParaRPr lang="en-US" dirty="0"/>
          </a:p>
          <a:p>
            <a:r>
              <a:rPr lang="en-US" dirty="0" smtClean="0"/>
              <a:t>	Restrictive </a:t>
            </a:r>
            <a:r>
              <a:rPr lang="en-US" dirty="0" smtClean="0"/>
              <a:t>settings can cause conflation.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Mixing Distinct Actors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348221" y="1375059"/>
            <a:ext cx="6366635" cy="2567735"/>
            <a:chOff x="1348221" y="1375059"/>
            <a:chExt cx="6366635" cy="2567735"/>
          </a:xfrm>
        </p:grpSpPr>
        <p:grpSp>
          <p:nvGrpSpPr>
            <p:cNvPr id="3" name="Group 2"/>
            <p:cNvGrpSpPr/>
            <p:nvPr/>
          </p:nvGrpSpPr>
          <p:grpSpPr>
            <a:xfrm>
              <a:off x="1348221" y="1839169"/>
              <a:ext cx="6366635" cy="2103625"/>
              <a:chOff x="130481" y="2458499"/>
              <a:chExt cx="6366635" cy="2103625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130481" y="2458499"/>
                <a:ext cx="121774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b="1" dirty="0" smtClean="0">
                    <a:solidFill>
                      <a:srgbClr val="008000"/>
                    </a:solidFill>
                  </a:rPr>
                  <a:t>house</a:t>
                </a:r>
              </a:p>
              <a:p>
                <a:pPr algn="r"/>
                <a:r>
                  <a:rPr lang="en-US" b="1" dirty="0" smtClean="0">
                    <a:solidFill>
                      <a:srgbClr val="800000"/>
                    </a:solidFill>
                  </a:rPr>
                  <a:t>president</a:t>
                </a:r>
              </a:p>
              <a:p>
                <a:pPr algn="r"/>
                <a:r>
                  <a:rPr lang="en-US" b="1" dirty="0" smtClean="0">
                    <a:solidFill>
                      <a:srgbClr val="800000"/>
                    </a:solidFill>
                  </a:rPr>
                  <a:t>bill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264122" y="2458499"/>
                <a:ext cx="123299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bill</a:t>
                </a:r>
              </a:p>
              <a:p>
                <a:r>
                  <a:rPr lang="en-US" b="1" dirty="0" smtClean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measure</a:t>
                </a:r>
              </a:p>
              <a:p>
                <a:r>
                  <a:rPr lang="en-US" b="1" dirty="0" smtClean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law</a:t>
                </a:r>
              </a:p>
            </p:txBody>
          </p:sp>
          <p:grpSp>
            <p:nvGrpSpPr>
              <p:cNvPr id="46" name="Group 45"/>
              <p:cNvGrpSpPr/>
              <p:nvPr/>
            </p:nvGrpSpPr>
            <p:grpSpPr>
              <a:xfrm>
                <a:off x="1446636" y="2518984"/>
                <a:ext cx="3658829" cy="2043140"/>
                <a:chOff x="1446636" y="2518984"/>
                <a:chExt cx="3658829" cy="2043140"/>
              </a:xfrm>
            </p:grpSpPr>
            <p:sp>
              <p:nvSpPr>
                <p:cNvPr id="10" name="TextBox 9"/>
                <p:cNvSpPr txBox="1"/>
                <p:nvPr/>
              </p:nvSpPr>
              <p:spPr>
                <a:xfrm>
                  <a:off x="2704881" y="3939977"/>
                  <a:ext cx="12379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sign</a:t>
                  </a:r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4191065" y="3647724"/>
                  <a:ext cx="914400" cy="914400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A2</a:t>
                  </a:r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1446636" y="3647087"/>
                  <a:ext cx="914400" cy="914400"/>
                </a:xfrm>
                <a:prstGeom prst="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A1</a:t>
                  </a:r>
                  <a:endParaRPr lang="en-US" dirty="0"/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1446636" y="2518984"/>
                  <a:ext cx="914400" cy="91440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A1</a:t>
                  </a: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2704881" y="2790301"/>
                  <a:ext cx="12379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pass</a:t>
                  </a:r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4174356" y="2518984"/>
                  <a:ext cx="914400" cy="914400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A2</a:t>
                  </a:r>
                  <a:endParaRPr lang="en-US" dirty="0"/>
                </a:p>
              </p:txBody>
            </p:sp>
          </p:grpSp>
          <p:sp>
            <p:nvSpPr>
              <p:cNvPr id="25" name="TextBox 24"/>
              <p:cNvSpPr txBox="1"/>
              <p:nvPr/>
            </p:nvSpPr>
            <p:spPr>
              <a:xfrm>
                <a:off x="162635" y="3622082"/>
                <a:ext cx="121774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b="1" dirty="0" smtClean="0">
                    <a:solidFill>
                      <a:srgbClr val="800000"/>
                    </a:solidFill>
                  </a:rPr>
                  <a:t>house</a:t>
                </a:r>
              </a:p>
              <a:p>
                <a:pPr algn="r"/>
                <a:r>
                  <a:rPr lang="en-US" b="1" dirty="0" smtClean="0">
                    <a:solidFill>
                      <a:srgbClr val="008000"/>
                    </a:solidFill>
                  </a:rPr>
                  <a:t>president</a:t>
                </a:r>
              </a:p>
              <a:p>
                <a:pPr algn="r"/>
                <a:r>
                  <a:rPr lang="en-US" b="1" dirty="0" smtClean="0">
                    <a:solidFill>
                      <a:srgbClr val="800000"/>
                    </a:solidFill>
                  </a:rPr>
                  <a:t>bill</a:t>
                </a:r>
              </a:p>
            </p:txBody>
          </p:sp>
        </p:grpSp>
        <p:sp>
          <p:nvSpPr>
            <p:cNvPr id="24" name="Rectangle 23"/>
            <p:cNvSpPr/>
            <p:nvPr/>
          </p:nvSpPr>
          <p:spPr>
            <a:xfrm>
              <a:off x="2624537" y="1377876"/>
              <a:ext cx="78744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Actor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479212" y="1375059"/>
              <a:ext cx="78744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Actor</a:t>
              </a:r>
              <a:endParaRPr lang="en-US" dirty="0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2624537" y="1811508"/>
              <a:ext cx="366073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3943492" y="1377876"/>
              <a:ext cx="10952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Relation</a:t>
              </a:r>
              <a:endParaRPr lang="en-US" dirty="0"/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2620257" y="1381252"/>
              <a:ext cx="366073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783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Prior work</a:t>
            </a:r>
            <a:endParaRPr lang="en-US" dirty="0" smtClean="0"/>
          </a:p>
          <a:p>
            <a:pPr lvl="1"/>
            <a:r>
              <a:rPr lang="en-US" dirty="0" smtClean="0"/>
              <a:t>Coherence issues</a:t>
            </a:r>
          </a:p>
          <a:p>
            <a:pPr marL="274320" lvl="1" indent="0">
              <a:buNone/>
            </a:pPr>
            <a:endParaRPr lang="en-US" dirty="0" smtClean="0"/>
          </a:p>
          <a:p>
            <a:r>
              <a:rPr lang="en-US" dirty="0" smtClean="0"/>
              <a:t>Our approach</a:t>
            </a:r>
          </a:p>
          <a:p>
            <a:pPr lvl="1"/>
            <a:r>
              <a:rPr lang="en-US" dirty="0" smtClean="0"/>
              <a:t>Representation</a:t>
            </a:r>
          </a:p>
          <a:p>
            <a:pPr lvl="1"/>
            <a:r>
              <a:rPr lang="en-US" dirty="0" smtClean="0"/>
              <a:t>Rel-grams</a:t>
            </a:r>
            <a:endParaRPr lang="en-US" dirty="0" smtClean="0"/>
          </a:p>
          <a:p>
            <a:pPr lvl="1"/>
            <a:r>
              <a:rPr lang="en-US" dirty="0" smtClean="0"/>
              <a:t>Building </a:t>
            </a:r>
            <a:r>
              <a:rPr lang="en-US" dirty="0" smtClean="0"/>
              <a:t>schemas	</a:t>
            </a:r>
          </a:p>
          <a:p>
            <a:pPr marL="274320" lvl="1" indent="0">
              <a:buNone/>
            </a:pPr>
            <a:endParaRPr lang="en-US" dirty="0" smtClean="0"/>
          </a:p>
          <a:p>
            <a:r>
              <a:rPr lang="en-US" dirty="0" smtClean="0"/>
              <a:t>Evaluation</a:t>
            </a:r>
          </a:p>
          <a:p>
            <a:pPr lvl="1"/>
            <a:r>
              <a:rPr lang="en-US" dirty="0" smtClean="0"/>
              <a:t>Mechanical Turk</a:t>
            </a:r>
          </a:p>
        </p:txBody>
      </p:sp>
      <p:sp>
        <p:nvSpPr>
          <p:cNvPr id="4" name="Left Arrow 3"/>
          <p:cNvSpPr/>
          <p:nvPr/>
        </p:nvSpPr>
        <p:spPr>
          <a:xfrm>
            <a:off x="3064668" y="2438815"/>
            <a:ext cx="868178" cy="208976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28A7F-3C0F-F649-A167-0CE17244EC1B}" type="slidenum">
              <a:rPr lang="en-US" smtClean="0"/>
              <a:t>15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085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28A7F-3C0F-F649-A167-0CE17244EC1B}" type="slidenum">
              <a:rPr lang="en-US" smtClean="0"/>
              <a:t>16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-669516" y="3796675"/>
            <a:ext cx="2017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54" name="Title 5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0325" y="1304324"/>
            <a:ext cx="85059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/>
              <a:t>Retain more context to reduce ambiguity in relations.</a:t>
            </a:r>
          </a:p>
          <a:p>
            <a:endParaRPr lang="en-US" sz="2000" dirty="0"/>
          </a:p>
          <a:p>
            <a:r>
              <a:rPr lang="en-US" sz="2000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679756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28A7F-3C0F-F649-A167-0CE17244EC1B}" type="slidenum">
              <a:rPr lang="en-US" smtClean="0"/>
              <a:t>17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-669516" y="3796675"/>
            <a:ext cx="2017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54" name="Title 5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0325" y="3222046"/>
            <a:ext cx="8164097" cy="34163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The disease broke out in Canton and spread very quickly to Sudbury.</a:t>
            </a:r>
          </a:p>
          <a:p>
            <a:endParaRPr lang="en-US" dirty="0"/>
          </a:p>
          <a:p>
            <a:r>
              <a:rPr lang="en-US" dirty="0" smtClean="0"/>
              <a:t>	(disease, broke out, Canton)</a:t>
            </a:r>
          </a:p>
          <a:p>
            <a:r>
              <a:rPr lang="en-US" dirty="0" smtClean="0"/>
              <a:t>	(disease, spread, Sudbury)</a:t>
            </a:r>
          </a:p>
          <a:p>
            <a:r>
              <a:rPr lang="en-US" dirty="0" smtClean="0"/>
              <a:t>	…</a:t>
            </a:r>
          </a:p>
          <a:p>
            <a:endParaRPr lang="en-US" dirty="0" smtClean="0"/>
          </a:p>
          <a:p>
            <a:r>
              <a:rPr lang="en-US" dirty="0"/>
              <a:t>The </a:t>
            </a:r>
            <a:r>
              <a:rPr lang="en-US" dirty="0" smtClean="0"/>
              <a:t>fire broke </a:t>
            </a:r>
            <a:r>
              <a:rPr lang="en-US" dirty="0"/>
              <a:t>out in the </a:t>
            </a:r>
            <a:r>
              <a:rPr lang="en-US" dirty="0" smtClean="0"/>
              <a:t>bedroom and </a:t>
            </a:r>
            <a:r>
              <a:rPr lang="en-US" dirty="0"/>
              <a:t>spread </a:t>
            </a:r>
            <a:r>
              <a:rPr lang="en-US" dirty="0" smtClean="0"/>
              <a:t>quickly to the roof.</a:t>
            </a:r>
          </a:p>
          <a:p>
            <a:endParaRPr lang="en-US" dirty="0" smtClean="0"/>
          </a:p>
          <a:p>
            <a:r>
              <a:rPr lang="en-US" dirty="0" smtClean="0"/>
              <a:t>	(fire, broke out, the bedroom)</a:t>
            </a:r>
          </a:p>
          <a:p>
            <a:r>
              <a:rPr lang="en-US" dirty="0" smtClean="0"/>
              <a:t>	(fire, spread, the roof)</a:t>
            </a:r>
            <a:endParaRPr lang="en-US" dirty="0"/>
          </a:p>
          <a:p>
            <a:r>
              <a:rPr lang="en-US" dirty="0" smtClean="0"/>
              <a:t>	…</a:t>
            </a:r>
          </a:p>
          <a:p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00325" y="1304324"/>
            <a:ext cx="85059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/>
              <a:t>Retain </a:t>
            </a:r>
            <a:r>
              <a:rPr lang="en-US" sz="2000" dirty="0"/>
              <a:t>more context to reduce ambiguity in relations.</a:t>
            </a:r>
          </a:p>
          <a:p>
            <a:endParaRPr lang="en-US" sz="2000" dirty="0"/>
          </a:p>
          <a:p>
            <a:r>
              <a:rPr lang="en-US" sz="2000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83895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28A7F-3C0F-F649-A167-0CE17244EC1B}" type="slidenum">
              <a:rPr lang="en-US" smtClean="0"/>
              <a:t>18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-669516" y="3796675"/>
            <a:ext cx="2017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54" name="Title 5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0325" y="3222046"/>
            <a:ext cx="8164097" cy="34163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The disease broke out in Canton and spread very quickly to Sudbury.</a:t>
            </a:r>
          </a:p>
          <a:p>
            <a:endParaRPr lang="en-US" dirty="0"/>
          </a:p>
          <a:p>
            <a:r>
              <a:rPr lang="en-US" dirty="0" smtClean="0"/>
              <a:t>	(X, broke out, Canton)</a:t>
            </a:r>
          </a:p>
          <a:p>
            <a:r>
              <a:rPr lang="en-US" dirty="0" smtClean="0"/>
              <a:t>	(X, spread, Sudbury)</a:t>
            </a:r>
          </a:p>
          <a:p>
            <a:r>
              <a:rPr lang="en-US" dirty="0" smtClean="0"/>
              <a:t>	…</a:t>
            </a:r>
          </a:p>
          <a:p>
            <a:endParaRPr lang="en-US" dirty="0" smtClean="0"/>
          </a:p>
          <a:p>
            <a:r>
              <a:rPr lang="en-US" dirty="0"/>
              <a:t>The </a:t>
            </a:r>
            <a:r>
              <a:rPr lang="en-US" dirty="0" smtClean="0"/>
              <a:t>fire broke </a:t>
            </a:r>
            <a:r>
              <a:rPr lang="en-US" dirty="0"/>
              <a:t>out in the </a:t>
            </a:r>
            <a:r>
              <a:rPr lang="en-US" dirty="0" smtClean="0"/>
              <a:t>bedroom and </a:t>
            </a:r>
            <a:r>
              <a:rPr lang="en-US" dirty="0"/>
              <a:t>spread </a:t>
            </a:r>
            <a:r>
              <a:rPr lang="en-US" dirty="0" smtClean="0"/>
              <a:t>quickly to the roof.</a:t>
            </a:r>
          </a:p>
          <a:p>
            <a:endParaRPr lang="en-US" dirty="0" smtClean="0"/>
          </a:p>
          <a:p>
            <a:r>
              <a:rPr lang="en-US" dirty="0" smtClean="0"/>
              <a:t>	(X, broke out, the bedroom)</a:t>
            </a:r>
          </a:p>
          <a:p>
            <a:r>
              <a:rPr lang="en-US" dirty="0" smtClean="0"/>
              <a:t>	(X, spread, the roof)</a:t>
            </a:r>
            <a:endParaRPr lang="en-US" dirty="0"/>
          </a:p>
          <a:p>
            <a:r>
              <a:rPr lang="en-US" dirty="0" smtClean="0"/>
              <a:t>	…</a:t>
            </a:r>
          </a:p>
          <a:p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00325" y="1304324"/>
            <a:ext cx="85059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/>
              <a:t>Retain </a:t>
            </a:r>
            <a:r>
              <a:rPr lang="en-US" sz="2000" dirty="0"/>
              <a:t>more context to reduce ambiguity in relations.</a:t>
            </a:r>
          </a:p>
          <a:p>
            <a:endParaRPr lang="en-US" sz="2000" dirty="0"/>
          </a:p>
          <a:p>
            <a:r>
              <a:rPr lang="en-US" sz="2000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56363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28A7F-3C0F-F649-A167-0CE17244EC1B}" type="slidenum">
              <a:rPr lang="en-US" smtClean="0"/>
              <a:t>19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-669516" y="3796675"/>
            <a:ext cx="2017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54" name="Title 5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0325" y="3222046"/>
            <a:ext cx="8164097" cy="34163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The disease broke out in Canton and spread very quickly to Sudbury.</a:t>
            </a:r>
          </a:p>
          <a:p>
            <a:endParaRPr lang="en-US" dirty="0"/>
          </a:p>
          <a:p>
            <a:r>
              <a:rPr lang="en-US" dirty="0" smtClean="0"/>
              <a:t>	(disease, broke out, </a:t>
            </a:r>
            <a:r>
              <a:rPr lang="en-US" b="1" dirty="0" smtClean="0">
                <a:solidFill>
                  <a:srgbClr val="0000FF"/>
                </a:solidFill>
              </a:rPr>
              <a:t>Canton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	(disease, spread, </a:t>
            </a:r>
            <a:r>
              <a:rPr lang="en-US" b="1" dirty="0" smtClean="0">
                <a:solidFill>
                  <a:srgbClr val="0000FF"/>
                </a:solidFill>
              </a:rPr>
              <a:t>Sudbury</a:t>
            </a:r>
            <a:r>
              <a:rPr lang="en-US" dirty="0" smtClean="0"/>
              <a:t>)</a:t>
            </a:r>
          </a:p>
          <a:p>
            <a:r>
              <a:rPr lang="en-US" dirty="0" smtClean="0"/>
              <a:t>	…</a:t>
            </a:r>
          </a:p>
          <a:p>
            <a:endParaRPr lang="en-US" dirty="0" smtClean="0"/>
          </a:p>
          <a:p>
            <a:r>
              <a:rPr lang="en-US" dirty="0"/>
              <a:t>The </a:t>
            </a:r>
            <a:r>
              <a:rPr lang="en-US" dirty="0" smtClean="0"/>
              <a:t>fire broke </a:t>
            </a:r>
            <a:r>
              <a:rPr lang="en-US" dirty="0"/>
              <a:t>out in the </a:t>
            </a:r>
            <a:r>
              <a:rPr lang="en-US" dirty="0" smtClean="0"/>
              <a:t>bedroom and </a:t>
            </a:r>
            <a:r>
              <a:rPr lang="en-US" dirty="0"/>
              <a:t>spread </a:t>
            </a:r>
            <a:r>
              <a:rPr lang="en-US" dirty="0" smtClean="0"/>
              <a:t>quickly to the roof.</a:t>
            </a:r>
          </a:p>
          <a:p>
            <a:endParaRPr lang="en-US" dirty="0" smtClean="0"/>
          </a:p>
          <a:p>
            <a:r>
              <a:rPr lang="en-US" dirty="0" smtClean="0"/>
              <a:t>	(fire, broke out, the </a:t>
            </a:r>
            <a:r>
              <a:rPr lang="en-US" b="1" dirty="0" smtClean="0">
                <a:solidFill>
                  <a:srgbClr val="0000FF"/>
                </a:solidFill>
              </a:rPr>
              <a:t>bedroom</a:t>
            </a:r>
            <a:r>
              <a:rPr lang="en-US" dirty="0" smtClean="0"/>
              <a:t>)</a:t>
            </a:r>
          </a:p>
          <a:p>
            <a:r>
              <a:rPr lang="en-US" dirty="0" smtClean="0"/>
              <a:t>	(fire, spread, the </a:t>
            </a:r>
            <a:r>
              <a:rPr lang="en-US" b="1" dirty="0" smtClean="0">
                <a:solidFill>
                  <a:srgbClr val="0000FF"/>
                </a:solidFill>
              </a:rPr>
              <a:t>roof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	…</a:t>
            </a:r>
          </a:p>
          <a:p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00325" y="1304324"/>
            <a:ext cx="85059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/>
              <a:t>Retain </a:t>
            </a:r>
            <a:r>
              <a:rPr lang="en-US" sz="2000" dirty="0"/>
              <a:t>more context to reduce ambiguity in relations.</a:t>
            </a:r>
          </a:p>
          <a:p>
            <a:endParaRPr lang="en-US" sz="2000" dirty="0" smtClean="0"/>
          </a:p>
          <a:p>
            <a:r>
              <a:rPr lang="en-US" sz="2000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997312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28A7F-3C0F-F649-A167-0CE17244EC1B}" type="slidenum">
              <a:rPr lang="en-US" smtClean="0"/>
              <a:t>2</a:t>
            </a:fld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Schemas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549832" y="2598517"/>
            <a:ext cx="3677609" cy="3707444"/>
            <a:chOff x="2549832" y="2598517"/>
            <a:chExt cx="3677609" cy="3707444"/>
          </a:xfrm>
        </p:grpSpPr>
        <p:grpSp>
          <p:nvGrpSpPr>
            <p:cNvPr id="5" name="Group 4"/>
            <p:cNvGrpSpPr/>
            <p:nvPr/>
          </p:nvGrpSpPr>
          <p:grpSpPr>
            <a:xfrm>
              <a:off x="2554111" y="3103623"/>
              <a:ext cx="3673330" cy="3202338"/>
              <a:chOff x="1828608" y="3253786"/>
              <a:chExt cx="3673330" cy="3202338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12857" y="4401272"/>
                <a:ext cx="789081" cy="815177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28608" y="3253786"/>
                <a:ext cx="922919" cy="992780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96033" y="4636819"/>
                <a:ext cx="855494" cy="692155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42737" y="5625727"/>
                <a:ext cx="711374" cy="830397"/>
              </a:xfrm>
              <a:prstGeom prst="rect">
                <a:avLst/>
              </a:prstGeom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3086854" y="3431389"/>
                <a:ext cx="123795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arrest</a:t>
                </a:r>
              </a:p>
              <a:p>
                <a:pPr algn="ctr"/>
                <a:r>
                  <a:rPr lang="en-US" dirty="0" smtClean="0"/>
                  <a:t>charge</a:t>
                </a:r>
                <a:endParaRPr lang="en-US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086854" y="4636819"/>
                <a:ext cx="12379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sentence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086854" y="5849037"/>
                <a:ext cx="12379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represent</a:t>
                </a:r>
              </a:p>
            </p:txBody>
          </p:sp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00260" y="5625727"/>
                <a:ext cx="789081" cy="815177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00260" y="3262543"/>
                <a:ext cx="789081" cy="815177"/>
              </a:xfrm>
              <a:prstGeom prst="rect">
                <a:avLst/>
              </a:prstGeom>
            </p:spPr>
          </p:pic>
        </p:grpSp>
        <p:grpSp>
          <p:nvGrpSpPr>
            <p:cNvPr id="16" name="Group 15"/>
            <p:cNvGrpSpPr/>
            <p:nvPr/>
          </p:nvGrpSpPr>
          <p:grpSpPr>
            <a:xfrm>
              <a:off x="2549832" y="2598517"/>
              <a:ext cx="3665012" cy="436449"/>
              <a:chOff x="2549832" y="2598517"/>
              <a:chExt cx="3665012" cy="436449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2554112" y="2601334"/>
                <a:ext cx="7874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 smtClean="0"/>
                  <a:t>Actor</a:t>
                </a:r>
                <a:endParaRPr lang="en-US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5408787" y="2598517"/>
                <a:ext cx="7874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 smtClean="0"/>
                  <a:t>Actor</a:t>
                </a:r>
                <a:endParaRPr lang="en-US" dirty="0"/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2554112" y="3034966"/>
                <a:ext cx="3660732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ctangle 23"/>
              <p:cNvSpPr/>
              <p:nvPr/>
            </p:nvSpPr>
            <p:spPr>
              <a:xfrm>
                <a:off x="3873067" y="2601334"/>
                <a:ext cx="10952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 smtClean="0"/>
                  <a:t>Relation</a:t>
                </a:r>
                <a:endParaRPr lang="en-US" dirty="0"/>
              </a:p>
            </p:txBody>
          </p:sp>
          <p:cxnSp>
            <p:nvCxnSpPr>
              <p:cNvPr id="25" name="Straight Connector 24"/>
              <p:cNvCxnSpPr/>
              <p:nvPr/>
            </p:nvCxnSpPr>
            <p:spPr>
              <a:xfrm>
                <a:off x="2549832" y="2604710"/>
                <a:ext cx="3660732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Content Placeholder 2"/>
          <p:cNvSpPr txBox="1">
            <a:spLocks/>
          </p:cNvSpPr>
          <p:nvPr/>
        </p:nvSpPr>
        <p:spPr>
          <a:xfrm>
            <a:off x="457200" y="1043174"/>
            <a:ext cx="8229600" cy="1165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endParaRPr lang="en-US" dirty="0" smtClean="0"/>
          </a:p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A set of </a:t>
            </a:r>
            <a:r>
              <a:rPr lang="en-US" b="1" dirty="0" smtClean="0"/>
              <a:t>actors</a:t>
            </a:r>
            <a:r>
              <a:rPr lang="en-US" dirty="0" smtClean="0"/>
              <a:t> and the </a:t>
            </a:r>
            <a:r>
              <a:rPr lang="en-US" b="1" dirty="0" smtClean="0"/>
              <a:t>roles</a:t>
            </a:r>
            <a:r>
              <a:rPr lang="en-US" dirty="0" smtClean="0"/>
              <a:t> they participate in.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870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28A7F-3C0F-F649-A167-0CE17244EC1B}" type="slidenum">
              <a:rPr lang="en-US" smtClean="0"/>
              <a:t>20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-669516" y="3796675"/>
            <a:ext cx="2017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54" name="Title 5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0325" y="3222046"/>
            <a:ext cx="8164097" cy="34163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The disease broke out in Canton and spread very quickly to Sudbury.</a:t>
            </a:r>
          </a:p>
          <a:p>
            <a:endParaRPr lang="en-US" dirty="0"/>
          </a:p>
          <a:p>
            <a:r>
              <a:rPr lang="en-US" dirty="0" smtClean="0"/>
              <a:t>	(disease, broke out, </a:t>
            </a:r>
            <a:r>
              <a:rPr lang="en-US" b="1" dirty="0" smtClean="0">
                <a:solidFill>
                  <a:srgbClr val="0000FF"/>
                </a:solidFill>
              </a:rPr>
              <a:t>[location]</a:t>
            </a:r>
            <a:r>
              <a:rPr lang="en-US" dirty="0" smtClean="0"/>
              <a:t>)</a:t>
            </a:r>
          </a:p>
          <a:p>
            <a:r>
              <a:rPr lang="en-US" dirty="0" smtClean="0"/>
              <a:t>	(disease, spread, </a:t>
            </a:r>
            <a:r>
              <a:rPr lang="en-US" b="1" dirty="0" smtClean="0">
                <a:solidFill>
                  <a:srgbClr val="0000FF"/>
                </a:solidFill>
              </a:rPr>
              <a:t>[location]</a:t>
            </a:r>
            <a:r>
              <a:rPr lang="en-US" dirty="0" smtClean="0"/>
              <a:t>)</a:t>
            </a:r>
          </a:p>
          <a:p>
            <a:r>
              <a:rPr lang="en-US" dirty="0" smtClean="0"/>
              <a:t>	…</a:t>
            </a:r>
          </a:p>
          <a:p>
            <a:endParaRPr lang="en-US" dirty="0" smtClean="0"/>
          </a:p>
          <a:p>
            <a:r>
              <a:rPr lang="en-US" dirty="0"/>
              <a:t>The </a:t>
            </a:r>
            <a:r>
              <a:rPr lang="en-US" dirty="0" smtClean="0"/>
              <a:t>fire broke </a:t>
            </a:r>
            <a:r>
              <a:rPr lang="en-US" dirty="0"/>
              <a:t>out in the </a:t>
            </a:r>
            <a:r>
              <a:rPr lang="en-US" dirty="0" smtClean="0"/>
              <a:t>bedroom and </a:t>
            </a:r>
            <a:r>
              <a:rPr lang="en-US" dirty="0"/>
              <a:t>spread </a:t>
            </a:r>
            <a:r>
              <a:rPr lang="en-US" dirty="0" smtClean="0"/>
              <a:t>quickly to the roof.</a:t>
            </a:r>
          </a:p>
          <a:p>
            <a:endParaRPr lang="en-US" dirty="0" smtClean="0"/>
          </a:p>
          <a:p>
            <a:r>
              <a:rPr lang="en-US" dirty="0" smtClean="0"/>
              <a:t>	(fire, broke out, </a:t>
            </a:r>
            <a:r>
              <a:rPr lang="en-US" b="1" dirty="0" smtClean="0">
                <a:solidFill>
                  <a:srgbClr val="0000FF"/>
                </a:solidFill>
              </a:rPr>
              <a:t>[structure]</a:t>
            </a:r>
            <a:r>
              <a:rPr lang="en-US" dirty="0" smtClean="0"/>
              <a:t>)</a:t>
            </a:r>
          </a:p>
          <a:p>
            <a:r>
              <a:rPr lang="en-US" dirty="0" smtClean="0"/>
              <a:t>	(fire, spread, </a:t>
            </a:r>
            <a:r>
              <a:rPr lang="en-US" b="1" dirty="0" smtClean="0">
                <a:solidFill>
                  <a:srgbClr val="0000FF"/>
                </a:solidFill>
              </a:rPr>
              <a:t>[structure]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	…</a:t>
            </a:r>
          </a:p>
          <a:p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00325" y="1304324"/>
            <a:ext cx="850591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/>
              <a:t>Retain </a:t>
            </a:r>
            <a:r>
              <a:rPr lang="en-US" sz="2000" dirty="0"/>
              <a:t>more context to reduce ambiguity in relations.</a:t>
            </a:r>
          </a:p>
          <a:p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Generalize </a:t>
            </a:r>
            <a:r>
              <a:rPr lang="en-US" sz="2000" dirty="0"/>
              <a:t>using semantic </a:t>
            </a:r>
            <a:r>
              <a:rPr lang="en-US" sz="2000" dirty="0" smtClean="0"/>
              <a:t>classes.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/>
              <a:t>In some cases type compatibility improves actor coherence.</a:t>
            </a:r>
            <a:endParaRPr lang="en-US" sz="2000" dirty="0"/>
          </a:p>
          <a:p>
            <a:r>
              <a:rPr lang="en-US" sz="2000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26565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360935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Open IE </a:t>
            </a:r>
            <a:r>
              <a:rPr lang="en-US" sz="2000" dirty="0" smtClean="0"/>
              <a:t>relation triples in place of dependency pairs.</a:t>
            </a:r>
            <a:endParaRPr lang="en-US" sz="2000" dirty="0" smtClean="0"/>
          </a:p>
          <a:p>
            <a:pPr lvl="1"/>
            <a:r>
              <a:rPr lang="en-US" dirty="0" smtClean="0"/>
              <a:t>Scales easily to arbitrary domains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r>
              <a:rPr lang="en-US" dirty="0" smtClean="0"/>
              <a:t>More expressive </a:t>
            </a:r>
            <a:r>
              <a:rPr lang="en-US" dirty="0" smtClean="0"/>
              <a:t>(</a:t>
            </a:r>
            <a:r>
              <a:rPr lang="en-US" dirty="0" smtClean="0"/>
              <a:t>Verb + Preposition)</a:t>
            </a:r>
          </a:p>
          <a:p>
            <a:pPr lvl="1"/>
            <a:endParaRPr lang="en-US" dirty="0" smtClean="0"/>
          </a:p>
          <a:p>
            <a:r>
              <a:rPr lang="en-US" sz="2000" dirty="0" smtClean="0"/>
              <a:t>Semantic classes as arguments </a:t>
            </a:r>
            <a:endParaRPr lang="en-US" sz="2000" dirty="0"/>
          </a:p>
          <a:p>
            <a:pPr lvl="1"/>
            <a:r>
              <a:rPr lang="en-US" dirty="0" smtClean="0"/>
              <a:t>Addresses sparsity</a:t>
            </a:r>
          </a:p>
          <a:p>
            <a:pPr lvl="1"/>
            <a:r>
              <a:rPr lang="en-US" dirty="0" smtClean="0"/>
              <a:t>Improves actor coherence</a:t>
            </a:r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28A7F-3C0F-F649-A167-0CE17244EC1B}" type="slidenum">
              <a:rPr lang="en-US" smtClean="0"/>
              <a:t>21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639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2530"/>
            <a:ext cx="508949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sz="2000" dirty="0" smtClean="0"/>
              <a:t>Ollie an Open </a:t>
            </a:r>
            <a:r>
              <a:rPr lang="en-US" sz="2000" dirty="0" smtClean="0"/>
              <a:t>IE system.</a:t>
            </a:r>
          </a:p>
          <a:p>
            <a:pPr lvl="1"/>
            <a:r>
              <a:rPr lang="en-US" dirty="0" smtClean="0"/>
              <a:t>(Arg1, Relation, Arg2) format.</a:t>
            </a:r>
          </a:p>
          <a:p>
            <a:endParaRPr lang="en-US" sz="2000" dirty="0" smtClean="0"/>
          </a:p>
          <a:p>
            <a:r>
              <a:rPr lang="en-US" sz="2000" dirty="0" smtClean="0"/>
              <a:t>Normalize relation strings</a:t>
            </a:r>
          </a:p>
          <a:p>
            <a:pPr lvl="1"/>
            <a:r>
              <a:rPr lang="en-US" dirty="0" smtClean="0"/>
              <a:t>Stem, remove modifiers.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Extract lexical heads for arguments</a:t>
            </a:r>
            <a:endParaRPr lang="en-US" sz="1600" dirty="0" smtClean="0"/>
          </a:p>
          <a:p>
            <a:pPr lvl="1"/>
            <a:endParaRPr lang="en-US" sz="1600" dirty="0" smtClean="0"/>
          </a:p>
          <a:p>
            <a:r>
              <a:rPr lang="en-US" sz="2000" dirty="0" smtClean="0"/>
              <a:t>Assign classes to argument heads</a:t>
            </a:r>
          </a:p>
          <a:p>
            <a:pPr lvl="1"/>
            <a:r>
              <a:rPr lang="en-US" dirty="0" smtClean="0"/>
              <a:t>29 semantic types from </a:t>
            </a:r>
            <a:r>
              <a:rPr lang="en-US" dirty="0" smtClean="0"/>
              <a:t>WordNet</a:t>
            </a:r>
          </a:p>
          <a:p>
            <a:endParaRPr lang="en-US" sz="2000" dirty="0" smtClean="0"/>
          </a:p>
          <a:p>
            <a:r>
              <a:rPr lang="en-US" sz="2000" dirty="0" smtClean="0"/>
              <a:t>Record co-reference information</a:t>
            </a:r>
          </a:p>
          <a:p>
            <a:pPr lvl="1"/>
            <a:r>
              <a:rPr lang="en-US" dirty="0" smtClean="0"/>
              <a:t>Stanford Co-reference system</a:t>
            </a:r>
            <a:endParaRPr lang="en-US" dirty="0" smtClean="0"/>
          </a:p>
          <a:p>
            <a:endParaRPr lang="en-US" sz="2000" dirty="0" smtClean="0"/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4937276" y="1393874"/>
            <a:ext cx="3907706" cy="47705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 smtClean="0"/>
              <a:t>Text: </a:t>
            </a:r>
            <a:r>
              <a:rPr lang="en-US" sz="1600" dirty="0" smtClean="0"/>
              <a:t>“He cited a new study that was released by UCLA in 2008.” </a:t>
            </a:r>
          </a:p>
          <a:p>
            <a:endParaRPr lang="en-US" sz="1600" dirty="0" smtClean="0"/>
          </a:p>
          <a:p>
            <a:r>
              <a:rPr lang="en-US" sz="1600" b="1" dirty="0" smtClean="0"/>
              <a:t>Tuples:</a:t>
            </a:r>
          </a:p>
          <a:p>
            <a:r>
              <a:rPr lang="en-US" sz="1600" dirty="0" smtClean="0"/>
              <a:t>1. (He, cited, a new study)</a:t>
            </a:r>
          </a:p>
          <a:p>
            <a:r>
              <a:rPr lang="en-US" sz="1600" dirty="0" smtClean="0"/>
              <a:t>2. (a new study, was released by, UCLA)</a:t>
            </a:r>
          </a:p>
          <a:p>
            <a:r>
              <a:rPr lang="en-US" sz="1600" dirty="0" smtClean="0"/>
              <a:t>3. (a new study, was released in, 2008)</a:t>
            </a:r>
          </a:p>
          <a:p>
            <a:endParaRPr lang="en-US" sz="1600" dirty="0" smtClean="0"/>
          </a:p>
          <a:p>
            <a:r>
              <a:rPr lang="en-US" sz="1600" b="1" dirty="0" smtClean="0"/>
              <a:t>Generalized Tuples:</a:t>
            </a:r>
          </a:p>
          <a:p>
            <a:endParaRPr lang="en-US" sz="1600" dirty="0" smtClean="0"/>
          </a:p>
          <a:p>
            <a:r>
              <a:rPr lang="en-US" sz="1600" dirty="0" smtClean="0"/>
              <a:t>T1</a:t>
            </a:r>
            <a:r>
              <a:rPr lang="en-US" sz="1600" dirty="0"/>
              <a:t>. (He, cite, study)</a:t>
            </a:r>
          </a:p>
          <a:p>
            <a:r>
              <a:rPr lang="en-US" sz="1600" dirty="0" smtClean="0"/>
              <a:t>T2</a:t>
            </a:r>
            <a:r>
              <a:rPr lang="en-US" sz="1600" dirty="0"/>
              <a:t>. (He, cite</a:t>
            </a:r>
            <a:r>
              <a:rPr lang="en-US" sz="1600" dirty="0" smtClean="0"/>
              <a:t>,[activity])</a:t>
            </a:r>
            <a:endParaRPr lang="en-US" sz="1600" dirty="0"/>
          </a:p>
          <a:p>
            <a:r>
              <a:rPr lang="en-US" sz="1600" dirty="0" smtClean="0"/>
              <a:t>T3</a:t>
            </a:r>
            <a:r>
              <a:rPr lang="en-US" sz="1600" dirty="0"/>
              <a:t>. </a:t>
            </a:r>
            <a:r>
              <a:rPr lang="en-US" sz="1600" dirty="0" smtClean="0"/>
              <a:t>([person], </a:t>
            </a:r>
            <a:r>
              <a:rPr lang="en-US" sz="1600" dirty="0"/>
              <a:t>cite, study)</a:t>
            </a:r>
          </a:p>
          <a:p>
            <a:r>
              <a:rPr lang="en-US" sz="1600" dirty="0" smtClean="0"/>
              <a:t>T4</a:t>
            </a:r>
            <a:r>
              <a:rPr lang="en-US" sz="1600" dirty="0"/>
              <a:t>. </a:t>
            </a:r>
            <a:r>
              <a:rPr lang="en-US" sz="1600" dirty="0" smtClean="0"/>
              <a:t>([person], </a:t>
            </a:r>
            <a:r>
              <a:rPr lang="en-US" sz="1600" dirty="0"/>
              <a:t>cite</a:t>
            </a:r>
            <a:r>
              <a:rPr lang="en-US" sz="1600" dirty="0" smtClean="0"/>
              <a:t>,[activity])</a:t>
            </a:r>
            <a:endParaRPr lang="en-US" sz="1600" dirty="0"/>
          </a:p>
          <a:p>
            <a:r>
              <a:rPr lang="en-US" sz="1600" dirty="0" smtClean="0"/>
              <a:t>T5</a:t>
            </a:r>
            <a:r>
              <a:rPr lang="en-US" sz="1600" dirty="0"/>
              <a:t>. (study, be release by, UCLA)</a:t>
            </a:r>
          </a:p>
          <a:p>
            <a:r>
              <a:rPr lang="en-US" sz="1600" dirty="0" smtClean="0"/>
              <a:t>T6</a:t>
            </a:r>
            <a:r>
              <a:rPr lang="en-US" sz="1600" dirty="0"/>
              <a:t>. (study, be release by</a:t>
            </a:r>
            <a:r>
              <a:rPr lang="en-US" sz="1600" dirty="0" smtClean="0"/>
              <a:t>,[org])</a:t>
            </a:r>
            <a:endParaRPr lang="en-US" sz="1600" dirty="0"/>
          </a:p>
          <a:p>
            <a:r>
              <a:rPr lang="en-US" sz="1600" dirty="0" smtClean="0"/>
              <a:t>T7</a:t>
            </a:r>
            <a:r>
              <a:rPr lang="en-US" sz="1600" dirty="0"/>
              <a:t>. (study, be release in, 2008)</a:t>
            </a:r>
          </a:p>
          <a:p>
            <a:r>
              <a:rPr lang="en-US" sz="1600" dirty="0" smtClean="0"/>
              <a:t>T8</a:t>
            </a:r>
            <a:r>
              <a:rPr lang="en-US" sz="1600" dirty="0"/>
              <a:t>. (study, be release in</a:t>
            </a:r>
            <a:r>
              <a:rPr lang="en-US" sz="1600" dirty="0" smtClean="0"/>
              <a:t>,[</a:t>
            </a:r>
            <a:r>
              <a:rPr lang="en-US" sz="1600" dirty="0" err="1" smtClean="0"/>
              <a:t>timeunit</a:t>
            </a:r>
            <a:r>
              <a:rPr lang="en-US" sz="1600" dirty="0" smtClean="0"/>
              <a:t>])</a:t>
            </a:r>
            <a:endParaRPr lang="en-US" sz="1600" dirty="0"/>
          </a:p>
          <a:p>
            <a:r>
              <a:rPr lang="en-US" sz="1600" dirty="0" smtClean="0"/>
              <a:t>T9</a:t>
            </a:r>
            <a:r>
              <a:rPr lang="en-US" sz="1600" dirty="0"/>
              <a:t>. </a:t>
            </a:r>
            <a:r>
              <a:rPr lang="en-US" sz="1600" dirty="0" smtClean="0"/>
              <a:t>([activity], </a:t>
            </a:r>
            <a:r>
              <a:rPr lang="en-US" sz="1600" dirty="0"/>
              <a:t>be release by, UCLA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28A7F-3C0F-F649-A167-0CE17244EC1B}" type="slidenum">
              <a:rPr lang="en-US" smtClean="0"/>
              <a:t>22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Generalized Tuples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382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Rel-grams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3582" cy="4876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 model of co-occurrence between </a:t>
            </a:r>
            <a:r>
              <a:rPr lang="en-US" sz="2000" dirty="0" smtClean="0"/>
              <a:t>relation tuples.</a:t>
            </a:r>
            <a:endParaRPr lang="en-US" sz="2000" dirty="0" smtClean="0"/>
          </a:p>
          <a:p>
            <a:pPr marL="274320" lvl="1" indent="0">
              <a:buNone/>
            </a:pPr>
            <a:r>
              <a:rPr lang="en-US" dirty="0" smtClean="0"/>
              <a:t> </a:t>
            </a:r>
          </a:p>
          <a:p>
            <a:pPr marL="274320" lvl="1" indent="0">
              <a:buNone/>
            </a:pPr>
            <a:r>
              <a:rPr lang="en-US" dirty="0" smtClean="0"/>
              <a:t>    Delta smoothed conditional probabilities</a:t>
            </a:r>
            <a:endParaRPr lang="en-US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lvl="1" indent="0">
              <a:buNone/>
            </a:pPr>
            <a:endParaRPr lang="en-US" dirty="0" smtClean="0"/>
          </a:p>
          <a:p>
            <a:pPr marL="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Estimates for different co-occurrence windows combined 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 smtClean="0"/>
              <a:t>Estimated from large corpus (1.8 M NYT</a:t>
            </a:r>
            <a:r>
              <a:rPr lang="en-US" sz="2000" dirty="0" smtClean="0"/>
              <a:t>)</a:t>
            </a:r>
          </a:p>
          <a:p>
            <a:pPr lvl="1"/>
            <a:r>
              <a:rPr lang="en-US" sz="1600" dirty="0"/>
              <a:t>Database with 320 K tuples with 1.1M Rel-</a:t>
            </a:r>
            <a:r>
              <a:rPr lang="en-US" sz="1600" dirty="0" smtClean="0"/>
              <a:t>grams (above a frequency cut-off).</a:t>
            </a:r>
            <a:endParaRPr lang="en-US" sz="1600" dirty="0"/>
          </a:p>
          <a:p>
            <a:endParaRPr lang="en-US" sz="20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28A7F-3C0F-F649-A167-0CE17244EC1B}" type="slidenum">
              <a:rPr lang="en-US" smtClean="0"/>
              <a:t>23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158" y="2944568"/>
            <a:ext cx="3759200" cy="711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6158" y="4387120"/>
            <a:ext cx="2908300" cy="6604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55426" y="4306668"/>
            <a:ext cx="7562347" cy="219487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dirty="0" smtClean="0"/>
              <a:t>Rel-</a:t>
            </a:r>
            <a:r>
              <a:rPr lang="en-US" dirty="0" smtClean="0"/>
              <a:t>grams are </a:t>
            </a:r>
            <a:r>
              <a:rPr lang="en-US" dirty="0" smtClean="0"/>
              <a:t>noisy!</a:t>
            </a:r>
          </a:p>
          <a:p>
            <a:pPr lvl="1"/>
            <a:r>
              <a:rPr lang="en-US" dirty="0" smtClean="0"/>
              <a:t>	74</a:t>
            </a:r>
            <a:r>
              <a:rPr lang="en-US" dirty="0"/>
              <a:t>% </a:t>
            </a:r>
            <a:r>
              <a:rPr lang="en-US" dirty="0" smtClean="0"/>
              <a:t>both </a:t>
            </a:r>
            <a:r>
              <a:rPr lang="en-US" dirty="0"/>
              <a:t>tuples valid.</a:t>
            </a:r>
          </a:p>
          <a:p>
            <a:pPr lvl="1"/>
            <a:r>
              <a:rPr lang="en-US" dirty="0" smtClean="0"/>
              <a:t>	83</a:t>
            </a:r>
            <a:r>
              <a:rPr lang="en-US" dirty="0"/>
              <a:t>% </a:t>
            </a:r>
            <a:r>
              <a:rPr lang="en-US" dirty="0" smtClean="0"/>
              <a:t>of valid </a:t>
            </a:r>
            <a:r>
              <a:rPr lang="en-US" dirty="0" err="1" smtClean="0"/>
              <a:t>rel</a:t>
            </a:r>
            <a:r>
              <a:rPr lang="en-US" dirty="0" smtClean="0"/>
              <a:t>-grams </a:t>
            </a:r>
            <a:r>
              <a:rPr lang="en-US" dirty="0" smtClean="0"/>
              <a:t>were </a:t>
            </a:r>
            <a:r>
              <a:rPr lang="en-US" dirty="0"/>
              <a:t>an implication.</a:t>
            </a:r>
          </a:p>
          <a:p>
            <a:pPr lvl="1"/>
            <a:r>
              <a:rPr lang="en-US" dirty="0" smtClean="0"/>
              <a:t>	90</a:t>
            </a:r>
            <a:r>
              <a:rPr lang="en-US" dirty="0"/>
              <a:t>% of </a:t>
            </a:r>
            <a:r>
              <a:rPr lang="en-US" dirty="0" smtClean="0"/>
              <a:t>valid </a:t>
            </a:r>
            <a:r>
              <a:rPr lang="en-US" dirty="0" err="1" smtClean="0"/>
              <a:t>rel</a:t>
            </a:r>
            <a:r>
              <a:rPr lang="en-US" dirty="0" smtClean="0"/>
              <a:t>-grams </a:t>
            </a:r>
            <a:r>
              <a:rPr lang="en-US" dirty="0"/>
              <a:t>were on common topic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Enough signal to construct high quality schemas.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497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F91F9BF1-289C-AE4C-AF6B-47345B675795}" type="slidenum">
              <a:rPr lang="en-US">
                <a:solidFill>
                  <a:srgbClr val="003399"/>
                </a:solidFill>
              </a:rPr>
              <a:pPr/>
              <a:t>24</a:t>
            </a:fld>
            <a:endParaRPr lang="en-US">
              <a:solidFill>
                <a:srgbClr val="003399"/>
              </a:solidFill>
            </a:endParaRPr>
          </a:p>
        </p:txBody>
      </p:sp>
      <p:grpSp>
        <p:nvGrpSpPr>
          <p:cNvPr id="13318" name="Group 6"/>
          <p:cNvGrpSpPr>
            <a:grpSpLocks/>
          </p:cNvGrpSpPr>
          <p:nvPr/>
        </p:nvGrpSpPr>
        <p:grpSpPr bwMode="auto">
          <a:xfrm>
            <a:off x="920750" y="1882775"/>
            <a:ext cx="1839913" cy="868363"/>
            <a:chOff x="1464740" y="4371624"/>
            <a:chExt cx="5263441" cy="2106786"/>
          </a:xfrm>
        </p:grpSpPr>
        <p:sp>
          <p:nvSpPr>
            <p:cNvPr id="8" name="Oval 7"/>
            <p:cNvSpPr/>
            <p:nvPr/>
          </p:nvSpPr>
          <p:spPr>
            <a:xfrm>
              <a:off x="1905254" y="4402436"/>
              <a:ext cx="195277" cy="1848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464740" y="5118820"/>
              <a:ext cx="199820" cy="1848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509253" y="5026383"/>
              <a:ext cx="195280" cy="1848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244954" y="4464061"/>
              <a:ext cx="195280" cy="1810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440234" y="5280584"/>
              <a:ext cx="199820" cy="1810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257680" y="4714411"/>
              <a:ext cx="199820" cy="1810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118696" y="5708105"/>
              <a:ext cx="195280" cy="1848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724538" y="4371624"/>
              <a:ext cx="199820" cy="1848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6" name="Straight Connector 15"/>
            <p:cNvCxnSpPr>
              <a:stCxn id="10" idx="1"/>
              <a:endCxn id="8" idx="5"/>
            </p:cNvCxnSpPr>
            <p:nvPr/>
          </p:nvCxnSpPr>
          <p:spPr>
            <a:xfrm flipH="1" flipV="1">
              <a:off x="2073283" y="4560350"/>
              <a:ext cx="463219" cy="492995"/>
            </a:xfrm>
            <a:prstGeom prst="lin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>
              <a:stCxn id="9" idx="6"/>
              <a:endCxn id="10" idx="2"/>
            </p:cNvCxnSpPr>
            <p:nvPr/>
          </p:nvCxnSpPr>
          <p:spPr>
            <a:xfrm flipV="1">
              <a:off x="1664560" y="5118820"/>
              <a:ext cx="844693" cy="92437"/>
            </a:xfrm>
            <a:prstGeom prst="lin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Straight Connector 17"/>
            <p:cNvCxnSpPr>
              <a:stCxn id="14" idx="7"/>
              <a:endCxn id="10" idx="4"/>
            </p:cNvCxnSpPr>
            <p:nvPr/>
          </p:nvCxnSpPr>
          <p:spPr>
            <a:xfrm flipV="1">
              <a:off x="2286728" y="5211257"/>
              <a:ext cx="322435" cy="523808"/>
            </a:xfrm>
            <a:prstGeom prst="lin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>
              <a:endCxn id="11" idx="2"/>
            </p:cNvCxnSpPr>
            <p:nvPr/>
          </p:nvCxnSpPr>
          <p:spPr>
            <a:xfrm flipV="1">
              <a:off x="2709073" y="4556497"/>
              <a:ext cx="535881" cy="492995"/>
            </a:xfrm>
            <a:prstGeom prst="lin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Straight Connector 19"/>
            <p:cNvCxnSpPr>
              <a:stCxn id="10" idx="6"/>
              <a:endCxn id="12" idx="1"/>
            </p:cNvCxnSpPr>
            <p:nvPr/>
          </p:nvCxnSpPr>
          <p:spPr>
            <a:xfrm>
              <a:off x="2704533" y="5118820"/>
              <a:ext cx="762949" cy="188726"/>
            </a:xfrm>
            <a:prstGeom prst="lin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Straight Connector 20"/>
            <p:cNvCxnSpPr>
              <a:stCxn id="11" idx="6"/>
              <a:endCxn id="13" idx="2"/>
            </p:cNvCxnSpPr>
            <p:nvPr/>
          </p:nvCxnSpPr>
          <p:spPr>
            <a:xfrm>
              <a:off x="3440234" y="4556497"/>
              <a:ext cx="817445" cy="246498"/>
            </a:xfrm>
            <a:prstGeom prst="lin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4993380" y="4987868"/>
              <a:ext cx="199820" cy="1848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552867" y="5704252"/>
              <a:ext cx="199820" cy="1848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5597380" y="5611815"/>
              <a:ext cx="199820" cy="1848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333081" y="5049493"/>
              <a:ext cx="195280" cy="1810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6528361" y="5866016"/>
              <a:ext cx="199820" cy="1810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206823" y="6293537"/>
              <a:ext cx="199820" cy="1848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28" name="Straight Connector 27"/>
            <p:cNvCxnSpPr>
              <a:stCxn id="23" idx="7"/>
              <a:endCxn id="22" idx="3"/>
            </p:cNvCxnSpPr>
            <p:nvPr/>
          </p:nvCxnSpPr>
          <p:spPr>
            <a:xfrm flipV="1">
              <a:off x="4725439" y="5145782"/>
              <a:ext cx="299730" cy="585432"/>
            </a:xfrm>
            <a:prstGeom prst="lin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" name="Straight Connector 28"/>
            <p:cNvCxnSpPr>
              <a:stCxn id="23" idx="6"/>
              <a:endCxn id="24" idx="2"/>
            </p:cNvCxnSpPr>
            <p:nvPr/>
          </p:nvCxnSpPr>
          <p:spPr>
            <a:xfrm flipV="1">
              <a:off x="4752687" y="5704252"/>
              <a:ext cx="844693" cy="92437"/>
            </a:xfrm>
            <a:prstGeom prst="lin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" name="Straight Connector 29"/>
            <p:cNvCxnSpPr>
              <a:stCxn id="27" idx="7"/>
              <a:endCxn id="24" idx="3"/>
            </p:cNvCxnSpPr>
            <p:nvPr/>
          </p:nvCxnSpPr>
          <p:spPr>
            <a:xfrm flipV="1">
              <a:off x="5374855" y="5769729"/>
              <a:ext cx="254316" cy="550767"/>
            </a:xfrm>
            <a:prstGeom prst="lin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" name="Straight Connector 30"/>
            <p:cNvCxnSpPr>
              <a:endCxn id="25" idx="2"/>
            </p:cNvCxnSpPr>
            <p:nvPr/>
          </p:nvCxnSpPr>
          <p:spPr>
            <a:xfrm flipV="1">
              <a:off x="5797200" y="5141929"/>
              <a:ext cx="535881" cy="492995"/>
            </a:xfrm>
            <a:prstGeom prst="lin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Straight Connector 31"/>
            <p:cNvCxnSpPr>
              <a:stCxn id="13" idx="5"/>
              <a:endCxn id="22" idx="1"/>
            </p:cNvCxnSpPr>
            <p:nvPr/>
          </p:nvCxnSpPr>
          <p:spPr>
            <a:xfrm>
              <a:off x="4425709" y="4868472"/>
              <a:ext cx="599460" cy="146358"/>
            </a:xfrm>
            <a:prstGeom prst="lin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Straight Connector 32"/>
            <p:cNvCxnSpPr>
              <a:stCxn id="14" idx="6"/>
              <a:endCxn id="12" idx="3"/>
            </p:cNvCxnSpPr>
            <p:nvPr/>
          </p:nvCxnSpPr>
          <p:spPr>
            <a:xfrm flipV="1">
              <a:off x="2313976" y="5434645"/>
              <a:ext cx="1153506" cy="365896"/>
            </a:xfrm>
            <a:prstGeom prst="lin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Straight Connector 33"/>
            <p:cNvCxnSpPr>
              <a:stCxn id="11" idx="5"/>
              <a:endCxn id="12" idx="0"/>
            </p:cNvCxnSpPr>
            <p:nvPr/>
          </p:nvCxnSpPr>
          <p:spPr>
            <a:xfrm>
              <a:off x="3412986" y="4618122"/>
              <a:ext cx="127158" cy="662462"/>
            </a:xfrm>
            <a:prstGeom prst="lin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/>
            <p:cNvCxnSpPr>
              <a:stCxn id="22" idx="5"/>
              <a:endCxn id="24" idx="1"/>
            </p:cNvCxnSpPr>
            <p:nvPr/>
          </p:nvCxnSpPr>
          <p:spPr>
            <a:xfrm>
              <a:off x="5165952" y="5145782"/>
              <a:ext cx="463219" cy="492995"/>
            </a:xfrm>
            <a:prstGeom prst="lin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Straight Connector 35"/>
            <p:cNvCxnSpPr>
              <a:stCxn id="24" idx="5"/>
              <a:endCxn id="26" idx="2"/>
            </p:cNvCxnSpPr>
            <p:nvPr/>
          </p:nvCxnSpPr>
          <p:spPr>
            <a:xfrm>
              <a:off x="5769952" y="5769729"/>
              <a:ext cx="758409" cy="184873"/>
            </a:xfrm>
            <a:prstGeom prst="lin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" name="Straight Connector 36"/>
            <p:cNvCxnSpPr>
              <a:stCxn id="27" idx="5"/>
              <a:endCxn id="26" idx="3"/>
            </p:cNvCxnSpPr>
            <p:nvPr/>
          </p:nvCxnSpPr>
          <p:spPr>
            <a:xfrm flipV="1">
              <a:off x="5374855" y="6020077"/>
              <a:ext cx="1185294" cy="431371"/>
            </a:xfrm>
            <a:prstGeom prst="lin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Straight Connector 37"/>
            <p:cNvCxnSpPr>
              <a:stCxn id="15" idx="5"/>
              <a:endCxn id="25" idx="1"/>
            </p:cNvCxnSpPr>
            <p:nvPr/>
          </p:nvCxnSpPr>
          <p:spPr>
            <a:xfrm>
              <a:off x="5892570" y="4529538"/>
              <a:ext cx="467759" cy="546917"/>
            </a:xfrm>
            <a:prstGeom prst="lin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Straight Connector 38"/>
            <p:cNvCxnSpPr>
              <a:stCxn id="25" idx="5"/>
              <a:endCxn id="26" idx="0"/>
            </p:cNvCxnSpPr>
            <p:nvPr/>
          </p:nvCxnSpPr>
          <p:spPr>
            <a:xfrm>
              <a:off x="6501113" y="5207406"/>
              <a:ext cx="127158" cy="658610"/>
            </a:xfrm>
            <a:prstGeom prst="lin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0" name="Group 39"/>
          <p:cNvGrpSpPr>
            <a:grpSpLocks/>
          </p:cNvGrpSpPr>
          <p:nvPr/>
        </p:nvGrpSpPr>
        <p:grpSpPr bwMode="auto">
          <a:xfrm>
            <a:off x="920750" y="3357563"/>
            <a:ext cx="1839913" cy="868362"/>
            <a:chOff x="1464740" y="4371624"/>
            <a:chExt cx="5263441" cy="2106786"/>
          </a:xfrm>
        </p:grpSpPr>
        <p:sp>
          <p:nvSpPr>
            <p:cNvPr id="41" name="Oval 40"/>
            <p:cNvSpPr/>
            <p:nvPr/>
          </p:nvSpPr>
          <p:spPr>
            <a:xfrm>
              <a:off x="1905254" y="4402436"/>
              <a:ext cx="195277" cy="1848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1464740" y="5118821"/>
              <a:ext cx="199820" cy="1848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2509253" y="5026384"/>
              <a:ext cx="195280" cy="184873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3244954" y="4464061"/>
              <a:ext cx="195280" cy="1810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3440234" y="5280585"/>
              <a:ext cx="199820" cy="1810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4257680" y="4714409"/>
              <a:ext cx="199820" cy="1810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2118696" y="5708104"/>
              <a:ext cx="195280" cy="1848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5724538" y="4371624"/>
              <a:ext cx="199820" cy="1848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49" name="Straight Connector 48"/>
            <p:cNvCxnSpPr>
              <a:stCxn id="43" idx="1"/>
              <a:endCxn id="41" idx="5"/>
            </p:cNvCxnSpPr>
            <p:nvPr/>
          </p:nvCxnSpPr>
          <p:spPr>
            <a:xfrm flipH="1" flipV="1">
              <a:off x="2073283" y="4560348"/>
              <a:ext cx="463219" cy="492996"/>
            </a:xfrm>
            <a:prstGeom prst="lin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0" name="Straight Connector 49"/>
            <p:cNvCxnSpPr>
              <a:stCxn id="42" idx="6"/>
              <a:endCxn id="43" idx="2"/>
            </p:cNvCxnSpPr>
            <p:nvPr/>
          </p:nvCxnSpPr>
          <p:spPr>
            <a:xfrm flipV="1">
              <a:off x="1664560" y="5118821"/>
              <a:ext cx="844693" cy="92437"/>
            </a:xfrm>
            <a:prstGeom prst="lin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1" name="Straight Connector 50"/>
            <p:cNvCxnSpPr>
              <a:stCxn id="47" idx="7"/>
              <a:endCxn id="43" idx="4"/>
            </p:cNvCxnSpPr>
            <p:nvPr/>
          </p:nvCxnSpPr>
          <p:spPr>
            <a:xfrm flipV="1">
              <a:off x="2286728" y="5211258"/>
              <a:ext cx="322435" cy="523808"/>
            </a:xfrm>
            <a:prstGeom prst="lin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2" name="Straight Connector 51"/>
            <p:cNvCxnSpPr>
              <a:endCxn id="44" idx="2"/>
            </p:cNvCxnSpPr>
            <p:nvPr/>
          </p:nvCxnSpPr>
          <p:spPr>
            <a:xfrm flipV="1">
              <a:off x="2709073" y="4556497"/>
              <a:ext cx="535881" cy="492996"/>
            </a:xfrm>
            <a:prstGeom prst="lin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3" name="Straight Connector 52"/>
            <p:cNvCxnSpPr>
              <a:stCxn id="43" idx="6"/>
              <a:endCxn id="45" idx="1"/>
            </p:cNvCxnSpPr>
            <p:nvPr/>
          </p:nvCxnSpPr>
          <p:spPr>
            <a:xfrm>
              <a:off x="2704533" y="5118821"/>
              <a:ext cx="762949" cy="188724"/>
            </a:xfrm>
            <a:prstGeom prst="lin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4" name="Straight Connector 53"/>
            <p:cNvCxnSpPr>
              <a:stCxn id="44" idx="6"/>
              <a:endCxn id="46" idx="2"/>
            </p:cNvCxnSpPr>
            <p:nvPr/>
          </p:nvCxnSpPr>
          <p:spPr>
            <a:xfrm>
              <a:off x="3440234" y="4556497"/>
              <a:ext cx="817445" cy="246498"/>
            </a:xfrm>
            <a:prstGeom prst="lin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5" name="Oval 54"/>
            <p:cNvSpPr/>
            <p:nvPr/>
          </p:nvSpPr>
          <p:spPr>
            <a:xfrm>
              <a:off x="4993380" y="4987869"/>
              <a:ext cx="199820" cy="1848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4552867" y="5704254"/>
              <a:ext cx="199820" cy="1848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5597380" y="5611817"/>
              <a:ext cx="199820" cy="184873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6333081" y="5049493"/>
              <a:ext cx="195280" cy="1810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6528361" y="5866018"/>
              <a:ext cx="199820" cy="1810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5206823" y="6293537"/>
              <a:ext cx="199820" cy="1848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61" name="Straight Connector 60"/>
            <p:cNvCxnSpPr>
              <a:stCxn id="56" idx="7"/>
              <a:endCxn id="55" idx="3"/>
            </p:cNvCxnSpPr>
            <p:nvPr/>
          </p:nvCxnSpPr>
          <p:spPr>
            <a:xfrm flipV="1">
              <a:off x="4725439" y="5145780"/>
              <a:ext cx="299730" cy="585433"/>
            </a:xfrm>
            <a:prstGeom prst="lin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2" name="Straight Connector 61"/>
            <p:cNvCxnSpPr>
              <a:stCxn id="56" idx="6"/>
              <a:endCxn id="57" idx="2"/>
            </p:cNvCxnSpPr>
            <p:nvPr/>
          </p:nvCxnSpPr>
          <p:spPr>
            <a:xfrm flipV="1">
              <a:off x="4752687" y="5704254"/>
              <a:ext cx="844693" cy="92437"/>
            </a:xfrm>
            <a:prstGeom prst="lin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3" name="Straight Connector 62"/>
            <p:cNvCxnSpPr>
              <a:stCxn id="60" idx="7"/>
              <a:endCxn id="57" idx="3"/>
            </p:cNvCxnSpPr>
            <p:nvPr/>
          </p:nvCxnSpPr>
          <p:spPr>
            <a:xfrm flipV="1">
              <a:off x="5374855" y="5769728"/>
              <a:ext cx="254316" cy="550770"/>
            </a:xfrm>
            <a:prstGeom prst="lin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4" name="Straight Connector 63"/>
            <p:cNvCxnSpPr>
              <a:endCxn id="58" idx="2"/>
            </p:cNvCxnSpPr>
            <p:nvPr/>
          </p:nvCxnSpPr>
          <p:spPr>
            <a:xfrm flipV="1">
              <a:off x="5797200" y="5141930"/>
              <a:ext cx="535881" cy="492996"/>
            </a:xfrm>
            <a:prstGeom prst="lin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5" name="Straight Connector 64"/>
            <p:cNvCxnSpPr>
              <a:stCxn id="46" idx="5"/>
              <a:endCxn id="55" idx="1"/>
            </p:cNvCxnSpPr>
            <p:nvPr/>
          </p:nvCxnSpPr>
          <p:spPr>
            <a:xfrm>
              <a:off x="4425709" y="4868470"/>
              <a:ext cx="599460" cy="146358"/>
            </a:xfrm>
            <a:prstGeom prst="lin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6" name="Straight Connector 65"/>
            <p:cNvCxnSpPr>
              <a:stCxn id="47" idx="6"/>
              <a:endCxn id="45" idx="3"/>
            </p:cNvCxnSpPr>
            <p:nvPr/>
          </p:nvCxnSpPr>
          <p:spPr>
            <a:xfrm flipV="1">
              <a:off x="2313976" y="5434646"/>
              <a:ext cx="1153506" cy="365894"/>
            </a:xfrm>
            <a:prstGeom prst="lin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7" name="Straight Connector 66"/>
            <p:cNvCxnSpPr>
              <a:stCxn id="44" idx="5"/>
              <a:endCxn id="45" idx="0"/>
            </p:cNvCxnSpPr>
            <p:nvPr/>
          </p:nvCxnSpPr>
          <p:spPr>
            <a:xfrm>
              <a:off x="3412986" y="4618122"/>
              <a:ext cx="127158" cy="662463"/>
            </a:xfrm>
            <a:prstGeom prst="lin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8" name="Straight Connector 67"/>
            <p:cNvCxnSpPr>
              <a:stCxn id="55" idx="5"/>
              <a:endCxn id="57" idx="1"/>
            </p:cNvCxnSpPr>
            <p:nvPr/>
          </p:nvCxnSpPr>
          <p:spPr>
            <a:xfrm>
              <a:off x="5165952" y="5145780"/>
              <a:ext cx="463219" cy="492996"/>
            </a:xfrm>
            <a:prstGeom prst="lin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9" name="Straight Connector 68"/>
            <p:cNvCxnSpPr>
              <a:stCxn id="57" idx="5"/>
              <a:endCxn id="59" idx="2"/>
            </p:cNvCxnSpPr>
            <p:nvPr/>
          </p:nvCxnSpPr>
          <p:spPr>
            <a:xfrm>
              <a:off x="5769952" y="5769728"/>
              <a:ext cx="758409" cy="184873"/>
            </a:xfrm>
            <a:prstGeom prst="lin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0" name="Straight Connector 69"/>
            <p:cNvCxnSpPr>
              <a:stCxn id="60" idx="5"/>
              <a:endCxn id="59" idx="3"/>
            </p:cNvCxnSpPr>
            <p:nvPr/>
          </p:nvCxnSpPr>
          <p:spPr>
            <a:xfrm flipV="1">
              <a:off x="5374855" y="6020079"/>
              <a:ext cx="1185294" cy="431371"/>
            </a:xfrm>
            <a:prstGeom prst="lin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1" name="Straight Connector 70"/>
            <p:cNvCxnSpPr>
              <a:stCxn id="48" idx="5"/>
              <a:endCxn id="58" idx="1"/>
            </p:cNvCxnSpPr>
            <p:nvPr/>
          </p:nvCxnSpPr>
          <p:spPr>
            <a:xfrm>
              <a:off x="5892570" y="4529536"/>
              <a:ext cx="467759" cy="546917"/>
            </a:xfrm>
            <a:prstGeom prst="lin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2" name="Straight Connector 71"/>
            <p:cNvCxnSpPr>
              <a:stCxn id="58" idx="5"/>
              <a:endCxn id="59" idx="0"/>
            </p:cNvCxnSpPr>
            <p:nvPr/>
          </p:nvCxnSpPr>
          <p:spPr>
            <a:xfrm>
              <a:off x="6501113" y="5207405"/>
              <a:ext cx="127158" cy="658613"/>
            </a:xfrm>
            <a:prstGeom prst="lin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3" name="Group 72"/>
          <p:cNvGrpSpPr>
            <a:grpSpLocks/>
          </p:cNvGrpSpPr>
          <p:nvPr/>
        </p:nvGrpSpPr>
        <p:grpSpPr bwMode="auto">
          <a:xfrm>
            <a:off x="965200" y="4970463"/>
            <a:ext cx="2003425" cy="868362"/>
            <a:chOff x="2728410" y="3597696"/>
            <a:chExt cx="2003072" cy="867953"/>
          </a:xfrm>
        </p:grpSpPr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3616766" y="3631995"/>
              <a:ext cx="1114716" cy="830165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13329" name="Group 74"/>
            <p:cNvGrpSpPr>
              <a:grpSpLocks/>
            </p:cNvGrpSpPr>
            <p:nvPr/>
          </p:nvGrpSpPr>
          <p:grpSpPr bwMode="auto">
            <a:xfrm>
              <a:off x="2728410" y="3597696"/>
              <a:ext cx="1840449" cy="867953"/>
              <a:chOff x="1464740" y="4371624"/>
              <a:chExt cx="5263441" cy="2106786"/>
            </a:xfrm>
          </p:grpSpPr>
          <p:sp>
            <p:nvSpPr>
              <p:cNvPr id="76" name="Oval 75"/>
              <p:cNvSpPr/>
              <p:nvPr/>
            </p:nvSpPr>
            <p:spPr>
              <a:xfrm>
                <a:off x="1905048" y="4402436"/>
                <a:ext cx="199727" cy="1848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1464740" y="5118821"/>
                <a:ext cx="199727" cy="1848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2508765" y="5026384"/>
                <a:ext cx="199727" cy="184873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3244123" y="4464061"/>
                <a:ext cx="195189" cy="18102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3439311" y="5280585"/>
                <a:ext cx="199727" cy="18102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4260913" y="4714409"/>
                <a:ext cx="195189" cy="18102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2118391" y="5708104"/>
                <a:ext cx="195189" cy="1848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5727089" y="4371624"/>
                <a:ext cx="195186" cy="1848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cxnSp>
            <p:nvCxnSpPr>
              <p:cNvPr id="84" name="Straight Connector 83"/>
              <p:cNvCxnSpPr>
                <a:stCxn id="78" idx="1"/>
                <a:endCxn id="76" idx="5"/>
              </p:cNvCxnSpPr>
              <p:nvPr/>
            </p:nvCxnSpPr>
            <p:spPr>
              <a:xfrm flipH="1" flipV="1">
                <a:off x="2072998" y="4560348"/>
                <a:ext cx="467543" cy="492996"/>
              </a:xfrm>
              <a:prstGeom prst="lin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5" name="Straight Connector 84"/>
              <p:cNvCxnSpPr>
                <a:stCxn id="77" idx="6"/>
                <a:endCxn id="78" idx="2"/>
              </p:cNvCxnSpPr>
              <p:nvPr/>
            </p:nvCxnSpPr>
            <p:spPr>
              <a:xfrm flipV="1">
                <a:off x="1664467" y="5118821"/>
                <a:ext cx="844299" cy="92437"/>
              </a:xfrm>
              <a:prstGeom prst="lin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6" name="Straight Connector 85"/>
              <p:cNvCxnSpPr>
                <a:stCxn id="82" idx="7"/>
                <a:endCxn id="78" idx="4"/>
              </p:cNvCxnSpPr>
              <p:nvPr/>
            </p:nvCxnSpPr>
            <p:spPr>
              <a:xfrm flipV="1">
                <a:off x="2286344" y="5211258"/>
                <a:ext cx="322285" cy="523808"/>
              </a:xfrm>
              <a:prstGeom prst="lin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7" name="Straight Connector 86"/>
              <p:cNvCxnSpPr>
                <a:endCxn id="79" idx="2"/>
              </p:cNvCxnSpPr>
              <p:nvPr/>
            </p:nvCxnSpPr>
            <p:spPr>
              <a:xfrm flipV="1">
                <a:off x="2708492" y="4556497"/>
                <a:ext cx="535630" cy="492996"/>
              </a:xfrm>
              <a:prstGeom prst="lin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8" name="Straight Connector 87"/>
              <p:cNvCxnSpPr>
                <a:stCxn id="78" idx="6"/>
                <a:endCxn id="80" idx="1"/>
              </p:cNvCxnSpPr>
              <p:nvPr/>
            </p:nvCxnSpPr>
            <p:spPr>
              <a:xfrm>
                <a:off x="2708492" y="5118821"/>
                <a:ext cx="762593" cy="188724"/>
              </a:xfrm>
              <a:prstGeom prst="lin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9" name="Straight Connector 88"/>
              <p:cNvCxnSpPr>
                <a:stCxn id="79" idx="6"/>
                <a:endCxn id="81" idx="2"/>
              </p:cNvCxnSpPr>
              <p:nvPr/>
            </p:nvCxnSpPr>
            <p:spPr>
              <a:xfrm>
                <a:off x="3439311" y="4556497"/>
                <a:ext cx="821601" cy="246498"/>
              </a:xfrm>
              <a:prstGeom prst="lin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90" name="Oval 89"/>
              <p:cNvSpPr/>
              <p:nvPr/>
            </p:nvSpPr>
            <p:spPr>
              <a:xfrm>
                <a:off x="4996270" y="4987869"/>
                <a:ext cx="199727" cy="1848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4555965" y="5704254"/>
                <a:ext cx="199727" cy="1848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5599990" y="5611817"/>
                <a:ext cx="199727" cy="184873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6335347" y="5049493"/>
                <a:ext cx="195186" cy="18102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6530533" y="5866018"/>
                <a:ext cx="199727" cy="18102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5209615" y="6293537"/>
                <a:ext cx="195186" cy="1848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cxnSp>
            <p:nvCxnSpPr>
              <p:cNvPr id="96" name="Straight Connector 95"/>
              <p:cNvCxnSpPr>
                <a:stCxn id="91" idx="7"/>
                <a:endCxn id="90" idx="3"/>
              </p:cNvCxnSpPr>
              <p:nvPr/>
            </p:nvCxnSpPr>
            <p:spPr>
              <a:xfrm flipV="1">
                <a:off x="4723915" y="5145780"/>
                <a:ext cx="299590" cy="585433"/>
              </a:xfrm>
              <a:prstGeom prst="lin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7" name="Straight Connector 96"/>
              <p:cNvCxnSpPr>
                <a:stCxn id="91" idx="6"/>
                <a:endCxn id="92" idx="2"/>
              </p:cNvCxnSpPr>
              <p:nvPr/>
            </p:nvCxnSpPr>
            <p:spPr>
              <a:xfrm flipV="1">
                <a:off x="4755691" y="5704254"/>
                <a:ext cx="844299" cy="92437"/>
              </a:xfrm>
              <a:prstGeom prst="lin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8" name="Straight Connector 97"/>
              <p:cNvCxnSpPr>
                <a:stCxn id="95" idx="7"/>
                <a:endCxn id="92" idx="3"/>
              </p:cNvCxnSpPr>
              <p:nvPr/>
            </p:nvCxnSpPr>
            <p:spPr>
              <a:xfrm flipV="1">
                <a:off x="5377566" y="5769728"/>
                <a:ext cx="254198" cy="550770"/>
              </a:xfrm>
              <a:prstGeom prst="lin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9" name="Straight Connector 98"/>
              <p:cNvCxnSpPr>
                <a:endCxn id="93" idx="2"/>
              </p:cNvCxnSpPr>
              <p:nvPr/>
            </p:nvCxnSpPr>
            <p:spPr>
              <a:xfrm flipV="1">
                <a:off x="5799717" y="5141930"/>
                <a:ext cx="535630" cy="492996"/>
              </a:xfrm>
              <a:prstGeom prst="lin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0" name="Straight Connector 99"/>
              <p:cNvCxnSpPr>
                <a:stCxn id="81" idx="5"/>
                <a:endCxn id="90" idx="1"/>
              </p:cNvCxnSpPr>
              <p:nvPr/>
            </p:nvCxnSpPr>
            <p:spPr>
              <a:xfrm>
                <a:off x="4428866" y="4868470"/>
                <a:ext cx="594639" cy="146358"/>
              </a:xfrm>
              <a:prstGeom prst="lin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1" name="Straight Connector 100"/>
              <p:cNvCxnSpPr>
                <a:stCxn id="82" idx="6"/>
                <a:endCxn id="80" idx="3"/>
              </p:cNvCxnSpPr>
              <p:nvPr/>
            </p:nvCxnSpPr>
            <p:spPr>
              <a:xfrm flipV="1">
                <a:off x="2313580" y="5434646"/>
                <a:ext cx="1157505" cy="365894"/>
              </a:xfrm>
              <a:prstGeom prst="lin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2" name="Straight Connector 101"/>
              <p:cNvCxnSpPr>
                <a:stCxn id="79" idx="5"/>
                <a:endCxn id="80" idx="0"/>
              </p:cNvCxnSpPr>
              <p:nvPr/>
            </p:nvCxnSpPr>
            <p:spPr>
              <a:xfrm>
                <a:off x="3412076" y="4618122"/>
                <a:ext cx="127099" cy="662463"/>
              </a:xfrm>
              <a:prstGeom prst="lin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3" name="Straight Connector 102"/>
              <p:cNvCxnSpPr>
                <a:stCxn id="90" idx="5"/>
                <a:endCxn id="92" idx="1"/>
              </p:cNvCxnSpPr>
              <p:nvPr/>
            </p:nvCxnSpPr>
            <p:spPr>
              <a:xfrm>
                <a:off x="5164223" y="5145780"/>
                <a:ext cx="467540" cy="492996"/>
              </a:xfrm>
              <a:prstGeom prst="lin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4" name="Straight Connector 103"/>
              <p:cNvCxnSpPr>
                <a:stCxn id="92" idx="5"/>
                <a:endCxn id="94" idx="2"/>
              </p:cNvCxnSpPr>
              <p:nvPr/>
            </p:nvCxnSpPr>
            <p:spPr>
              <a:xfrm>
                <a:off x="5767941" y="5769728"/>
                <a:ext cx="762593" cy="184873"/>
              </a:xfrm>
              <a:prstGeom prst="lin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5" name="Straight Connector 104"/>
              <p:cNvCxnSpPr>
                <a:stCxn id="95" idx="5"/>
                <a:endCxn id="94" idx="3"/>
              </p:cNvCxnSpPr>
              <p:nvPr/>
            </p:nvCxnSpPr>
            <p:spPr>
              <a:xfrm flipV="1">
                <a:off x="5377566" y="6020079"/>
                <a:ext cx="1184743" cy="431371"/>
              </a:xfrm>
              <a:prstGeom prst="lin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6" name="Straight Connector 105"/>
              <p:cNvCxnSpPr>
                <a:stCxn id="83" idx="5"/>
                <a:endCxn id="93" idx="1"/>
              </p:cNvCxnSpPr>
              <p:nvPr/>
            </p:nvCxnSpPr>
            <p:spPr>
              <a:xfrm>
                <a:off x="5895039" y="4529536"/>
                <a:ext cx="467543" cy="546917"/>
              </a:xfrm>
              <a:prstGeom prst="lin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7" name="Straight Connector 106"/>
              <p:cNvCxnSpPr>
                <a:stCxn id="93" idx="5"/>
                <a:endCxn id="94" idx="0"/>
              </p:cNvCxnSpPr>
              <p:nvPr/>
            </p:nvCxnSpPr>
            <p:spPr>
              <a:xfrm>
                <a:off x="6503298" y="5207405"/>
                <a:ext cx="127099" cy="658613"/>
              </a:xfrm>
              <a:prstGeom prst="lin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13321" name="TextBox 107"/>
          <p:cNvSpPr txBox="1">
            <a:spLocks noChangeArrowheads="1"/>
          </p:cNvSpPr>
          <p:nvPr/>
        </p:nvSpPr>
        <p:spPr bwMode="auto">
          <a:xfrm>
            <a:off x="3457575" y="1946275"/>
            <a:ext cx="467042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808038" indent="-350838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2000" dirty="0">
                <a:latin typeface="+mn-lt"/>
                <a:cs typeface="Times New Roman" charset="0"/>
              </a:rPr>
              <a:t>Create a </a:t>
            </a:r>
            <a:r>
              <a:rPr lang="en-US" sz="2000" dirty="0">
                <a:solidFill>
                  <a:srgbClr val="0000FF"/>
                </a:solidFill>
                <a:latin typeface="+mn-lt"/>
                <a:cs typeface="Times New Roman" charset="0"/>
              </a:rPr>
              <a:t>graph </a:t>
            </a:r>
            <a:r>
              <a:rPr lang="en-US" sz="2000" dirty="0">
                <a:latin typeface="+mn-lt"/>
                <a:cs typeface="Times New Roman" charset="0"/>
              </a:rPr>
              <a:t>from Rel-grams</a:t>
            </a:r>
          </a:p>
          <a:p>
            <a:pPr lvl="1">
              <a:buFont typeface="Arial" charset="0"/>
              <a:buChar char="•"/>
            </a:pPr>
            <a:r>
              <a:rPr lang="en-US" sz="2000" dirty="0">
                <a:latin typeface="+mn-lt"/>
                <a:cs typeface="Times New Roman" charset="0"/>
              </a:rPr>
              <a:t>Nodes = tuples</a:t>
            </a:r>
          </a:p>
          <a:p>
            <a:pPr lvl="1">
              <a:buFont typeface="Arial" charset="0"/>
              <a:buChar char="•"/>
            </a:pPr>
            <a:r>
              <a:rPr lang="en-US" sz="2000" dirty="0">
                <a:latin typeface="+mn-lt"/>
                <a:cs typeface="Times New Roman" charset="0"/>
              </a:rPr>
              <a:t>Edge = Rel-gram probability</a:t>
            </a:r>
          </a:p>
        </p:txBody>
      </p:sp>
      <p:sp>
        <p:nvSpPr>
          <p:cNvPr id="109" name="TextBox 108"/>
          <p:cNvSpPr txBox="1">
            <a:spLocks noChangeArrowheads="1"/>
          </p:cNvSpPr>
          <p:nvPr/>
        </p:nvSpPr>
        <p:spPr bwMode="auto">
          <a:xfrm>
            <a:off x="3486150" y="3408363"/>
            <a:ext cx="461486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000" dirty="0">
                <a:latin typeface="+mn-lt"/>
                <a:cs typeface="Times New Roman" charset="0"/>
              </a:rPr>
              <a:t>2. Identify </a:t>
            </a:r>
            <a:r>
              <a:rPr lang="en-US" sz="2000" dirty="0">
                <a:solidFill>
                  <a:srgbClr val="CC0000"/>
                </a:solidFill>
                <a:latin typeface="+mn-lt"/>
                <a:cs typeface="Times New Roman" charset="0"/>
              </a:rPr>
              <a:t>seed tuples </a:t>
            </a:r>
            <a:r>
              <a:rPr lang="en-US" sz="2000" dirty="0">
                <a:latin typeface="+mn-lt"/>
                <a:cs typeface="Times New Roman" charset="0"/>
              </a:rPr>
              <a:t>to build schemas from </a:t>
            </a:r>
            <a:r>
              <a:rPr lang="en-US" sz="2000" dirty="0">
                <a:solidFill>
                  <a:srgbClr val="0000FF"/>
                </a:solidFill>
                <a:latin typeface="+mn-lt"/>
                <a:cs typeface="Times New Roman" charset="0"/>
              </a:rPr>
              <a:t>high connectivity </a:t>
            </a:r>
            <a:r>
              <a:rPr lang="en-US" sz="2000" dirty="0">
                <a:latin typeface="+mn-lt"/>
                <a:cs typeface="Times New Roman" charset="0"/>
              </a:rPr>
              <a:t>nodes</a:t>
            </a:r>
          </a:p>
        </p:txBody>
      </p:sp>
      <p:sp>
        <p:nvSpPr>
          <p:cNvPr id="110" name="TextBox 109"/>
          <p:cNvSpPr txBox="1">
            <a:spLocks noChangeArrowheads="1"/>
          </p:cNvSpPr>
          <p:nvPr/>
        </p:nvSpPr>
        <p:spPr bwMode="auto">
          <a:xfrm>
            <a:off x="3544888" y="5021263"/>
            <a:ext cx="489743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000">
                <a:latin typeface="+mn-lt"/>
                <a:cs typeface="Times New Roman" charset="0"/>
              </a:rPr>
              <a:t>3. Use </a:t>
            </a:r>
            <a:r>
              <a:rPr lang="en-US" sz="2000">
                <a:solidFill>
                  <a:srgbClr val="0000FF"/>
                </a:solidFill>
                <a:latin typeface="+mn-lt"/>
                <a:cs typeface="Times New Roman" charset="0"/>
              </a:rPr>
              <a:t>Personalized PageRank </a:t>
            </a:r>
            <a:r>
              <a:rPr lang="en-US" sz="2000">
                <a:latin typeface="+mn-lt"/>
                <a:cs typeface="Times New Roman" charset="0"/>
              </a:rPr>
              <a:t>to find related tuples.</a:t>
            </a:r>
          </a:p>
        </p:txBody>
      </p:sp>
      <p:sp>
        <p:nvSpPr>
          <p:cNvPr id="111" name="Oval 110"/>
          <p:cNvSpPr/>
          <p:nvPr/>
        </p:nvSpPr>
        <p:spPr>
          <a:xfrm>
            <a:off x="1325563" y="5241925"/>
            <a:ext cx="76200" cy="76200"/>
          </a:xfrm>
          <a:prstGeom prst="ellipse">
            <a:avLst/>
          </a:prstGeom>
          <a:solidFill>
            <a:schemeClr val="accent2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1279525" y="3627438"/>
            <a:ext cx="76200" cy="76200"/>
          </a:xfrm>
          <a:prstGeom prst="ellipse">
            <a:avLst/>
          </a:prstGeom>
          <a:solidFill>
            <a:schemeClr val="accent2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2365375" y="3868738"/>
            <a:ext cx="76200" cy="76200"/>
          </a:xfrm>
          <a:prstGeom prst="ellipse">
            <a:avLst/>
          </a:prstGeom>
          <a:solidFill>
            <a:schemeClr val="accent2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2403475" y="5481638"/>
            <a:ext cx="76200" cy="76200"/>
          </a:xfrm>
          <a:prstGeom prst="ellipse">
            <a:avLst/>
          </a:prstGeom>
          <a:solidFill>
            <a:schemeClr val="accent2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6" name="Title 1"/>
          <p:cNvSpPr>
            <a:spLocks noGrp="1"/>
          </p:cNvSpPr>
          <p:nvPr>
            <p:ph type="title"/>
          </p:nvPr>
        </p:nvSpPr>
        <p:spPr>
          <a:xfrm>
            <a:off x="339071" y="16520"/>
            <a:ext cx="8505911" cy="990600"/>
          </a:xfrm>
        </p:spPr>
        <p:txBody>
          <a:bodyPr/>
          <a:lstStyle/>
          <a:p>
            <a:r>
              <a:rPr lang="en-US" dirty="0" smtClean="0"/>
              <a:t>Building Schemas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75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10" grpId="0"/>
      <p:bldP spid="111" grpId="0" animBg="1"/>
      <p:bldP spid="112" grpId="0" animBg="1"/>
      <p:bldP spid="113" grpId="0" animBg="1"/>
      <p:bldP spid="1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Schemas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Collect actor candidates from arguments.</a:t>
            </a:r>
          </a:p>
          <a:p>
            <a:pPr marL="274320" lvl="1" indent="0">
              <a:buNone/>
            </a:pPr>
            <a:r>
              <a:rPr lang="en-US" dirty="0" smtClean="0"/>
              <a:t>e.g</a:t>
            </a:r>
            <a:r>
              <a:rPr lang="en-US" dirty="0"/>
              <a:t>. 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008000"/>
                </a:solidFill>
              </a:rPr>
              <a:t>A1:[person]</a:t>
            </a:r>
            <a:r>
              <a:rPr lang="en-US" dirty="0" smtClean="0"/>
              <a:t>, suspended by, </a:t>
            </a:r>
            <a:r>
              <a:rPr lang="en-US" b="1" dirty="0" smtClean="0">
                <a:solidFill>
                  <a:srgbClr val="008000"/>
                </a:solidFill>
              </a:rPr>
              <a:t>A2:[org]</a:t>
            </a:r>
            <a:r>
              <a:rPr lang="en-US" dirty="0" smtClean="0"/>
              <a:t>)</a:t>
            </a:r>
            <a:endParaRPr lang="en-US" dirty="0"/>
          </a:p>
          <a:p>
            <a:pPr marL="274320" lvl="1" indent="0">
              <a:buNone/>
            </a:pPr>
            <a:r>
              <a:rPr lang="en-US" dirty="0" smtClean="0"/>
              <a:t>       (</a:t>
            </a:r>
            <a:r>
              <a:rPr lang="en-US" b="1" dirty="0" smtClean="0">
                <a:solidFill>
                  <a:srgbClr val="008000"/>
                </a:solidFill>
              </a:rPr>
              <a:t>A</a:t>
            </a:r>
            <a:r>
              <a:rPr lang="en-US" b="1" dirty="0">
                <a:solidFill>
                  <a:srgbClr val="008000"/>
                </a:solidFill>
              </a:rPr>
              <a:t>3</a:t>
            </a:r>
            <a:r>
              <a:rPr lang="en-US" b="1" dirty="0" smtClean="0">
                <a:solidFill>
                  <a:srgbClr val="008000"/>
                </a:solidFill>
              </a:rPr>
              <a:t>:[person]</a:t>
            </a:r>
            <a:r>
              <a:rPr lang="en-US" dirty="0" smtClean="0"/>
              <a:t>, used, </a:t>
            </a:r>
            <a:r>
              <a:rPr lang="en-US" b="1" dirty="0" smtClean="0">
                <a:solidFill>
                  <a:srgbClr val="008000"/>
                </a:solidFill>
              </a:rPr>
              <a:t>A4:[substance]</a:t>
            </a:r>
            <a:r>
              <a:rPr lang="en-US" dirty="0" smtClean="0"/>
              <a:t>)</a:t>
            </a:r>
            <a:endParaRPr lang="en-US" dirty="0"/>
          </a:p>
          <a:p>
            <a:pPr marL="274320" lvl="1" indent="0">
              <a:buNone/>
            </a:pPr>
            <a:endParaRPr lang="en-US" dirty="0" smtClean="0"/>
          </a:p>
          <a:p>
            <a:r>
              <a:rPr lang="en-US" sz="2000" dirty="0" smtClean="0"/>
              <a:t>Use equality constraints to merge actors.</a:t>
            </a:r>
          </a:p>
          <a:p>
            <a:pPr marL="274320" lvl="1" indent="0">
              <a:buNone/>
            </a:pPr>
            <a:r>
              <a:rPr lang="en-US" dirty="0" smtClean="0"/>
              <a:t>e.g., (</a:t>
            </a:r>
            <a:r>
              <a:rPr lang="en-US" b="1" dirty="0">
                <a:solidFill>
                  <a:srgbClr val="008000"/>
                </a:solidFill>
              </a:rPr>
              <a:t>A1</a:t>
            </a:r>
            <a:r>
              <a:rPr lang="en-US" b="1" dirty="0" smtClean="0">
                <a:solidFill>
                  <a:srgbClr val="008000"/>
                </a:solidFill>
              </a:rPr>
              <a:t>:[person]</a:t>
            </a:r>
            <a:r>
              <a:rPr lang="en-US" dirty="0" smtClean="0"/>
              <a:t>, </a:t>
            </a:r>
            <a:r>
              <a:rPr lang="en-US" dirty="0"/>
              <a:t>suspended by, </a:t>
            </a:r>
            <a:r>
              <a:rPr lang="en-US" b="1" dirty="0">
                <a:solidFill>
                  <a:srgbClr val="008000"/>
                </a:solidFill>
              </a:rPr>
              <a:t>A2</a:t>
            </a:r>
            <a:r>
              <a:rPr lang="en-US" b="1" dirty="0" smtClean="0">
                <a:solidFill>
                  <a:srgbClr val="008000"/>
                </a:solidFill>
              </a:rPr>
              <a:t>:[org]</a:t>
            </a:r>
            <a:r>
              <a:rPr lang="en-US" dirty="0" smtClean="0"/>
              <a:t>) </a:t>
            </a:r>
            <a:endParaRPr lang="en-US" dirty="0"/>
          </a:p>
          <a:p>
            <a:pPr marL="27432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 (</a:t>
            </a:r>
            <a:r>
              <a:rPr lang="en-US" b="1" dirty="0">
                <a:solidFill>
                  <a:srgbClr val="008000"/>
                </a:solidFill>
              </a:rPr>
              <a:t>A1</a:t>
            </a:r>
            <a:r>
              <a:rPr lang="en-US" b="1" dirty="0" smtClean="0">
                <a:solidFill>
                  <a:srgbClr val="008000"/>
                </a:solidFill>
              </a:rPr>
              <a:t>:[person]</a:t>
            </a:r>
            <a:r>
              <a:rPr lang="en-US" dirty="0" smtClean="0"/>
              <a:t>, used, </a:t>
            </a:r>
            <a:r>
              <a:rPr lang="en-US" b="1" dirty="0" smtClean="0">
                <a:solidFill>
                  <a:srgbClr val="008000"/>
                </a:solidFill>
              </a:rPr>
              <a:t>A4:[substance]</a:t>
            </a:r>
            <a:r>
              <a:rPr lang="en-US" dirty="0" smtClean="0"/>
              <a:t>) 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sz="2000" dirty="0" smtClean="0"/>
              <a:t>Merge actors that perform same roles</a:t>
            </a:r>
            <a:endParaRPr lang="en-US" sz="2000" dirty="0"/>
          </a:p>
          <a:p>
            <a:pPr lvl="1"/>
            <a:r>
              <a:rPr lang="en-US" dirty="0" smtClean="0"/>
              <a:t>Do not merge actors with incompatible classes</a:t>
            </a:r>
          </a:p>
          <a:p>
            <a:pPr lvl="1"/>
            <a:r>
              <a:rPr lang="en-US" dirty="0" smtClean="0"/>
              <a:t>Do not merge actors with a relation between them.</a:t>
            </a:r>
          </a:p>
          <a:p>
            <a:endParaRPr lang="en-US" sz="2000" dirty="0"/>
          </a:p>
          <a:p>
            <a:r>
              <a:rPr lang="en-US" sz="2000" dirty="0" smtClean="0"/>
              <a:t>Output the top actors and the top K relations as the schema.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28A7F-3C0F-F649-A167-0CE17244EC1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87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28A7F-3C0F-F649-A167-0CE17244EC1B}" type="slidenum">
              <a:rPr lang="en-US" smtClean="0"/>
              <a:t>26</a:t>
            </a:fld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>
            <a:off x="703786" y="1728933"/>
            <a:ext cx="7884545" cy="4985679"/>
            <a:chOff x="1688123" y="1051291"/>
            <a:chExt cx="7884545" cy="4985679"/>
          </a:xfrm>
        </p:grpSpPr>
        <p:sp>
          <p:nvSpPr>
            <p:cNvPr id="16" name="TextBox 15"/>
            <p:cNvSpPr txBox="1"/>
            <p:nvPr/>
          </p:nvSpPr>
          <p:spPr>
            <a:xfrm>
              <a:off x="4007012" y="2097482"/>
              <a:ext cx="1510540" cy="2714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suspended for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517552" y="1906410"/>
              <a:ext cx="753979" cy="7332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A3</a:t>
              </a:r>
              <a:endParaRPr lang="en-US" sz="16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290533" y="2962340"/>
              <a:ext cx="1020772" cy="2714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used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517552" y="2757867"/>
              <a:ext cx="753979" cy="7332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A4</a:t>
              </a:r>
              <a:endParaRPr lang="en-US" sz="16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90533" y="1278939"/>
              <a:ext cx="1020772" cy="2714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failed</a:t>
              </a:r>
              <a:endParaRPr lang="en-US" sz="16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517552" y="1051291"/>
              <a:ext cx="753979" cy="73325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A2</a:t>
              </a:r>
              <a:endParaRPr lang="en-US" sz="16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253033" y="1051291"/>
              <a:ext cx="753979" cy="73325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A1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88123" y="1051291"/>
              <a:ext cx="148376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 smtClean="0"/>
                <a:t>[person]</a:t>
              </a:r>
            </a:p>
            <a:p>
              <a:pPr algn="r"/>
              <a:r>
                <a:rPr lang="en-US" sz="1600" dirty="0" smtClean="0">
                  <a:solidFill>
                    <a:schemeClr val="bg1">
                      <a:lumMod val="50000"/>
                    </a:schemeClr>
                  </a:solidFill>
                </a:rPr>
                <a:t>Murray, </a:t>
              </a:r>
            </a:p>
            <a:p>
              <a:pPr algn="r"/>
              <a:r>
                <a:rPr lang="en-US" sz="1600" dirty="0" smtClean="0">
                  <a:solidFill>
                    <a:schemeClr val="bg1">
                      <a:lumMod val="50000"/>
                    </a:schemeClr>
                  </a:solidFill>
                </a:rPr>
                <a:t>Morgan, </a:t>
              </a:r>
            </a:p>
            <a:p>
              <a:pPr algn="r"/>
              <a:r>
                <a:rPr lang="en-US" sz="1600" dirty="0" smtClean="0">
                  <a:solidFill>
                    <a:schemeClr val="bg1">
                      <a:lumMod val="50000"/>
                    </a:schemeClr>
                  </a:solidFill>
                </a:rPr>
                <a:t>Gov. Bush, </a:t>
              </a:r>
            </a:p>
            <a:p>
              <a:pPr algn="r"/>
              <a:r>
                <a:rPr lang="en-US" sz="1600" dirty="0" smtClean="0">
                  <a:solidFill>
                    <a:schemeClr val="bg1">
                      <a:lumMod val="50000"/>
                    </a:schemeClr>
                  </a:solidFill>
                </a:rPr>
                <a:t>...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00784" y="1051291"/>
              <a:ext cx="2286016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292934"/>
                  </a:solidFill>
                </a:rPr>
                <a:t>[none]</a:t>
              </a:r>
            </a:p>
            <a:p>
              <a:r>
                <a:rPr lang="en-US" sz="1600" dirty="0" smtClean="0">
                  <a:solidFill>
                    <a:srgbClr val="7F7F7F"/>
                  </a:solidFill>
                </a:rPr>
                <a:t>test</a:t>
              </a:r>
              <a:endParaRPr lang="en-US" sz="1600" dirty="0">
                <a:solidFill>
                  <a:srgbClr val="7F7F7F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253033" y="1906410"/>
              <a:ext cx="753979" cy="73325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A1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253033" y="2757867"/>
              <a:ext cx="753979" cy="73325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A1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253033" y="3585642"/>
              <a:ext cx="753979" cy="73325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A1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022454" y="3787579"/>
              <a:ext cx="15105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suspended for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528718" y="3585642"/>
              <a:ext cx="753979" cy="73325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A5</a:t>
              </a:r>
              <a:endParaRPr lang="en-US" sz="16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253033" y="4448262"/>
              <a:ext cx="753979" cy="73325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A1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022454" y="4650198"/>
              <a:ext cx="15105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was in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528718" y="4448262"/>
              <a:ext cx="753979" cy="733250"/>
            </a:xfrm>
            <a:prstGeom prst="rect">
              <a:avLst/>
            </a:prstGeom>
            <a:solidFill>
              <a:srgbClr val="FF6600"/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A6</a:t>
              </a:r>
              <a:endParaRPr lang="en-US" sz="16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241866" y="5303720"/>
              <a:ext cx="753979" cy="73325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A1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011287" y="5505656"/>
              <a:ext cx="15105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suspended by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517551" y="5303720"/>
              <a:ext cx="753979" cy="733250"/>
            </a:xfrm>
            <a:prstGeom prst="rect">
              <a:avLst/>
            </a:prstGeom>
            <a:solidFill>
              <a:srgbClr val="0000FF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A7</a:t>
              </a:r>
              <a:endParaRPr lang="en-US" sz="16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400784" y="1906410"/>
              <a:ext cx="3171884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[time]</a:t>
              </a:r>
            </a:p>
            <a:p>
              <a:r>
                <a:rPr lang="en-US" sz="1600" dirty="0" smtClean="0">
                  <a:solidFill>
                    <a:schemeClr val="bg1">
                      <a:lumMod val="50000"/>
                    </a:schemeClr>
                  </a:solidFill>
                </a:rPr>
                <a:t>season, week, month,,…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400784" y="2757867"/>
              <a:ext cx="3171884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[substance] [drug]</a:t>
              </a:r>
            </a:p>
            <a:p>
              <a:r>
                <a:rPr lang="en-US" sz="1600" dirty="0" smtClean="0">
                  <a:solidFill>
                    <a:schemeClr val="bg1">
                      <a:lumMod val="50000"/>
                    </a:schemeClr>
                  </a:solidFill>
                </a:rPr>
                <a:t>cocaine, drug, gasoline, …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400784" y="3585642"/>
              <a:ext cx="3171884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[game] [activity]</a:t>
              </a:r>
            </a:p>
            <a:p>
              <a:r>
                <a:rPr lang="en-US" sz="1600" dirty="0" smtClean="0">
                  <a:solidFill>
                    <a:schemeClr val="bg1">
                      <a:lumMod val="50000"/>
                    </a:schemeClr>
                  </a:solidFill>
                </a:rPr>
                <a:t>violation, game, abuse, …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400784" y="4480089"/>
              <a:ext cx="3171884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[location]</a:t>
              </a:r>
            </a:p>
            <a:p>
              <a:r>
                <a:rPr lang="en-US" sz="1600" dirty="0" smtClean="0">
                  <a:solidFill>
                    <a:schemeClr val="bg1">
                      <a:lumMod val="50000"/>
                    </a:schemeClr>
                  </a:solidFill>
                </a:rPr>
                <a:t>desert, Simsbury, Albany, … 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400784" y="5303720"/>
              <a:ext cx="3171884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[person] [organization]</a:t>
              </a:r>
            </a:p>
            <a:p>
              <a:r>
                <a:rPr lang="en-US" sz="1600" dirty="0" smtClean="0">
                  <a:solidFill>
                    <a:schemeClr val="bg1">
                      <a:lumMod val="50000"/>
                    </a:schemeClr>
                  </a:solidFill>
                </a:rPr>
                <a:t>Fitch, NBA, Bud Selig, … </a:t>
              </a:r>
            </a:p>
          </p:txBody>
        </p:sp>
      </p:grpSp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457200" y="62463"/>
            <a:ext cx="8229600" cy="990600"/>
          </a:xfrm>
        </p:spPr>
        <p:txBody>
          <a:bodyPr/>
          <a:lstStyle/>
          <a:p>
            <a:r>
              <a:rPr lang="en-US" dirty="0" smtClean="0"/>
              <a:t>Example output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242770" y="1184871"/>
            <a:ext cx="787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Actor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4526797" y="1182054"/>
            <a:ext cx="787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Actor</a:t>
            </a:r>
            <a:endParaRPr lang="en-US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2187546" y="1618503"/>
            <a:ext cx="322890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267197" y="1184871"/>
            <a:ext cx="1095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Relation</a:t>
            </a:r>
            <a:endParaRPr lang="en-US" dirty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2187546" y="1182054"/>
            <a:ext cx="3228901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169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Prior work</a:t>
            </a:r>
            <a:endParaRPr lang="en-US" dirty="0" smtClean="0"/>
          </a:p>
          <a:p>
            <a:pPr lvl="1"/>
            <a:r>
              <a:rPr lang="en-US" dirty="0" smtClean="0"/>
              <a:t>Coherence issues</a:t>
            </a:r>
          </a:p>
          <a:p>
            <a:pPr marL="274320" lvl="1" indent="0">
              <a:buNone/>
            </a:pPr>
            <a:endParaRPr lang="en-US" dirty="0" smtClean="0"/>
          </a:p>
          <a:p>
            <a:r>
              <a:rPr lang="en-US" dirty="0" smtClean="0"/>
              <a:t>Our approach</a:t>
            </a:r>
          </a:p>
          <a:p>
            <a:pPr lvl="1"/>
            <a:r>
              <a:rPr lang="en-US" dirty="0" smtClean="0"/>
              <a:t>Representation</a:t>
            </a:r>
          </a:p>
          <a:p>
            <a:pPr lvl="1"/>
            <a:r>
              <a:rPr lang="en-US" dirty="0" smtClean="0"/>
              <a:t>Rel-grams</a:t>
            </a:r>
            <a:endParaRPr lang="en-US" dirty="0" smtClean="0"/>
          </a:p>
          <a:p>
            <a:pPr lvl="1"/>
            <a:r>
              <a:rPr lang="en-US" dirty="0" smtClean="0"/>
              <a:t>Building </a:t>
            </a:r>
            <a:r>
              <a:rPr lang="en-US" dirty="0" smtClean="0"/>
              <a:t>schemas	</a:t>
            </a:r>
          </a:p>
          <a:p>
            <a:pPr marL="274320" lvl="1" indent="0">
              <a:buNone/>
            </a:pPr>
            <a:endParaRPr lang="en-US" dirty="0" smtClean="0"/>
          </a:p>
          <a:p>
            <a:r>
              <a:rPr lang="en-US" dirty="0" smtClean="0"/>
              <a:t>Evaluation</a:t>
            </a:r>
          </a:p>
          <a:p>
            <a:pPr lvl="1"/>
            <a:r>
              <a:rPr lang="en-US" dirty="0" smtClean="0"/>
              <a:t>Mechanical Turk</a:t>
            </a:r>
          </a:p>
        </p:txBody>
      </p:sp>
      <p:sp>
        <p:nvSpPr>
          <p:cNvPr id="4" name="Left Arrow 3"/>
          <p:cNvSpPr/>
          <p:nvPr/>
        </p:nvSpPr>
        <p:spPr>
          <a:xfrm>
            <a:off x="3064668" y="4185805"/>
            <a:ext cx="868178" cy="208976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28A7F-3C0F-F649-A167-0CE17244EC1B}" type="slidenum">
              <a:rPr lang="en-US" smtClean="0"/>
              <a:t>27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134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cs typeface="Times New Roman" charset="0"/>
              </a:rPr>
              <a:t>Experimental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ea typeface="+mn-ea"/>
              </a:rPr>
              <a:t>F</a:t>
            </a:r>
            <a:r>
              <a:rPr lang="en-US" dirty="0" smtClean="0">
                <a:ea typeface="+mn-ea"/>
              </a:rPr>
              <a:t>rom 1.8 M NYT articles: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ea typeface="+mn-ea"/>
              </a:rPr>
              <a:t>1.1 M Rel-grams with minimum support 3</a:t>
            </a:r>
          </a:p>
          <a:p>
            <a:pPr marL="457200" lvl="1" indent="0" fontAlgn="auto">
              <a:spcAft>
                <a:spcPts val="0"/>
              </a:spcAft>
              <a:buFont typeface="Arial" panose="020B0604020202020204" pitchFamily="34" charset="0"/>
              <a:buNone/>
              <a:tabLst>
                <a:tab pos="808038" algn="l"/>
              </a:tabLst>
              <a:defRPr/>
            </a:pPr>
            <a:r>
              <a:rPr lang="en-US" dirty="0">
                <a:ea typeface="+mn-ea"/>
              </a:rPr>
              <a:t>	</a:t>
            </a:r>
            <a:r>
              <a:rPr lang="en-US" dirty="0" smtClean="0">
                <a:ea typeface="+mn-ea"/>
              </a:rPr>
              <a:t>(10-fold increase by using semantic types)</a:t>
            </a:r>
            <a:endParaRPr lang="en-US" dirty="0">
              <a:ea typeface="+mn-ea"/>
            </a:endParaRP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>
                <a:ea typeface="+mn-ea"/>
              </a:rPr>
              <a:t>O</a:t>
            </a:r>
            <a:r>
              <a:rPr lang="en-US" dirty="0" smtClean="0">
                <a:ea typeface="+mn-ea"/>
              </a:rPr>
              <a:t>ver 1 K distinct Event </a:t>
            </a:r>
            <a:r>
              <a:rPr lang="en-US" dirty="0" smtClean="0">
                <a:ea typeface="+mn-ea"/>
              </a:rPr>
              <a:t>Schemas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en-US" dirty="0" smtClean="0">
              <a:ea typeface="+mn-ea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Mechanical Turk evaluation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ea typeface="+mn-ea"/>
              </a:rPr>
              <a:t>Do schemas have </a:t>
            </a:r>
            <a:r>
              <a:rPr lang="en-US" dirty="0">
                <a:solidFill>
                  <a:srgbClr val="0000FF"/>
                </a:solidFill>
                <a:ea typeface="+mn-ea"/>
              </a:rPr>
              <a:t>coherent</a:t>
            </a:r>
            <a:r>
              <a:rPr lang="en-US" dirty="0">
                <a:solidFill>
                  <a:srgbClr val="000099"/>
                </a:solidFill>
                <a:ea typeface="+mn-ea"/>
              </a:rPr>
              <a:t> </a:t>
            </a:r>
            <a:r>
              <a:rPr lang="en-US" dirty="0" smtClean="0">
                <a:solidFill>
                  <a:srgbClr val="0000FF"/>
                </a:solidFill>
                <a:ea typeface="+mn-ea"/>
              </a:rPr>
              <a:t>relations</a:t>
            </a:r>
            <a:r>
              <a:rPr lang="en-US" dirty="0">
                <a:solidFill>
                  <a:srgbClr val="000099"/>
                </a:solidFill>
                <a:ea typeface="+mn-ea"/>
              </a:rPr>
              <a:t>?</a:t>
            </a:r>
            <a:endParaRPr lang="en-US" dirty="0" smtClean="0">
              <a:solidFill>
                <a:srgbClr val="000099"/>
              </a:solidFill>
              <a:ea typeface="+mn-ea"/>
            </a:endParaRP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>
                <a:ea typeface="+mn-ea"/>
              </a:rPr>
              <a:t>Do schemas have </a:t>
            </a:r>
            <a:r>
              <a:rPr lang="en-US" dirty="0">
                <a:solidFill>
                  <a:srgbClr val="0000FF"/>
                </a:solidFill>
                <a:ea typeface="+mn-ea"/>
              </a:rPr>
              <a:t>coherent</a:t>
            </a:r>
            <a:r>
              <a:rPr lang="en-US" dirty="0">
                <a:solidFill>
                  <a:srgbClr val="000099"/>
                </a:solidFill>
                <a:ea typeface="+mn-ea"/>
              </a:rPr>
              <a:t> </a:t>
            </a:r>
            <a:r>
              <a:rPr lang="en-US" dirty="0" smtClean="0">
                <a:solidFill>
                  <a:srgbClr val="0000FF"/>
                </a:solidFill>
                <a:ea typeface="+mn-ea"/>
              </a:rPr>
              <a:t>actors</a:t>
            </a:r>
            <a:r>
              <a:rPr lang="en-US" dirty="0" smtClean="0">
                <a:solidFill>
                  <a:srgbClr val="000099"/>
                </a:solidFill>
                <a:ea typeface="+mn-ea"/>
              </a:rPr>
              <a:t>?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>
                <a:ea typeface="+mn-ea"/>
              </a:rPr>
              <a:t>Do schemas have </a:t>
            </a:r>
            <a:r>
              <a:rPr lang="en-US" dirty="0" smtClean="0">
                <a:solidFill>
                  <a:srgbClr val="0000FF"/>
                </a:solidFill>
                <a:ea typeface="+mn-ea"/>
              </a:rPr>
              <a:t>relational triples </a:t>
            </a:r>
            <a:r>
              <a:rPr lang="en-US" dirty="0" smtClean="0">
                <a:solidFill>
                  <a:srgbClr val="0000FF"/>
                </a:solidFill>
                <a:ea typeface="+mn-ea"/>
              </a:rPr>
              <a:t>that make </a:t>
            </a:r>
            <a:r>
              <a:rPr lang="en-US" dirty="0" smtClean="0">
                <a:solidFill>
                  <a:srgbClr val="0000FF"/>
                </a:solidFill>
                <a:ea typeface="+mn-ea"/>
              </a:rPr>
              <a:t>sense</a:t>
            </a:r>
            <a:r>
              <a:rPr lang="en-US" dirty="0" smtClean="0">
                <a:solidFill>
                  <a:srgbClr val="000099"/>
                </a:solidFill>
                <a:ea typeface="+mn-ea"/>
              </a:rPr>
              <a:t>?</a:t>
            </a:r>
            <a:endParaRPr lang="en-US" dirty="0">
              <a:solidFill>
                <a:srgbClr val="000099"/>
              </a:solidFill>
              <a:ea typeface="+mn-ea"/>
            </a:endParaRPr>
          </a:p>
        </p:txBody>
      </p:sp>
      <p:sp>
        <p:nvSpPr>
          <p:cNvPr id="1639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349AEB19-0173-EF4B-8285-C4266A87818F}" type="slidenum">
              <a:rPr lang="en-US">
                <a:solidFill>
                  <a:srgbClr val="003399"/>
                </a:solidFill>
              </a:rPr>
              <a:pPr/>
              <a:t>28</a:t>
            </a:fld>
            <a:endParaRPr lang="en-US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488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Mechanical Turk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Create simpler instantiations of schemas.</a:t>
            </a:r>
          </a:p>
          <a:p>
            <a:pPr lvl="1"/>
            <a:r>
              <a:rPr lang="en-US" dirty="0" smtClean="0"/>
              <a:t>Ground tuples in schema by sampling instances.</a:t>
            </a:r>
          </a:p>
          <a:p>
            <a:pPr lvl="1"/>
            <a:endParaRPr lang="en-US" dirty="0"/>
          </a:p>
          <a:p>
            <a:r>
              <a:rPr lang="en-US" sz="2000" dirty="0" smtClean="0"/>
              <a:t>Estimate schema quality by evaluating instantiations.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28A7F-3C0F-F649-A167-0CE17244EC1B}" type="slidenum">
              <a:rPr lang="en-US" smtClean="0"/>
              <a:t>29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21545" y="3504352"/>
            <a:ext cx="7475302" cy="3155396"/>
            <a:chOff x="144698" y="3713327"/>
            <a:chExt cx="7475302" cy="3155396"/>
          </a:xfrm>
        </p:grpSpPr>
        <p:sp>
          <p:nvSpPr>
            <p:cNvPr id="7" name="TextBox 6"/>
            <p:cNvSpPr txBox="1"/>
            <p:nvPr/>
          </p:nvSpPr>
          <p:spPr>
            <a:xfrm>
              <a:off x="2893256" y="3729402"/>
              <a:ext cx="4726744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Subject	=&gt;	Action		=&gt; 	Object</a:t>
              </a:r>
            </a:p>
            <a:p>
              <a:endParaRPr lang="en-US" dirty="0" smtClean="0"/>
            </a:p>
            <a:p>
              <a:r>
                <a:rPr lang="en-US" dirty="0" smtClean="0"/>
                <a:t>bomb	=&gt;	explode in	=&gt; 	city</a:t>
              </a:r>
            </a:p>
            <a:p>
              <a:endParaRPr lang="en-US" dirty="0"/>
            </a:p>
            <a:p>
              <a:r>
                <a:rPr lang="en-US" dirty="0" smtClean="0"/>
                <a:t>bomb	=&gt;	explode kill	=&gt;	people</a:t>
              </a:r>
            </a:p>
            <a:p>
              <a:endParaRPr lang="en-US" dirty="0" smtClean="0"/>
            </a:p>
            <a:p>
              <a:r>
                <a:rPr lang="en-US" dirty="0" smtClean="0"/>
                <a:t>bomb</a:t>
              </a:r>
              <a:r>
                <a:rPr lang="en-US" dirty="0"/>
                <a:t>	</a:t>
              </a:r>
              <a:r>
                <a:rPr lang="en-US" dirty="0" smtClean="0"/>
                <a:t>=&gt;</a:t>
              </a:r>
              <a:r>
                <a:rPr lang="en-US" dirty="0"/>
                <a:t>	explode </a:t>
              </a:r>
              <a:r>
                <a:rPr lang="en-US" dirty="0" smtClean="0"/>
                <a:t>on</a:t>
              </a:r>
              <a:r>
                <a:rPr lang="en-US" dirty="0"/>
                <a:t>	</a:t>
              </a:r>
              <a:r>
                <a:rPr lang="en-US" dirty="0" smtClean="0"/>
                <a:t>=&gt;</a:t>
              </a:r>
              <a:r>
                <a:rPr lang="en-US" dirty="0"/>
                <a:t>	</a:t>
              </a:r>
              <a:r>
                <a:rPr lang="en-US" dirty="0" smtClean="0"/>
                <a:t>Friday</a:t>
              </a:r>
            </a:p>
            <a:p>
              <a:endParaRPr lang="en-US" dirty="0" smtClean="0"/>
            </a:p>
            <a:p>
              <a:r>
                <a:rPr lang="en-US" dirty="0" smtClean="0"/>
                <a:t>…		=</a:t>
              </a:r>
              <a:r>
                <a:rPr lang="en-US" dirty="0"/>
                <a:t>&gt;</a:t>
              </a:r>
              <a:r>
                <a:rPr lang="en-US" dirty="0" smtClean="0"/>
                <a:t>	…			=&gt;	…</a:t>
              </a:r>
              <a:endParaRPr lang="en-US" dirty="0"/>
            </a:p>
            <a:p>
              <a:endParaRPr lang="en-US" dirty="0" smtClean="0"/>
            </a:p>
            <a:p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44698" y="3713327"/>
              <a:ext cx="2781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   </a:t>
              </a:r>
              <a:r>
                <a:rPr lang="en-US" b="1" dirty="0" smtClean="0"/>
                <a:t>Valid		On Topic</a:t>
              </a:r>
              <a:endParaRPr lang="en-US" b="1" dirty="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48751" y="4230427"/>
              <a:ext cx="458624" cy="458624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5343" y="4230427"/>
              <a:ext cx="458624" cy="45862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48751" y="4841451"/>
              <a:ext cx="458624" cy="458624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5343" y="4841451"/>
              <a:ext cx="458624" cy="458624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32674" y="5332225"/>
              <a:ext cx="458624" cy="458624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9266" y="5332225"/>
              <a:ext cx="458624" cy="4586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155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043174"/>
            <a:ext cx="8229600" cy="1165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endParaRPr lang="en-US" dirty="0" smtClean="0"/>
          </a:p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A set of </a:t>
            </a:r>
            <a:r>
              <a:rPr lang="en-US" b="1" dirty="0" smtClean="0"/>
              <a:t>actors</a:t>
            </a:r>
            <a:r>
              <a:rPr lang="en-US" dirty="0" smtClean="0"/>
              <a:t> and the </a:t>
            </a:r>
            <a:r>
              <a:rPr lang="en-US" b="1" dirty="0" smtClean="0"/>
              <a:t>roles</a:t>
            </a:r>
            <a:r>
              <a:rPr lang="en-US" dirty="0" smtClean="0"/>
              <a:t> they participate in.</a:t>
            </a:r>
          </a:p>
          <a:p>
            <a:pPr algn="ctr"/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2568240" y="4398788"/>
            <a:ext cx="3646604" cy="914400"/>
            <a:chOff x="2568240" y="4398788"/>
            <a:chExt cx="3646604" cy="914400"/>
          </a:xfrm>
        </p:grpSpPr>
        <p:sp>
          <p:nvSpPr>
            <p:cNvPr id="19" name="TextBox 18"/>
            <p:cNvSpPr txBox="1"/>
            <p:nvPr/>
          </p:nvSpPr>
          <p:spPr>
            <a:xfrm>
              <a:off x="3812357" y="4486656"/>
              <a:ext cx="123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sentence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568240" y="4398788"/>
              <a:ext cx="914400" cy="9144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A3</a:t>
              </a:r>
              <a:endParaRPr lang="en-US" dirty="0" smtClean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300444" y="4398788"/>
              <a:ext cx="91440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A2</a:t>
              </a:r>
              <a:endParaRPr lang="en-US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568240" y="5611006"/>
            <a:ext cx="3646604" cy="914400"/>
            <a:chOff x="2568240" y="5611006"/>
            <a:chExt cx="3646604" cy="914400"/>
          </a:xfrm>
        </p:grpSpPr>
        <p:sp>
          <p:nvSpPr>
            <p:cNvPr id="20" name="TextBox 19"/>
            <p:cNvSpPr txBox="1"/>
            <p:nvPr/>
          </p:nvSpPr>
          <p:spPr>
            <a:xfrm>
              <a:off x="3812357" y="5698874"/>
              <a:ext cx="123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represent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300444" y="5611006"/>
              <a:ext cx="91440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A2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568240" y="5611006"/>
              <a:ext cx="914400" cy="9144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A4</a:t>
              </a:r>
              <a:endParaRPr lang="en-US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554112" y="3182003"/>
            <a:ext cx="3660732" cy="914400"/>
            <a:chOff x="2554112" y="3182003"/>
            <a:chExt cx="3660732" cy="914400"/>
          </a:xfrm>
        </p:grpSpPr>
        <p:sp>
          <p:nvSpPr>
            <p:cNvPr id="4" name="TextBox 3"/>
            <p:cNvSpPr txBox="1"/>
            <p:nvPr/>
          </p:nvSpPr>
          <p:spPr>
            <a:xfrm>
              <a:off x="3812357" y="3281226"/>
              <a:ext cx="12379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arrest</a:t>
              </a:r>
            </a:p>
            <a:p>
              <a:pPr algn="ctr"/>
              <a:r>
                <a:rPr lang="en-US" dirty="0" smtClean="0"/>
                <a:t>charge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300444" y="3182003"/>
              <a:ext cx="91440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A2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554112" y="3182003"/>
              <a:ext cx="914400" cy="9144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A1</a:t>
              </a:r>
              <a:endParaRPr lang="en-US" dirty="0" smtClean="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28A7F-3C0F-F649-A167-0CE17244EC1B}" type="slidenum">
              <a:rPr lang="en-US" smtClean="0"/>
              <a:t>3</a:t>
            </a:fld>
            <a:endParaRPr lang="en-US"/>
          </a:p>
        </p:txBody>
      </p:sp>
      <p:sp>
        <p:nvSpPr>
          <p:cNvPr id="37" name="Title 13"/>
          <p:cNvSpPr>
            <a:spLocks noGrp="1"/>
          </p:cNvSpPr>
          <p:nvPr>
            <p:ph type="title"/>
          </p:nvPr>
        </p:nvSpPr>
        <p:spPr>
          <a:xfrm>
            <a:off x="457200" y="62463"/>
            <a:ext cx="8229600" cy="990600"/>
          </a:xfrm>
        </p:spPr>
        <p:txBody>
          <a:bodyPr/>
          <a:lstStyle/>
          <a:p>
            <a:r>
              <a:rPr lang="en-US" dirty="0" smtClean="0"/>
              <a:t>Event Schemas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549832" y="2598517"/>
            <a:ext cx="3665012" cy="436449"/>
            <a:chOff x="2549832" y="2598517"/>
            <a:chExt cx="3665012" cy="436449"/>
          </a:xfrm>
        </p:grpSpPr>
        <p:sp>
          <p:nvSpPr>
            <p:cNvPr id="14" name="Rectangle 13"/>
            <p:cNvSpPr/>
            <p:nvPr/>
          </p:nvSpPr>
          <p:spPr>
            <a:xfrm>
              <a:off x="2554112" y="2601334"/>
              <a:ext cx="78744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Actor</a:t>
              </a:r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408787" y="2598517"/>
              <a:ext cx="78744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Actor</a:t>
              </a:r>
              <a:endParaRPr lang="en-US" dirty="0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2554112" y="3034966"/>
              <a:ext cx="366073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3873067" y="2601334"/>
              <a:ext cx="10952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Relation</a:t>
              </a:r>
              <a:endParaRPr lang="en-US" dirty="0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2549832" y="2604710"/>
              <a:ext cx="366073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6127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cs typeface="Times New Roman" charset="0"/>
              </a:rPr>
              <a:t>Comparison with Chambers &amp; Jurafsky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1041400" y="1295400"/>
            <a:ext cx="7597775" cy="628650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dirty="0">
                <a:solidFill>
                  <a:srgbClr val="292934"/>
                </a:solidFill>
                <a:latin typeface="Times New Roman" charset="0"/>
                <a:cs typeface="Times New Roman" charset="0"/>
              </a:rPr>
              <a:t>More coherent sets of relations and actors</a:t>
            </a:r>
          </a:p>
        </p:txBody>
      </p:sp>
      <p:sp>
        <p:nvSpPr>
          <p:cNvPr id="1741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ED8D0A6D-AB9C-0247-A1D5-330ECA801201}" type="slidenum">
              <a:rPr lang="en-US">
                <a:solidFill>
                  <a:srgbClr val="003399"/>
                </a:solidFill>
              </a:rPr>
              <a:pPr/>
              <a:t>30</a:t>
            </a:fld>
            <a:endParaRPr lang="en-US">
              <a:solidFill>
                <a:srgbClr val="003399"/>
              </a:solidFill>
            </a:endParaRPr>
          </a:p>
        </p:txBody>
      </p:sp>
      <p:pic>
        <p:nvPicPr>
          <p:cNvPr id="174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2417763"/>
            <a:ext cx="4202113" cy="286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74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2417763"/>
            <a:ext cx="4200525" cy="294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7417" name="TextBox 8"/>
          <p:cNvSpPr txBox="1">
            <a:spLocks noChangeArrowheads="1"/>
          </p:cNvSpPr>
          <p:nvPr/>
        </p:nvSpPr>
        <p:spPr bwMode="auto">
          <a:xfrm>
            <a:off x="1936750" y="2187575"/>
            <a:ext cx="1866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0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Topic coherence</a:t>
            </a:r>
          </a:p>
        </p:txBody>
      </p:sp>
      <p:sp>
        <p:nvSpPr>
          <p:cNvPr id="17418" name="TextBox 9"/>
          <p:cNvSpPr txBox="1">
            <a:spLocks noChangeArrowheads="1"/>
          </p:cNvSpPr>
          <p:nvPr/>
        </p:nvSpPr>
        <p:spPr bwMode="auto">
          <a:xfrm>
            <a:off x="5822950" y="2201863"/>
            <a:ext cx="1870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0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Actor coherence</a:t>
            </a:r>
          </a:p>
        </p:txBody>
      </p:sp>
      <p:sp>
        <p:nvSpPr>
          <p:cNvPr id="17419" name="TextBox 10"/>
          <p:cNvSpPr txBox="1">
            <a:spLocks noChangeArrowheads="1"/>
          </p:cNvSpPr>
          <p:nvPr/>
        </p:nvSpPr>
        <p:spPr bwMode="auto">
          <a:xfrm>
            <a:off x="708025" y="5621338"/>
            <a:ext cx="7931150" cy="369887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/>
              <a:t>Balasubramanian et al., Generating Coherent Event Schemas at Scale, EMNLP 2013</a:t>
            </a:r>
          </a:p>
        </p:txBody>
      </p:sp>
    </p:spTree>
    <p:extLst>
      <p:ext uri="{BB962C8B-B14F-4D97-AF65-F5344CB8AC3E}">
        <p14:creationId xmlns:p14="http://schemas.microsoft.com/office/powerpoint/2010/main" val="3730385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375"/>
            <a:ext cx="8229600" cy="990600"/>
          </a:xfrm>
        </p:spPr>
        <p:txBody>
          <a:bodyPr/>
          <a:lstStyle/>
          <a:p>
            <a:r>
              <a:rPr lang="en-US" dirty="0" smtClean="0"/>
              <a:t>Comparison: Chambers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28A7F-3C0F-F649-A167-0CE17244EC1B}" type="slidenum">
              <a:rPr lang="en-US" smtClean="0"/>
              <a:t>31</a:t>
            </a:fld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2291023" y="1472839"/>
            <a:ext cx="4356967" cy="3419256"/>
            <a:chOff x="112540" y="1472839"/>
            <a:chExt cx="4356967" cy="3419256"/>
          </a:xfrm>
        </p:grpSpPr>
        <p:grpSp>
          <p:nvGrpSpPr>
            <p:cNvPr id="29" name="Group 28"/>
            <p:cNvGrpSpPr/>
            <p:nvPr/>
          </p:nvGrpSpPr>
          <p:grpSpPr>
            <a:xfrm>
              <a:off x="1305240" y="1472839"/>
              <a:ext cx="2002320" cy="3419256"/>
              <a:chOff x="989057" y="1472839"/>
              <a:chExt cx="2002320" cy="341925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318349" y="1475775"/>
                <a:ext cx="1318344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oppose</a:t>
                </a:r>
              </a:p>
              <a:p>
                <a:pPr algn="ctr"/>
                <a:endParaRPr lang="en-US" dirty="0" smtClean="0"/>
              </a:p>
              <a:p>
                <a:pPr algn="ctr"/>
                <a:r>
                  <a:rPr lang="en-US" dirty="0" smtClean="0"/>
                  <a:t>sign </a:t>
                </a:r>
              </a:p>
              <a:p>
                <a:pPr algn="ctr"/>
                <a:endParaRPr lang="en-US" dirty="0"/>
              </a:p>
              <a:p>
                <a:pPr algn="ctr"/>
                <a:r>
                  <a:rPr lang="en-US" dirty="0" smtClean="0"/>
                  <a:t>approve</a:t>
                </a:r>
              </a:p>
              <a:p>
                <a:pPr algn="ctr"/>
                <a:endParaRPr lang="en-US" dirty="0"/>
              </a:p>
              <a:p>
                <a:pPr algn="ctr"/>
                <a:r>
                  <a:rPr lang="en-US" dirty="0" smtClean="0"/>
                  <a:t>veto</a:t>
                </a:r>
              </a:p>
              <a:p>
                <a:pPr algn="ctr"/>
                <a:endParaRPr lang="en-US" dirty="0"/>
              </a:p>
              <a:p>
                <a:pPr algn="ctr"/>
                <a:r>
                  <a:rPr lang="en-US" dirty="0" smtClean="0"/>
                  <a:t>support</a:t>
                </a:r>
              </a:p>
              <a:p>
                <a:pPr algn="ctr"/>
                <a:endParaRPr lang="en-US" dirty="0" smtClean="0"/>
              </a:p>
              <a:p>
                <a:pPr algn="ctr"/>
                <a:r>
                  <a:rPr lang="en-US" dirty="0" smtClean="0"/>
                  <a:t>pass</a:t>
                </a:r>
              </a:p>
              <a:p>
                <a:pPr algn="ctr"/>
                <a:endParaRPr lang="en-US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989057" y="1472839"/>
                <a:ext cx="428686" cy="46222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A1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543192" y="1480374"/>
                <a:ext cx="448185" cy="45719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A2</a:t>
                </a:r>
                <a:endParaRPr lang="en-US" sz="1200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005134" y="2031702"/>
                <a:ext cx="428686" cy="46222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A1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543192" y="2039237"/>
                <a:ext cx="448185" cy="45719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A2</a:t>
                </a:r>
                <a:endParaRPr lang="en-US" sz="1200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990044" y="2589972"/>
                <a:ext cx="428686" cy="46222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A1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528102" y="2597507"/>
                <a:ext cx="448185" cy="45719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A2</a:t>
                </a:r>
                <a:endParaRPr lang="en-US" sz="1200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990044" y="3148835"/>
                <a:ext cx="428686" cy="46222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A1</a:t>
                </a: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528102" y="3156370"/>
                <a:ext cx="448185" cy="45719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A2</a:t>
                </a:r>
                <a:endParaRPr lang="en-US" sz="1200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990044" y="3695850"/>
                <a:ext cx="428686" cy="46222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A1</a:t>
                </a: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528102" y="3703385"/>
                <a:ext cx="448185" cy="45719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A2</a:t>
                </a:r>
                <a:endParaRPr lang="en-US" sz="1200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990044" y="4254713"/>
                <a:ext cx="428686" cy="46222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A1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528102" y="4262248"/>
                <a:ext cx="448185" cy="45719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A2</a:t>
                </a:r>
                <a:endParaRPr lang="en-US" sz="1200" dirty="0"/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112540" y="2699704"/>
              <a:ext cx="11283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 smtClean="0"/>
                <a:t>bill</a:t>
              </a:r>
            </a:p>
            <a:p>
              <a:pPr algn="r"/>
              <a:r>
                <a:rPr lang="en-US" sz="1600" dirty="0" smtClean="0"/>
                <a:t>president</a:t>
              </a:r>
            </a:p>
            <a:p>
              <a:pPr algn="r"/>
              <a:r>
                <a:rPr lang="en-US" sz="1600" dirty="0" smtClean="0"/>
                <a:t>house</a:t>
              </a:r>
              <a:endParaRPr lang="en-US" sz="16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358725" y="2699704"/>
              <a:ext cx="111078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bill</a:t>
              </a:r>
            </a:p>
            <a:p>
              <a:r>
                <a:rPr lang="en-US" sz="1600" dirty="0" smtClean="0"/>
                <a:t>measure</a:t>
              </a:r>
            </a:p>
            <a:p>
              <a:r>
                <a:rPr lang="en-US" sz="1600" dirty="0" smtClean="0"/>
                <a:t>legislation</a:t>
              </a:r>
              <a:endParaRPr lang="en-US" sz="1600" dirty="0"/>
            </a:p>
          </p:txBody>
        </p:sp>
      </p:grpSp>
      <p:sp>
        <p:nvSpPr>
          <p:cNvPr id="55" name="Rectangle 54"/>
          <p:cNvSpPr/>
          <p:nvPr/>
        </p:nvSpPr>
        <p:spPr>
          <a:xfrm>
            <a:off x="3476290" y="5098752"/>
            <a:ext cx="4356966" cy="113465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smtClean="0"/>
              <a:t>Conflates </a:t>
            </a:r>
            <a:r>
              <a:rPr lang="en-US" b="1" dirty="0" smtClean="0"/>
              <a:t>actors</a:t>
            </a:r>
            <a:r>
              <a:rPr lang="en-US" dirty="0" smtClean="0"/>
              <a:t>: </a:t>
            </a:r>
          </a:p>
          <a:p>
            <a:endParaRPr lang="en-US" dirty="0" smtClean="0"/>
          </a:p>
          <a:p>
            <a:r>
              <a:rPr lang="en-US" dirty="0" smtClean="0"/>
              <a:t>bill, president, and house.</a:t>
            </a:r>
          </a:p>
        </p:txBody>
      </p:sp>
    </p:spTree>
    <p:extLst>
      <p:ext uri="{BB962C8B-B14F-4D97-AF65-F5344CB8AC3E}">
        <p14:creationId xmlns:p14="http://schemas.microsoft.com/office/powerpoint/2010/main" val="3293114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375"/>
            <a:ext cx="8229600" cy="990600"/>
          </a:xfrm>
        </p:spPr>
        <p:txBody>
          <a:bodyPr/>
          <a:lstStyle/>
          <a:p>
            <a:r>
              <a:rPr lang="en-US" dirty="0" smtClean="0"/>
              <a:t>Comparison: Rel-grams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56290" y="5098752"/>
            <a:ext cx="4840064" cy="1437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Open IE provides nice benefits over SVO:</a:t>
            </a:r>
          </a:p>
          <a:p>
            <a:r>
              <a:rPr lang="en-US" dirty="0" smtClean="0"/>
              <a:t>	</a:t>
            </a:r>
            <a:r>
              <a:rPr lang="en-US" dirty="0"/>
              <a:t>-  Able to distinguish distinct </a:t>
            </a:r>
            <a:r>
              <a:rPr lang="en-US" dirty="0" smtClean="0"/>
              <a:t>actors.</a:t>
            </a:r>
          </a:p>
          <a:p>
            <a:r>
              <a:rPr lang="en-US" dirty="0"/>
              <a:t>	- Noun mediated relations captured</a:t>
            </a:r>
            <a:r>
              <a:rPr lang="en-US" dirty="0" smtClean="0"/>
              <a:t>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28A7F-3C0F-F649-A167-0CE17244EC1B}" type="slidenum">
              <a:rPr lang="en-US" smtClean="0"/>
              <a:t>32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2234742" y="1489946"/>
            <a:ext cx="4840064" cy="3544506"/>
            <a:chOff x="4549892" y="1352188"/>
            <a:chExt cx="4840064" cy="3544506"/>
          </a:xfrm>
        </p:grpSpPr>
        <p:sp>
          <p:nvSpPr>
            <p:cNvPr id="15" name="TextBox 14"/>
            <p:cNvSpPr txBox="1"/>
            <p:nvPr/>
          </p:nvSpPr>
          <p:spPr>
            <a:xfrm>
              <a:off x="6181410" y="1480374"/>
              <a:ext cx="1438589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veto</a:t>
              </a:r>
            </a:p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sign by 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 smtClean="0"/>
                <a:t>pass by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 smtClean="0"/>
                <a:t>sign into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 smtClean="0"/>
                <a:t>to sign</a:t>
              </a:r>
            </a:p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governor of</a:t>
              </a:r>
            </a:p>
            <a:p>
              <a:pPr algn="ctr"/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734220" y="1439207"/>
              <a:ext cx="428686" cy="46222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A1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625972" y="1446742"/>
              <a:ext cx="448185" cy="457199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A2</a:t>
              </a:r>
              <a:endParaRPr lang="en-US" sz="12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750297" y="1998070"/>
              <a:ext cx="428686" cy="462223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A2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610882" y="2563875"/>
              <a:ext cx="448185" cy="4571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A3</a:t>
              </a:r>
              <a:endParaRPr lang="en-US" sz="12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735207" y="3115203"/>
              <a:ext cx="428686" cy="46222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A1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610882" y="3122738"/>
              <a:ext cx="448185" cy="457199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A4</a:t>
              </a:r>
              <a:endParaRPr lang="en-US" sz="12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735207" y="3662218"/>
              <a:ext cx="428686" cy="46222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A1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610882" y="3669753"/>
              <a:ext cx="448185" cy="45719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A5</a:t>
              </a:r>
              <a:endParaRPr lang="en-US" sz="12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735207" y="4221081"/>
              <a:ext cx="428686" cy="46222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A1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610882" y="4228616"/>
              <a:ext cx="448185" cy="457199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A6</a:t>
              </a:r>
              <a:endParaRPr lang="en-US" sz="12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549892" y="1382442"/>
              <a:ext cx="111078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 smtClean="0"/>
                <a:t>Carey</a:t>
              </a:r>
            </a:p>
            <a:p>
              <a:pPr algn="r"/>
              <a:r>
                <a:rPr lang="en-US" sz="1600" dirty="0" smtClean="0"/>
                <a:t>Anthony</a:t>
              </a:r>
            </a:p>
            <a:p>
              <a:pPr algn="r"/>
              <a:r>
                <a:rPr lang="en-US" sz="1600" dirty="0" smtClean="0"/>
                <a:t>Volpe</a:t>
              </a:r>
              <a:endParaRPr lang="en-US" sz="16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620000" y="1998070"/>
              <a:ext cx="428686" cy="46222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A1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734220" y="2547800"/>
              <a:ext cx="428686" cy="462223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A2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074157" y="2331693"/>
              <a:ext cx="13080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600" dirty="0" smtClean="0"/>
                <a:t>Sate senate</a:t>
              </a:r>
            </a:p>
            <a:p>
              <a:pPr algn="just"/>
              <a:r>
                <a:rPr lang="en-US" sz="1600" dirty="0" smtClean="0"/>
                <a:t>Senate</a:t>
              </a:r>
            </a:p>
            <a:p>
              <a:pPr algn="just"/>
              <a:r>
                <a:rPr lang="en-US" sz="1600" dirty="0"/>
                <a:t>H</a:t>
              </a:r>
              <a:r>
                <a:rPr lang="en-US" sz="1600" dirty="0" smtClean="0"/>
                <a:t>ouse</a:t>
              </a:r>
              <a:endParaRPr lang="en-US" sz="16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049710" y="4061098"/>
              <a:ext cx="13080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600" dirty="0" smtClean="0"/>
                <a:t>Mass.</a:t>
              </a:r>
            </a:p>
            <a:p>
              <a:pPr algn="just"/>
              <a:r>
                <a:rPr lang="en-US" sz="1600" dirty="0" smtClean="0"/>
                <a:t>state</a:t>
              </a:r>
            </a:p>
            <a:p>
              <a:pPr algn="just"/>
              <a:r>
                <a:rPr lang="en-US" sz="1600" dirty="0" smtClean="0"/>
                <a:t>S. Carolina</a:t>
              </a:r>
              <a:endParaRPr lang="en-US" sz="16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081864" y="1352188"/>
              <a:ext cx="13080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600" dirty="0" smtClean="0"/>
                <a:t>legislation</a:t>
              </a:r>
            </a:p>
            <a:p>
              <a:pPr algn="just"/>
              <a:r>
                <a:rPr lang="en-US" sz="1600" dirty="0" smtClean="0"/>
                <a:t>bill</a:t>
              </a:r>
            </a:p>
            <a:p>
              <a:pPr algn="just"/>
              <a:r>
                <a:rPr lang="en-US" sz="1600" dirty="0" smtClean="0"/>
                <a:t>law</a:t>
              </a:r>
              <a:endParaRPr lang="en-US" sz="16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081864" y="3115202"/>
              <a:ext cx="13080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600" dirty="0" smtClean="0"/>
                <a:t>law</a:t>
              </a:r>
            </a:p>
            <a:p>
              <a:pPr algn="just"/>
              <a:endParaRPr lang="en-US" sz="1600" dirty="0"/>
            </a:p>
            <a:p>
              <a:pPr algn="just"/>
              <a:r>
                <a:rPr lang="en-US" sz="1600" dirty="0" smtClean="0"/>
                <a:t>bill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12574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Extraction errors: truncating n-ary tuples 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(Mr. Diehl, </a:t>
            </a:r>
            <a:r>
              <a:rPr lang="en-US" sz="2000" dirty="0" smtClean="0">
                <a:solidFill>
                  <a:srgbClr val="FF0000"/>
                </a:solidFill>
              </a:rPr>
              <a:t>spend than</a:t>
            </a:r>
            <a:r>
              <a:rPr lang="en-US" sz="2000" dirty="0" smtClean="0"/>
              <a:t>, commissioner)</a:t>
            </a:r>
          </a:p>
          <a:p>
            <a:pPr marL="0" indent="0">
              <a:buNone/>
            </a:pPr>
            <a:r>
              <a:rPr lang="en-US" sz="2000" dirty="0" smtClean="0"/>
              <a:t>	Mr. Diehl spends more time …. than the commissioner on …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Mismatched actors</a:t>
            </a:r>
          </a:p>
          <a:p>
            <a:pPr marL="274320" lvl="1" indent="0">
              <a:buNone/>
            </a:pPr>
            <a:r>
              <a:rPr lang="en-US" dirty="0" smtClean="0"/>
              <a:t>	(A1:[person], graduate from, A2:[org])</a:t>
            </a:r>
          </a:p>
          <a:p>
            <a:pPr marL="457200" lvl="1" indent="0">
              <a:buNone/>
            </a:pPr>
            <a:r>
              <a:rPr lang="en-US" dirty="0" smtClean="0"/>
              <a:t>	A2 = {James High School, </a:t>
            </a:r>
            <a:r>
              <a:rPr lang="en-US" dirty="0" smtClean="0">
                <a:solidFill>
                  <a:srgbClr val="FF0000"/>
                </a:solidFill>
              </a:rPr>
              <a:t>church</a:t>
            </a:r>
            <a:r>
              <a:rPr lang="en-US" dirty="0" smtClean="0"/>
              <a:t>, …}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28A7F-3C0F-F649-A167-0CE17244EC1B}" type="slidenum">
              <a:rPr lang="en-US" smtClean="0"/>
              <a:t>33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954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  <a:cs typeface="Times New Roman" charset="0"/>
              </a:rPr>
              <a:t>Moving toward Event Extraction</a:t>
            </a:r>
            <a:endParaRPr lang="en-US" dirty="0">
              <a:latin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Times New Roman" charset="0"/>
                <a:cs typeface="Times New Roman" charset="0"/>
              </a:rPr>
              <a:t>Build extractors for each learned schema</a:t>
            </a:r>
            <a:endParaRPr lang="en-US" dirty="0" smtClean="0">
              <a:solidFill>
                <a:srgbClr val="292934"/>
              </a:solidFill>
              <a:latin typeface="Times New Roman" charset="0"/>
              <a:cs typeface="Times New Roman" charset="0"/>
            </a:endParaRP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rgbClr val="292934"/>
                </a:solidFill>
                <a:latin typeface="Times New Roman" charset="0"/>
                <a:cs typeface="Times New Roman" charset="0"/>
              </a:rPr>
              <a:t>Match </a:t>
            </a:r>
            <a:r>
              <a:rPr lang="en-US" dirty="0">
                <a:solidFill>
                  <a:srgbClr val="292934"/>
                </a:solidFill>
                <a:latin typeface="Times New Roman" charset="0"/>
                <a:cs typeface="Times New Roman" charset="0"/>
              </a:rPr>
              <a:t>schemas to a document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292934"/>
                </a:solidFill>
                <a:latin typeface="Times New Roman" charset="0"/>
                <a:cs typeface="Times New Roman" charset="0"/>
              </a:rPr>
              <a:t>Schemas set up expectations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Times New Roman" charset="0"/>
                <a:cs typeface="Times New Roman" charset="0"/>
              </a:rPr>
              <a:t>Actively look for relations and actors to fill the schema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sz="1000" dirty="0">
                <a:latin typeface="Times New Roman" charset="0"/>
                <a:cs typeface="Times New Roman" charset="0"/>
              </a:rPr>
              <a:t>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dirty="0" smtClean="0">
                <a:solidFill>
                  <a:srgbClr val="292934"/>
                </a:solidFill>
                <a:latin typeface="Times New Roman" charset="0"/>
                <a:cs typeface="Times New Roman" charset="0"/>
              </a:rPr>
              <a:t>	Bombing </a:t>
            </a:r>
            <a:r>
              <a:rPr lang="en-US" dirty="0">
                <a:solidFill>
                  <a:srgbClr val="292934"/>
                </a:solidFill>
                <a:latin typeface="Times New Roman" charset="0"/>
                <a:cs typeface="Times New Roman" charset="0"/>
              </a:rPr>
              <a:t>schema: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dirty="0">
                <a:latin typeface="Times New Roman" charset="0"/>
                <a:cs typeface="Times New Roman" charset="0"/>
              </a:rPr>
              <a:t>	</a:t>
            </a:r>
            <a:r>
              <a:rPr lang="en-US" dirty="0" smtClean="0">
                <a:latin typeface="Times New Roman" charset="0"/>
                <a:cs typeface="Times New Roman" charset="0"/>
              </a:rPr>
              <a:t>	Look </a:t>
            </a:r>
            <a:r>
              <a:rPr lang="en-US" dirty="0">
                <a:latin typeface="Times New Roman" charset="0"/>
                <a:cs typeface="Times New Roman" charset="0"/>
              </a:rPr>
              <a:t>for </a:t>
            </a:r>
            <a:r>
              <a:rPr lang="en-US" dirty="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(&lt;person&gt;, </a:t>
            </a:r>
            <a:r>
              <a:rPr lang="en-US" dirty="0" err="1">
                <a:solidFill>
                  <a:srgbClr val="0000FF"/>
                </a:solidFill>
                <a:latin typeface="Times New Roman" charset="0"/>
                <a:cs typeface="Times New Roman" charset="0"/>
              </a:rPr>
              <a:t>plant|detonate</a:t>
            </a:r>
            <a:r>
              <a:rPr lang="en-US" dirty="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, &lt;device&gt;</a:t>
            </a:r>
            <a:r>
              <a:rPr lang="en-US" dirty="0">
                <a:latin typeface="Times New Roman" charset="0"/>
                <a:cs typeface="Times New Roman" charset="0"/>
              </a:rPr>
              <a:t>)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dirty="0">
                <a:latin typeface="Times New Roman" charset="0"/>
                <a:cs typeface="Times New Roman" charset="0"/>
              </a:rPr>
              <a:t>	</a:t>
            </a:r>
            <a:r>
              <a:rPr lang="en-US" dirty="0" smtClean="0">
                <a:latin typeface="Times New Roman" charset="0"/>
                <a:cs typeface="Times New Roman" charset="0"/>
              </a:rPr>
              <a:t>	Look </a:t>
            </a:r>
            <a:r>
              <a:rPr lang="en-US" dirty="0">
                <a:latin typeface="Times New Roman" charset="0"/>
                <a:cs typeface="Times New Roman" charset="0"/>
              </a:rPr>
              <a:t>for </a:t>
            </a:r>
            <a:r>
              <a:rPr lang="en-US" dirty="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(&lt;org&gt;, </a:t>
            </a:r>
            <a:r>
              <a:rPr lang="en-US" dirty="0" err="1">
                <a:solidFill>
                  <a:srgbClr val="0000FF"/>
                </a:solidFill>
                <a:latin typeface="Times New Roman" charset="0"/>
                <a:cs typeface="Times New Roman" charset="0"/>
              </a:rPr>
              <a:t>claim|deny</a:t>
            </a:r>
            <a:r>
              <a:rPr lang="en-US" dirty="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, responsibility)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dirty="0">
                <a:latin typeface="Times New Roman" charset="0"/>
                <a:cs typeface="Times New Roman" charset="0"/>
              </a:rPr>
              <a:t>	</a:t>
            </a:r>
            <a:r>
              <a:rPr lang="en-US" dirty="0" smtClean="0">
                <a:latin typeface="Times New Roman" charset="0"/>
                <a:cs typeface="Times New Roman" charset="0"/>
              </a:rPr>
              <a:t>	…</a:t>
            </a:r>
            <a:endParaRPr lang="en-US" dirty="0">
              <a:latin typeface="Times New Roman" charset="0"/>
              <a:cs typeface="Times New Roman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Times New Roman" charset="0"/>
                <a:cs typeface="Times New Roman" charset="0"/>
              </a:rPr>
              <a:t>Available </a:t>
            </a:r>
            <a:r>
              <a:rPr lang="en-US" dirty="0" smtClean="0">
                <a:latin typeface="Times New Roman" charset="0"/>
                <a:cs typeface="Times New Roman" charset="0"/>
              </a:rPr>
              <a:t>at: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 smtClean="0">
                <a:latin typeface="Times New Roman" charset="0"/>
                <a:cs typeface="Times New Roman" charset="0"/>
              </a:rPr>
              <a:t> </a:t>
            </a:r>
            <a:endParaRPr lang="en-US" dirty="0">
              <a:latin typeface="Times New Roman" charset="0"/>
              <a:cs typeface="Times New Roman" charset="0"/>
            </a:endParaRP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dirty="0">
                <a:solidFill>
                  <a:srgbClr val="292934"/>
                </a:solidFill>
                <a:latin typeface="Times New Roman" charset="0"/>
                <a:cs typeface="Times New Roman" charset="0"/>
              </a:rPr>
              <a:t>	</a:t>
            </a:r>
            <a:r>
              <a:rPr lang="en-US" dirty="0" smtClean="0">
                <a:solidFill>
                  <a:srgbClr val="292934"/>
                </a:solidFill>
                <a:latin typeface="Times New Roman" charset="0"/>
                <a:cs typeface="Times New Roman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http</a:t>
            </a:r>
            <a:r>
              <a:rPr lang="en-US" dirty="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://relgrams.cs.washington.edu</a:t>
            </a:r>
            <a:endParaRPr lang="en-US" sz="2000" dirty="0">
              <a:solidFill>
                <a:srgbClr val="0000FF"/>
              </a:solidFill>
              <a:latin typeface="Times New Roman" charset="0"/>
              <a:cs typeface="Times New Roman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dirty="0">
              <a:latin typeface="Times New Roman" charset="0"/>
              <a:cs typeface="Times New Roman" charset="0"/>
            </a:endParaRPr>
          </a:p>
        </p:txBody>
      </p:sp>
      <p:sp>
        <p:nvSpPr>
          <p:cNvPr id="1843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76B3E033-B0D6-FB4D-926B-A8A1D291F000}" type="slidenum">
              <a:rPr lang="en-US">
                <a:solidFill>
                  <a:srgbClr val="003399"/>
                </a:solidFill>
              </a:rPr>
              <a:pPr/>
              <a:t>34</a:t>
            </a:fld>
            <a:endParaRPr lang="en-US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869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Personalized Page Rank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Higher score for nodes connected to query and query’s neighbors.</a:t>
            </a:r>
          </a:p>
          <a:p>
            <a:endParaRPr lang="en-US" sz="2000" dirty="0" smtClean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</a:t>
            </a:r>
            <a:endParaRPr lang="en-US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832556" y="2588511"/>
            <a:ext cx="7100777" cy="4269489"/>
            <a:chOff x="152400" y="1705312"/>
            <a:chExt cx="8227015" cy="5064310"/>
          </a:xfrm>
        </p:grpSpPr>
        <p:sp>
          <p:nvSpPr>
            <p:cNvPr id="32" name="TextBox 31"/>
            <p:cNvSpPr txBox="1"/>
            <p:nvPr/>
          </p:nvSpPr>
          <p:spPr>
            <a:xfrm>
              <a:off x="167879" y="3984307"/>
              <a:ext cx="3401400" cy="328566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 smtClean="0"/>
                <a:t>([person], fail, test)</a:t>
              </a:r>
              <a:endParaRPr 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67879" y="1705312"/>
              <a:ext cx="3401400" cy="32856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 smtClean="0"/>
                <a:t>([person], use, [drug])</a:t>
              </a:r>
              <a:endParaRPr lang="en-US" sz="12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519998" y="1705312"/>
              <a:ext cx="3859417" cy="32856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 smtClean="0"/>
                <a:t>([person], use, [substance])</a:t>
              </a:r>
              <a:endParaRPr lang="en-US" sz="12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67879" y="5700884"/>
              <a:ext cx="3401400" cy="328566"/>
            </a:xfrm>
            <a:prstGeom prst="rect">
              <a:avLst/>
            </a:prstGeom>
            <a:no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 smtClean="0">
                  <a:effectLst>
                    <a:outerShdw blurRad="50800" dist="50800" dir="5400000" algn="ctr" rotWithShape="0">
                      <a:srgbClr val="000000">
                        <a:alpha val="0"/>
                      </a:srgbClr>
                    </a:outerShdw>
                  </a:effectLst>
                </a:rPr>
                <a:t>([person], be member of, [org])</a:t>
              </a:r>
              <a:endParaRPr lang="en-US" sz="1200" dirty="0"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endParaRPr>
            </a:p>
          </p:txBody>
        </p:sp>
        <p:cxnSp>
          <p:nvCxnSpPr>
            <p:cNvPr id="42" name="Straight Connector 41"/>
            <p:cNvCxnSpPr>
              <a:stCxn id="44" idx="2"/>
            </p:cNvCxnSpPr>
            <p:nvPr/>
          </p:nvCxnSpPr>
          <p:spPr>
            <a:xfrm>
              <a:off x="6462485" y="5019816"/>
              <a:ext cx="0" cy="70685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32" idx="2"/>
              <a:endCxn id="40" idx="0"/>
            </p:cNvCxnSpPr>
            <p:nvPr/>
          </p:nvCxnSpPr>
          <p:spPr>
            <a:xfrm>
              <a:off x="1868580" y="4312873"/>
              <a:ext cx="0" cy="138801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4578392" y="4691250"/>
              <a:ext cx="3768185" cy="32856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 smtClean="0"/>
                <a:t>([person], suspended for, [activity])</a:t>
              </a:r>
              <a:endParaRPr lang="en-US" sz="12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534592" y="2499806"/>
              <a:ext cx="3844823" cy="32856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 smtClean="0"/>
                <a:t>([person], suspended by, [org])</a:t>
              </a:r>
              <a:endParaRPr lang="en-US" sz="12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578390" y="3448757"/>
              <a:ext cx="3768185" cy="32856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 smtClean="0"/>
                <a:t>([person], suspended for, [time])</a:t>
              </a:r>
              <a:endParaRPr lang="en-US" sz="1200" dirty="0"/>
            </a:p>
          </p:txBody>
        </p:sp>
        <p:cxnSp>
          <p:nvCxnSpPr>
            <p:cNvPr id="47" name="Straight Connector 46"/>
            <p:cNvCxnSpPr>
              <a:stCxn id="32" idx="0"/>
              <a:endCxn id="45" idx="1"/>
            </p:cNvCxnSpPr>
            <p:nvPr/>
          </p:nvCxnSpPr>
          <p:spPr>
            <a:xfrm flipV="1">
              <a:off x="1868580" y="2664090"/>
              <a:ext cx="2666012" cy="132021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32" idx="0"/>
              <a:endCxn id="46" idx="1"/>
            </p:cNvCxnSpPr>
            <p:nvPr/>
          </p:nvCxnSpPr>
          <p:spPr>
            <a:xfrm flipV="1">
              <a:off x="1868580" y="3613041"/>
              <a:ext cx="2709811" cy="37126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4" idx="0"/>
              <a:endCxn id="46" idx="2"/>
            </p:cNvCxnSpPr>
            <p:nvPr/>
          </p:nvCxnSpPr>
          <p:spPr>
            <a:xfrm flipH="1" flipV="1">
              <a:off x="6462483" y="3777323"/>
              <a:ext cx="1" cy="91392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4" idx="0"/>
              <a:endCxn id="32" idx="3"/>
            </p:cNvCxnSpPr>
            <p:nvPr/>
          </p:nvCxnSpPr>
          <p:spPr>
            <a:xfrm flipH="1" flipV="1">
              <a:off x="3569279" y="4148591"/>
              <a:ext cx="2893206" cy="54265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6" idx="0"/>
              <a:endCxn id="45" idx="2"/>
            </p:cNvCxnSpPr>
            <p:nvPr/>
          </p:nvCxnSpPr>
          <p:spPr>
            <a:xfrm flipH="1" flipV="1">
              <a:off x="6457003" y="2828372"/>
              <a:ext cx="5480" cy="62038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Elbow Connector 51"/>
            <p:cNvCxnSpPr>
              <a:stCxn id="45" idx="3"/>
              <a:endCxn id="44" idx="3"/>
            </p:cNvCxnSpPr>
            <p:nvPr/>
          </p:nvCxnSpPr>
          <p:spPr>
            <a:xfrm flipH="1">
              <a:off x="8346577" y="2664090"/>
              <a:ext cx="32838" cy="2191443"/>
            </a:xfrm>
            <a:prstGeom prst="bentConnector3">
              <a:avLst>
                <a:gd name="adj1" fmla="val -80654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33" idx="2"/>
              <a:endCxn id="32" idx="0"/>
            </p:cNvCxnSpPr>
            <p:nvPr/>
          </p:nvCxnSpPr>
          <p:spPr>
            <a:xfrm>
              <a:off x="1868580" y="2033878"/>
              <a:ext cx="0" cy="195042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32" idx="0"/>
              <a:endCxn id="39" idx="1"/>
            </p:cNvCxnSpPr>
            <p:nvPr/>
          </p:nvCxnSpPr>
          <p:spPr>
            <a:xfrm flipV="1">
              <a:off x="1868580" y="1869596"/>
              <a:ext cx="2651418" cy="211471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33" idx="2"/>
              <a:endCxn id="46" idx="1"/>
            </p:cNvCxnSpPr>
            <p:nvPr/>
          </p:nvCxnSpPr>
          <p:spPr>
            <a:xfrm>
              <a:off x="1868580" y="2033878"/>
              <a:ext cx="2709811" cy="1579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33" idx="3"/>
              <a:endCxn id="39" idx="1"/>
            </p:cNvCxnSpPr>
            <p:nvPr/>
          </p:nvCxnSpPr>
          <p:spPr>
            <a:xfrm>
              <a:off x="3569279" y="1869596"/>
              <a:ext cx="95071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Elbow Connector 57"/>
            <p:cNvCxnSpPr>
              <a:stCxn id="39" idx="3"/>
              <a:endCxn id="44" idx="3"/>
            </p:cNvCxnSpPr>
            <p:nvPr/>
          </p:nvCxnSpPr>
          <p:spPr>
            <a:xfrm flipH="1">
              <a:off x="8346577" y="1869596"/>
              <a:ext cx="32838" cy="2985938"/>
            </a:xfrm>
            <a:prstGeom prst="bentConnector3">
              <a:avLst>
                <a:gd name="adj1" fmla="val -1951649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152400" y="5700884"/>
              <a:ext cx="3401400" cy="32856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 smtClean="0"/>
                <a:t>([person], be member of, [org])</a:t>
              </a:r>
              <a:endParaRPr lang="en-US" sz="12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571998" y="5715000"/>
              <a:ext cx="3774576" cy="32856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 smtClean="0"/>
                <a:t>([person], be director of, [org])</a:t>
              </a:r>
              <a:endParaRPr lang="en-US" sz="1200" dirty="0"/>
            </a:p>
          </p:txBody>
        </p:sp>
        <p:cxnSp>
          <p:nvCxnSpPr>
            <p:cNvPr id="61" name="Straight Connector 60"/>
            <p:cNvCxnSpPr/>
            <p:nvPr/>
          </p:nvCxnSpPr>
          <p:spPr>
            <a:xfrm flipH="1">
              <a:off x="1066800" y="6084332"/>
              <a:ext cx="808901" cy="6736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40" idx="2"/>
            </p:cNvCxnSpPr>
            <p:nvPr/>
          </p:nvCxnSpPr>
          <p:spPr>
            <a:xfrm>
              <a:off x="1868580" y="6029450"/>
              <a:ext cx="7122" cy="59994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40" idx="2"/>
            </p:cNvCxnSpPr>
            <p:nvPr/>
          </p:nvCxnSpPr>
          <p:spPr>
            <a:xfrm>
              <a:off x="1868580" y="6029450"/>
              <a:ext cx="798421" cy="72850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5638800" y="6096000"/>
              <a:ext cx="808901" cy="6736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6440579" y="6107668"/>
              <a:ext cx="7122" cy="533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6440579" y="6107668"/>
              <a:ext cx="798421" cy="66195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28A7F-3C0F-F649-A167-0CE17244EC1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09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Personalized Page Rank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Higher </a:t>
            </a:r>
            <a:r>
              <a:rPr lang="en-US" sz="2000" dirty="0"/>
              <a:t>score for nodes connected to query and query’s neighbors.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grpSp>
        <p:nvGrpSpPr>
          <p:cNvPr id="92" name="Group 91"/>
          <p:cNvGrpSpPr/>
          <p:nvPr/>
        </p:nvGrpSpPr>
        <p:grpSpPr>
          <a:xfrm>
            <a:off x="832556" y="2588511"/>
            <a:ext cx="7100777" cy="4269489"/>
            <a:chOff x="152400" y="1705312"/>
            <a:chExt cx="8227015" cy="5064310"/>
          </a:xfrm>
        </p:grpSpPr>
        <p:sp>
          <p:nvSpPr>
            <p:cNvPr id="93" name="TextBox 92"/>
            <p:cNvSpPr txBox="1"/>
            <p:nvPr/>
          </p:nvSpPr>
          <p:spPr>
            <a:xfrm>
              <a:off x="167879" y="3984307"/>
              <a:ext cx="3401400" cy="328566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 smtClean="0"/>
                <a:t>([person], fail, test)</a:t>
              </a:r>
              <a:endParaRPr lang="en-US" sz="12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67879" y="1705312"/>
              <a:ext cx="3401400" cy="32856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 smtClean="0"/>
                <a:t>([person], use, [drug])</a:t>
              </a:r>
              <a:endParaRPr lang="en-US" sz="12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519998" y="1705312"/>
              <a:ext cx="3859417" cy="32856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 smtClean="0"/>
                <a:t>([person], use, [substance])</a:t>
              </a:r>
              <a:endParaRPr lang="en-US" sz="120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67879" y="5700884"/>
              <a:ext cx="3401400" cy="328566"/>
            </a:xfrm>
            <a:prstGeom prst="rect">
              <a:avLst/>
            </a:prstGeom>
            <a:no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 smtClean="0">
                  <a:effectLst>
                    <a:outerShdw blurRad="50800" dist="50800" dir="5400000" algn="ctr" rotWithShape="0">
                      <a:srgbClr val="000000">
                        <a:alpha val="0"/>
                      </a:srgbClr>
                    </a:outerShdw>
                  </a:effectLst>
                </a:rPr>
                <a:t>([person], be member of, [org])</a:t>
              </a:r>
              <a:endParaRPr lang="en-US" sz="1200" dirty="0"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endParaRPr>
            </a:p>
          </p:txBody>
        </p:sp>
        <p:cxnSp>
          <p:nvCxnSpPr>
            <p:cNvPr id="97" name="Straight Connector 96"/>
            <p:cNvCxnSpPr>
              <a:stCxn id="99" idx="2"/>
            </p:cNvCxnSpPr>
            <p:nvPr/>
          </p:nvCxnSpPr>
          <p:spPr>
            <a:xfrm>
              <a:off x="6462485" y="5019816"/>
              <a:ext cx="0" cy="70685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93" idx="2"/>
              <a:endCxn id="96" idx="0"/>
            </p:cNvCxnSpPr>
            <p:nvPr/>
          </p:nvCxnSpPr>
          <p:spPr>
            <a:xfrm>
              <a:off x="1868580" y="4312873"/>
              <a:ext cx="0" cy="138801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4578392" y="4691250"/>
              <a:ext cx="3768185" cy="32856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 smtClean="0"/>
                <a:t>([person], suspended for, [activity])</a:t>
              </a:r>
              <a:endParaRPr lang="en-US" sz="12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534592" y="2499806"/>
              <a:ext cx="3844823" cy="32856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 smtClean="0"/>
                <a:t>([person], suspended by, [org])</a:t>
              </a:r>
              <a:endParaRPr lang="en-US" sz="1200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578390" y="3448757"/>
              <a:ext cx="3768185" cy="32856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 smtClean="0"/>
                <a:t>([person], suspended for, [time])</a:t>
              </a:r>
              <a:endParaRPr lang="en-US" sz="1200" dirty="0"/>
            </a:p>
          </p:txBody>
        </p:sp>
        <p:cxnSp>
          <p:nvCxnSpPr>
            <p:cNvPr id="102" name="Straight Connector 101"/>
            <p:cNvCxnSpPr>
              <a:stCxn id="93" idx="0"/>
              <a:endCxn id="100" idx="1"/>
            </p:cNvCxnSpPr>
            <p:nvPr/>
          </p:nvCxnSpPr>
          <p:spPr>
            <a:xfrm flipV="1">
              <a:off x="1868580" y="2664090"/>
              <a:ext cx="2666012" cy="132021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93" idx="0"/>
              <a:endCxn id="101" idx="1"/>
            </p:cNvCxnSpPr>
            <p:nvPr/>
          </p:nvCxnSpPr>
          <p:spPr>
            <a:xfrm flipV="1">
              <a:off x="1868580" y="3613041"/>
              <a:ext cx="2709811" cy="37126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>
              <a:stCxn id="99" idx="0"/>
              <a:endCxn id="101" idx="2"/>
            </p:cNvCxnSpPr>
            <p:nvPr/>
          </p:nvCxnSpPr>
          <p:spPr>
            <a:xfrm flipH="1" flipV="1">
              <a:off x="6462483" y="3777323"/>
              <a:ext cx="1" cy="91392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>
              <a:stCxn id="99" idx="0"/>
              <a:endCxn id="93" idx="3"/>
            </p:cNvCxnSpPr>
            <p:nvPr/>
          </p:nvCxnSpPr>
          <p:spPr>
            <a:xfrm flipH="1" flipV="1">
              <a:off x="3569279" y="4148591"/>
              <a:ext cx="2893206" cy="54265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stCxn id="101" idx="0"/>
              <a:endCxn id="100" idx="2"/>
            </p:cNvCxnSpPr>
            <p:nvPr/>
          </p:nvCxnSpPr>
          <p:spPr>
            <a:xfrm flipH="1" flipV="1">
              <a:off x="6457003" y="2828372"/>
              <a:ext cx="5480" cy="62038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Elbow Connector 106"/>
            <p:cNvCxnSpPr>
              <a:stCxn id="100" idx="3"/>
              <a:endCxn id="99" idx="3"/>
            </p:cNvCxnSpPr>
            <p:nvPr/>
          </p:nvCxnSpPr>
          <p:spPr>
            <a:xfrm flipH="1">
              <a:off x="8346577" y="2664090"/>
              <a:ext cx="32838" cy="2191443"/>
            </a:xfrm>
            <a:prstGeom prst="bentConnector3">
              <a:avLst>
                <a:gd name="adj1" fmla="val -80654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>
              <a:stCxn id="94" idx="2"/>
              <a:endCxn id="93" idx="0"/>
            </p:cNvCxnSpPr>
            <p:nvPr/>
          </p:nvCxnSpPr>
          <p:spPr>
            <a:xfrm>
              <a:off x="1868580" y="2033878"/>
              <a:ext cx="0" cy="195042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stCxn id="93" idx="0"/>
              <a:endCxn id="95" idx="1"/>
            </p:cNvCxnSpPr>
            <p:nvPr/>
          </p:nvCxnSpPr>
          <p:spPr>
            <a:xfrm flipV="1">
              <a:off x="1868580" y="1869596"/>
              <a:ext cx="2651418" cy="211471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>
              <a:stCxn id="94" idx="2"/>
              <a:endCxn id="101" idx="1"/>
            </p:cNvCxnSpPr>
            <p:nvPr/>
          </p:nvCxnSpPr>
          <p:spPr>
            <a:xfrm>
              <a:off x="1868580" y="2033878"/>
              <a:ext cx="2709811" cy="1579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stCxn id="94" idx="3"/>
              <a:endCxn id="95" idx="1"/>
            </p:cNvCxnSpPr>
            <p:nvPr/>
          </p:nvCxnSpPr>
          <p:spPr>
            <a:xfrm>
              <a:off x="3569279" y="1869596"/>
              <a:ext cx="95071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Elbow Connector 111"/>
            <p:cNvCxnSpPr>
              <a:stCxn id="95" idx="3"/>
              <a:endCxn id="99" idx="3"/>
            </p:cNvCxnSpPr>
            <p:nvPr/>
          </p:nvCxnSpPr>
          <p:spPr>
            <a:xfrm flipH="1">
              <a:off x="8346577" y="1869596"/>
              <a:ext cx="32838" cy="2985938"/>
            </a:xfrm>
            <a:prstGeom prst="bentConnector3">
              <a:avLst>
                <a:gd name="adj1" fmla="val -1951649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152400" y="5700884"/>
              <a:ext cx="3401400" cy="32856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strike="sngStrike" dirty="0" smtClean="0"/>
                <a:t>([person], be member of, [org])</a:t>
              </a:r>
              <a:endParaRPr lang="en-US" sz="1200" strike="sngStrike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4571998" y="5715000"/>
              <a:ext cx="3774576" cy="32856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strike="sngStrike" dirty="0" smtClean="0"/>
                <a:t>([person], be director of, [org])</a:t>
              </a:r>
              <a:endParaRPr lang="en-US" sz="1200" strike="sngStrike" dirty="0"/>
            </a:p>
          </p:txBody>
        </p:sp>
        <p:cxnSp>
          <p:nvCxnSpPr>
            <p:cNvPr id="115" name="Straight Connector 114"/>
            <p:cNvCxnSpPr/>
            <p:nvPr/>
          </p:nvCxnSpPr>
          <p:spPr>
            <a:xfrm flipH="1">
              <a:off x="1066800" y="6084332"/>
              <a:ext cx="808901" cy="6736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>
              <a:stCxn id="96" idx="2"/>
            </p:cNvCxnSpPr>
            <p:nvPr/>
          </p:nvCxnSpPr>
          <p:spPr>
            <a:xfrm>
              <a:off x="1868580" y="6029450"/>
              <a:ext cx="7122" cy="59994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>
              <a:stCxn id="96" idx="2"/>
            </p:cNvCxnSpPr>
            <p:nvPr/>
          </p:nvCxnSpPr>
          <p:spPr>
            <a:xfrm>
              <a:off x="1868580" y="6029450"/>
              <a:ext cx="798421" cy="72850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H="1">
              <a:off x="5638800" y="6096000"/>
              <a:ext cx="808901" cy="6736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6440579" y="6107668"/>
              <a:ext cx="7122" cy="533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6440579" y="6107668"/>
              <a:ext cx="798421" cy="66195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28A7F-3C0F-F649-A167-0CE17244EC1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30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09595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Addresses coherence issues in schema generation.</a:t>
            </a:r>
            <a:endParaRPr lang="en-US" sz="2000" dirty="0"/>
          </a:p>
          <a:p>
            <a:pPr lvl="1"/>
            <a:r>
              <a:rPr lang="en-US" dirty="0" smtClean="0"/>
              <a:t>Developed Open IE based representation for events.</a:t>
            </a:r>
          </a:p>
          <a:p>
            <a:pPr lvl="1"/>
            <a:r>
              <a:rPr lang="en-US" dirty="0" smtClean="0"/>
              <a:t>Graph analysis based approach for generating schemas.</a:t>
            </a:r>
          </a:p>
          <a:p>
            <a:endParaRPr lang="en-US" sz="2000" dirty="0" smtClean="0"/>
          </a:p>
          <a:p>
            <a:r>
              <a:rPr lang="en-US" sz="2000" dirty="0" smtClean="0"/>
              <a:t>Evaluation shows Rel-grams produce more coherent schemas.</a:t>
            </a:r>
          </a:p>
          <a:p>
            <a:endParaRPr lang="en-US" sz="2000" dirty="0" smtClean="0"/>
          </a:p>
          <a:p>
            <a:r>
              <a:rPr lang="en-US" sz="2000" dirty="0" smtClean="0"/>
              <a:t>Resources available for download.</a:t>
            </a:r>
          </a:p>
          <a:p>
            <a:pPr lvl="1"/>
            <a:r>
              <a:rPr lang="en-US" dirty="0" smtClean="0"/>
              <a:t>Rel-grams and schemas.</a:t>
            </a:r>
            <a:endParaRPr lang="en-US" dirty="0"/>
          </a:p>
          <a:p>
            <a:pPr marL="274320" lvl="1" indent="0">
              <a:buNone/>
            </a:pPr>
            <a:r>
              <a:rPr lang="en-US" dirty="0"/>
              <a:t> 	</a:t>
            </a:r>
            <a:r>
              <a:rPr lang="en-US" dirty="0" smtClean="0"/>
              <a:t>	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660066"/>
                </a:solidFill>
              </a:rPr>
              <a:t>	</a:t>
            </a:r>
            <a:r>
              <a:rPr lang="en-US" dirty="0" smtClean="0">
                <a:solidFill>
                  <a:srgbClr val="660066"/>
                </a:solidFill>
              </a:rPr>
              <a:t>	</a:t>
            </a:r>
            <a:r>
              <a:rPr lang="en-US" b="1" dirty="0" smtClean="0">
                <a:solidFill>
                  <a:srgbClr val="660066"/>
                </a:solidFill>
              </a:rPr>
              <a:t>http</a:t>
            </a:r>
            <a:r>
              <a:rPr lang="en-US" b="1" dirty="0">
                <a:solidFill>
                  <a:srgbClr val="660066"/>
                </a:solidFill>
              </a:rPr>
              <a:t>://relgrams.cs.washington.edu</a:t>
            </a:r>
            <a:endParaRPr lang="en-US" b="1" dirty="0" smtClean="0">
              <a:solidFill>
                <a:srgbClr val="660066"/>
              </a:solidFill>
            </a:endParaRPr>
          </a:p>
          <a:p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28A7F-3C0F-F649-A167-0CE17244EC1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745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09595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Enhancements to Schemas</a:t>
            </a:r>
          </a:p>
          <a:p>
            <a:pPr lvl="1"/>
            <a:r>
              <a:rPr lang="en-US" dirty="0" smtClean="0"/>
              <a:t>Causality and temporal ordering.</a:t>
            </a:r>
          </a:p>
          <a:p>
            <a:pPr lvl="1"/>
            <a:r>
              <a:rPr lang="en-US" dirty="0" smtClean="0"/>
              <a:t>Improving scope of semantic classes.</a:t>
            </a:r>
          </a:p>
          <a:p>
            <a:pPr lvl="1"/>
            <a:r>
              <a:rPr lang="en-US" dirty="0" smtClean="0"/>
              <a:t>Addressing redundancy.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sz="2000" dirty="0" smtClean="0"/>
              <a:t>Applications</a:t>
            </a:r>
          </a:p>
          <a:p>
            <a:pPr lvl="1"/>
            <a:r>
              <a:rPr lang="en-US" dirty="0" smtClean="0"/>
              <a:t>Building </a:t>
            </a:r>
            <a:r>
              <a:rPr lang="en-US" dirty="0"/>
              <a:t>extractors for Open event schemas.</a:t>
            </a:r>
          </a:p>
          <a:p>
            <a:pPr lvl="1"/>
            <a:r>
              <a:rPr lang="en-US" dirty="0" smtClean="0"/>
              <a:t>Co-reference</a:t>
            </a:r>
          </a:p>
          <a:p>
            <a:pPr lvl="1"/>
            <a:r>
              <a:rPr lang="en-US" dirty="0" smtClean="0"/>
              <a:t>Single-document summarization</a:t>
            </a:r>
            <a:endParaRPr lang="en-US" dirty="0"/>
          </a:p>
          <a:p>
            <a:endParaRPr lang="en-US" sz="20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28A7F-3C0F-F649-A167-0CE17244EC1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417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 Analysis: Personalized Page Rank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Page Rank “personalized” to a query [</a:t>
            </a:r>
            <a:r>
              <a:rPr lang="en-US" sz="2000" dirty="0" err="1" smtClean="0"/>
              <a:t>Haveliwala</a:t>
            </a:r>
            <a:r>
              <a:rPr lang="en-US" sz="2000" dirty="0" smtClean="0"/>
              <a:t>, 2002]</a:t>
            </a:r>
          </a:p>
          <a:p>
            <a:endParaRPr lang="en-US" sz="2000" dirty="0" smtClean="0"/>
          </a:p>
          <a:p>
            <a:r>
              <a:rPr lang="en-US" sz="2000" dirty="0" smtClean="0"/>
              <a:t>Higher score for nodes with connections to</a:t>
            </a:r>
          </a:p>
          <a:p>
            <a:pPr lvl="1"/>
            <a:r>
              <a:rPr lang="en-US" dirty="0" smtClean="0"/>
              <a:t>query</a:t>
            </a:r>
          </a:p>
          <a:p>
            <a:pPr lvl="1"/>
            <a:r>
              <a:rPr lang="en-US" dirty="0" smtClean="0"/>
              <a:t>query’s neighbors</a:t>
            </a:r>
          </a:p>
          <a:p>
            <a:endParaRPr lang="en-US" sz="2000" dirty="0" smtClean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</a:t>
            </a:r>
            <a:endParaRPr lang="en-US" sz="2000" dirty="0"/>
          </a:p>
        </p:txBody>
      </p:sp>
      <p:grpSp>
        <p:nvGrpSpPr>
          <p:cNvPr id="5" name="Group 4"/>
          <p:cNvGrpSpPr/>
          <p:nvPr/>
        </p:nvGrpSpPr>
        <p:grpSpPr>
          <a:xfrm>
            <a:off x="2084921" y="3666067"/>
            <a:ext cx="3612444" cy="2949222"/>
            <a:chOff x="3838923" y="3908778"/>
            <a:chExt cx="3612444" cy="2949222"/>
          </a:xfrm>
        </p:grpSpPr>
        <p:sp>
          <p:nvSpPr>
            <p:cNvPr id="6" name="Oval 5"/>
            <p:cNvSpPr/>
            <p:nvPr/>
          </p:nvSpPr>
          <p:spPr>
            <a:xfrm>
              <a:off x="3838923" y="3908778"/>
              <a:ext cx="3612444" cy="2949222"/>
            </a:xfrm>
            <a:prstGeom prst="ellipse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258733" y="4713057"/>
              <a:ext cx="197556" cy="18344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724887" y="4371624"/>
              <a:ext cx="197556" cy="18344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995335" y="4988278"/>
              <a:ext cx="197556" cy="18344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4555068" y="5705122"/>
              <a:ext cx="197556" cy="18344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5599291" y="5613400"/>
              <a:ext cx="197556" cy="183444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333069" y="5048956"/>
              <a:ext cx="197556" cy="18344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530625" y="5864577"/>
              <a:ext cx="197556" cy="18344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5207002" y="6294966"/>
              <a:ext cx="197556" cy="18344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>
              <a:stCxn id="22" idx="7"/>
              <a:endCxn id="21" idx="3"/>
            </p:cNvCxnSpPr>
            <p:nvPr/>
          </p:nvCxnSpPr>
          <p:spPr>
            <a:xfrm flipV="1">
              <a:off x="4723693" y="5144857"/>
              <a:ext cx="300573" cy="58713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2" idx="6"/>
              <a:endCxn id="23" idx="2"/>
            </p:cNvCxnSpPr>
            <p:nvPr/>
          </p:nvCxnSpPr>
          <p:spPr>
            <a:xfrm flipV="1">
              <a:off x="4752624" y="5705122"/>
              <a:ext cx="846667" cy="917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6" idx="7"/>
              <a:endCxn id="23" idx="3"/>
            </p:cNvCxnSpPr>
            <p:nvPr/>
          </p:nvCxnSpPr>
          <p:spPr>
            <a:xfrm flipV="1">
              <a:off x="5375627" y="5769979"/>
              <a:ext cx="252595" cy="55185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endCxn id="24" idx="2"/>
            </p:cNvCxnSpPr>
            <p:nvPr/>
          </p:nvCxnSpPr>
          <p:spPr>
            <a:xfrm flipV="1">
              <a:off x="5797556" y="5140678"/>
              <a:ext cx="535513" cy="49540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12" idx="5"/>
              <a:endCxn id="21" idx="1"/>
            </p:cNvCxnSpPr>
            <p:nvPr/>
          </p:nvCxnSpPr>
          <p:spPr>
            <a:xfrm>
              <a:off x="4427358" y="4869636"/>
              <a:ext cx="596908" cy="14550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21" idx="5"/>
              <a:endCxn id="23" idx="1"/>
            </p:cNvCxnSpPr>
            <p:nvPr/>
          </p:nvCxnSpPr>
          <p:spPr>
            <a:xfrm>
              <a:off x="5163960" y="5144857"/>
              <a:ext cx="464262" cy="49540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3" idx="5"/>
              <a:endCxn id="25" idx="2"/>
            </p:cNvCxnSpPr>
            <p:nvPr/>
          </p:nvCxnSpPr>
          <p:spPr>
            <a:xfrm>
              <a:off x="5767916" y="5769979"/>
              <a:ext cx="762709" cy="18632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26" idx="5"/>
              <a:endCxn id="25" idx="3"/>
            </p:cNvCxnSpPr>
            <p:nvPr/>
          </p:nvCxnSpPr>
          <p:spPr>
            <a:xfrm flipV="1">
              <a:off x="5375627" y="6021156"/>
              <a:ext cx="1183929" cy="43038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14" idx="5"/>
              <a:endCxn id="24" idx="1"/>
            </p:cNvCxnSpPr>
            <p:nvPr/>
          </p:nvCxnSpPr>
          <p:spPr>
            <a:xfrm>
              <a:off x="5893512" y="4528203"/>
              <a:ext cx="468488" cy="54761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24" idx="5"/>
              <a:endCxn id="25" idx="0"/>
            </p:cNvCxnSpPr>
            <p:nvPr/>
          </p:nvCxnSpPr>
          <p:spPr>
            <a:xfrm>
              <a:off x="6501694" y="5205535"/>
              <a:ext cx="127709" cy="6590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28A7F-3C0F-F649-A167-0CE17244EC1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00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043174"/>
            <a:ext cx="8229600" cy="1165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endParaRPr lang="en-US" dirty="0" smtClean="0"/>
          </a:p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A set of </a:t>
            </a:r>
            <a:r>
              <a:rPr lang="en-US" b="1" dirty="0" smtClean="0"/>
              <a:t>actors</a:t>
            </a:r>
            <a:r>
              <a:rPr lang="en-US" dirty="0" smtClean="0"/>
              <a:t> and the </a:t>
            </a:r>
            <a:r>
              <a:rPr lang="en-US" b="1" dirty="0" smtClean="0"/>
              <a:t>roles</a:t>
            </a:r>
            <a:r>
              <a:rPr lang="en-US" dirty="0" smtClean="0"/>
              <a:t> they participate in.</a:t>
            </a:r>
          </a:p>
          <a:p>
            <a:pPr algn="ctr"/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437960" y="4278819"/>
            <a:ext cx="5776884" cy="1200329"/>
            <a:chOff x="437960" y="4278819"/>
            <a:chExt cx="5776884" cy="1200329"/>
          </a:xfrm>
        </p:grpSpPr>
        <p:sp>
          <p:nvSpPr>
            <p:cNvPr id="19" name="TextBox 18"/>
            <p:cNvSpPr txBox="1"/>
            <p:nvPr/>
          </p:nvSpPr>
          <p:spPr>
            <a:xfrm>
              <a:off x="3812357" y="4486656"/>
              <a:ext cx="123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sentence</a:t>
              </a: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437960" y="4278819"/>
              <a:ext cx="3044680" cy="1200329"/>
              <a:chOff x="437960" y="4278819"/>
              <a:chExt cx="3044680" cy="1200329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2568240" y="4398788"/>
                <a:ext cx="914400" cy="9144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A3</a:t>
                </a:r>
                <a:endParaRPr lang="en-US" dirty="0" smtClean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37960" y="4278819"/>
                <a:ext cx="201773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b="1" dirty="0"/>
                  <a:t>[Person</a:t>
                </a:r>
                <a:r>
                  <a:rPr lang="en-US" b="1" dirty="0" smtClean="0"/>
                  <a:t>]</a:t>
                </a:r>
                <a:endParaRPr lang="en-US" dirty="0" smtClean="0">
                  <a:solidFill>
                    <a:srgbClr val="7F7F7F"/>
                  </a:solidFill>
                </a:endParaRPr>
              </a:p>
              <a:p>
                <a:pPr algn="r"/>
                <a:r>
                  <a:rPr lang="en-US" dirty="0" smtClean="0">
                    <a:solidFill>
                      <a:srgbClr val="7F7F7F"/>
                    </a:solidFill>
                  </a:rPr>
                  <a:t>Judge </a:t>
                </a:r>
                <a:endParaRPr lang="en-US" dirty="0" smtClean="0">
                  <a:solidFill>
                    <a:srgbClr val="7F7F7F"/>
                  </a:solidFill>
                </a:endParaRPr>
              </a:p>
              <a:p>
                <a:pPr algn="r"/>
                <a:r>
                  <a:rPr lang="en-US" dirty="0" smtClean="0">
                    <a:solidFill>
                      <a:srgbClr val="7F7F7F"/>
                    </a:solidFill>
                  </a:rPr>
                  <a:t>US </a:t>
                </a:r>
                <a:r>
                  <a:rPr lang="en-US" dirty="0">
                    <a:solidFill>
                      <a:srgbClr val="7F7F7F"/>
                    </a:solidFill>
                  </a:rPr>
                  <a:t>District </a:t>
                </a:r>
                <a:r>
                  <a:rPr lang="en-US" dirty="0" smtClean="0">
                    <a:solidFill>
                      <a:srgbClr val="7F7F7F"/>
                    </a:solidFill>
                  </a:rPr>
                  <a:t>Judge </a:t>
                </a:r>
              </a:p>
              <a:p>
                <a:pPr algn="r"/>
                <a:r>
                  <a:rPr lang="en-US" dirty="0" smtClean="0">
                    <a:solidFill>
                      <a:srgbClr val="7F7F7F"/>
                    </a:solidFill>
                  </a:rPr>
                  <a:t>…</a:t>
                </a:r>
                <a:endParaRPr lang="en-US" dirty="0">
                  <a:solidFill>
                    <a:srgbClr val="7F7F7F"/>
                  </a:solidFill>
                </a:endParaRPr>
              </a:p>
            </p:txBody>
          </p:sp>
        </p:grpSp>
        <p:sp>
          <p:nvSpPr>
            <p:cNvPr id="23" name="Rectangle 22"/>
            <p:cNvSpPr/>
            <p:nvPr/>
          </p:nvSpPr>
          <p:spPr>
            <a:xfrm>
              <a:off x="5300444" y="4398788"/>
              <a:ext cx="91440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A2</a:t>
              </a:r>
              <a:endParaRPr lang="en-US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05470" y="5607983"/>
            <a:ext cx="5909374" cy="1200329"/>
            <a:chOff x="305470" y="5607983"/>
            <a:chExt cx="5909374" cy="1200329"/>
          </a:xfrm>
        </p:grpSpPr>
        <p:sp>
          <p:nvSpPr>
            <p:cNvPr id="20" name="TextBox 19"/>
            <p:cNvSpPr txBox="1"/>
            <p:nvPr/>
          </p:nvSpPr>
          <p:spPr>
            <a:xfrm>
              <a:off x="3812357" y="5698874"/>
              <a:ext cx="123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represent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300444" y="5611006"/>
              <a:ext cx="91440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A2</a:t>
              </a:r>
              <a:endParaRPr lang="en-US" dirty="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305470" y="5607983"/>
              <a:ext cx="3177170" cy="1200329"/>
              <a:chOff x="305470" y="5607983"/>
              <a:chExt cx="3177170" cy="1200329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2568240" y="5611006"/>
                <a:ext cx="914400" cy="9144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A4</a:t>
                </a:r>
                <a:endParaRPr 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05470" y="5607983"/>
                <a:ext cx="215022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b="1" dirty="0"/>
                  <a:t>[Person</a:t>
                </a:r>
                <a:r>
                  <a:rPr lang="en-US" b="1" dirty="0" smtClean="0"/>
                  <a:t>]</a:t>
                </a:r>
                <a:endParaRPr lang="en-US" dirty="0" smtClean="0">
                  <a:solidFill>
                    <a:srgbClr val="7F7F7F"/>
                  </a:solidFill>
                </a:endParaRPr>
              </a:p>
              <a:p>
                <a:pPr algn="r"/>
                <a:r>
                  <a:rPr lang="en-US" dirty="0" smtClean="0">
                    <a:solidFill>
                      <a:srgbClr val="7F7F7F"/>
                    </a:solidFill>
                  </a:rPr>
                  <a:t>Ben </a:t>
                </a:r>
                <a:r>
                  <a:rPr lang="en-US" dirty="0" smtClean="0">
                    <a:solidFill>
                      <a:srgbClr val="7F7F7F"/>
                    </a:solidFill>
                  </a:rPr>
                  <a:t>Coates Attorney Morgan</a:t>
                </a:r>
              </a:p>
              <a:p>
                <a:pPr algn="r"/>
                <a:r>
                  <a:rPr lang="en-US" dirty="0" smtClean="0">
                    <a:solidFill>
                      <a:srgbClr val="7F7F7F"/>
                    </a:solidFill>
                  </a:rPr>
                  <a:t>…</a:t>
                </a:r>
                <a:endParaRPr lang="en-US" dirty="0">
                  <a:solidFill>
                    <a:srgbClr val="7F7F7F"/>
                  </a:solidFill>
                </a:endParaRPr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457200" y="3034763"/>
            <a:ext cx="8686800" cy="1218734"/>
            <a:chOff x="457200" y="3034763"/>
            <a:chExt cx="8686800" cy="1218734"/>
          </a:xfrm>
        </p:grpSpPr>
        <p:grpSp>
          <p:nvGrpSpPr>
            <p:cNvPr id="36" name="Group 35"/>
            <p:cNvGrpSpPr/>
            <p:nvPr/>
          </p:nvGrpSpPr>
          <p:grpSpPr>
            <a:xfrm>
              <a:off x="457200" y="3034763"/>
              <a:ext cx="5757644" cy="1200329"/>
              <a:chOff x="457200" y="3034763"/>
              <a:chExt cx="5757644" cy="1200329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3812357" y="3281226"/>
                <a:ext cx="123795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arrest</a:t>
                </a:r>
              </a:p>
              <a:p>
                <a:pPr algn="ctr"/>
                <a:r>
                  <a:rPr lang="en-US" dirty="0" smtClean="0"/>
                  <a:t>charge</a:t>
                </a:r>
                <a:endParaRPr lang="en-US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5300444" y="3182003"/>
                <a:ext cx="914400" cy="9144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A2</a:t>
                </a:r>
                <a:endParaRPr lang="en-US" dirty="0"/>
              </a:p>
            </p:txBody>
          </p:sp>
          <p:grpSp>
            <p:nvGrpSpPr>
              <p:cNvPr id="35" name="Group 34"/>
              <p:cNvGrpSpPr/>
              <p:nvPr/>
            </p:nvGrpSpPr>
            <p:grpSpPr>
              <a:xfrm>
                <a:off x="457200" y="3034763"/>
                <a:ext cx="3011312" cy="1200329"/>
                <a:chOff x="457200" y="3034763"/>
                <a:chExt cx="3011312" cy="1200329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2554112" y="3182003"/>
                  <a:ext cx="914400" cy="914400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A1</a:t>
                  </a:r>
                  <a:endParaRPr lang="en-US" dirty="0" smtClean="0"/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457200" y="3034763"/>
                  <a:ext cx="1998497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b="1" dirty="0" smtClean="0"/>
                    <a:t>[Person]</a:t>
                  </a:r>
                </a:p>
                <a:p>
                  <a:pPr algn="r"/>
                  <a:r>
                    <a:rPr lang="en-US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Police</a:t>
                  </a:r>
                  <a:endParaRPr lang="en-US" dirty="0" smtClean="0">
                    <a:solidFill>
                      <a:schemeClr val="bg1">
                        <a:lumMod val="50000"/>
                      </a:schemeClr>
                    </a:solidFill>
                  </a:endParaRPr>
                </a:p>
                <a:p>
                  <a:pPr algn="r"/>
                  <a:r>
                    <a:rPr lang="en-US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FBI </a:t>
                  </a:r>
                </a:p>
                <a:p>
                  <a:pPr algn="r"/>
                  <a:r>
                    <a:rPr lang="en-US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 …</a:t>
                  </a:r>
                  <a:endParaRPr lang="en-US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40" name="TextBox 39"/>
            <p:cNvSpPr txBox="1"/>
            <p:nvPr/>
          </p:nvSpPr>
          <p:spPr>
            <a:xfrm>
              <a:off x="6371598" y="3053168"/>
              <a:ext cx="277240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[Person</a:t>
              </a:r>
              <a:r>
                <a:rPr lang="en-US" b="1" dirty="0" smtClean="0"/>
                <a:t>]</a:t>
              </a:r>
              <a:endParaRPr lang="en-US" dirty="0" smtClean="0">
                <a:solidFill>
                  <a:srgbClr val="7F7F7F"/>
                </a:solidFill>
              </a:endParaRPr>
            </a:p>
            <a:p>
              <a:r>
                <a:rPr lang="en-US" dirty="0" smtClean="0">
                  <a:solidFill>
                    <a:srgbClr val="7F7F7F"/>
                  </a:solidFill>
                </a:rPr>
                <a:t>John </a:t>
              </a:r>
              <a:r>
                <a:rPr lang="en-US" dirty="0" err="1" smtClean="0">
                  <a:solidFill>
                    <a:srgbClr val="7F7F7F"/>
                  </a:solidFill>
                </a:rPr>
                <a:t>Gotti</a:t>
              </a:r>
              <a:r>
                <a:rPr lang="en-US" dirty="0" smtClean="0">
                  <a:solidFill>
                    <a:srgbClr val="7F7F7F"/>
                  </a:solidFill>
                </a:rPr>
                <a:t> </a:t>
              </a:r>
            </a:p>
            <a:p>
              <a:r>
                <a:rPr lang="en-US" dirty="0" smtClean="0">
                  <a:solidFill>
                    <a:srgbClr val="7F7F7F"/>
                  </a:solidFill>
                </a:rPr>
                <a:t>man</a:t>
              </a:r>
            </a:p>
            <a:p>
              <a:r>
                <a:rPr lang="en-US" dirty="0" smtClean="0">
                  <a:solidFill>
                    <a:srgbClr val="7F7F7F"/>
                  </a:solidFill>
                </a:rPr>
                <a:t> …</a:t>
              </a:r>
              <a:endParaRPr lang="en-US" dirty="0">
                <a:solidFill>
                  <a:srgbClr val="7F7F7F"/>
                </a:solidFill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28A7F-3C0F-F649-A167-0CE17244EC1B}" type="slidenum">
              <a:rPr lang="en-US" smtClean="0"/>
              <a:t>4</a:t>
            </a:fld>
            <a:endParaRPr lang="en-US"/>
          </a:p>
        </p:txBody>
      </p:sp>
      <p:sp>
        <p:nvSpPr>
          <p:cNvPr id="37" name="Title 13"/>
          <p:cNvSpPr>
            <a:spLocks noGrp="1"/>
          </p:cNvSpPr>
          <p:nvPr>
            <p:ph type="title"/>
          </p:nvPr>
        </p:nvSpPr>
        <p:spPr>
          <a:xfrm>
            <a:off x="457200" y="62463"/>
            <a:ext cx="8229600" cy="990600"/>
          </a:xfrm>
        </p:spPr>
        <p:txBody>
          <a:bodyPr/>
          <a:lstStyle/>
          <a:p>
            <a:r>
              <a:rPr lang="en-US" dirty="0" smtClean="0"/>
              <a:t>Event Schemas</a:t>
            </a:r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2549832" y="2598517"/>
            <a:ext cx="3665012" cy="436449"/>
            <a:chOff x="2549832" y="2598517"/>
            <a:chExt cx="3665012" cy="436449"/>
          </a:xfrm>
        </p:grpSpPr>
        <p:sp>
          <p:nvSpPr>
            <p:cNvPr id="43" name="Rectangle 42"/>
            <p:cNvSpPr/>
            <p:nvPr/>
          </p:nvSpPr>
          <p:spPr>
            <a:xfrm>
              <a:off x="2554112" y="2601334"/>
              <a:ext cx="78744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Actor</a:t>
              </a:r>
              <a:endParaRPr lang="en-US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408787" y="2598517"/>
              <a:ext cx="78744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Actor</a:t>
              </a:r>
              <a:endParaRPr lang="en-US" dirty="0"/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2554112" y="3034966"/>
              <a:ext cx="366073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3873067" y="2601334"/>
              <a:ext cx="10952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Relation</a:t>
              </a:r>
              <a:endParaRPr lang="en-US" dirty="0"/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2549832" y="2604710"/>
              <a:ext cx="366073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75966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Seeds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2391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High connectivity nodes are good seeds.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 smtClean="0"/>
              <a:t>Sort nodes by the sum of top 50 SCP edges.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1464740" y="4371624"/>
            <a:ext cx="5263441" cy="2106786"/>
            <a:chOff x="1464740" y="4371624"/>
            <a:chExt cx="5263441" cy="2106786"/>
          </a:xfrm>
        </p:grpSpPr>
        <p:sp>
          <p:nvSpPr>
            <p:cNvPr id="5" name="Oval 4"/>
            <p:cNvSpPr/>
            <p:nvPr/>
          </p:nvSpPr>
          <p:spPr>
            <a:xfrm>
              <a:off x="1905007" y="4402668"/>
              <a:ext cx="197556" cy="183444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464740" y="5119512"/>
              <a:ext cx="197556" cy="18344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508963" y="5027790"/>
              <a:ext cx="197556" cy="183444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242741" y="4463346"/>
              <a:ext cx="197556" cy="18344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440297" y="5278967"/>
              <a:ext cx="197556" cy="18344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258733" y="4713057"/>
              <a:ext cx="197556" cy="18344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116674" y="5709356"/>
              <a:ext cx="197556" cy="18344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724887" y="4371624"/>
              <a:ext cx="197556" cy="183444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/>
            <p:cNvCxnSpPr>
              <a:stCxn id="7" idx="1"/>
              <a:endCxn id="5" idx="5"/>
            </p:cNvCxnSpPr>
            <p:nvPr/>
          </p:nvCxnSpPr>
          <p:spPr>
            <a:xfrm flipH="1" flipV="1">
              <a:off x="2073632" y="4559247"/>
              <a:ext cx="464262" cy="49540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6" idx="6"/>
              <a:endCxn id="7" idx="2"/>
            </p:cNvCxnSpPr>
            <p:nvPr/>
          </p:nvCxnSpPr>
          <p:spPr>
            <a:xfrm flipV="1">
              <a:off x="1662296" y="5119512"/>
              <a:ext cx="846667" cy="917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12" idx="7"/>
              <a:endCxn id="7" idx="4"/>
            </p:cNvCxnSpPr>
            <p:nvPr/>
          </p:nvCxnSpPr>
          <p:spPr>
            <a:xfrm flipV="1">
              <a:off x="2285299" y="5211234"/>
              <a:ext cx="322442" cy="52498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endCxn id="8" idx="2"/>
            </p:cNvCxnSpPr>
            <p:nvPr/>
          </p:nvCxnSpPr>
          <p:spPr>
            <a:xfrm flipV="1">
              <a:off x="2707228" y="4555068"/>
              <a:ext cx="535513" cy="49540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" idx="6"/>
              <a:endCxn id="10" idx="1"/>
            </p:cNvCxnSpPr>
            <p:nvPr/>
          </p:nvCxnSpPr>
          <p:spPr>
            <a:xfrm>
              <a:off x="2706519" y="5119512"/>
              <a:ext cx="762709" cy="18632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8" idx="6"/>
              <a:endCxn id="11" idx="2"/>
            </p:cNvCxnSpPr>
            <p:nvPr/>
          </p:nvCxnSpPr>
          <p:spPr>
            <a:xfrm>
              <a:off x="3440297" y="4555068"/>
              <a:ext cx="818436" cy="24971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95"/>
            <p:cNvSpPr/>
            <p:nvPr/>
          </p:nvSpPr>
          <p:spPr>
            <a:xfrm>
              <a:off x="4995335" y="4988278"/>
              <a:ext cx="197556" cy="18344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4555068" y="5705122"/>
              <a:ext cx="197556" cy="18344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5599291" y="5613400"/>
              <a:ext cx="197556" cy="183444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6333069" y="5048956"/>
              <a:ext cx="197556" cy="18344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6530625" y="5864577"/>
              <a:ext cx="197556" cy="18344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5207002" y="6294966"/>
              <a:ext cx="197556" cy="18344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" name="Straight Connector 101"/>
            <p:cNvCxnSpPr>
              <a:stCxn id="97" idx="7"/>
              <a:endCxn id="96" idx="3"/>
            </p:cNvCxnSpPr>
            <p:nvPr/>
          </p:nvCxnSpPr>
          <p:spPr>
            <a:xfrm flipV="1">
              <a:off x="4723693" y="5144857"/>
              <a:ext cx="300573" cy="58713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97" idx="6"/>
              <a:endCxn id="98" idx="2"/>
            </p:cNvCxnSpPr>
            <p:nvPr/>
          </p:nvCxnSpPr>
          <p:spPr>
            <a:xfrm flipV="1">
              <a:off x="4752624" y="5705122"/>
              <a:ext cx="846667" cy="917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>
              <a:stCxn id="101" idx="7"/>
              <a:endCxn id="98" idx="3"/>
            </p:cNvCxnSpPr>
            <p:nvPr/>
          </p:nvCxnSpPr>
          <p:spPr>
            <a:xfrm flipV="1">
              <a:off x="5375627" y="5769979"/>
              <a:ext cx="252595" cy="55185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>
              <a:endCxn id="99" idx="2"/>
            </p:cNvCxnSpPr>
            <p:nvPr/>
          </p:nvCxnSpPr>
          <p:spPr>
            <a:xfrm flipV="1">
              <a:off x="5797556" y="5140678"/>
              <a:ext cx="535513" cy="49540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>
              <a:stCxn id="11" idx="5"/>
              <a:endCxn id="96" idx="1"/>
            </p:cNvCxnSpPr>
            <p:nvPr/>
          </p:nvCxnSpPr>
          <p:spPr>
            <a:xfrm>
              <a:off x="4427358" y="4869636"/>
              <a:ext cx="596908" cy="14550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>
              <a:stCxn id="12" idx="6"/>
              <a:endCxn id="10" idx="3"/>
            </p:cNvCxnSpPr>
            <p:nvPr/>
          </p:nvCxnSpPr>
          <p:spPr>
            <a:xfrm flipV="1">
              <a:off x="2314230" y="5435546"/>
              <a:ext cx="1154998" cy="3655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8" idx="5"/>
              <a:endCxn id="10" idx="0"/>
            </p:cNvCxnSpPr>
            <p:nvPr/>
          </p:nvCxnSpPr>
          <p:spPr>
            <a:xfrm>
              <a:off x="3411366" y="4619925"/>
              <a:ext cx="127709" cy="6590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stCxn id="96" idx="5"/>
              <a:endCxn id="98" idx="1"/>
            </p:cNvCxnSpPr>
            <p:nvPr/>
          </p:nvCxnSpPr>
          <p:spPr>
            <a:xfrm>
              <a:off x="5163960" y="5144857"/>
              <a:ext cx="464262" cy="49540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>
              <a:stCxn id="98" idx="5"/>
              <a:endCxn id="100" idx="2"/>
            </p:cNvCxnSpPr>
            <p:nvPr/>
          </p:nvCxnSpPr>
          <p:spPr>
            <a:xfrm>
              <a:off x="5767916" y="5769979"/>
              <a:ext cx="762709" cy="18632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>
              <a:stCxn id="101" idx="5"/>
              <a:endCxn id="100" idx="3"/>
            </p:cNvCxnSpPr>
            <p:nvPr/>
          </p:nvCxnSpPr>
          <p:spPr>
            <a:xfrm flipV="1">
              <a:off x="5375627" y="6021156"/>
              <a:ext cx="1183929" cy="43038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>
              <a:stCxn id="13" idx="5"/>
              <a:endCxn id="99" idx="1"/>
            </p:cNvCxnSpPr>
            <p:nvPr/>
          </p:nvCxnSpPr>
          <p:spPr>
            <a:xfrm>
              <a:off x="5893512" y="4528203"/>
              <a:ext cx="468488" cy="54761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>
              <a:stCxn id="99" idx="5"/>
              <a:endCxn id="100" idx="0"/>
            </p:cNvCxnSpPr>
            <p:nvPr/>
          </p:nvCxnSpPr>
          <p:spPr>
            <a:xfrm>
              <a:off x="6501694" y="5205535"/>
              <a:ext cx="127709" cy="6590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28A7F-3C0F-F649-A167-0CE17244EC1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244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Neighborhood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For each seed:</a:t>
            </a:r>
          </a:p>
          <a:p>
            <a:pPr marL="274320" lvl="1" indent="0">
              <a:buNone/>
            </a:pPr>
            <a:r>
              <a:rPr lang="en-US" dirty="0" smtClean="0"/>
              <a:t>	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 smtClean="0"/>
              <a:t>Select the top neighbors up to two hops away.</a:t>
            </a:r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57" name="Group 56"/>
          <p:cNvGrpSpPr/>
          <p:nvPr/>
        </p:nvGrpSpPr>
        <p:grpSpPr>
          <a:xfrm>
            <a:off x="1464740" y="3555128"/>
            <a:ext cx="5986627" cy="2949222"/>
            <a:chOff x="1464740" y="3908778"/>
            <a:chExt cx="5986627" cy="2949222"/>
          </a:xfrm>
        </p:grpSpPr>
        <p:sp>
          <p:nvSpPr>
            <p:cNvPr id="56" name="Oval 55"/>
            <p:cNvSpPr/>
            <p:nvPr/>
          </p:nvSpPr>
          <p:spPr>
            <a:xfrm>
              <a:off x="3838923" y="3908778"/>
              <a:ext cx="3612444" cy="2949222"/>
            </a:xfrm>
            <a:prstGeom prst="ellipse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1905007" y="4402668"/>
              <a:ext cx="197556" cy="183444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1464740" y="5119512"/>
              <a:ext cx="197556" cy="18344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2508963" y="5027790"/>
              <a:ext cx="197556" cy="183444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3242741" y="4463346"/>
              <a:ext cx="197556" cy="18344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3440297" y="5278967"/>
              <a:ext cx="197556" cy="18344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258733" y="4713057"/>
              <a:ext cx="197556" cy="18344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116674" y="5709356"/>
              <a:ext cx="197556" cy="18344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724887" y="4371624"/>
              <a:ext cx="197556" cy="183444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>
              <a:stCxn id="25" idx="1"/>
              <a:endCxn id="23" idx="5"/>
            </p:cNvCxnSpPr>
            <p:nvPr/>
          </p:nvCxnSpPr>
          <p:spPr>
            <a:xfrm flipH="1" flipV="1">
              <a:off x="2073632" y="4559247"/>
              <a:ext cx="464262" cy="49540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4" idx="6"/>
              <a:endCxn id="25" idx="2"/>
            </p:cNvCxnSpPr>
            <p:nvPr/>
          </p:nvCxnSpPr>
          <p:spPr>
            <a:xfrm flipV="1">
              <a:off x="1662296" y="5119512"/>
              <a:ext cx="846667" cy="917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29" idx="7"/>
              <a:endCxn id="25" idx="4"/>
            </p:cNvCxnSpPr>
            <p:nvPr/>
          </p:nvCxnSpPr>
          <p:spPr>
            <a:xfrm flipV="1">
              <a:off x="2285299" y="5211234"/>
              <a:ext cx="322442" cy="52498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endCxn id="26" idx="2"/>
            </p:cNvCxnSpPr>
            <p:nvPr/>
          </p:nvCxnSpPr>
          <p:spPr>
            <a:xfrm flipV="1">
              <a:off x="2707228" y="4555068"/>
              <a:ext cx="535513" cy="49540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5" idx="6"/>
              <a:endCxn id="27" idx="1"/>
            </p:cNvCxnSpPr>
            <p:nvPr/>
          </p:nvCxnSpPr>
          <p:spPr>
            <a:xfrm>
              <a:off x="2706519" y="5119512"/>
              <a:ext cx="762709" cy="18632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26" idx="6"/>
              <a:endCxn id="28" idx="2"/>
            </p:cNvCxnSpPr>
            <p:nvPr/>
          </p:nvCxnSpPr>
          <p:spPr>
            <a:xfrm>
              <a:off x="3440297" y="4555068"/>
              <a:ext cx="818436" cy="24971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4995335" y="4988278"/>
              <a:ext cx="197556" cy="18344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555068" y="5705122"/>
              <a:ext cx="197556" cy="18344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599291" y="5613400"/>
              <a:ext cx="197556" cy="183444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6333069" y="5048956"/>
              <a:ext cx="197556" cy="18344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6530625" y="5864577"/>
              <a:ext cx="197556" cy="18344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5207002" y="6294966"/>
              <a:ext cx="197556" cy="18344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/>
            <p:cNvCxnSpPr>
              <a:stCxn id="38" idx="7"/>
              <a:endCxn id="37" idx="3"/>
            </p:cNvCxnSpPr>
            <p:nvPr/>
          </p:nvCxnSpPr>
          <p:spPr>
            <a:xfrm flipV="1">
              <a:off x="4723693" y="5144857"/>
              <a:ext cx="300573" cy="58713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38" idx="6"/>
              <a:endCxn id="39" idx="2"/>
            </p:cNvCxnSpPr>
            <p:nvPr/>
          </p:nvCxnSpPr>
          <p:spPr>
            <a:xfrm flipV="1">
              <a:off x="4752624" y="5705122"/>
              <a:ext cx="846667" cy="917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42" idx="7"/>
              <a:endCxn id="39" idx="3"/>
            </p:cNvCxnSpPr>
            <p:nvPr/>
          </p:nvCxnSpPr>
          <p:spPr>
            <a:xfrm flipV="1">
              <a:off x="5375627" y="5769979"/>
              <a:ext cx="252595" cy="55185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endCxn id="40" idx="2"/>
            </p:cNvCxnSpPr>
            <p:nvPr/>
          </p:nvCxnSpPr>
          <p:spPr>
            <a:xfrm flipV="1">
              <a:off x="5797556" y="5140678"/>
              <a:ext cx="535513" cy="49540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8" idx="5"/>
              <a:endCxn id="37" idx="1"/>
            </p:cNvCxnSpPr>
            <p:nvPr/>
          </p:nvCxnSpPr>
          <p:spPr>
            <a:xfrm>
              <a:off x="4427358" y="4869636"/>
              <a:ext cx="596908" cy="14550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29" idx="6"/>
              <a:endCxn id="27" idx="3"/>
            </p:cNvCxnSpPr>
            <p:nvPr/>
          </p:nvCxnSpPr>
          <p:spPr>
            <a:xfrm flipV="1">
              <a:off x="2314230" y="5435546"/>
              <a:ext cx="1154998" cy="3655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26" idx="5"/>
              <a:endCxn id="27" idx="0"/>
            </p:cNvCxnSpPr>
            <p:nvPr/>
          </p:nvCxnSpPr>
          <p:spPr>
            <a:xfrm>
              <a:off x="3411366" y="4619925"/>
              <a:ext cx="127709" cy="6590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37" idx="5"/>
              <a:endCxn id="39" idx="1"/>
            </p:cNvCxnSpPr>
            <p:nvPr/>
          </p:nvCxnSpPr>
          <p:spPr>
            <a:xfrm>
              <a:off x="5163960" y="5144857"/>
              <a:ext cx="464262" cy="49540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39" idx="5"/>
              <a:endCxn id="41" idx="2"/>
            </p:cNvCxnSpPr>
            <p:nvPr/>
          </p:nvCxnSpPr>
          <p:spPr>
            <a:xfrm>
              <a:off x="5767916" y="5769979"/>
              <a:ext cx="762709" cy="18632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42" idx="5"/>
              <a:endCxn id="41" idx="3"/>
            </p:cNvCxnSpPr>
            <p:nvPr/>
          </p:nvCxnSpPr>
          <p:spPr>
            <a:xfrm flipV="1">
              <a:off x="5375627" y="6021156"/>
              <a:ext cx="1183929" cy="43038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30" idx="5"/>
              <a:endCxn id="40" idx="1"/>
            </p:cNvCxnSpPr>
            <p:nvPr/>
          </p:nvCxnSpPr>
          <p:spPr>
            <a:xfrm>
              <a:off x="5893512" y="4528203"/>
              <a:ext cx="468488" cy="54761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40" idx="5"/>
              <a:endCxn id="41" idx="0"/>
            </p:cNvCxnSpPr>
            <p:nvPr/>
          </p:nvCxnSpPr>
          <p:spPr>
            <a:xfrm>
              <a:off x="6501694" y="5205535"/>
              <a:ext cx="127709" cy="6590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28A7F-3C0F-F649-A167-0CE17244EC1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869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488918" cy="511587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Templates for information extraction </a:t>
            </a:r>
            <a:r>
              <a:rPr lang="en-US" sz="2000" dirty="0" smtClean="0"/>
              <a:t>	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Patwardhan&amp;Riloff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EMNLP’09]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000" dirty="0" smtClean="0"/>
              <a:t>As world-knowledge for co-reference  </a:t>
            </a:r>
            <a:r>
              <a:rPr lang="en-US" sz="2000" dirty="0" smtClean="0">
                <a:solidFill>
                  <a:srgbClr val="7F7F7F"/>
                </a:solidFill>
              </a:rPr>
              <a:t>	[</a:t>
            </a:r>
            <a:r>
              <a:rPr lang="en-US" sz="2000" dirty="0" smtClean="0">
                <a:solidFill>
                  <a:srgbClr val="7F7F7F"/>
                </a:solidFill>
              </a:rPr>
              <a:t>Irwin et al, </a:t>
            </a:r>
            <a:r>
              <a:rPr lang="en-US" sz="2000" dirty="0" smtClean="0">
                <a:solidFill>
                  <a:srgbClr val="7F7F7F"/>
                </a:solidFill>
              </a:rPr>
              <a:t>CoNLL’11]</a:t>
            </a:r>
            <a:endParaRPr lang="en-US" sz="2000" dirty="0">
              <a:solidFill>
                <a:srgbClr val="7F7F7F"/>
              </a:solidFill>
            </a:endParaRPr>
          </a:p>
          <a:p>
            <a:r>
              <a:rPr lang="en-US" sz="2000" dirty="0" smtClean="0"/>
              <a:t>Summarization		 	</a:t>
            </a:r>
            <a:r>
              <a:rPr lang="en-US" sz="2000" dirty="0" smtClean="0">
                <a:solidFill>
                  <a:srgbClr val="7F7F7F"/>
                </a:solidFill>
              </a:rPr>
              <a:t>[</a:t>
            </a:r>
            <a:r>
              <a:rPr lang="en-US" sz="2000" dirty="0" smtClean="0">
                <a:solidFill>
                  <a:srgbClr val="7F7F7F"/>
                </a:solidFill>
              </a:rPr>
              <a:t>TAC </a:t>
            </a:r>
            <a:r>
              <a:rPr lang="en-US" sz="2000" dirty="0" smtClean="0">
                <a:solidFill>
                  <a:srgbClr val="7F7F7F"/>
                </a:solidFill>
              </a:rPr>
              <a:t>Summarization</a:t>
            </a:r>
            <a:r>
              <a:rPr lang="en-US" sz="2000" dirty="0" smtClean="0">
                <a:solidFill>
                  <a:srgbClr val="7F7F7F"/>
                </a:solidFill>
              </a:rPr>
              <a:t>’1</a:t>
            </a:r>
            <a:r>
              <a:rPr lang="en-US" sz="2000" dirty="0" smtClean="0">
                <a:solidFill>
                  <a:srgbClr val="7F7F7F"/>
                </a:solidFill>
              </a:rPr>
              <a:t>0</a:t>
            </a:r>
            <a:r>
              <a:rPr lang="en-US" sz="2000" dirty="0" smtClean="0">
                <a:solidFill>
                  <a:srgbClr val="7F7F7F"/>
                </a:solidFill>
              </a:rPr>
              <a:t>]</a:t>
            </a:r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28A7F-3C0F-F649-A167-0CE17244EC1B}" type="slidenum">
              <a:rPr lang="en-US" smtClean="0"/>
              <a:t>5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991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Prior work</a:t>
            </a:r>
          </a:p>
          <a:p>
            <a:pPr lvl="1"/>
            <a:r>
              <a:rPr lang="en-US" dirty="0" smtClean="0"/>
              <a:t>Coherence issues</a:t>
            </a:r>
          </a:p>
          <a:p>
            <a:pPr marL="274320" lvl="1" indent="0">
              <a:buNone/>
            </a:pPr>
            <a:endParaRPr lang="en-US" dirty="0" smtClean="0"/>
          </a:p>
          <a:p>
            <a:r>
              <a:rPr lang="en-US" dirty="0" smtClean="0"/>
              <a:t>Our approach</a:t>
            </a:r>
          </a:p>
          <a:p>
            <a:pPr lvl="1"/>
            <a:r>
              <a:rPr lang="en-US" dirty="0" smtClean="0"/>
              <a:t>Representation</a:t>
            </a:r>
          </a:p>
          <a:p>
            <a:pPr lvl="1"/>
            <a:r>
              <a:rPr lang="en-US" dirty="0" smtClean="0"/>
              <a:t>Rel-grams </a:t>
            </a:r>
          </a:p>
          <a:p>
            <a:pPr lvl="1"/>
            <a:r>
              <a:rPr lang="en-US" dirty="0" smtClean="0"/>
              <a:t>Building </a:t>
            </a:r>
            <a:r>
              <a:rPr lang="en-US" dirty="0" smtClean="0"/>
              <a:t>schemas	</a:t>
            </a:r>
          </a:p>
          <a:p>
            <a:pPr marL="274320" lvl="1" indent="0">
              <a:buNone/>
            </a:pPr>
            <a:endParaRPr lang="en-US" dirty="0" smtClean="0"/>
          </a:p>
          <a:p>
            <a:r>
              <a:rPr lang="en-US" dirty="0" smtClean="0"/>
              <a:t>Evaluation</a:t>
            </a:r>
          </a:p>
          <a:p>
            <a:pPr lvl="1"/>
            <a:r>
              <a:rPr lang="en-US" dirty="0" smtClean="0"/>
              <a:t>Mechanical Turk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28A7F-3C0F-F649-A167-0CE17244EC1B}" type="slidenum">
              <a:rPr lang="en-US" smtClean="0"/>
              <a:t>6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582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511587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Manually authored e.g.. MUC Templates</a:t>
            </a:r>
          </a:p>
          <a:p>
            <a:pPr lvl="1"/>
            <a:r>
              <a:rPr lang="en-US" dirty="0" smtClean="0"/>
              <a:t>Laborious</a:t>
            </a:r>
          </a:p>
          <a:p>
            <a:pPr lvl="1"/>
            <a:r>
              <a:rPr lang="en-US" dirty="0" smtClean="0"/>
              <a:t>Limited domains.</a:t>
            </a:r>
          </a:p>
          <a:p>
            <a:pPr marL="274320" lvl="1" indent="0">
              <a:buNone/>
            </a:pPr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  <a:p>
            <a:r>
              <a:rPr lang="en-US" sz="2000" dirty="0" smtClean="0"/>
              <a:t>Automatically induced from text. </a:t>
            </a:r>
          </a:p>
          <a:p>
            <a:pPr lvl="1"/>
            <a:r>
              <a:rPr lang="en-US" dirty="0" smtClean="0"/>
              <a:t>Narrative schemas 	 </a:t>
            </a:r>
            <a:r>
              <a:rPr lang="en-US" dirty="0" smtClean="0"/>
              <a:t>	</a:t>
            </a:r>
            <a:r>
              <a:rPr lang="en-US" b="1" dirty="0" smtClean="0"/>
              <a:t>[</a:t>
            </a:r>
            <a:r>
              <a:rPr lang="en-US" b="1" dirty="0" smtClean="0"/>
              <a:t>Chambers and Jurafsky, 2009]</a:t>
            </a:r>
          </a:p>
          <a:p>
            <a:pPr lvl="1"/>
            <a:r>
              <a:rPr lang="en-US" dirty="0" smtClean="0"/>
              <a:t>Event templates 	 </a:t>
            </a:r>
            <a:r>
              <a:rPr lang="en-US" dirty="0" smtClean="0"/>
              <a:t>	[</a:t>
            </a:r>
            <a:r>
              <a:rPr lang="en-US" dirty="0" smtClean="0"/>
              <a:t>C &amp; J, 2011] and [Chambers, 2013]</a:t>
            </a:r>
          </a:p>
          <a:p>
            <a:pPr lvl="1"/>
            <a:r>
              <a:rPr lang="en-US" dirty="0" smtClean="0"/>
              <a:t>Probabilistic Frames </a:t>
            </a:r>
            <a:r>
              <a:rPr lang="en-US" dirty="0" smtClean="0"/>
              <a:t>	[</a:t>
            </a:r>
            <a:r>
              <a:rPr lang="en-US" dirty="0" smtClean="0"/>
              <a:t>Cheung et al., 2013]</a:t>
            </a:r>
            <a:endParaRPr lang="en-US" dirty="0"/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sz="2000" dirty="0" smtClean="0"/>
              <a:t>	</a:t>
            </a:r>
          </a:p>
          <a:p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28A7F-3C0F-F649-A167-0CE17244EC1B}" type="slidenum">
              <a:rPr lang="en-US" smtClean="0"/>
              <a:t>7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640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120201" y="4441596"/>
            <a:ext cx="5185932" cy="2153554"/>
            <a:chOff x="1806724" y="4574275"/>
            <a:chExt cx="5185932" cy="215355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30845" y="5066018"/>
              <a:ext cx="1661811" cy="1661811"/>
            </a:xfrm>
            <a:prstGeom prst="rect">
              <a:avLst/>
            </a:prstGeom>
          </p:spPr>
        </p:pic>
        <p:grpSp>
          <p:nvGrpSpPr>
            <p:cNvPr id="9" name="Group 8"/>
            <p:cNvGrpSpPr/>
            <p:nvPr/>
          </p:nvGrpSpPr>
          <p:grpSpPr>
            <a:xfrm>
              <a:off x="1806724" y="4574275"/>
              <a:ext cx="1830521" cy="2153554"/>
              <a:chOff x="3276600" y="4574275"/>
              <a:chExt cx="1830521" cy="2153554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76600" y="4574275"/>
                <a:ext cx="1830521" cy="2153554"/>
              </a:xfrm>
              <a:prstGeom prst="rect">
                <a:avLst/>
              </a:prstGeom>
            </p:spPr>
          </p:pic>
          <p:sp>
            <p:nvSpPr>
              <p:cNvPr id="12" name="Rectangle 11"/>
              <p:cNvSpPr/>
              <p:nvPr/>
            </p:nvSpPr>
            <p:spPr>
              <a:xfrm>
                <a:off x="3413851" y="6595150"/>
                <a:ext cx="1543061" cy="1326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14842" y="4704347"/>
              <a:ext cx="1594837" cy="1395482"/>
            </a:xfrm>
            <a:prstGeom prst="rect">
              <a:avLst/>
            </a:prstGeom>
          </p:spPr>
        </p:pic>
      </p:grp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28A7F-3C0F-F649-A167-0CE17244EC1B}" type="slidenum">
              <a:rPr lang="en-US" smtClean="0"/>
              <a:t>8</a:t>
            </a:fld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6049336" y="1326421"/>
            <a:ext cx="2958532" cy="2282528"/>
            <a:chOff x="6049336" y="1326421"/>
            <a:chExt cx="2958532" cy="2282528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218787" y="1447373"/>
              <a:ext cx="789081" cy="815178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49336" y="1326421"/>
              <a:ext cx="922919" cy="992781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080998" y="2868570"/>
              <a:ext cx="855494" cy="692155"/>
            </a:xfrm>
            <a:prstGeom prst="rect">
              <a:avLst/>
            </a:prstGeom>
          </p:spPr>
        </p:pic>
        <p:cxnSp>
          <p:nvCxnSpPr>
            <p:cNvPr id="17" name="Straight Connector 16"/>
            <p:cNvCxnSpPr>
              <a:endCxn id="14" idx="1"/>
            </p:cNvCxnSpPr>
            <p:nvPr/>
          </p:nvCxnSpPr>
          <p:spPr>
            <a:xfrm>
              <a:off x="7070726" y="1854961"/>
              <a:ext cx="1148061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508745" y="2427326"/>
              <a:ext cx="0" cy="37694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7070726" y="2319202"/>
              <a:ext cx="1385967" cy="73504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282926" y="2778552"/>
              <a:ext cx="711374" cy="830397"/>
            </a:xfrm>
            <a:prstGeom prst="rect">
              <a:avLst/>
            </a:prstGeom>
          </p:spPr>
        </p:pic>
        <p:cxnSp>
          <p:nvCxnSpPr>
            <p:cNvPr id="31" name="Straight Connector 30"/>
            <p:cNvCxnSpPr/>
            <p:nvPr/>
          </p:nvCxnSpPr>
          <p:spPr>
            <a:xfrm>
              <a:off x="8718998" y="2395176"/>
              <a:ext cx="0" cy="35122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7070726" y="3193752"/>
              <a:ext cx="1148061" cy="2089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itle 4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Inducing Schemas from Text</a:t>
            </a:r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3499" y="1447373"/>
            <a:ext cx="2567158" cy="199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697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437960" y="1693579"/>
            <a:ext cx="5392898" cy="175432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Method: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Extract (subj-verb) and (verb-obj) pairs that have a co-referrent entity.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Use a greedy algorithm to cluster pairs.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77828" y="4029720"/>
            <a:ext cx="5392898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Pros:</a:t>
            </a:r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Fully automatic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Scales to arbitrary domains</a:t>
            </a:r>
          </a:p>
          <a:p>
            <a:endParaRPr lang="en-US" dirty="0" smtClean="0"/>
          </a:p>
          <a:p>
            <a:r>
              <a:rPr lang="en-US" dirty="0" smtClean="0"/>
              <a:t>Cons:</a:t>
            </a:r>
          </a:p>
          <a:p>
            <a:pPr marL="285750" indent="-285750">
              <a:buFont typeface="Arial"/>
              <a:buChar char="•"/>
            </a:pPr>
            <a:r>
              <a:rPr lang="en-US" b="1" dirty="0" smtClean="0"/>
              <a:t>Coherence issues!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28A7F-3C0F-F649-A167-0CE17244EC1B}" type="slidenum">
              <a:rPr lang="en-US" smtClean="0"/>
              <a:t>9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6049336" y="1326421"/>
            <a:ext cx="2958532" cy="2282528"/>
            <a:chOff x="6049336" y="1326421"/>
            <a:chExt cx="2958532" cy="2282528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18787" y="1447373"/>
              <a:ext cx="789081" cy="815178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49336" y="1326421"/>
              <a:ext cx="922919" cy="992781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80998" y="2868570"/>
              <a:ext cx="855494" cy="692155"/>
            </a:xfrm>
            <a:prstGeom prst="rect">
              <a:avLst/>
            </a:prstGeom>
          </p:spPr>
        </p:pic>
        <p:cxnSp>
          <p:nvCxnSpPr>
            <p:cNvPr id="25" name="Straight Connector 24"/>
            <p:cNvCxnSpPr>
              <a:endCxn id="22" idx="1"/>
            </p:cNvCxnSpPr>
            <p:nvPr/>
          </p:nvCxnSpPr>
          <p:spPr>
            <a:xfrm>
              <a:off x="7070726" y="1854961"/>
              <a:ext cx="1148061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508745" y="2427326"/>
              <a:ext cx="0" cy="37694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7070726" y="2319202"/>
              <a:ext cx="1385967" cy="73504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282926" y="2778552"/>
              <a:ext cx="711374" cy="830397"/>
            </a:xfrm>
            <a:prstGeom prst="rect">
              <a:avLst/>
            </a:prstGeom>
          </p:spPr>
        </p:pic>
        <p:cxnSp>
          <p:nvCxnSpPr>
            <p:cNvPr id="29" name="Straight Connector 28"/>
            <p:cNvCxnSpPr/>
            <p:nvPr/>
          </p:nvCxnSpPr>
          <p:spPr>
            <a:xfrm>
              <a:off x="8718998" y="2395176"/>
              <a:ext cx="0" cy="35122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7070726" y="3193752"/>
              <a:ext cx="1148061" cy="2089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Narrative Schemas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549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1375</TotalTime>
  <Words>2327</Words>
  <Application>Microsoft Macintosh PowerPoint</Application>
  <PresentationFormat>On-screen Show (4:3)</PresentationFormat>
  <Paragraphs>778</Paragraphs>
  <Slides>41</Slides>
  <Notes>24</Notes>
  <HiddenSlides>7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Default Theme</vt:lpstr>
      <vt:lpstr>PowerPoint Presentation</vt:lpstr>
      <vt:lpstr>Event Schemas</vt:lpstr>
      <vt:lpstr>Event Schemas</vt:lpstr>
      <vt:lpstr>Event Schemas</vt:lpstr>
      <vt:lpstr>Applications</vt:lpstr>
      <vt:lpstr>Outline</vt:lpstr>
      <vt:lpstr>Prior Work</vt:lpstr>
      <vt:lpstr>Inducing Schemas from Text</vt:lpstr>
      <vt:lpstr>Narrative Schemas</vt:lpstr>
      <vt:lpstr>Mixing Distinct Events</vt:lpstr>
      <vt:lpstr>Mixing Distinct Events</vt:lpstr>
      <vt:lpstr>Mixing Distinct Events</vt:lpstr>
      <vt:lpstr>Mixing Distinct Events</vt:lpstr>
      <vt:lpstr>Mixing Distinct Actors</vt:lpstr>
      <vt:lpstr>Outline</vt:lpstr>
      <vt:lpstr>Our Solution</vt:lpstr>
      <vt:lpstr>Our Solution</vt:lpstr>
      <vt:lpstr>Our Solution</vt:lpstr>
      <vt:lpstr>Our Solution</vt:lpstr>
      <vt:lpstr>Our Solution</vt:lpstr>
      <vt:lpstr>Representation</vt:lpstr>
      <vt:lpstr>Generalized Tuples</vt:lpstr>
      <vt:lpstr>Rel-grams Model</vt:lpstr>
      <vt:lpstr>Building Schemas</vt:lpstr>
      <vt:lpstr>Building Schemas</vt:lpstr>
      <vt:lpstr>Example output</vt:lpstr>
      <vt:lpstr>Outline</vt:lpstr>
      <vt:lpstr>Experimental Results</vt:lpstr>
      <vt:lpstr>Mechanical Turk Evaluation</vt:lpstr>
      <vt:lpstr>Comparison with Chambers &amp; Jurafsky</vt:lpstr>
      <vt:lpstr>Comparison: Chambers</vt:lpstr>
      <vt:lpstr>Comparison: Rel-grams</vt:lpstr>
      <vt:lpstr>Errors</vt:lpstr>
      <vt:lpstr>Moving toward Event Extraction</vt:lpstr>
      <vt:lpstr>Personalized Page Rank</vt:lpstr>
      <vt:lpstr>Personalized Page Rank</vt:lpstr>
      <vt:lpstr>Summary</vt:lpstr>
      <vt:lpstr>Future Work</vt:lpstr>
      <vt:lpstr>Graph Analysis: Personalized Page Rank</vt:lpstr>
      <vt:lpstr>Finding Seeds</vt:lpstr>
      <vt:lpstr>Extracting Neighborhood</vt:lpstr>
    </vt:vector>
  </TitlesOfParts>
  <Company>University of Washington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Niranjan Balasubramanian</dc:creator>
  <cp:lastModifiedBy>Niranjan Balasubramanian</cp:lastModifiedBy>
  <cp:revision>110</cp:revision>
  <dcterms:created xsi:type="dcterms:W3CDTF">2014-02-26T03:39:41Z</dcterms:created>
  <dcterms:modified xsi:type="dcterms:W3CDTF">2014-02-27T02:35:15Z</dcterms:modified>
</cp:coreProperties>
</file>