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xml" ContentType="application/vnd.openxmlformats-officedocument.presentationml.tags+xml"/>
  <Override PartName="/ppt/notesSlides/notesSlide39.xml" ContentType="application/vnd.openxmlformats-officedocument.presentationml.notesSlide+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71"/>
  </p:notesMasterIdLst>
  <p:sldIdLst>
    <p:sldId id="256" r:id="rId2"/>
    <p:sldId id="464" r:id="rId3"/>
    <p:sldId id="462" r:id="rId4"/>
    <p:sldId id="435" r:id="rId5"/>
    <p:sldId id="461" r:id="rId6"/>
    <p:sldId id="438" r:id="rId7"/>
    <p:sldId id="439" r:id="rId8"/>
    <p:sldId id="450" r:id="rId9"/>
    <p:sldId id="452" r:id="rId10"/>
    <p:sldId id="453" r:id="rId11"/>
    <p:sldId id="430" r:id="rId12"/>
    <p:sldId id="432" r:id="rId13"/>
    <p:sldId id="466" r:id="rId14"/>
    <p:sldId id="467" r:id="rId15"/>
    <p:sldId id="343" r:id="rId16"/>
    <p:sldId id="291" r:id="rId17"/>
    <p:sldId id="292" r:id="rId18"/>
    <p:sldId id="293" r:id="rId19"/>
    <p:sldId id="294" r:id="rId20"/>
    <p:sldId id="425" r:id="rId21"/>
    <p:sldId id="383" r:id="rId22"/>
    <p:sldId id="378" r:id="rId23"/>
    <p:sldId id="379" r:id="rId24"/>
    <p:sldId id="380" r:id="rId25"/>
    <p:sldId id="381" r:id="rId26"/>
    <p:sldId id="382" r:id="rId27"/>
    <p:sldId id="315" r:id="rId28"/>
    <p:sldId id="316" r:id="rId29"/>
    <p:sldId id="317" r:id="rId30"/>
    <p:sldId id="318" r:id="rId31"/>
    <p:sldId id="319" r:id="rId32"/>
    <p:sldId id="320" r:id="rId33"/>
    <p:sldId id="414" r:id="rId34"/>
    <p:sldId id="415" r:id="rId35"/>
    <p:sldId id="416" r:id="rId36"/>
    <p:sldId id="417" r:id="rId37"/>
    <p:sldId id="418" r:id="rId38"/>
    <p:sldId id="413" r:id="rId39"/>
    <p:sldId id="313" r:id="rId40"/>
    <p:sldId id="314" r:id="rId41"/>
    <p:sldId id="332" r:id="rId42"/>
    <p:sldId id="346" r:id="rId43"/>
    <p:sldId id="348" r:id="rId44"/>
    <p:sldId id="363" r:id="rId45"/>
    <p:sldId id="364" r:id="rId46"/>
    <p:sldId id="365" r:id="rId47"/>
    <p:sldId id="354" r:id="rId48"/>
    <p:sldId id="395" r:id="rId49"/>
    <p:sldId id="396" r:id="rId50"/>
    <p:sldId id="336" r:id="rId51"/>
    <p:sldId id="337" r:id="rId52"/>
    <p:sldId id="397" r:id="rId53"/>
    <p:sldId id="399" r:id="rId54"/>
    <p:sldId id="393" r:id="rId55"/>
    <p:sldId id="404" r:id="rId56"/>
    <p:sldId id="400" r:id="rId57"/>
    <p:sldId id="387" r:id="rId58"/>
    <p:sldId id="386" r:id="rId59"/>
    <p:sldId id="419" r:id="rId60"/>
    <p:sldId id="420" r:id="rId61"/>
    <p:sldId id="421" r:id="rId62"/>
    <p:sldId id="422" r:id="rId63"/>
    <p:sldId id="423" r:id="rId64"/>
    <p:sldId id="424" r:id="rId65"/>
    <p:sldId id="273" r:id="rId66"/>
    <p:sldId id="377" r:id="rId67"/>
    <p:sldId id="358" r:id="rId68"/>
    <p:sldId id="356" r:id="rId69"/>
    <p:sldId id="407"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D211"/>
    <a:srgbClr val="4A73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54" autoAdjust="0"/>
  </p:normalViewPr>
  <p:slideViewPr>
    <p:cSldViewPr snapToGrid="0" snapToObjects="1">
      <p:cViewPr varScale="1">
        <p:scale>
          <a:sx n="70" d="100"/>
          <a:sy n="70" d="100"/>
        </p:scale>
        <p:origin x="-22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9C3F5-D720-634D-9A29-8A3804510DEA}" type="datetimeFigureOut">
              <a:rPr lang="en-US" smtClean="0"/>
              <a:t>3/8/14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8A289-2B6E-3A4C-9FF4-41A6747D5642}" type="slidenum">
              <a:rPr lang="en-US" smtClean="0"/>
              <a:t>‹#›</a:t>
            </a:fld>
            <a:endParaRPr lang="en-US"/>
          </a:p>
        </p:txBody>
      </p:sp>
    </p:spTree>
    <p:extLst>
      <p:ext uri="{BB962C8B-B14F-4D97-AF65-F5344CB8AC3E}">
        <p14:creationId xmlns:p14="http://schemas.microsoft.com/office/powerpoint/2010/main" val="24179236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2</a:t>
            </a:fld>
            <a:endParaRPr lang="en-US"/>
          </a:p>
        </p:txBody>
      </p:sp>
    </p:spTree>
    <p:extLst>
      <p:ext uri="{BB962C8B-B14F-4D97-AF65-F5344CB8AC3E}">
        <p14:creationId xmlns:p14="http://schemas.microsoft.com/office/powerpoint/2010/main" val="3422813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target building schemas that look</a:t>
            </a:r>
            <a:r>
              <a:rPr lang="en-US" baseline="0" dirty="0" smtClean="0"/>
              <a:t> like this table</a:t>
            </a:r>
            <a:r>
              <a:rPr lang="en-US" dirty="0" smtClean="0"/>
              <a:t>:</a:t>
            </a:r>
          </a:p>
          <a:p>
            <a:endParaRPr lang="en-US" dirty="0" smtClean="0"/>
          </a:p>
          <a:p>
            <a:r>
              <a:rPr lang="en-US" baseline="0" dirty="0" smtClean="0"/>
              <a:t>We view a schema as a list of [Actor Relation Actor] tuples, represented as rows here.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Roles are represented via relations.</a:t>
            </a:r>
          </a:p>
          <a:p>
            <a:endParaRPr lang="en-US" baseline="0" dirty="0" smtClean="0"/>
          </a:p>
          <a:p>
            <a:r>
              <a:rPr lang="en-US" baseline="0" dirty="0" smtClean="0"/>
              <a:t>We have Numbered actors.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17</a:t>
            </a:fld>
            <a:endParaRPr lang="en-US"/>
          </a:p>
        </p:txBody>
      </p:sp>
    </p:spTree>
    <p:extLst>
      <p:ext uri="{BB962C8B-B14F-4D97-AF65-F5344CB8AC3E}">
        <p14:creationId xmlns:p14="http://schemas.microsoft.com/office/powerpoint/2010/main" val="375999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target building schemas that look</a:t>
            </a:r>
            <a:r>
              <a:rPr lang="en-US" baseline="0" dirty="0" smtClean="0"/>
              <a:t> like this table</a:t>
            </a:r>
            <a:r>
              <a:rPr lang="en-US" dirty="0" smtClean="0"/>
              <a:t>:</a:t>
            </a:r>
          </a:p>
          <a:p>
            <a:endParaRPr lang="en-US" dirty="0" smtClean="0"/>
          </a:p>
          <a:p>
            <a:r>
              <a:rPr lang="en-US" baseline="0" dirty="0" smtClean="0"/>
              <a:t>We view a schema as a list of [Actor Relation Actor] tuples, represented as rows here.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Roles are represented via relations.</a:t>
            </a:r>
          </a:p>
          <a:p>
            <a:endParaRPr lang="en-US" baseline="0" dirty="0" smtClean="0"/>
          </a:p>
          <a:p>
            <a:r>
              <a:rPr lang="en-US" baseline="0" dirty="0" smtClean="0"/>
              <a:t>We have Numbered actors.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18</a:t>
            </a:fld>
            <a:endParaRPr lang="en-US"/>
          </a:p>
        </p:txBody>
      </p:sp>
    </p:spTree>
    <p:extLst>
      <p:ext uri="{BB962C8B-B14F-4D97-AF65-F5344CB8AC3E}">
        <p14:creationId xmlns:p14="http://schemas.microsoft.com/office/powerpoint/2010/main" val="375999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19</a:t>
            </a:fld>
            <a:endParaRPr lang="en-US"/>
          </a:p>
        </p:txBody>
      </p:sp>
    </p:spTree>
    <p:extLst>
      <p:ext uri="{BB962C8B-B14F-4D97-AF65-F5344CB8AC3E}">
        <p14:creationId xmlns:p14="http://schemas.microsoft.com/office/powerpoint/2010/main" val="794920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Chambers and Jurafsky in</a:t>
            </a:r>
            <a:r>
              <a:rPr lang="en-US" baseline="0" dirty="0" smtClean="0"/>
              <a:t> their seminal work showed an automatic method. </a:t>
            </a:r>
          </a:p>
          <a:p>
            <a:endParaRPr lang="en-US" baseline="0" dirty="0" smtClean="0"/>
          </a:p>
          <a:p>
            <a:r>
              <a:rPr lang="en-US" baseline="0" dirty="0" smtClean="0"/>
              <a:t>Chambers</a:t>
            </a:r>
          </a:p>
          <a:p>
            <a:endParaRPr lang="en-US" baseline="0" dirty="0" smtClean="0"/>
          </a:p>
          <a:p>
            <a:r>
              <a:rPr lang="en-US" baseline="0" dirty="0" smtClean="0"/>
              <a:t>and one other recent work has followed up with probabilistic induction</a:t>
            </a:r>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20</a:t>
            </a:fld>
            <a:endParaRPr lang="en-US"/>
          </a:p>
        </p:txBody>
      </p:sp>
    </p:spTree>
    <p:extLst>
      <p:ext uri="{BB962C8B-B14F-4D97-AF65-F5344CB8AC3E}">
        <p14:creationId xmlns:p14="http://schemas.microsoft.com/office/powerpoint/2010/main" val="127130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formalize</a:t>
            </a:r>
            <a:r>
              <a:rPr lang="en-US" baseline="0" dirty="0" smtClean="0"/>
              <a:t> this intuition using a simple bi-gram co-occurrence model of relations.</a:t>
            </a:r>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22</a:t>
            </a:fld>
            <a:endParaRPr lang="en-US"/>
          </a:p>
        </p:txBody>
      </p:sp>
    </p:spTree>
    <p:extLst>
      <p:ext uri="{BB962C8B-B14F-4D97-AF65-F5344CB8AC3E}">
        <p14:creationId xmlns:p14="http://schemas.microsoft.com/office/powerpoint/2010/main" val="61377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23</a:t>
            </a:fld>
            <a:endParaRPr lang="en-US"/>
          </a:p>
        </p:txBody>
      </p:sp>
    </p:spTree>
    <p:extLst>
      <p:ext uri="{BB962C8B-B14F-4D97-AF65-F5344CB8AC3E}">
        <p14:creationId xmlns:p14="http://schemas.microsoft.com/office/powerpoint/2010/main" val="65469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Tuple validity is a problem: </a:t>
            </a:r>
          </a:p>
          <a:p>
            <a:r>
              <a:rPr lang="en-US" dirty="0" smtClean="0"/>
              <a:t>	Open IE is about 75% accurate.</a:t>
            </a:r>
          </a:p>
          <a:p>
            <a:r>
              <a:rPr lang="en-US" dirty="0" smtClean="0"/>
              <a:t>	Rel-gram the errors multiply!</a:t>
            </a:r>
          </a:p>
          <a:p>
            <a:endParaRPr lang="en-US" dirty="0" smtClean="0"/>
          </a:p>
          <a:p>
            <a:r>
              <a:rPr lang="en-US" dirty="0" smtClean="0"/>
              <a:t>Strong implication results show there is a signal here.</a:t>
            </a:r>
          </a:p>
          <a:p>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26</a:t>
            </a:fld>
            <a:endParaRPr lang="en-US"/>
          </a:p>
        </p:txBody>
      </p:sp>
    </p:spTree>
    <p:extLst>
      <p:ext uri="{BB962C8B-B14F-4D97-AF65-F5344CB8AC3E}">
        <p14:creationId xmlns:p14="http://schemas.microsoft.com/office/powerpoint/2010/main" val="168825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actors</a:t>
            </a:r>
            <a:r>
              <a:rPr lang="en-US" baseline="0" dirty="0" smtClean="0"/>
              <a:t> and useful relations.</a:t>
            </a:r>
            <a:endParaRPr lang="en-US"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29</a:t>
            </a:fld>
            <a:endParaRPr lang="en-US"/>
          </a:p>
        </p:txBody>
      </p:sp>
    </p:spTree>
    <p:extLst>
      <p:ext uri="{BB962C8B-B14F-4D97-AF65-F5344CB8AC3E}">
        <p14:creationId xmlns:p14="http://schemas.microsoft.com/office/powerpoint/2010/main" val="197884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Extract subj,</a:t>
            </a:r>
            <a:r>
              <a:rPr lang="en-US" baseline="0" dirty="0" smtClean="0"/>
              <a:t> verb and verb-obj dependency pairs </a:t>
            </a:r>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33</a:t>
            </a:fld>
            <a:endParaRPr lang="en-US"/>
          </a:p>
        </p:txBody>
      </p:sp>
    </p:spTree>
    <p:extLst>
      <p:ext uri="{BB962C8B-B14F-4D97-AF65-F5344CB8AC3E}">
        <p14:creationId xmlns:p14="http://schemas.microsoft.com/office/powerpoint/2010/main" val="130910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schema here that has two actors. </a:t>
            </a:r>
          </a:p>
          <a:p>
            <a:endParaRPr lang="en-US" dirty="0" smtClean="0"/>
          </a:p>
          <a:p>
            <a:r>
              <a:rPr lang="en-US" dirty="0" smtClean="0"/>
              <a:t>A1 causes</a:t>
            </a:r>
            <a:r>
              <a:rPr lang="en-US" baseline="0" dirty="0" smtClean="0"/>
              <a:t> A2</a:t>
            </a:r>
          </a:p>
          <a:p>
            <a:r>
              <a:rPr lang="en-US" baseline="0" dirty="0" smtClean="0"/>
              <a:t>A2 spread </a:t>
            </a:r>
          </a:p>
          <a:p>
            <a:endParaRPr lang="en-US" baseline="0" dirty="0" smtClean="0"/>
          </a:p>
          <a:p>
            <a:r>
              <a:rPr lang="en-US" baseline="0" dirty="0" smtClean="0"/>
              <a:t>It turns out that this schema mixes two distinct events.</a:t>
            </a:r>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34</a:t>
            </a:fld>
            <a:endParaRPr lang="en-US"/>
          </a:p>
        </p:txBody>
      </p:sp>
    </p:spTree>
    <p:extLst>
      <p:ext uri="{BB962C8B-B14F-4D97-AF65-F5344CB8AC3E}">
        <p14:creationId xmlns:p14="http://schemas.microsoft.com/office/powerpoint/2010/main" val="400307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people for whom the ten blue links doesn’t cut it anymore. </a:t>
            </a:r>
          </a:p>
          <a:p>
            <a:endParaRPr lang="en-US" baseline="0" dirty="0"/>
          </a:p>
          <a:p>
            <a:r>
              <a:rPr lang="en-US" baseline="0" dirty="0" smtClean="0"/>
              <a:t>More content gets generated today than ever. </a:t>
            </a:r>
          </a:p>
          <a:p>
            <a:endParaRPr lang="en-US" baseline="0" dirty="0" smtClean="0"/>
          </a:p>
          <a:p>
            <a:r>
              <a:rPr lang="en-US" baseline="0" dirty="0" smtClean="0"/>
              <a:t>if you are an intelligence analyst, or a research analyst at a firm, monitoring news feeds for intelligence is overwhelming to say the least.</a:t>
            </a:r>
          </a:p>
          <a:p>
            <a:endParaRPr lang="en-US" baseline="0" dirty="0" smtClean="0"/>
          </a:p>
          <a:p>
            <a:r>
              <a:rPr lang="en-US" baseline="0" dirty="0" smtClean="0"/>
              <a:t>generating summaries and being able to answer questions are both attractive from a research standpoint as well as from apps – think </a:t>
            </a:r>
            <a:r>
              <a:rPr lang="en-US" baseline="0" dirty="0" err="1" smtClean="0"/>
              <a:t>Siri</a:t>
            </a:r>
            <a:r>
              <a:rPr lang="en-US" baseline="0" dirty="0" smtClean="0"/>
              <a:t>, </a:t>
            </a:r>
            <a:r>
              <a:rPr lang="en-US" baseline="0" dirty="0" err="1" smtClean="0"/>
              <a:t>Summly</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5064114-B1C6-474F-8E01-F603906379AF}" type="slidenum">
              <a:rPr lang="en-US" smtClean="0"/>
              <a:t>3</a:t>
            </a:fld>
            <a:endParaRPr lang="en-US"/>
          </a:p>
        </p:txBody>
      </p:sp>
    </p:spTree>
    <p:extLst>
      <p:ext uri="{BB962C8B-B14F-4D97-AF65-F5344CB8AC3E}">
        <p14:creationId xmlns:p14="http://schemas.microsoft.com/office/powerpoint/2010/main" val="445726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of infection spreading and fire spreading. </a:t>
            </a:r>
          </a:p>
          <a:p>
            <a:endParaRPr lang="en-US" baseline="0" dirty="0" smtClean="0"/>
          </a:p>
          <a:p>
            <a:r>
              <a:rPr lang="en-US" baseline="0" dirty="0" smtClean="0"/>
              <a:t>What is wrong with mixing distinct events?</a:t>
            </a:r>
          </a:p>
          <a:p>
            <a:endParaRPr lang="en-US" baseline="0" dirty="0" smtClean="0"/>
          </a:p>
          <a:p>
            <a:r>
              <a:rPr lang="en-US" baseline="0" dirty="0" smtClean="0"/>
              <a:t>Relations that don</a:t>
            </a:r>
            <a:r>
              <a:rPr lang="fr-FR" baseline="0" dirty="0" smtClean="0"/>
              <a:t>’</a:t>
            </a:r>
            <a:r>
              <a:rPr lang="en-US" baseline="0" dirty="0" smtClean="0"/>
              <a:t>t fit in one event. </a:t>
            </a:r>
          </a:p>
          <a:p>
            <a:r>
              <a:rPr lang="en-US" baseline="0" dirty="0" smtClean="0"/>
              <a:t>		Example: extinguishing doesn’t fit infection event. </a:t>
            </a:r>
          </a:p>
          <a:p>
            <a:endParaRPr lang="en-US" baseline="0" dirty="0" smtClean="0"/>
          </a:p>
          <a:p>
            <a:r>
              <a:rPr lang="en-US" baseline="0" dirty="0" smtClean="0"/>
              <a:t>Can result in triples that make no sense	(disease, spread, fire)</a:t>
            </a:r>
          </a:p>
          <a:p>
            <a:r>
              <a:rPr lang="en-US" baseline="0" dirty="0" smtClean="0"/>
              <a:t>There are plenty of other examples:</a:t>
            </a:r>
          </a:p>
          <a:p>
            <a:r>
              <a:rPr lang="en-US" baseline="0" dirty="0" smtClean="0"/>
              <a:t>	airlines scheduling flights,  </a:t>
            </a:r>
          </a:p>
          <a:p>
            <a:r>
              <a:rPr lang="en-US" baseline="0" dirty="0" smtClean="0"/>
              <a:t>	government scheduling meetings, </a:t>
            </a:r>
          </a:p>
          <a:p>
            <a:r>
              <a:rPr lang="en-US" baseline="0" dirty="0" smtClean="0"/>
              <a:t>	</a:t>
            </a:r>
            <a:r>
              <a:rPr lang="en-US" baseline="0" dirty="0" err="1" smtClean="0"/>
              <a:t>nba</a:t>
            </a:r>
            <a:r>
              <a:rPr lang="en-US" baseline="0" dirty="0" smtClean="0"/>
              <a:t>, scheduling games</a:t>
            </a:r>
          </a:p>
          <a:p>
            <a:endParaRPr lang="en-US" baseline="0" dirty="0" smtClean="0"/>
          </a:p>
          <a:p>
            <a:r>
              <a:rPr lang="en-US" baseline="0" dirty="0" smtClean="0"/>
              <a:t>Why does this happen</a:t>
            </a:r>
          </a:p>
          <a:p>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35</a:t>
            </a:fld>
            <a:endParaRPr lang="en-US"/>
          </a:p>
        </p:txBody>
      </p:sp>
    </p:spTree>
    <p:extLst>
      <p:ext uri="{BB962C8B-B14F-4D97-AF65-F5344CB8AC3E}">
        <p14:creationId xmlns:p14="http://schemas.microsoft.com/office/powerpoint/2010/main" val="4003075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argue that this is because the representation ignores essential context.</a:t>
            </a:r>
          </a:p>
          <a:p>
            <a:endParaRPr lang="en-US" baseline="0" dirty="0" smtClean="0"/>
          </a:p>
          <a:p>
            <a:r>
              <a:rPr lang="en-US" baseline="0" dirty="0" smtClean="0"/>
              <a:t>In this case there is important information following broke out and spread that could help keep separate these two events.</a:t>
            </a:r>
          </a:p>
          <a:p>
            <a:endParaRPr lang="en-US" baseline="0" dirty="0" smtClean="0"/>
          </a:p>
          <a:p>
            <a:r>
              <a:rPr lang="en-US" baseline="0" dirty="0" smtClean="0"/>
              <a:t>However,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36</a:t>
            </a:fld>
            <a:endParaRPr lang="en-US"/>
          </a:p>
        </p:txBody>
      </p:sp>
    </p:spTree>
    <p:extLst>
      <p:ext uri="{BB962C8B-B14F-4D97-AF65-F5344CB8AC3E}">
        <p14:creationId xmlns:p14="http://schemas.microsoft.com/office/powerpoint/2010/main" val="400307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However, the pairwise representation leads the clustering algorithm to believe that the </a:t>
            </a:r>
          </a:p>
          <a:p>
            <a:r>
              <a:rPr lang="en-US" baseline="0" dirty="0" smtClean="0"/>
              <a:t>subj of broke out is the same as the subject of spread which is fine but it also results </a:t>
            </a:r>
          </a:p>
          <a:p>
            <a:r>
              <a:rPr lang="en-US" baseline="0" dirty="0" smtClean="0"/>
              <a:t>in clustering of the tuples from both fire and infection together.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37</a:t>
            </a:fld>
            <a:endParaRPr lang="en-US"/>
          </a:p>
        </p:txBody>
      </p:sp>
    </p:spTree>
    <p:extLst>
      <p:ext uri="{BB962C8B-B14F-4D97-AF65-F5344CB8AC3E}">
        <p14:creationId xmlns:p14="http://schemas.microsoft.com/office/powerpoint/2010/main" val="4003075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Retain more context.</a:t>
            </a:r>
          </a:p>
          <a:p>
            <a:endParaRPr lang="en-US" baseline="0" dirty="0" smtClean="0"/>
          </a:p>
          <a:p>
            <a:r>
              <a:rPr lang="en-US" baseline="0" dirty="0" smtClean="0"/>
              <a:t>So we are going to use triples instead of pairs.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A944968-1485-5F45-AF52-975CE60EC11C}" type="slidenum">
              <a:rPr lang="en-US" smtClean="0"/>
              <a:t>38</a:t>
            </a:fld>
            <a:endParaRPr lang="en-US"/>
          </a:p>
        </p:txBody>
      </p:sp>
    </p:spTree>
    <p:extLst>
      <p:ext uri="{BB962C8B-B14F-4D97-AF65-F5344CB8AC3E}">
        <p14:creationId xmlns:p14="http://schemas.microsoft.com/office/powerpoint/2010/main" val="4003075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second</a:t>
            </a:r>
            <a:r>
              <a:rPr lang="en-US" baseline="0" dirty="0" smtClean="0"/>
              <a:t> part, I</a:t>
            </a:r>
            <a:r>
              <a:rPr lang="en-US" dirty="0" smtClean="0"/>
              <a:t> am going</a:t>
            </a:r>
            <a:r>
              <a:rPr lang="en-US" baseline="0" dirty="0" smtClean="0"/>
              <a:t> to talk about on going work at AI2, where I co-lead the design and development of a QA system that can answer grade level science exams.</a:t>
            </a:r>
          </a:p>
          <a:p>
            <a:endParaRPr lang="en-US" baseline="0" dirty="0" smtClean="0"/>
          </a:p>
          <a:p>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used e</a:t>
            </a:r>
            <a:r>
              <a:rPr lang="en-US" dirty="0" smtClean="0"/>
              <a:t>xternally published standardized exams</a:t>
            </a:r>
            <a:r>
              <a:rPr lang="en-US" baseline="0" dirty="0" smtClean="0"/>
              <a:t> w/ increasing levels of sophistication in knowledge and reasoning. </a:t>
            </a:r>
          </a:p>
          <a:p>
            <a:endParaRPr lang="en-US" dirty="0" smtClean="0"/>
          </a:p>
        </p:txBody>
      </p:sp>
      <p:sp>
        <p:nvSpPr>
          <p:cNvPr id="4" name="Slide Number Placeholder 3"/>
          <p:cNvSpPr>
            <a:spLocks noGrp="1"/>
          </p:cNvSpPr>
          <p:nvPr>
            <p:ph type="sldNum" sz="quarter" idx="10"/>
          </p:nvPr>
        </p:nvSpPr>
        <p:spPr/>
        <p:txBody>
          <a:bodyPr/>
          <a:lstStyle/>
          <a:p>
            <a:fld id="{32B8A289-2B6E-3A4C-9FF4-41A6747D5642}" type="slidenum">
              <a:rPr lang="en-US" smtClean="0"/>
              <a:t>42</a:t>
            </a:fld>
            <a:endParaRPr lang="en-US"/>
          </a:p>
        </p:txBody>
      </p:sp>
    </p:spTree>
    <p:extLst>
      <p:ext uri="{BB962C8B-B14F-4D97-AF65-F5344CB8AC3E}">
        <p14:creationId xmlns:p14="http://schemas.microsoft.com/office/powerpoint/2010/main" val="400202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does it take to pass this exam?</a:t>
            </a:r>
          </a:p>
          <a:p>
            <a:endParaRPr lang="en-US" baseline="0" dirty="0" smtClean="0"/>
          </a:p>
          <a:p>
            <a:r>
              <a:rPr lang="en-US" baseline="0" dirty="0" smtClean="0"/>
              <a:t>	Diagram understanding.</a:t>
            </a:r>
          </a:p>
          <a:p>
            <a:r>
              <a:rPr lang="en-US" baseline="0" dirty="0" smtClean="0"/>
              <a:t>	</a:t>
            </a:r>
          </a:p>
          <a:p>
            <a:r>
              <a:rPr lang="en-US" baseline="0" dirty="0" smtClean="0"/>
              <a:t>	Simple taxonomic knowledge such as </a:t>
            </a:r>
            <a:r>
              <a:rPr lang="en-US" baseline="0" dirty="0" err="1" smtClean="0"/>
              <a:t>isa</a:t>
            </a:r>
            <a:r>
              <a:rPr lang="en-US" baseline="0" dirty="0" smtClean="0"/>
              <a:t>, definitions, </a:t>
            </a:r>
          </a:p>
          <a:p>
            <a:r>
              <a:rPr lang="en-US" baseline="0" dirty="0" smtClean="0"/>
              <a:t>	properties of object (ice is solid), </a:t>
            </a:r>
          </a:p>
          <a:p>
            <a:r>
              <a:rPr lang="en-US" baseline="0" dirty="0" smtClean="0"/>
              <a:t>	examples of situations (organism taking in nutrients),</a:t>
            </a:r>
          </a:p>
          <a:p>
            <a:r>
              <a:rPr lang="en-US" baseline="0" dirty="0" smtClean="0"/>
              <a:t>	Higher-order relations	</a:t>
            </a:r>
          </a:p>
          <a:p>
            <a:r>
              <a:rPr lang="en-US" baseline="0" dirty="0" smtClean="0"/>
              <a:t>		causality (gravity / causes / objects to fall to the ground), </a:t>
            </a:r>
          </a:p>
          <a:p>
            <a:r>
              <a:rPr lang="en-US" baseline="0" dirty="0" smtClean="0"/>
              <a:t>		function</a:t>
            </a:r>
          </a:p>
          <a:p>
            <a:r>
              <a:rPr lang="en-US" baseline="0" dirty="0" smtClean="0"/>
              <a:t>		requirements</a:t>
            </a:r>
          </a:p>
          <a:p>
            <a:r>
              <a:rPr lang="en-US" baseline="0" dirty="0" smtClean="0"/>
              <a:t>		enablement</a:t>
            </a:r>
          </a:p>
          <a:p>
            <a:r>
              <a:rPr lang="en-US" baseline="0" dirty="0" smtClean="0"/>
              <a:t>	process descriptions (sweat / moistens/ skin) (cool air/ against/ wet skin) cools (animal)</a:t>
            </a:r>
          </a:p>
          <a:p>
            <a:r>
              <a:rPr lang="en-US" baseline="0" dirty="0" smtClean="0"/>
              <a:t>	domain models (predator eats prey, predators go up, prey go down)</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43</a:t>
            </a:fld>
            <a:endParaRPr lang="en-US"/>
          </a:p>
        </p:txBody>
      </p:sp>
    </p:spTree>
    <p:extLst>
      <p:ext uri="{BB962C8B-B14F-4D97-AF65-F5344CB8AC3E}">
        <p14:creationId xmlns:p14="http://schemas.microsoft.com/office/powerpoint/2010/main" val="379414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a:t>
            </a:r>
            <a:r>
              <a:rPr lang="en-US" baseline="0" dirty="0" smtClean="0"/>
              <a:t> few example questions.</a:t>
            </a:r>
          </a:p>
          <a:p>
            <a:endParaRPr lang="en-US" dirty="0" smtClean="0"/>
          </a:p>
          <a:p>
            <a:r>
              <a:rPr lang="en-US" dirty="0" smtClean="0"/>
              <a:t>These</a:t>
            </a:r>
            <a:r>
              <a:rPr lang="en-US" baseline="0" dirty="0" smtClean="0"/>
              <a:t> are m</a:t>
            </a:r>
            <a:r>
              <a:rPr lang="en-US" dirty="0" smtClean="0"/>
              <a:t>ultiple</a:t>
            </a:r>
            <a:r>
              <a:rPr lang="en-US" baseline="0" dirty="0" smtClean="0"/>
              <a:t> choice questions. </a:t>
            </a:r>
          </a:p>
          <a:p>
            <a:r>
              <a:rPr lang="en-US" baseline="0" dirty="0" smtClean="0"/>
              <a:t>	A key advantage is that the evaluation is straight forward. You get points if you get the right answer. </a:t>
            </a:r>
          </a:p>
          <a:p>
            <a:endParaRPr lang="en-US" dirty="0" smtClean="0"/>
          </a:p>
          <a:p>
            <a:endParaRPr lang="en-US" baseline="0" dirty="0" smtClean="0"/>
          </a:p>
          <a:p>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44</a:t>
            </a:fld>
            <a:endParaRPr lang="en-US"/>
          </a:p>
        </p:txBody>
      </p:sp>
    </p:spTree>
    <p:extLst>
      <p:ext uri="{BB962C8B-B14F-4D97-AF65-F5344CB8AC3E}">
        <p14:creationId xmlns:p14="http://schemas.microsoft.com/office/powerpoint/2010/main" val="926200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choice questions</a:t>
            </a:r>
          </a:p>
          <a:p>
            <a:r>
              <a:rPr lang="en-US" baseline="0" dirty="0" smtClean="0"/>
              <a:t>	-- easy, well relatively easy to evaluate</a:t>
            </a:r>
          </a:p>
          <a:p>
            <a:r>
              <a:rPr lang="en-US" baseline="0" dirty="0" smtClean="0"/>
              <a:t>	-- explainable</a:t>
            </a:r>
          </a:p>
          <a:p>
            <a:endParaRPr lang="en-US" dirty="0" smtClean="0"/>
          </a:p>
          <a:p>
            <a:r>
              <a:rPr lang="en-US" dirty="0" smtClean="0"/>
              <a:t>Externally published standardized exams</a:t>
            </a:r>
            <a:r>
              <a:rPr lang="en-US" baseline="0" dirty="0" smtClean="0"/>
              <a:t> w/ increasing levels of sophistication in knowledge and reasoning. </a:t>
            </a:r>
          </a:p>
          <a:p>
            <a:endParaRPr lang="en-US" baseline="0" dirty="0" smtClean="0"/>
          </a:p>
          <a:p>
            <a:endParaRPr lang="en-US" baseline="0" dirty="0" smtClean="0"/>
          </a:p>
          <a:p>
            <a:r>
              <a:rPr lang="en-US" baseline="0" dirty="0" smtClean="0"/>
              <a:t>NY state regents exams.</a:t>
            </a:r>
          </a:p>
          <a:p>
            <a:endParaRPr lang="en-US" baseline="0" dirty="0" smtClean="0"/>
          </a:p>
          <a:p>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45</a:t>
            </a:fld>
            <a:endParaRPr lang="en-US"/>
          </a:p>
        </p:txBody>
      </p:sp>
    </p:spTree>
    <p:extLst>
      <p:ext uri="{BB962C8B-B14F-4D97-AF65-F5344CB8AC3E}">
        <p14:creationId xmlns:p14="http://schemas.microsoft.com/office/powerpoint/2010/main" val="926200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47</a:t>
            </a:fld>
            <a:endParaRPr lang="en-US"/>
          </a:p>
        </p:txBody>
      </p:sp>
    </p:spTree>
    <p:extLst>
      <p:ext uri="{BB962C8B-B14F-4D97-AF65-F5344CB8AC3E}">
        <p14:creationId xmlns:p14="http://schemas.microsoft.com/office/powerpoint/2010/main" val="3228446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colorful wagon wheel guides our knowledge extraction efforts.</a:t>
            </a:r>
          </a:p>
          <a:p>
            <a:endParaRPr lang="en-US" dirty="0" smtClean="0"/>
          </a:p>
          <a:p>
            <a:r>
              <a:rPr lang="en-US" dirty="0" smtClean="0"/>
              <a:t>We extract different types</a:t>
            </a:r>
            <a:r>
              <a:rPr lang="en-US" baseline="0" dirty="0" smtClean="0"/>
              <a:t> of knowledge from various sources. </a:t>
            </a:r>
          </a:p>
          <a:p>
            <a:endParaRPr lang="en-US" baseline="0" dirty="0" smtClean="0"/>
          </a:p>
          <a:p>
            <a:r>
              <a:rPr lang="en-US" baseline="0" dirty="0" smtClean="0"/>
              <a:t>I will show a few examples next.</a:t>
            </a:r>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49</a:t>
            </a:fld>
            <a:endParaRPr lang="en-US"/>
          </a:p>
        </p:txBody>
      </p:sp>
    </p:spTree>
    <p:extLst>
      <p:ext uri="{BB962C8B-B14F-4D97-AF65-F5344CB8AC3E}">
        <p14:creationId xmlns:p14="http://schemas.microsoft.com/office/powerpoint/2010/main" val="149509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information extraction. </a:t>
            </a:r>
          </a:p>
          <a:p>
            <a:endParaRPr lang="en-US" dirty="0" smtClean="0"/>
          </a:p>
          <a:p>
            <a:r>
              <a:rPr lang="en-US" dirty="0" smtClean="0"/>
              <a:t>A function from text to a structured</a:t>
            </a:r>
            <a:r>
              <a:rPr lang="en-US" baseline="0" dirty="0" smtClean="0"/>
              <a:t> or semi-structured database.</a:t>
            </a:r>
            <a:endParaRPr lang="en-US" dirty="0"/>
          </a:p>
        </p:txBody>
      </p:sp>
      <p:sp>
        <p:nvSpPr>
          <p:cNvPr id="4" name="Slide Number Placeholder 3"/>
          <p:cNvSpPr>
            <a:spLocks noGrp="1"/>
          </p:cNvSpPr>
          <p:nvPr>
            <p:ph type="sldNum" sz="quarter" idx="10"/>
          </p:nvPr>
        </p:nvSpPr>
        <p:spPr/>
        <p:txBody>
          <a:bodyPr/>
          <a:lstStyle/>
          <a:p>
            <a:fld id="{A5064114-B1C6-474F-8E01-F603906379AF}" type="slidenum">
              <a:rPr lang="en-US" smtClean="0"/>
              <a:t>10</a:t>
            </a:fld>
            <a:endParaRPr lang="en-US"/>
          </a:p>
        </p:txBody>
      </p:sp>
    </p:spTree>
    <p:extLst>
      <p:ext uri="{BB962C8B-B14F-4D97-AF65-F5344CB8AC3E}">
        <p14:creationId xmlns:p14="http://schemas.microsoft.com/office/powerpoint/2010/main" val="44572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extract properties of objects and other simple facts we use an open </a:t>
            </a:r>
            <a:r>
              <a:rPr lang="en-US" baseline="0" dirty="0" err="1" smtClean="0"/>
              <a:t>ie</a:t>
            </a:r>
            <a:r>
              <a:rPr lang="en-US" baseline="0" dirty="0" smtClean="0"/>
              <a:t> extractor. </a:t>
            </a:r>
          </a:p>
          <a:p>
            <a:endParaRPr lang="en-US" baseline="0" dirty="0" smtClean="0"/>
          </a:p>
          <a:p>
            <a:r>
              <a:rPr lang="en-US" baseline="0" dirty="0" smtClean="0"/>
              <a:t>We obtain taxonomic relations such as instance class relationships from resources like WordNet (and other sources).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50</a:t>
            </a:fld>
            <a:endParaRPr lang="en-US"/>
          </a:p>
        </p:txBody>
      </p:sp>
    </p:spTree>
    <p:extLst>
      <p:ext uri="{BB962C8B-B14F-4D97-AF65-F5344CB8AC3E}">
        <p14:creationId xmlns:p14="http://schemas.microsoft.com/office/powerpoint/2010/main" val="1766165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identified a small</a:t>
            </a:r>
            <a:r>
              <a:rPr lang="en-US" baseline="0" dirty="0" smtClean="0"/>
              <a:t> set of general purpose relations such as purpose of an action, the effect of an action, function of entities etc. </a:t>
            </a:r>
          </a:p>
          <a:p>
            <a:endParaRPr lang="en-US" baseline="0" dirty="0" smtClean="0"/>
          </a:p>
          <a:p>
            <a:r>
              <a:rPr lang="en-US" baseline="0" dirty="0" smtClean="0"/>
              <a:t>We build extractors that target these specific relations. </a:t>
            </a:r>
          </a:p>
          <a:p>
            <a:endParaRPr lang="en-US" baseline="0" dirty="0" smtClean="0"/>
          </a:p>
          <a:p>
            <a:r>
              <a:rPr lang="en-US" baseline="0" dirty="0" smtClean="0"/>
              <a:t>We use the Barron’s study guide as our source text for these relations. </a:t>
            </a:r>
          </a:p>
          <a:p>
            <a:endParaRPr lang="en-US" baseline="0" dirty="0" smtClean="0"/>
          </a:p>
          <a:p>
            <a:r>
              <a:rPr lang="en-US" baseline="0" dirty="0" smtClean="0"/>
              <a:t>	Not flowery language that is often used in textbooks</a:t>
            </a:r>
          </a:p>
          <a:p>
            <a:r>
              <a:rPr lang="en-US" baseline="0" dirty="0" smtClean="0"/>
              <a:t>	Contains relevant information.</a:t>
            </a:r>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51</a:t>
            </a:fld>
            <a:endParaRPr lang="en-US"/>
          </a:p>
        </p:txBody>
      </p:sp>
    </p:spTree>
    <p:extLst>
      <p:ext uri="{BB962C8B-B14F-4D97-AF65-F5344CB8AC3E}">
        <p14:creationId xmlns:p14="http://schemas.microsoft.com/office/powerpoint/2010/main" val="1134005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process</a:t>
            </a:r>
            <a:r>
              <a:rPr lang="en-US" baseline="0" dirty="0" smtClean="0"/>
              <a:t> definition sentences extracted from the web using a separate extractor that leverages regularities in definitional language.</a:t>
            </a:r>
          </a:p>
          <a:p>
            <a:endParaRPr lang="en-US" baseline="0" dirty="0" smtClean="0"/>
          </a:p>
          <a:p>
            <a:r>
              <a:rPr lang="en-US" baseline="0" dirty="0" smtClean="0"/>
              <a:t>Those are some examples of the types of knowledge we extract currently extract. </a:t>
            </a:r>
          </a:p>
          <a:p>
            <a:endParaRPr lang="en-US" baseline="0" dirty="0" smtClean="0"/>
          </a:p>
        </p:txBody>
      </p:sp>
      <p:sp>
        <p:nvSpPr>
          <p:cNvPr id="4" name="Slide Number Placeholder 3"/>
          <p:cNvSpPr>
            <a:spLocks noGrp="1"/>
          </p:cNvSpPr>
          <p:nvPr>
            <p:ph type="sldNum" sz="quarter" idx="10"/>
          </p:nvPr>
        </p:nvSpPr>
        <p:spPr/>
        <p:txBody>
          <a:bodyPr/>
          <a:lstStyle/>
          <a:p>
            <a:fld id="{32B8A289-2B6E-3A4C-9FF4-41A6747D5642}" type="slidenum">
              <a:rPr lang="en-US" smtClean="0"/>
              <a:t>52</a:t>
            </a:fld>
            <a:endParaRPr lang="en-US"/>
          </a:p>
        </p:txBody>
      </p:sp>
    </p:spTree>
    <p:extLst>
      <p:ext uri="{BB962C8B-B14F-4D97-AF65-F5344CB8AC3E}">
        <p14:creationId xmlns:p14="http://schemas.microsoft.com/office/powerpoint/2010/main" val="721177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various sources to extract different kinds of knowledge.</a:t>
            </a:r>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53</a:t>
            </a:fld>
            <a:endParaRPr lang="en-US"/>
          </a:p>
        </p:txBody>
      </p:sp>
    </p:spTree>
    <p:extLst>
      <p:ext uri="{BB962C8B-B14F-4D97-AF65-F5344CB8AC3E}">
        <p14:creationId xmlns:p14="http://schemas.microsoft.com/office/powerpoint/2010/main" val="1495098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54</a:t>
            </a:fld>
            <a:endParaRPr lang="en-US"/>
          </a:p>
        </p:txBody>
      </p:sp>
    </p:spTree>
    <p:extLst>
      <p:ext uri="{BB962C8B-B14F-4D97-AF65-F5344CB8AC3E}">
        <p14:creationId xmlns:p14="http://schemas.microsoft.com/office/powerpoint/2010/main" val="3483636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55</a:t>
            </a:fld>
            <a:endParaRPr lang="en-US"/>
          </a:p>
        </p:txBody>
      </p:sp>
    </p:spTree>
    <p:extLst>
      <p:ext uri="{BB962C8B-B14F-4D97-AF65-F5344CB8AC3E}">
        <p14:creationId xmlns:p14="http://schemas.microsoft.com/office/powerpoint/2010/main" val="3483636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Probabilistic inference</a:t>
            </a:r>
          </a:p>
          <a:p>
            <a:endParaRPr lang="en-US" b="1" dirty="0" smtClean="0"/>
          </a:p>
          <a:p>
            <a:r>
              <a:rPr lang="en-US" dirty="0" smtClean="0"/>
              <a:t>	Handling uncertainty and noise in extractions. </a:t>
            </a:r>
          </a:p>
          <a:p>
            <a:r>
              <a:rPr lang="en-US" b="0" dirty="0" smtClean="0"/>
              <a:t>	Combining robust entailment methods with deductive reasoning</a:t>
            </a:r>
            <a:endParaRPr lang="en-US" dirty="0" smtClean="0"/>
          </a:p>
          <a:p>
            <a:r>
              <a:rPr lang="en-US" b="1" dirty="0" smtClean="0"/>
              <a:t>	</a:t>
            </a:r>
            <a:r>
              <a:rPr lang="en-US" b="0" dirty="0" smtClean="0"/>
              <a:t>Broad coverage methods for bridging gaps in knowledge. </a:t>
            </a:r>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57</a:t>
            </a:fld>
            <a:endParaRPr lang="en-US"/>
          </a:p>
        </p:txBody>
      </p:sp>
    </p:spTree>
    <p:extLst>
      <p:ext uri="{BB962C8B-B14F-4D97-AF65-F5344CB8AC3E}">
        <p14:creationId xmlns:p14="http://schemas.microsoft.com/office/powerpoint/2010/main" val="1822367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a:t>
            </a:r>
            <a:r>
              <a:rPr lang="en-US" baseline="0" dirty="0" smtClean="0"/>
              <a:t> static IR system design, the ways of representing a query and the algorithm used to score documents are chosen a-priori based on their performance on a training set. Q* and M* are the best-on-train alternatives.</a:t>
            </a:r>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59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main premise behind this thesis is that selecting the best alternative for each query is better than using a fixed selection.</a:t>
            </a:r>
          </a:p>
          <a:p>
            <a:endParaRPr lang="en-US" baseline="0" dirty="0" smtClean="0"/>
          </a:p>
          <a:p>
            <a:r>
              <a:rPr lang="en-US" baseline="0" dirty="0" smtClean="0"/>
              <a:t>Therefore, the main goal of this thesis is to enable query-dependent selection using estimated effectiveness.</a:t>
            </a:r>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a:t>
            </a:r>
            <a:r>
              <a:rPr lang="en-US" baseline="0" dirty="0" smtClean="0"/>
              <a:t> we consider using multiple ways of representing a query and generating multiple result sets one corresponding to each representation and then deciding when representation to use. </a:t>
            </a:r>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11</a:t>
            </a:fld>
            <a:endParaRPr lang="en-US"/>
          </a:p>
        </p:txBody>
      </p:sp>
    </p:spTree>
    <p:extLst>
      <p:ext uri="{BB962C8B-B14F-4D97-AF65-F5344CB8AC3E}">
        <p14:creationId xmlns:p14="http://schemas.microsoft.com/office/powerpoint/2010/main" val="2469778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Similarly,</a:t>
            </a:r>
            <a:r>
              <a:rPr lang="en-US" baseline="0" dirty="0" smtClean="0"/>
              <a:t> we can imagine having multiple ranking algorithms each of which produce different </a:t>
            </a:r>
            <a:r>
              <a:rPr lang="en-US" baseline="0" smtClean="0"/>
              <a:t>result sets </a:t>
            </a:r>
            <a:r>
              <a:rPr lang="en-US" baseline="0" dirty="0" smtClean="0"/>
              <a:t>for the same query and now we use </a:t>
            </a:r>
            <a:r>
              <a:rPr lang="en-US" baseline="0" dirty="0" err="1" smtClean="0"/>
              <a:t>qds</a:t>
            </a:r>
            <a:r>
              <a:rPr lang="en-US" baseline="0" dirty="0" smtClean="0"/>
              <a:t> to select the best result set. </a:t>
            </a:r>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62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is our approach for performing </a:t>
            </a:r>
            <a:r>
              <a:rPr lang="en-US" baseline="0" dirty="0" err="1" smtClean="0"/>
              <a:t>qds</a:t>
            </a:r>
            <a:r>
              <a:rPr lang="en-US" baseline="0" dirty="0" smtClean="0"/>
              <a:t>? We simply extract features of the result set and the query when appropriate and use a learning formulation that assigns scores to these result sets based on their effectiveness. These estimated effectiveness scores are then used to either select one particular result set or to combine multiple result sets.</a:t>
            </a:r>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63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quickly mention the main questions we focused in this thesis and summarize the main results for </a:t>
            </a:r>
            <a:r>
              <a:rPr lang="en-US" b="1" baseline="0" dirty="0" smtClean="0"/>
              <a:t>query-dependent selection for two applications in web search.</a:t>
            </a:r>
          </a:p>
          <a:p>
            <a:endParaRPr lang="en-US" baseline="0" dirty="0" smtClean="0"/>
          </a:p>
          <a:p>
            <a:r>
              <a:rPr lang="en-US" baseline="0" dirty="0" smtClean="0"/>
              <a:t>The </a:t>
            </a:r>
            <a:r>
              <a:rPr lang="en-US" b="1" baseline="0" dirty="0" smtClean="0"/>
              <a:t>main question is how to estimate </a:t>
            </a:r>
            <a:r>
              <a:rPr lang="en-US" baseline="0" dirty="0" smtClean="0"/>
              <a:t>effectiveness. </a:t>
            </a:r>
          </a:p>
          <a:p>
            <a:r>
              <a:rPr lang="en-US" baseline="0" dirty="0" smtClean="0"/>
              <a:t>Our </a:t>
            </a:r>
            <a:r>
              <a:rPr lang="en-US" b="1" baseline="0" dirty="0" smtClean="0"/>
              <a:t>approach is to use retrieval-based features</a:t>
            </a:r>
            <a:r>
              <a:rPr lang="en-US" baseline="0" dirty="0" smtClean="0"/>
              <a:t>. </a:t>
            </a:r>
          </a:p>
          <a:p>
            <a:r>
              <a:rPr lang="en-US" baseline="0" dirty="0" smtClean="0"/>
              <a:t> </a:t>
            </a:r>
            <a:r>
              <a:rPr lang="en-US" b="0" baseline="0" dirty="0" smtClean="0"/>
              <a:t>We see a</a:t>
            </a:r>
            <a:r>
              <a:rPr lang="en-US" b="1" baseline="0" dirty="0" smtClean="0"/>
              <a:t> strong correlation with DCG@5 and moderate with NDCG@5</a:t>
            </a:r>
            <a:r>
              <a:rPr lang="en-US" baseline="0" dirty="0" smtClean="0"/>
              <a:t>. </a:t>
            </a:r>
          </a:p>
          <a:p>
            <a:r>
              <a:rPr lang="en-US" baseline="0" dirty="0" smtClean="0"/>
              <a:t>Given some estimators of effectiveness, the next question we consider,</a:t>
            </a:r>
          </a:p>
          <a:p>
            <a:r>
              <a:rPr lang="en-US" baseline="0" dirty="0" smtClean="0"/>
              <a:t> </a:t>
            </a:r>
            <a:r>
              <a:rPr lang="en-US" b="1" baseline="0" dirty="0" smtClean="0"/>
              <a:t>is how do we select the alternatives. </a:t>
            </a:r>
          </a:p>
          <a:p>
            <a:r>
              <a:rPr lang="en-US" baseline="0" dirty="0" smtClean="0"/>
              <a:t>We focus on modeling </a:t>
            </a:r>
            <a:r>
              <a:rPr lang="en-US" b="1" baseline="0" dirty="0" smtClean="0"/>
              <a:t>improvements with respect to a baseline. </a:t>
            </a:r>
          </a:p>
          <a:p>
            <a:r>
              <a:rPr lang="en-US" baseline="0" dirty="0" smtClean="0"/>
              <a:t>We see </a:t>
            </a:r>
            <a:r>
              <a:rPr lang="en-US" b="1" baseline="0" dirty="0" smtClean="0"/>
              <a:t>a 4% and 3.75% improvement for two applications </a:t>
            </a:r>
            <a:r>
              <a:rPr lang="en-US" baseline="0" dirty="0" smtClean="0"/>
              <a:t>in query reduction and ranker selection respectively, along with some improvements for fusion as well. </a:t>
            </a:r>
          </a:p>
          <a:p>
            <a:r>
              <a:rPr lang="en-US" baseline="0" dirty="0" smtClean="0"/>
              <a:t>The </a:t>
            </a:r>
            <a:r>
              <a:rPr lang="en-US" b="1" baseline="0" dirty="0" smtClean="0"/>
              <a:t>gains although modest on average </a:t>
            </a:r>
            <a:r>
              <a:rPr lang="en-US" baseline="0" dirty="0" smtClean="0"/>
              <a:t>are actually </a:t>
            </a:r>
          </a:p>
          <a:p>
            <a:r>
              <a:rPr lang="en-US" b="1" baseline="0" dirty="0" smtClean="0"/>
              <a:t>substantial when considering the subset</a:t>
            </a:r>
            <a:r>
              <a:rPr lang="en-US" baseline="0" dirty="0" smtClean="0"/>
              <a:t> on which they achieve this impact. </a:t>
            </a:r>
          </a:p>
          <a:p>
            <a:r>
              <a:rPr lang="en-US" baseline="0" dirty="0" smtClean="0"/>
              <a:t>Our results also show that </a:t>
            </a:r>
          </a:p>
          <a:p>
            <a:r>
              <a:rPr lang="en-US" b="1" baseline="0" dirty="0" err="1" smtClean="0"/>
              <a:t>rel.eff</a:t>
            </a:r>
            <a:r>
              <a:rPr lang="en-US" b="1" baseline="0" dirty="0" smtClean="0"/>
              <a:t> is better than independent</a:t>
            </a:r>
            <a:r>
              <a:rPr lang="en-US" baseline="0" dirty="0" smtClean="0"/>
              <a:t> when using the features we develop.</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36C1680-D1FD-4EC2-AE83-DB2F2B2A9154}" type="slidenum">
              <a:rPr lang="en-US" smtClean="0"/>
              <a:pPr/>
              <a:t>64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studied problem. </a:t>
            </a:r>
          </a:p>
          <a:p>
            <a:endParaRPr lang="en-US" dirty="0" smtClean="0"/>
          </a:p>
          <a:p>
            <a:r>
              <a:rPr lang="en-US" dirty="0" smtClean="0"/>
              <a:t>Several successful systems and products exist.	</a:t>
            </a:r>
          </a:p>
          <a:p>
            <a:endParaRPr lang="en-US" dirty="0" smtClean="0"/>
          </a:p>
          <a:p>
            <a:r>
              <a:rPr lang="en-US" dirty="0" smtClean="0"/>
              <a:t>Mostly supervised methods. </a:t>
            </a:r>
          </a:p>
          <a:p>
            <a:endParaRPr lang="en-US" dirty="0"/>
          </a:p>
        </p:txBody>
      </p:sp>
      <p:sp>
        <p:nvSpPr>
          <p:cNvPr id="4" name="Slide Number Placeholder 3"/>
          <p:cNvSpPr>
            <a:spLocks noGrp="1"/>
          </p:cNvSpPr>
          <p:nvPr>
            <p:ph type="sldNum" sz="quarter" idx="10"/>
          </p:nvPr>
        </p:nvSpPr>
        <p:spPr/>
        <p:txBody>
          <a:bodyPr/>
          <a:lstStyle/>
          <a:p>
            <a:fld id="{A5064114-B1C6-474F-8E01-F603906379AF}" type="slidenum">
              <a:rPr lang="en-US" smtClean="0"/>
              <a:t>66</a:t>
            </a:fld>
            <a:endParaRPr lang="en-US"/>
          </a:p>
        </p:txBody>
      </p:sp>
    </p:spTree>
    <p:extLst>
      <p:ext uri="{BB962C8B-B14F-4D97-AF65-F5344CB8AC3E}">
        <p14:creationId xmlns:p14="http://schemas.microsoft.com/office/powerpoint/2010/main" val="445726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choice questions</a:t>
            </a:r>
          </a:p>
          <a:p>
            <a:r>
              <a:rPr lang="en-US" baseline="0" dirty="0" smtClean="0"/>
              <a:t>	-- easy, well relatively easy to evaluate</a:t>
            </a:r>
          </a:p>
          <a:p>
            <a:r>
              <a:rPr lang="en-US" baseline="0" dirty="0" smtClean="0"/>
              <a:t>	-- explainable</a:t>
            </a:r>
          </a:p>
          <a:p>
            <a:endParaRPr lang="en-US" dirty="0" smtClean="0"/>
          </a:p>
          <a:p>
            <a:r>
              <a:rPr lang="en-US" dirty="0" smtClean="0"/>
              <a:t>Externally published standardized exams</a:t>
            </a:r>
            <a:r>
              <a:rPr lang="en-US" baseline="0" dirty="0" smtClean="0"/>
              <a:t> w/ increasing levels of sophistication in knowledge and reasoning. </a:t>
            </a:r>
          </a:p>
          <a:p>
            <a:endParaRPr lang="en-US" baseline="0" dirty="0" smtClean="0"/>
          </a:p>
          <a:p>
            <a:endParaRPr lang="en-US" baseline="0" dirty="0" smtClean="0"/>
          </a:p>
          <a:p>
            <a:r>
              <a:rPr lang="en-US" baseline="0" dirty="0" smtClean="0"/>
              <a:t>NY state regents exams.</a:t>
            </a:r>
          </a:p>
          <a:p>
            <a:endParaRPr lang="en-US" baseline="0" dirty="0" smtClean="0"/>
          </a:p>
          <a:p>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68</a:t>
            </a:fld>
            <a:endParaRPr lang="en-US"/>
          </a:p>
        </p:txBody>
      </p:sp>
    </p:spTree>
    <p:extLst>
      <p:ext uri="{BB962C8B-B14F-4D97-AF65-F5344CB8AC3E}">
        <p14:creationId xmlns:p14="http://schemas.microsoft.com/office/powerpoint/2010/main" val="926200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Chambers and Jurafsky in</a:t>
            </a:r>
            <a:r>
              <a:rPr lang="en-US" baseline="0" dirty="0" smtClean="0"/>
              <a:t> their seminal work showed an automatic method. </a:t>
            </a:r>
          </a:p>
          <a:p>
            <a:endParaRPr lang="en-US" baseline="0" dirty="0" smtClean="0"/>
          </a:p>
          <a:p>
            <a:r>
              <a:rPr lang="en-US" baseline="0" dirty="0" smtClean="0"/>
              <a:t>Chambers</a:t>
            </a:r>
          </a:p>
          <a:p>
            <a:endParaRPr lang="en-US" baseline="0" dirty="0" smtClean="0"/>
          </a:p>
          <a:p>
            <a:r>
              <a:rPr lang="en-US" baseline="0" dirty="0" smtClean="0"/>
              <a:t>and one other recent work has followed up with probabilistic induction</a:t>
            </a:r>
            <a:endParaRPr lang="en-US" dirty="0"/>
          </a:p>
        </p:txBody>
      </p:sp>
      <p:sp>
        <p:nvSpPr>
          <p:cNvPr id="4" name="Slide Number Placeholder 3"/>
          <p:cNvSpPr>
            <a:spLocks noGrp="1"/>
          </p:cNvSpPr>
          <p:nvPr>
            <p:ph type="sldNum" sz="quarter" idx="10"/>
          </p:nvPr>
        </p:nvSpPr>
        <p:spPr/>
        <p:txBody>
          <a:bodyPr/>
          <a:lstStyle/>
          <a:p>
            <a:fld id="{1A944968-1485-5F45-AF52-975CE60EC11C}" type="slidenum">
              <a:rPr lang="en-US" smtClean="0"/>
              <a:t>69</a:t>
            </a:fld>
            <a:endParaRPr lang="en-US"/>
          </a:p>
        </p:txBody>
      </p:sp>
    </p:spTree>
    <p:extLst>
      <p:ext uri="{BB962C8B-B14F-4D97-AF65-F5344CB8AC3E}">
        <p14:creationId xmlns:p14="http://schemas.microsoft.com/office/powerpoint/2010/main" val="127130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12</a:t>
            </a:fld>
            <a:endParaRPr lang="en-US"/>
          </a:p>
        </p:txBody>
      </p:sp>
    </p:spTree>
    <p:extLst>
      <p:ext uri="{BB962C8B-B14F-4D97-AF65-F5344CB8AC3E}">
        <p14:creationId xmlns:p14="http://schemas.microsoft.com/office/powerpoint/2010/main" val="40995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13</a:t>
            </a:fld>
            <a:endParaRPr lang="en-US"/>
          </a:p>
        </p:txBody>
      </p:sp>
    </p:spTree>
    <p:extLst>
      <p:ext uri="{BB962C8B-B14F-4D97-AF65-F5344CB8AC3E}">
        <p14:creationId xmlns:p14="http://schemas.microsoft.com/office/powerpoint/2010/main" val="40995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8A289-2B6E-3A4C-9FF4-41A6747D5642}" type="slidenum">
              <a:rPr lang="en-US" smtClean="0"/>
              <a:t>14</a:t>
            </a:fld>
            <a:endParaRPr lang="en-US"/>
          </a:p>
        </p:txBody>
      </p:sp>
    </p:spTree>
    <p:extLst>
      <p:ext uri="{BB962C8B-B14F-4D97-AF65-F5344CB8AC3E}">
        <p14:creationId xmlns:p14="http://schemas.microsoft.com/office/powerpoint/2010/main" val="409952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studied problem. </a:t>
            </a:r>
          </a:p>
          <a:p>
            <a:endParaRPr lang="en-US" dirty="0" smtClean="0"/>
          </a:p>
          <a:p>
            <a:r>
              <a:rPr lang="en-US" dirty="0" smtClean="0"/>
              <a:t>Several successful systems and products exist.	</a:t>
            </a:r>
          </a:p>
          <a:p>
            <a:endParaRPr lang="en-US" dirty="0" smtClean="0"/>
          </a:p>
          <a:p>
            <a:r>
              <a:rPr lang="en-US" dirty="0" smtClean="0"/>
              <a:t>Mostly supervised methods. </a:t>
            </a:r>
          </a:p>
          <a:p>
            <a:endParaRPr lang="en-US" dirty="0"/>
          </a:p>
        </p:txBody>
      </p:sp>
      <p:sp>
        <p:nvSpPr>
          <p:cNvPr id="4" name="Slide Number Placeholder 3"/>
          <p:cNvSpPr>
            <a:spLocks noGrp="1"/>
          </p:cNvSpPr>
          <p:nvPr>
            <p:ph type="sldNum" sz="quarter" idx="10"/>
          </p:nvPr>
        </p:nvSpPr>
        <p:spPr/>
        <p:txBody>
          <a:bodyPr/>
          <a:lstStyle/>
          <a:p>
            <a:fld id="{A5064114-B1C6-474F-8E01-F603906379AF}" type="slidenum">
              <a:rPr lang="en-US" smtClean="0"/>
              <a:t>15</a:t>
            </a:fld>
            <a:endParaRPr lang="en-US"/>
          </a:p>
        </p:txBody>
      </p:sp>
    </p:spTree>
    <p:extLst>
      <p:ext uri="{BB962C8B-B14F-4D97-AF65-F5344CB8AC3E}">
        <p14:creationId xmlns:p14="http://schemas.microsoft.com/office/powerpoint/2010/main" val="44572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define schemas as set of actors and the roles they play</a:t>
            </a:r>
          </a:p>
          <a:p>
            <a:endParaRPr lang="en-US" dirty="0" smtClean="0"/>
          </a:p>
          <a:p>
            <a:r>
              <a:rPr lang="en-US" dirty="0" smtClean="0"/>
              <a:t>Here</a:t>
            </a:r>
            <a:r>
              <a:rPr lang="en-US" baseline="0" dirty="0" smtClean="0"/>
              <a:t> is an example, an arrest schema.</a:t>
            </a:r>
          </a:p>
          <a:p>
            <a:endParaRPr lang="en-US" baseline="0" dirty="0" smtClean="0"/>
          </a:p>
          <a:p>
            <a:r>
              <a:rPr lang="en-US" baseline="0" dirty="0" smtClean="0"/>
              <a:t>Key actors are a suspect who is arrest by an agent say police, and a lawyer who represents the suspect and a judge who sentences or acquits the suspect.</a:t>
            </a:r>
          </a:p>
          <a:p>
            <a:endParaRPr lang="en-US" baseline="0" dirty="0" smtClean="0"/>
          </a:p>
          <a:p>
            <a:r>
              <a:rPr lang="en-US" baseline="0" dirty="0" smtClean="0"/>
              <a:t>Note there is no notion of temporal (or causal ordering) among the relations here. Not within the scope of this work.  </a:t>
            </a:r>
          </a:p>
        </p:txBody>
      </p:sp>
      <p:sp>
        <p:nvSpPr>
          <p:cNvPr id="4" name="Slide Number Placeholder 3"/>
          <p:cNvSpPr>
            <a:spLocks noGrp="1"/>
          </p:cNvSpPr>
          <p:nvPr>
            <p:ph type="sldNum" sz="quarter" idx="10"/>
          </p:nvPr>
        </p:nvSpPr>
        <p:spPr/>
        <p:txBody>
          <a:bodyPr/>
          <a:lstStyle/>
          <a:p>
            <a:fld id="{1A944968-1485-5F45-AF52-975CE60EC11C}" type="slidenum">
              <a:rPr lang="en-US" smtClean="0"/>
              <a:t>16</a:t>
            </a:fld>
            <a:endParaRPr lang="en-US"/>
          </a:p>
        </p:txBody>
      </p:sp>
    </p:spTree>
    <p:extLst>
      <p:ext uri="{BB962C8B-B14F-4D97-AF65-F5344CB8AC3E}">
        <p14:creationId xmlns:p14="http://schemas.microsoft.com/office/powerpoint/2010/main" val="150785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3200" cap="none" baseline="0">
                <a:latin typeface="+mn-lt"/>
              </a:defRPr>
            </a:lvl1pPr>
          </a:lstStyle>
          <a:p>
            <a:r>
              <a:rPr lang="en-US" dirty="0" smtClean="0"/>
              <a:t>Click to Edit Title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7E52919B-1153-3747-8AB7-BB32B936B448}"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52919B-1153-3747-8AB7-BB32B936B448}"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E52919B-1153-3747-8AB7-BB32B936B448}"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52919B-1153-3747-8AB7-BB32B936B448}"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784BE7F9-A1F9-FE4A-8D72-E172BA47C33F}" type="datetimeFigureOut">
              <a:rPr lang="en-US" smtClean="0"/>
              <a:t>3/8/14</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52919B-1153-3747-8AB7-BB32B936B4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071" y="16520"/>
            <a:ext cx="8505911"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39071" y="1157153"/>
            <a:ext cx="8505911" cy="50159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64422" y="6501542"/>
            <a:ext cx="535823" cy="329184"/>
          </a:xfrm>
          <a:prstGeom prst="rect">
            <a:avLst/>
          </a:prstGeom>
        </p:spPr>
        <p:txBody>
          <a:bodyPr vert="horz" lIns="91440" tIns="45720" rIns="91440" bIns="45720" rtlCol="0" anchor="ctr"/>
          <a:lstStyle>
            <a:lvl1pPr algn="r">
              <a:defRPr sz="1400" b="1">
                <a:solidFill>
                  <a:schemeClr val="tx1">
                    <a:lumMod val="50000"/>
                    <a:lumOff val="50000"/>
                  </a:schemeClr>
                </a:solidFill>
              </a:defRPr>
            </a:lvl1pPr>
          </a:lstStyle>
          <a:p>
            <a:fld id="{7E52919B-1153-3747-8AB7-BB32B936B4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4000" kern="1200" spc="-100" baseline="0">
          <a:solidFill>
            <a:schemeClr val="tx1">
              <a:lumMod val="50000"/>
              <a:lumOff val="50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6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Open-domain Knowledge Extraction</a:t>
            </a:r>
            <a:endParaRPr lang="en-US" dirty="0"/>
          </a:p>
        </p:txBody>
      </p:sp>
      <p:sp>
        <p:nvSpPr>
          <p:cNvPr id="3" name="Subtitle 2"/>
          <p:cNvSpPr>
            <a:spLocks noGrp="1"/>
          </p:cNvSpPr>
          <p:nvPr>
            <p:ph type="subTitle" idx="1"/>
          </p:nvPr>
        </p:nvSpPr>
        <p:spPr/>
        <p:txBody>
          <a:bodyPr/>
          <a:lstStyle/>
          <a:p>
            <a:r>
              <a:rPr lang="en-US" dirty="0" smtClean="0"/>
              <a:t>Niranjan Balasubramanian</a:t>
            </a:r>
          </a:p>
          <a:p>
            <a:r>
              <a:rPr lang="en-US" dirty="0" smtClean="0"/>
              <a:t>University of Washington</a:t>
            </a:r>
          </a:p>
          <a:p>
            <a:endParaRPr lang="en-US" dirty="0" smtClean="0"/>
          </a:p>
          <a:p>
            <a:endParaRPr lang="en-US" dirty="0"/>
          </a:p>
        </p:txBody>
      </p:sp>
    </p:spTree>
    <p:extLst>
      <p:ext uri="{BB962C8B-B14F-4D97-AF65-F5344CB8AC3E}">
        <p14:creationId xmlns:p14="http://schemas.microsoft.com/office/powerpoint/2010/main" val="33382410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Events</a:t>
            </a:r>
            <a:endParaRPr lang="en-US" dirty="0"/>
          </a:p>
        </p:txBody>
      </p:sp>
      <p:sp>
        <p:nvSpPr>
          <p:cNvPr id="13" name="TextBox 12"/>
          <p:cNvSpPr txBox="1"/>
          <p:nvPr/>
        </p:nvSpPr>
        <p:spPr>
          <a:xfrm>
            <a:off x="489857" y="1105745"/>
            <a:ext cx="8050358" cy="400110"/>
          </a:xfrm>
          <a:prstGeom prst="rect">
            <a:avLst/>
          </a:prstGeom>
          <a:noFill/>
        </p:spPr>
        <p:txBody>
          <a:bodyPr wrap="square" rtlCol="0">
            <a:spAutoFit/>
          </a:bodyPr>
          <a:lstStyle/>
          <a:p>
            <a:pPr algn="ctr"/>
            <a:r>
              <a:rPr lang="en-US" sz="2000" dirty="0" smtClean="0"/>
              <a:t>What can current information extraction systems do currently?</a:t>
            </a:r>
            <a:endParaRPr lang="en-US" sz="2000" dirty="0"/>
          </a:p>
        </p:txBody>
      </p:sp>
      <p:sp>
        <p:nvSpPr>
          <p:cNvPr id="14" name="TextBox 13"/>
          <p:cNvSpPr txBox="1"/>
          <p:nvPr/>
        </p:nvSpPr>
        <p:spPr>
          <a:xfrm>
            <a:off x="672262" y="2117389"/>
            <a:ext cx="4770595" cy="4708981"/>
          </a:xfrm>
          <a:prstGeom prst="rect">
            <a:avLst/>
          </a:prstGeom>
          <a:noFill/>
          <a:ln>
            <a:solidFill>
              <a:srgbClr val="3366FF"/>
            </a:solidFill>
          </a:ln>
        </p:spPr>
        <p:txBody>
          <a:bodyPr wrap="square" rtlCol="0">
            <a:spAutoFit/>
          </a:bodyPr>
          <a:lstStyle/>
          <a:p>
            <a:pPr algn="just"/>
            <a:r>
              <a:rPr lang="en-US" sz="1000" b="1" dirty="0"/>
              <a:t> </a:t>
            </a:r>
            <a:r>
              <a:rPr lang="en-US" sz="1000" b="1" dirty="0">
                <a:solidFill>
                  <a:srgbClr val="3366FF"/>
                </a:solidFill>
              </a:rPr>
              <a:t>Manny Ramirez</a:t>
            </a:r>
            <a:r>
              <a:rPr lang="en-US" sz="1000" dirty="0"/>
              <a:t> joined a growing lineup of All-Stars linked to drugs </a:t>
            </a:r>
            <a:r>
              <a:rPr lang="en-US" sz="1000" b="1" dirty="0">
                <a:solidFill>
                  <a:srgbClr val="FF0000"/>
                </a:solidFill>
              </a:rPr>
              <a:t>Thursday</a:t>
            </a:r>
            <a:r>
              <a:rPr lang="en-US" sz="1000" dirty="0"/>
              <a:t>, with the dreadlocked slugger banished for 50 games by a sport that cannot shake free from scandal.</a:t>
            </a:r>
          </a:p>
          <a:p>
            <a:pPr algn="just"/>
            <a:endParaRPr lang="en-US" sz="1000" dirty="0"/>
          </a:p>
          <a:p>
            <a:pPr algn="just"/>
            <a:r>
              <a:rPr lang="en-US" sz="1000" dirty="0"/>
              <a:t>The </a:t>
            </a:r>
            <a:r>
              <a:rPr lang="en-US" sz="1000" b="1" dirty="0">
                <a:solidFill>
                  <a:srgbClr val="008000"/>
                </a:solidFill>
              </a:rPr>
              <a:t>Los Angeles Dodgers</a:t>
            </a:r>
            <a:r>
              <a:rPr lang="en-US" sz="1000" b="1" dirty="0"/>
              <a:t> </a:t>
            </a:r>
            <a:r>
              <a:rPr lang="en-US" sz="1000" dirty="0"/>
              <a:t>star said he did not take steroids and was prescribed medication by a doctor that contained a banned substance.</a:t>
            </a:r>
          </a:p>
          <a:p>
            <a:pPr algn="just"/>
            <a:endParaRPr lang="en-US" sz="1000" dirty="0"/>
          </a:p>
          <a:p>
            <a:pPr algn="just"/>
            <a:r>
              <a:rPr lang="en-US" sz="1000" dirty="0"/>
              <a:t>"It's a dark day for baseball and certainly for this organization," </a:t>
            </a:r>
            <a:r>
              <a:rPr lang="en-US" sz="1000" b="1" dirty="0">
                <a:solidFill>
                  <a:srgbClr val="3366FF"/>
                </a:solidFill>
              </a:rPr>
              <a:t>Dodgers</a:t>
            </a:r>
            <a:r>
              <a:rPr lang="en-US" sz="1000" dirty="0">
                <a:solidFill>
                  <a:srgbClr val="3366FF"/>
                </a:solidFill>
              </a:rPr>
              <a:t> </a:t>
            </a:r>
            <a:r>
              <a:rPr lang="en-US" sz="1000" dirty="0"/>
              <a:t>general manager </a:t>
            </a:r>
            <a:r>
              <a:rPr lang="en-US" sz="1000" b="1" dirty="0">
                <a:solidFill>
                  <a:srgbClr val="3366FF"/>
                </a:solidFill>
              </a:rPr>
              <a:t>Ned </a:t>
            </a:r>
            <a:r>
              <a:rPr lang="en-US" sz="1000" b="1" dirty="0" err="1">
                <a:solidFill>
                  <a:srgbClr val="3366FF"/>
                </a:solidFill>
              </a:rPr>
              <a:t>Colletti</a:t>
            </a:r>
            <a:r>
              <a:rPr lang="en-US" sz="1000" dirty="0"/>
              <a:t> told reporters on the field at </a:t>
            </a:r>
            <a:r>
              <a:rPr lang="en-US" sz="1000" b="1" dirty="0">
                <a:solidFill>
                  <a:srgbClr val="800000"/>
                </a:solidFill>
              </a:rPr>
              <a:t>Dodger Stadium</a:t>
            </a:r>
            <a:r>
              <a:rPr lang="en-US" sz="1000" dirty="0"/>
              <a:t>. "This organization will never condone anything that isn't clean."</a:t>
            </a:r>
          </a:p>
          <a:p>
            <a:pPr algn="just"/>
            <a:endParaRPr lang="en-US" sz="1000" dirty="0"/>
          </a:p>
          <a:p>
            <a:pPr algn="just"/>
            <a:r>
              <a:rPr lang="en-US" sz="1000" dirty="0"/>
              <a:t>The commissioner's office didn't announce the specific violation by the 36-year-old outfielder, who apologized to the </a:t>
            </a:r>
            <a:r>
              <a:rPr lang="en-US" sz="1000" b="1" dirty="0">
                <a:solidFill>
                  <a:srgbClr val="008000"/>
                </a:solidFill>
              </a:rPr>
              <a:t>Dodgers</a:t>
            </a:r>
            <a:r>
              <a:rPr lang="en-US" sz="1000" dirty="0"/>
              <a:t> and fans for "this whole situation."</a:t>
            </a:r>
          </a:p>
          <a:p>
            <a:pPr algn="just"/>
            <a:endParaRPr lang="en-US" sz="1000" dirty="0"/>
          </a:p>
          <a:p>
            <a:pPr algn="just"/>
            <a:r>
              <a:rPr lang="en-US" sz="1000" dirty="0"/>
              <a:t>However, testing by </a:t>
            </a:r>
            <a:r>
              <a:rPr lang="en-US" sz="1000" b="1" dirty="0">
                <a:solidFill>
                  <a:srgbClr val="008000"/>
                </a:solidFill>
              </a:rPr>
              <a:t>Major League Baseball</a:t>
            </a:r>
            <a:r>
              <a:rPr lang="en-US" sz="1000" dirty="0"/>
              <a:t> showed that </a:t>
            </a:r>
            <a:r>
              <a:rPr lang="en-US" sz="1000" b="1" dirty="0">
                <a:solidFill>
                  <a:srgbClr val="3366FF"/>
                </a:solidFill>
              </a:rPr>
              <a:t>Ramirez</a:t>
            </a:r>
            <a:r>
              <a:rPr lang="en-US" sz="1000" dirty="0"/>
              <a:t> had testosterone in his body that was not natural and came from an artificial source, two people with knowledge of the case told </a:t>
            </a:r>
            <a:r>
              <a:rPr lang="en-US" sz="1000" b="1" dirty="0">
                <a:solidFill>
                  <a:srgbClr val="008000"/>
                </a:solidFill>
              </a:rPr>
              <a:t>ESPN</a:t>
            </a:r>
            <a:r>
              <a:rPr lang="en-US" sz="1000" dirty="0"/>
              <a:t>'s </a:t>
            </a:r>
            <a:r>
              <a:rPr lang="en-US" sz="1000" b="1" dirty="0">
                <a:solidFill>
                  <a:srgbClr val="3366FF"/>
                </a:solidFill>
              </a:rPr>
              <a:t>Mark Fainaru-Wada</a:t>
            </a:r>
            <a:r>
              <a:rPr lang="en-US" sz="1000" dirty="0"/>
              <a:t> and </a:t>
            </a:r>
            <a:r>
              <a:rPr lang="en-US" sz="1000" b="1" dirty="0">
                <a:solidFill>
                  <a:srgbClr val="3366FF"/>
                </a:solidFill>
              </a:rPr>
              <a:t>T.J. Quinn</a:t>
            </a:r>
            <a:r>
              <a:rPr lang="en-US" sz="1000" dirty="0"/>
              <a:t>. The sources said that in addition to the artificial testosterone, </a:t>
            </a:r>
            <a:r>
              <a:rPr lang="en-US" sz="1000" b="1" dirty="0">
                <a:solidFill>
                  <a:srgbClr val="3366FF"/>
                </a:solidFill>
              </a:rPr>
              <a:t>Ramirez</a:t>
            </a:r>
            <a:r>
              <a:rPr lang="en-US" sz="1000" dirty="0">
                <a:solidFill>
                  <a:srgbClr val="3366FF"/>
                </a:solidFill>
              </a:rPr>
              <a:t> </a:t>
            </a:r>
            <a:r>
              <a:rPr lang="en-US" sz="1000" dirty="0"/>
              <a:t>was identified as using the female fertility drug human chorionic gonadotropin, or </a:t>
            </a:r>
            <a:r>
              <a:rPr lang="en-US" sz="1000" dirty="0" err="1"/>
              <a:t>hCG</a:t>
            </a:r>
            <a:r>
              <a:rPr lang="en-US" sz="1000" dirty="0"/>
              <a:t>.</a:t>
            </a:r>
          </a:p>
          <a:p>
            <a:pPr algn="just"/>
            <a:endParaRPr lang="en-US" sz="1000" dirty="0"/>
          </a:p>
          <a:p>
            <a:pPr algn="just"/>
            <a:r>
              <a:rPr lang="en-US" sz="1000" dirty="0"/>
              <a:t>The sources said </a:t>
            </a:r>
            <a:r>
              <a:rPr lang="en-US" sz="1000" b="1" dirty="0">
                <a:solidFill>
                  <a:srgbClr val="3366FF"/>
                </a:solidFill>
              </a:rPr>
              <a:t>Ramirez</a:t>
            </a:r>
            <a:r>
              <a:rPr lang="en-US" sz="1000" dirty="0"/>
              <a:t> was suspended for using </a:t>
            </a:r>
            <a:r>
              <a:rPr lang="en-US" sz="1000" dirty="0" err="1"/>
              <a:t>hCG</a:t>
            </a:r>
            <a:r>
              <a:rPr lang="en-US" sz="1000" dirty="0"/>
              <a:t> because baseball had documentation to prove his use of the drug. A </a:t>
            </a:r>
            <a:r>
              <a:rPr lang="en-US" sz="1000" b="1" dirty="0">
                <a:solidFill>
                  <a:srgbClr val="008000"/>
                </a:solidFill>
              </a:rPr>
              <a:t>Major League Baseball </a:t>
            </a:r>
            <a:r>
              <a:rPr lang="en-US" sz="1000" dirty="0"/>
              <a:t>source said Ramirez's representatives indicated they would fight a suspension for using artificial testosterone.</a:t>
            </a:r>
          </a:p>
          <a:p>
            <a:pPr algn="just"/>
            <a:endParaRPr lang="en-US" sz="1000" dirty="0"/>
          </a:p>
          <a:p>
            <a:pPr algn="just"/>
            <a:r>
              <a:rPr lang="en-US" sz="1000" b="1" dirty="0">
                <a:solidFill>
                  <a:srgbClr val="3366FF"/>
                </a:solidFill>
              </a:rPr>
              <a:t>Ramirez</a:t>
            </a:r>
            <a:r>
              <a:rPr lang="en-US" sz="1000" dirty="0"/>
              <a:t>, in a statement issued by the </a:t>
            </a:r>
            <a:r>
              <a:rPr lang="en-US" sz="1000" b="1" dirty="0">
                <a:solidFill>
                  <a:srgbClr val="008000"/>
                </a:solidFill>
              </a:rPr>
              <a:t>players' union</a:t>
            </a:r>
            <a:r>
              <a:rPr lang="en-US" sz="1000" dirty="0"/>
              <a:t>, said: "Recently, I saw a physician for a personal health issue. He gave me a medication, not a steroid, which he thought was OK to give </a:t>
            </a:r>
            <a:r>
              <a:rPr lang="en-US" sz="1000" dirty="0" smtClean="0"/>
              <a:t>me.</a:t>
            </a:r>
          </a:p>
          <a:p>
            <a:pPr algn="just"/>
            <a:r>
              <a:rPr lang="en-US" sz="1000" dirty="0" smtClean="0"/>
              <a:t>…</a:t>
            </a:r>
            <a:endParaRPr lang="en-US" sz="1000" dirty="0"/>
          </a:p>
        </p:txBody>
      </p:sp>
      <p:sp>
        <p:nvSpPr>
          <p:cNvPr id="15" name="TextBox 14"/>
          <p:cNvSpPr txBox="1"/>
          <p:nvPr/>
        </p:nvSpPr>
        <p:spPr>
          <a:xfrm>
            <a:off x="5589528" y="2143110"/>
            <a:ext cx="3050275" cy="4185761"/>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400" b="1" dirty="0" smtClean="0">
                <a:solidFill>
                  <a:srgbClr val="3366FF"/>
                </a:solidFill>
              </a:rPr>
              <a:t>Persons</a:t>
            </a:r>
            <a:endParaRPr lang="en-US" sz="1400" dirty="0" smtClean="0"/>
          </a:p>
          <a:p>
            <a:r>
              <a:rPr lang="en-US" sz="1400" dirty="0" smtClean="0"/>
              <a:t>	Manny </a:t>
            </a:r>
            <a:r>
              <a:rPr lang="en-US" sz="1400" dirty="0" smtClean="0"/>
              <a:t>Ramirez</a:t>
            </a:r>
          </a:p>
          <a:p>
            <a:r>
              <a:rPr lang="en-US" sz="1400" dirty="0" smtClean="0"/>
              <a:t>	Ramirez</a:t>
            </a:r>
            <a:endParaRPr lang="en-US" sz="1400" dirty="0" smtClean="0"/>
          </a:p>
          <a:p>
            <a:r>
              <a:rPr lang="en-US" sz="1400" dirty="0" smtClean="0"/>
              <a:t>	Ned </a:t>
            </a:r>
            <a:r>
              <a:rPr lang="en-US" sz="1400" dirty="0" err="1" smtClean="0"/>
              <a:t>Colletti</a:t>
            </a:r>
            <a:endParaRPr lang="en-US" sz="1400" dirty="0" smtClean="0"/>
          </a:p>
          <a:p>
            <a:r>
              <a:rPr lang="en-US" sz="1400" dirty="0" smtClean="0"/>
              <a:t>	Mark </a:t>
            </a:r>
            <a:r>
              <a:rPr lang="en-US" sz="1400" dirty="0" smtClean="0"/>
              <a:t>Fainaru-Wada</a:t>
            </a:r>
          </a:p>
          <a:p>
            <a:r>
              <a:rPr lang="en-US" sz="1400" dirty="0" smtClean="0"/>
              <a:t>	</a:t>
            </a:r>
            <a:r>
              <a:rPr lang="en-US" sz="1400" dirty="0" err="1" smtClean="0"/>
              <a:t>T.J.Quinn</a:t>
            </a:r>
            <a:endParaRPr lang="en-US" sz="1400" dirty="0"/>
          </a:p>
          <a:p>
            <a:endParaRPr lang="en-US" sz="1400" dirty="0"/>
          </a:p>
          <a:p>
            <a:r>
              <a:rPr lang="en-US" sz="1400" b="1" dirty="0" smtClean="0">
                <a:solidFill>
                  <a:srgbClr val="008000"/>
                </a:solidFill>
              </a:rPr>
              <a:t>Organizations</a:t>
            </a:r>
            <a:r>
              <a:rPr lang="en-US" sz="1400" dirty="0" smtClean="0"/>
              <a:t>	</a:t>
            </a:r>
          </a:p>
          <a:p>
            <a:r>
              <a:rPr lang="en-US" sz="1400" dirty="0" smtClean="0"/>
              <a:t>	Los </a:t>
            </a:r>
            <a:r>
              <a:rPr lang="en-US" sz="1400" dirty="0" smtClean="0"/>
              <a:t>Angeles Dodgers</a:t>
            </a:r>
          </a:p>
          <a:p>
            <a:r>
              <a:rPr lang="en-US" sz="1400" dirty="0" smtClean="0"/>
              <a:t>	Dodgers</a:t>
            </a:r>
            <a:endParaRPr lang="en-US" sz="1400" dirty="0" smtClean="0"/>
          </a:p>
          <a:p>
            <a:r>
              <a:rPr lang="en-US" sz="1400" dirty="0" smtClean="0"/>
              <a:t>	ESPN</a:t>
            </a:r>
            <a:endParaRPr lang="en-US" sz="1400" dirty="0" smtClean="0"/>
          </a:p>
          <a:p>
            <a:r>
              <a:rPr lang="en-US" sz="1400" dirty="0" smtClean="0"/>
              <a:t>	Major </a:t>
            </a:r>
            <a:r>
              <a:rPr lang="en-US" sz="1400" dirty="0" smtClean="0"/>
              <a:t>League Baseball</a:t>
            </a:r>
            <a:endParaRPr lang="en-US" sz="1400" dirty="0"/>
          </a:p>
          <a:p>
            <a:r>
              <a:rPr lang="en-US" sz="1400" dirty="0" smtClean="0"/>
              <a:t>	players</a:t>
            </a:r>
            <a:r>
              <a:rPr lang="en-US" sz="1400" dirty="0" smtClean="0"/>
              <a:t>’ union	</a:t>
            </a:r>
          </a:p>
          <a:p>
            <a:endParaRPr lang="en-US" sz="1400" dirty="0" smtClean="0"/>
          </a:p>
          <a:p>
            <a:r>
              <a:rPr lang="en-US" sz="1400" b="1" dirty="0" smtClean="0">
                <a:solidFill>
                  <a:srgbClr val="800000"/>
                </a:solidFill>
              </a:rPr>
              <a:t>Location</a:t>
            </a:r>
            <a:endParaRPr lang="en-US" sz="1400" b="1" dirty="0" smtClean="0">
              <a:solidFill>
                <a:srgbClr val="800000"/>
              </a:solidFill>
            </a:endParaRPr>
          </a:p>
          <a:p>
            <a:r>
              <a:rPr lang="en-US" sz="1400" dirty="0" smtClean="0"/>
              <a:t>	Dodger </a:t>
            </a:r>
            <a:r>
              <a:rPr lang="en-US" sz="1400" dirty="0" smtClean="0"/>
              <a:t>Stadium</a:t>
            </a:r>
          </a:p>
          <a:p>
            <a:endParaRPr lang="en-US" sz="1400" dirty="0" smtClean="0"/>
          </a:p>
          <a:p>
            <a:r>
              <a:rPr lang="en-US" sz="1400" b="1" dirty="0" smtClean="0">
                <a:solidFill>
                  <a:srgbClr val="FF0000"/>
                </a:solidFill>
              </a:rPr>
              <a:t>Date</a:t>
            </a:r>
          </a:p>
          <a:p>
            <a:r>
              <a:rPr lang="en-US" sz="1400" dirty="0" smtClean="0"/>
              <a:t>	Thursday</a:t>
            </a:r>
            <a:endParaRPr lang="en-US" sz="1400" dirty="0"/>
          </a:p>
        </p:txBody>
      </p:sp>
      <p:sp>
        <p:nvSpPr>
          <p:cNvPr id="3" name="TextBox 2"/>
          <p:cNvSpPr txBox="1"/>
          <p:nvPr/>
        </p:nvSpPr>
        <p:spPr>
          <a:xfrm>
            <a:off x="1201231" y="1639199"/>
            <a:ext cx="4241626" cy="369332"/>
          </a:xfrm>
          <a:prstGeom prst="rect">
            <a:avLst/>
          </a:prstGeom>
          <a:noFill/>
        </p:spPr>
        <p:txBody>
          <a:bodyPr wrap="square" rtlCol="0">
            <a:spAutoFit/>
          </a:bodyPr>
          <a:lstStyle/>
          <a:p>
            <a:pPr marL="285750" indent="-285750">
              <a:buFont typeface="Arial"/>
              <a:buChar char="•"/>
            </a:pPr>
            <a:r>
              <a:rPr lang="en-US" dirty="0" smtClean="0"/>
              <a:t>Extract entities mentioned in text.</a:t>
            </a:r>
            <a:endParaRPr lang="en-US" dirty="0"/>
          </a:p>
        </p:txBody>
      </p:sp>
    </p:spTree>
    <p:extLst>
      <p:ext uri="{BB962C8B-B14F-4D97-AF65-F5344CB8AC3E}">
        <p14:creationId xmlns:p14="http://schemas.microsoft.com/office/powerpoint/2010/main" val="30379640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8454409"/>
              </p:ext>
            </p:extLst>
          </p:nvPr>
        </p:nvGraphicFramePr>
        <p:xfrm>
          <a:off x="901504" y="2118952"/>
          <a:ext cx="8804929" cy="4683703"/>
        </p:xfrm>
        <a:graphic>
          <a:graphicData uri="http://schemas.openxmlformats.org/drawingml/2006/table">
            <a:tbl>
              <a:tblPr/>
              <a:tblGrid>
                <a:gridCol w="2872215"/>
                <a:gridCol w="2576285"/>
                <a:gridCol w="3356429"/>
              </a:tblGrid>
              <a:tr h="138727">
                <a:tc>
                  <a:txBody>
                    <a:bodyPr/>
                    <a:lstStyle/>
                    <a:p>
                      <a:pPr algn="l" fontAlgn="ctr"/>
                      <a:r>
                        <a:rPr lang="en-US" sz="1000" b="1" i="0" u="none" strike="noStrike" dirty="0">
                          <a:solidFill>
                            <a:srgbClr val="000000"/>
                          </a:solidFill>
                          <a:effectLst/>
                          <a:latin typeface="Arial"/>
                        </a:rPr>
                        <a:t>Argument 1</a:t>
                      </a:r>
                    </a:p>
                  </a:txBody>
                  <a:tcPr marL="9107" marR="9107" marT="9107" marB="0" anchor="ctr">
                    <a:lnL>
                      <a:noFill/>
                    </a:lnL>
                    <a:lnR>
                      <a:noFill/>
                    </a:lnR>
                    <a:lnT>
                      <a:noFill/>
                    </a:lnT>
                    <a:lnB>
                      <a:noFill/>
                    </a:lnB>
                  </a:tcPr>
                </a:tc>
                <a:tc>
                  <a:txBody>
                    <a:bodyPr/>
                    <a:lstStyle/>
                    <a:p>
                      <a:pPr algn="l" fontAlgn="ctr"/>
                      <a:r>
                        <a:rPr lang="en-US" sz="1000" b="1" i="0" u="none" strike="noStrike">
                          <a:solidFill>
                            <a:srgbClr val="000000"/>
                          </a:solidFill>
                          <a:effectLst/>
                          <a:latin typeface="Arial"/>
                        </a:rPr>
                        <a:t>Relation</a:t>
                      </a:r>
                    </a:p>
                  </a:txBody>
                  <a:tcPr marL="9107" marR="9107" marT="9107" marB="0" anchor="ctr">
                    <a:lnL>
                      <a:noFill/>
                    </a:lnL>
                    <a:lnR>
                      <a:noFill/>
                    </a:lnR>
                    <a:lnT>
                      <a:noFill/>
                    </a:lnT>
                    <a:lnB>
                      <a:noFill/>
                    </a:lnB>
                  </a:tcPr>
                </a:tc>
                <a:tc>
                  <a:txBody>
                    <a:bodyPr/>
                    <a:lstStyle/>
                    <a:p>
                      <a:pPr algn="l" fontAlgn="ctr"/>
                      <a:r>
                        <a:rPr lang="en-US" sz="1000" b="1" i="0" u="none" strike="noStrike">
                          <a:solidFill>
                            <a:srgbClr val="000000"/>
                          </a:solidFill>
                          <a:effectLst/>
                          <a:latin typeface="Arial"/>
                        </a:rPr>
                        <a:t>Argument 2(s)</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Manny Ramirez</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joined</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a growing lineup of All-Stars</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the dreadlocked slugger</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banished </a:t>
                      </a:r>
                      <a:r>
                        <a:rPr lang="en-US" sz="1000" b="0" i="0" u="none" strike="noStrike" dirty="0">
                          <a:solidFill>
                            <a:srgbClr val="000000"/>
                          </a:solidFill>
                          <a:effectLst/>
                          <a:latin typeface="Arial"/>
                        </a:rPr>
                        <a:t>by</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a sport that cannot shake free from scandal</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 dreadlocked slugger</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banished </a:t>
                      </a:r>
                      <a:r>
                        <a:rPr lang="en-US" sz="1000" b="0" i="0" u="none" strike="noStrike" dirty="0">
                          <a:solidFill>
                            <a:srgbClr val="000000"/>
                          </a:solidFill>
                          <a:effectLst/>
                          <a:latin typeface="Arial"/>
                        </a:rPr>
                        <a:t>for</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50 games</a:t>
                      </a:r>
                    </a:p>
                  </a:txBody>
                  <a:tcPr marL="9107" marR="9107" marT="9107" marB="0" anchor="ctr">
                    <a:lnL>
                      <a:noFill/>
                    </a:lnL>
                    <a:lnR>
                      <a:noFill/>
                    </a:lnR>
                    <a:lnT>
                      <a:noFill/>
                    </a:lnT>
                    <a:lnB>
                      <a:noFill/>
                    </a:lnB>
                  </a:tcPr>
                </a:tc>
              </a:tr>
              <a:tr h="138727">
                <a:tc>
                  <a:txBody>
                    <a:bodyPr/>
                    <a:lstStyle/>
                    <a:p>
                      <a:pPr algn="l" fontAlgn="ctr"/>
                      <a:r>
                        <a:rPr lang="en-US" sz="1000" b="0" i="0" u="none" strike="noStrike" dirty="0" smtClean="0">
                          <a:solidFill>
                            <a:srgbClr val="000000"/>
                          </a:solidFill>
                          <a:effectLst/>
                          <a:latin typeface="Arial"/>
                        </a:rPr>
                        <a:t>Los </a:t>
                      </a:r>
                      <a:r>
                        <a:rPr lang="en-US" sz="1000" b="0" i="0" u="none" strike="noStrike" dirty="0">
                          <a:solidFill>
                            <a:srgbClr val="000000"/>
                          </a:solidFill>
                          <a:effectLst/>
                          <a:latin typeface="Arial"/>
                        </a:rPr>
                        <a:t>Angeles Dodgers star</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said of</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he</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he</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did was prescribed medication by</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a doctor that contained a banned substance</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he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did not take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steroids</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he</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did was prescribed</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medication</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Dodgers general manager Ned </a:t>
                      </a:r>
                      <a:r>
                        <a:rPr lang="en-US" sz="1000" b="0" i="0" u="none" strike="noStrike" dirty="0" err="1">
                          <a:solidFill>
                            <a:srgbClr val="000000"/>
                          </a:solidFill>
                          <a:effectLst/>
                          <a:latin typeface="Arial"/>
                        </a:rPr>
                        <a:t>Colletti</a:t>
                      </a:r>
                      <a:endParaRPr lang="en-US" sz="1000" b="0" i="0" u="none" strike="noStrike" dirty="0">
                        <a:solidFill>
                          <a:srgbClr val="000000"/>
                        </a:solidFill>
                        <a:effectLst/>
                        <a:latin typeface="Arial"/>
                      </a:endParaRP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told reporters on</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the field</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Dodgers general manager Ned Colletti</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told reporters at</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Dodger Stadium</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reporters</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told </a:t>
                      </a:r>
                      <a:r>
                        <a:rPr lang="en-US" sz="1000" b="0" i="0" u="none" strike="noStrike" dirty="0">
                          <a:solidFill>
                            <a:srgbClr val="000000"/>
                          </a:solidFill>
                          <a:effectLst/>
                          <a:latin typeface="Arial"/>
                        </a:rPr>
                        <a:t>on</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the field</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Dodgers general manager Ned Colletti</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told</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reporters</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This organization</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will never condone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anything that is n't clean</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reporters</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told </a:t>
                      </a:r>
                      <a:r>
                        <a:rPr lang="en-US" sz="1000" b="0" i="0" u="none" strike="noStrike" dirty="0">
                          <a:solidFill>
                            <a:srgbClr val="000000"/>
                          </a:solidFill>
                          <a:effectLst/>
                          <a:latin typeface="Arial"/>
                        </a:rPr>
                        <a:t>at</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Dodger Stadium</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Ned Colletti</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manager </a:t>
                      </a:r>
                      <a:r>
                        <a:rPr lang="en-US" sz="1000" b="0" i="0" u="none" strike="noStrike" dirty="0">
                          <a:solidFill>
                            <a:srgbClr val="000000"/>
                          </a:solidFill>
                          <a:effectLst/>
                          <a:latin typeface="Arial"/>
                        </a:rPr>
                        <a:t>of</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Dodgers</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It</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's certainly</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a dark day</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 commissioner 's office</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didn't announce</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specific </a:t>
                      </a:r>
                      <a:r>
                        <a:rPr lang="en-US" sz="1000" b="0" i="0" u="none" strike="noStrike" dirty="0">
                          <a:solidFill>
                            <a:srgbClr val="000000"/>
                          </a:solidFill>
                          <a:effectLst/>
                          <a:latin typeface="Arial"/>
                        </a:rPr>
                        <a:t>violation by</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the 36-year-old </a:t>
                      </a:r>
                      <a:r>
                        <a:rPr lang="en-US" sz="1000" b="0" i="0" u="none" strike="noStrike" dirty="0" smtClean="0">
                          <a:solidFill>
                            <a:srgbClr val="000000"/>
                          </a:solidFill>
                          <a:effectLst/>
                          <a:latin typeface="Arial"/>
                        </a:rPr>
                        <a:t>outfielder… this </a:t>
                      </a:r>
                      <a:r>
                        <a:rPr lang="en-US" sz="1000" b="0" i="0" u="none" strike="noStrike" dirty="0">
                          <a:solidFill>
                            <a:srgbClr val="000000"/>
                          </a:solidFill>
                          <a:effectLst/>
                          <a:latin typeface="Arial"/>
                        </a:rPr>
                        <a:t>whole situation</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 36-year-old outfielder</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apologized to</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the Dodgers and fans</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 specific violation</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did n't announce by</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the 36-year-old outfielder </a:t>
                      </a:r>
                      <a:r>
                        <a:rPr lang="en-US" sz="1000" b="0" i="0" u="none" strike="noStrike" dirty="0" smtClean="0">
                          <a:solidFill>
                            <a:srgbClr val="000000"/>
                          </a:solidFill>
                          <a:effectLst/>
                          <a:latin typeface="Arial"/>
                        </a:rPr>
                        <a:t>…this </a:t>
                      </a:r>
                      <a:r>
                        <a:rPr lang="en-US" sz="1000" b="0" i="0" u="none" strike="noStrike" dirty="0">
                          <a:solidFill>
                            <a:srgbClr val="000000"/>
                          </a:solidFill>
                          <a:effectLst/>
                          <a:latin typeface="Arial"/>
                        </a:rPr>
                        <a:t>whole situation</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 commissioner 's office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did n't announce</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the specific violation</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Ramirez</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had testosterone in</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his body that was not </a:t>
                      </a:r>
                      <a:r>
                        <a:rPr lang="en-US" sz="1000" b="0" i="0" u="none" strike="noStrike" dirty="0" smtClean="0">
                          <a:solidFill>
                            <a:srgbClr val="000000"/>
                          </a:solidFill>
                          <a:effectLst/>
                          <a:latin typeface="Arial"/>
                        </a:rPr>
                        <a:t>natural</a:t>
                      </a:r>
                      <a:endParaRPr lang="en-US" sz="1000" b="0" i="0" u="none" strike="noStrike" dirty="0">
                        <a:solidFill>
                          <a:srgbClr val="000000"/>
                        </a:solidFill>
                        <a:effectLst/>
                        <a:latin typeface="Arial"/>
                      </a:endParaRP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Ramirez</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was identified in</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addition</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testosterone</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was had </a:t>
                      </a:r>
                      <a:r>
                        <a:rPr lang="en-US" sz="1000" b="0" i="0" u="none" strike="noStrike" dirty="0">
                          <a:solidFill>
                            <a:srgbClr val="000000"/>
                          </a:solidFill>
                          <a:effectLst/>
                          <a:latin typeface="Arial"/>
                        </a:rPr>
                        <a:t>in</a:t>
                      </a:r>
                    </a:p>
                  </a:txBody>
                  <a:tcPr marL="9107" marR="9107" marT="9107" marB="0" anchor="ctr">
                    <a:lnL>
                      <a:noFill/>
                    </a:lnL>
                    <a:lnR>
                      <a:noFill/>
                    </a:lnR>
                    <a:lnT>
                      <a:noFill/>
                    </a:lnT>
                    <a:lnB>
                      <a:noFill/>
                    </a:lnB>
                  </a:tcPr>
                </a:tc>
                <a:tc>
                  <a:txBody>
                    <a:bodyPr/>
                    <a:lstStyle/>
                    <a:p>
                      <a:pPr algn="l" fontAlgn="ctr"/>
                      <a:r>
                        <a:rPr lang="en-US" sz="1000" b="0" i="0" u="none" strike="noStrike" dirty="0" smtClean="0">
                          <a:solidFill>
                            <a:srgbClr val="000000"/>
                          </a:solidFill>
                          <a:effectLst/>
                          <a:latin typeface="Arial"/>
                        </a:rPr>
                        <a:t>…came from an artificial source</a:t>
                      </a:r>
                      <a:endParaRPr lang="en-US" sz="1000" b="0" i="0" u="none" strike="noStrike" dirty="0">
                        <a:solidFill>
                          <a:srgbClr val="000000"/>
                        </a:solidFill>
                        <a:effectLst/>
                        <a:latin typeface="Arial"/>
                      </a:endParaRP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his body that was not natural</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came from</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an artificial source</a:t>
                      </a:r>
                    </a:p>
                  </a:txBody>
                  <a:tcPr marL="9107" marR="9107" marT="9107" marB="0" anchor="ctr">
                    <a:lnL>
                      <a:noFill/>
                    </a:lnL>
                    <a:lnR>
                      <a:noFill/>
                    </a:lnR>
                    <a:lnT>
                      <a:noFill/>
                    </a:lnT>
                    <a:lnB>
                      <a:noFill/>
                    </a:lnB>
                  </a:tcPr>
                </a:tc>
              </a:tr>
              <a:tr h="138727">
                <a:tc>
                  <a:txBody>
                    <a:bodyPr/>
                    <a:lstStyle/>
                    <a:p>
                      <a:pPr algn="l" fontAlgn="ctr"/>
                      <a:r>
                        <a:rPr lang="en-US" sz="1000" b="0" i="0" u="none" strike="noStrike" dirty="0">
                          <a:solidFill>
                            <a:srgbClr val="000000"/>
                          </a:solidFill>
                          <a:effectLst/>
                          <a:latin typeface="Arial"/>
                        </a:rPr>
                        <a:t>Ramirez</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had</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testosterone</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two people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told</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ESPN 's Mark Fainaru-</a:t>
                      </a:r>
                      <a:r>
                        <a:rPr lang="en-US" sz="1000" b="0" i="0" u="none" strike="noStrike" dirty="0" smtClean="0">
                          <a:solidFill>
                            <a:srgbClr val="000000"/>
                          </a:solidFill>
                          <a:effectLst/>
                          <a:latin typeface="Arial"/>
                        </a:rPr>
                        <a:t>Wada</a:t>
                      </a:r>
                      <a:endParaRPr lang="en-US" sz="1000" b="0" i="0" u="none" strike="noStrike" dirty="0">
                        <a:solidFill>
                          <a:srgbClr val="000000"/>
                        </a:solidFill>
                        <a:effectLst/>
                        <a:latin typeface="Arial"/>
                      </a:endParaRP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testing</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However showed</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Ramirez</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Ramirez</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had testosterone</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two people</a:t>
                      </a:r>
                    </a:p>
                  </a:txBody>
                  <a:tcPr marL="9107" marR="9107" marT="9107" marB="0" anchor="ctr">
                    <a:lnL>
                      <a:noFill/>
                    </a:lnL>
                    <a:lnR>
                      <a:noFill/>
                    </a:lnR>
                    <a:lnT>
                      <a:noFill/>
                    </a:lnT>
                    <a:lnB>
                      <a:noFill/>
                    </a:lnB>
                  </a:tcPr>
                </a:tc>
              </a:tr>
              <a:tr h="138727">
                <a:tc>
                  <a:txBody>
                    <a:bodyPr/>
                    <a:lstStyle/>
                    <a:p>
                      <a:pPr algn="l" fontAlgn="ctr"/>
                      <a:r>
                        <a:rPr lang="en-US" sz="1000" b="0" i="0" u="none" strike="noStrike">
                          <a:solidFill>
                            <a:srgbClr val="000000"/>
                          </a:solidFill>
                          <a:effectLst/>
                          <a:latin typeface="Arial"/>
                        </a:rPr>
                        <a:t>they</a:t>
                      </a:r>
                    </a:p>
                  </a:txBody>
                  <a:tcPr marL="9107" marR="9107" marT="9107" marB="0" anchor="ctr">
                    <a:lnL>
                      <a:noFill/>
                    </a:lnL>
                    <a:lnR>
                      <a:noFill/>
                    </a:lnR>
                    <a:lnT>
                      <a:noFill/>
                    </a:lnT>
                    <a:lnB>
                      <a:noFill/>
                    </a:lnB>
                  </a:tcPr>
                </a:tc>
                <a:tc>
                  <a:txBody>
                    <a:bodyPr/>
                    <a:lstStyle/>
                    <a:p>
                      <a:pPr algn="l" fontAlgn="ctr"/>
                      <a:r>
                        <a:rPr lang="en-US" sz="1000" b="0" i="0" u="none" strike="noStrike">
                          <a:solidFill>
                            <a:srgbClr val="000000"/>
                          </a:solidFill>
                          <a:effectLst/>
                          <a:latin typeface="Arial"/>
                        </a:rPr>
                        <a:t>would fight</a:t>
                      </a:r>
                    </a:p>
                  </a:txBody>
                  <a:tcPr marL="9107" marR="9107" marT="9107" marB="0" anchor="ctr">
                    <a:lnL>
                      <a:noFill/>
                    </a:lnL>
                    <a:lnR>
                      <a:noFill/>
                    </a:lnR>
                    <a:lnT>
                      <a:noFill/>
                    </a:lnT>
                    <a:lnB>
                      <a:noFill/>
                    </a:lnB>
                  </a:tcPr>
                </a:tc>
                <a:tc>
                  <a:txBody>
                    <a:bodyPr/>
                    <a:lstStyle/>
                    <a:p>
                      <a:pPr algn="l" fontAlgn="ctr"/>
                      <a:r>
                        <a:rPr lang="en-US" sz="1000" b="0" i="0" u="none" strike="noStrike" dirty="0">
                          <a:solidFill>
                            <a:srgbClr val="000000"/>
                          </a:solidFill>
                          <a:effectLst/>
                          <a:latin typeface="Arial"/>
                        </a:rPr>
                        <a:t>a suspension</a:t>
                      </a:r>
                    </a:p>
                  </a:txBody>
                  <a:tcPr marL="9107" marR="9107" marT="9107" marB="0" anchor="ctr">
                    <a:lnL>
                      <a:noFill/>
                    </a:lnL>
                    <a:lnR>
                      <a:noFill/>
                    </a:lnR>
                    <a:lnT>
                      <a:noFill/>
                    </a:lnT>
                    <a:lnB>
                      <a:noFill/>
                    </a:lnB>
                  </a:tcPr>
                </a:tc>
              </a:tr>
            </a:tbl>
          </a:graphicData>
        </a:graphic>
      </p:graphicFrame>
      <p:sp>
        <p:nvSpPr>
          <p:cNvPr id="3" name="Title 2"/>
          <p:cNvSpPr>
            <a:spLocks noGrp="1"/>
          </p:cNvSpPr>
          <p:nvPr>
            <p:ph type="title"/>
          </p:nvPr>
        </p:nvSpPr>
        <p:spPr/>
        <p:txBody>
          <a:bodyPr/>
          <a:lstStyle/>
          <a:p>
            <a:pPr algn="ctr"/>
            <a:r>
              <a:rPr lang="en-US" dirty="0" smtClean="0"/>
              <a:t>Modeling Events</a:t>
            </a:r>
            <a:endParaRPr lang="en-US" dirty="0"/>
          </a:p>
        </p:txBody>
      </p:sp>
      <p:sp>
        <p:nvSpPr>
          <p:cNvPr id="6" name="TextBox 5"/>
          <p:cNvSpPr txBox="1"/>
          <p:nvPr/>
        </p:nvSpPr>
        <p:spPr>
          <a:xfrm>
            <a:off x="489857" y="1105745"/>
            <a:ext cx="8050358" cy="400110"/>
          </a:xfrm>
          <a:prstGeom prst="rect">
            <a:avLst/>
          </a:prstGeom>
          <a:noFill/>
        </p:spPr>
        <p:txBody>
          <a:bodyPr wrap="square" rtlCol="0">
            <a:spAutoFit/>
          </a:bodyPr>
          <a:lstStyle/>
          <a:p>
            <a:pPr algn="ctr"/>
            <a:r>
              <a:rPr lang="en-US" sz="2000" dirty="0" smtClean="0"/>
              <a:t>What can current information extraction systems do currently?</a:t>
            </a:r>
            <a:endParaRPr lang="en-US" sz="2000" dirty="0"/>
          </a:p>
        </p:txBody>
      </p:sp>
      <p:sp>
        <p:nvSpPr>
          <p:cNvPr id="7" name="TextBox 6"/>
          <p:cNvSpPr txBox="1"/>
          <p:nvPr/>
        </p:nvSpPr>
        <p:spPr>
          <a:xfrm>
            <a:off x="1201231" y="1639199"/>
            <a:ext cx="4241626" cy="369332"/>
          </a:xfrm>
          <a:prstGeom prst="rect">
            <a:avLst/>
          </a:prstGeom>
          <a:noFill/>
        </p:spPr>
        <p:txBody>
          <a:bodyPr wrap="square" rtlCol="0">
            <a:spAutoFit/>
          </a:bodyPr>
          <a:lstStyle/>
          <a:p>
            <a:pPr marL="285750" indent="-285750">
              <a:buFont typeface="Arial"/>
              <a:buChar char="•"/>
            </a:pPr>
            <a:r>
              <a:rPr lang="en-US" dirty="0" smtClean="0"/>
              <a:t>Extract relations mentioned in text.</a:t>
            </a:r>
            <a:endParaRPr lang="en-US" dirty="0"/>
          </a:p>
        </p:txBody>
      </p:sp>
      <p:sp>
        <p:nvSpPr>
          <p:cNvPr id="9" name="Rounded Rectangle 8"/>
          <p:cNvSpPr/>
          <p:nvPr/>
        </p:nvSpPr>
        <p:spPr>
          <a:xfrm>
            <a:off x="1297215" y="2536238"/>
            <a:ext cx="6549571" cy="359604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What is missing?</a:t>
            </a:r>
          </a:p>
          <a:p>
            <a:endParaRPr lang="en-US" b="1" dirty="0"/>
          </a:p>
          <a:p>
            <a:r>
              <a:rPr lang="en-US" b="1" dirty="0" smtClean="0"/>
              <a:t>Salience </a:t>
            </a:r>
            <a:r>
              <a:rPr lang="en-US" dirty="0" smtClean="0"/>
              <a:t>– Many actors and relations are not central.</a:t>
            </a:r>
            <a:r>
              <a:rPr lang="en-US" dirty="0" smtClean="0"/>
              <a:t>	</a:t>
            </a:r>
          </a:p>
          <a:p>
            <a:r>
              <a:rPr lang="en-US" dirty="0"/>
              <a:t>	</a:t>
            </a:r>
            <a:r>
              <a:rPr lang="en-US" dirty="0" smtClean="0"/>
              <a:t>ESPN, Mark Fainaru-Wade, reporters.</a:t>
            </a:r>
          </a:p>
          <a:p>
            <a:r>
              <a:rPr lang="en-US" dirty="0" smtClean="0"/>
              <a:t>	joined, told, was manager of, will never condone </a:t>
            </a:r>
            <a:endParaRPr lang="en-US" dirty="0"/>
          </a:p>
          <a:p>
            <a:r>
              <a:rPr lang="en-US" b="1" dirty="0" smtClean="0"/>
              <a:t>Structure </a:t>
            </a:r>
            <a:r>
              <a:rPr lang="en-US" dirty="0" smtClean="0"/>
              <a:t>– beyond the binary relations between entities.</a:t>
            </a:r>
            <a:endParaRPr lang="en-US" dirty="0" smtClean="0"/>
          </a:p>
          <a:p>
            <a:r>
              <a:rPr lang="en-US" b="1" dirty="0" smtClean="0"/>
              <a:t>	</a:t>
            </a:r>
            <a:r>
              <a:rPr lang="en-US" dirty="0" smtClean="0"/>
              <a:t>Some relations belong together</a:t>
            </a:r>
            <a:endParaRPr lang="en-US" b="1" dirty="0" smtClean="0"/>
          </a:p>
          <a:p>
            <a:r>
              <a:rPr lang="en-US" b="1" dirty="0" smtClean="0"/>
              <a:t>	</a:t>
            </a:r>
            <a:r>
              <a:rPr lang="en-US" dirty="0" smtClean="0"/>
              <a:t>Order in which events happened. </a:t>
            </a:r>
            <a:endParaRPr lang="en-US" b="1" dirty="0" smtClean="0"/>
          </a:p>
          <a:p>
            <a:r>
              <a:rPr lang="en-US" b="1" dirty="0" smtClean="0"/>
              <a:t>Implicit relations</a:t>
            </a:r>
            <a:r>
              <a:rPr lang="en-US" dirty="0" smtClean="0"/>
              <a:t> – beyond what is stated in text.</a:t>
            </a:r>
          </a:p>
          <a:p>
            <a:r>
              <a:rPr lang="en-US" dirty="0" smtClean="0"/>
              <a:t>	Ramirez was a Dodger.</a:t>
            </a:r>
          </a:p>
          <a:p>
            <a:r>
              <a:rPr lang="en-US" dirty="0"/>
              <a:t>	</a:t>
            </a:r>
            <a:r>
              <a:rPr lang="en-US" dirty="0" smtClean="0"/>
              <a:t>Ramirez failed a drug test.</a:t>
            </a:r>
          </a:p>
          <a:p>
            <a:r>
              <a:rPr lang="en-US" dirty="0"/>
              <a:t>	</a:t>
            </a:r>
            <a:r>
              <a:rPr lang="en-US" dirty="0" smtClean="0"/>
              <a:t>Major League Baseball suspended Manny.</a:t>
            </a:r>
          </a:p>
        </p:txBody>
      </p:sp>
    </p:spTree>
    <p:extLst>
      <p:ext uri="{BB962C8B-B14F-4D97-AF65-F5344CB8AC3E}">
        <p14:creationId xmlns:p14="http://schemas.microsoft.com/office/powerpoint/2010/main" val="711672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Events</a:t>
            </a:r>
            <a:endParaRPr lang="en-US" dirty="0"/>
          </a:p>
        </p:txBody>
      </p:sp>
      <p:sp>
        <p:nvSpPr>
          <p:cNvPr id="3" name="TextBox 2"/>
          <p:cNvSpPr txBox="1"/>
          <p:nvPr/>
        </p:nvSpPr>
        <p:spPr>
          <a:xfrm>
            <a:off x="339071" y="1342573"/>
            <a:ext cx="8505911" cy="369332"/>
          </a:xfrm>
          <a:prstGeom prst="rect">
            <a:avLst/>
          </a:prstGeom>
          <a:noFill/>
        </p:spPr>
        <p:txBody>
          <a:bodyPr wrap="square" rtlCol="0">
            <a:spAutoFit/>
          </a:bodyPr>
          <a:lstStyle/>
          <a:p>
            <a:pPr algn="ctr"/>
            <a:r>
              <a:rPr lang="en-US" b="1" dirty="0" smtClean="0"/>
              <a:t>A Model of Suspension Event</a:t>
            </a:r>
            <a:endParaRPr lang="en-US" b="1" dirty="0"/>
          </a:p>
        </p:txBody>
      </p:sp>
      <p:sp>
        <p:nvSpPr>
          <p:cNvPr id="8" name="Rounded Rectangle 7"/>
          <p:cNvSpPr/>
          <p:nvPr/>
        </p:nvSpPr>
        <p:spPr>
          <a:xfrm>
            <a:off x="1297215" y="1886857"/>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Suspension</a:t>
            </a:r>
            <a:endParaRPr lang="en-US" b="1" dirty="0" smtClean="0"/>
          </a:p>
          <a:p>
            <a:endParaRPr lang="en-US" dirty="0"/>
          </a:p>
          <a:p>
            <a:r>
              <a:rPr lang="en-US" b="1" dirty="0" smtClean="0"/>
              <a:t>Test</a:t>
            </a:r>
            <a:r>
              <a:rPr lang="en-US" dirty="0" smtClean="0"/>
              <a:t>			</a:t>
            </a:r>
            <a:r>
              <a:rPr lang="en-US" dirty="0" smtClean="0"/>
              <a:t>	Drug </a:t>
            </a:r>
            <a:r>
              <a:rPr lang="en-US" dirty="0" smtClean="0"/>
              <a:t>test that was administered</a:t>
            </a:r>
          </a:p>
          <a:p>
            <a:r>
              <a:rPr lang="en-US" b="1" dirty="0" smtClean="0"/>
              <a:t>Player</a:t>
            </a:r>
            <a:r>
              <a:rPr lang="en-US" dirty="0" smtClean="0"/>
              <a:t>		</a:t>
            </a:r>
            <a:r>
              <a:rPr lang="en-US" dirty="0" smtClean="0"/>
              <a:t>	Person </a:t>
            </a:r>
            <a:r>
              <a:rPr lang="en-US" dirty="0" smtClean="0"/>
              <a:t>who fails the test</a:t>
            </a:r>
          </a:p>
          <a:p>
            <a:r>
              <a:rPr lang="en-US" b="1" dirty="0" smtClean="0"/>
              <a:t>Team</a:t>
            </a:r>
            <a:r>
              <a:rPr lang="en-US" dirty="0" smtClean="0"/>
              <a:t>		</a:t>
            </a:r>
            <a:r>
              <a:rPr lang="en-US" dirty="0" smtClean="0"/>
              <a:t>	Player’s team</a:t>
            </a:r>
            <a:endParaRPr lang="en-US" dirty="0" smtClean="0"/>
          </a:p>
          <a:p>
            <a:r>
              <a:rPr lang="en-US" b="1" dirty="0" smtClean="0"/>
              <a:t>Organization	</a:t>
            </a:r>
            <a:r>
              <a:rPr lang="en-US" dirty="0" smtClean="0"/>
              <a:t>Organization </a:t>
            </a:r>
            <a:r>
              <a:rPr lang="en-US" dirty="0" smtClean="0"/>
              <a:t>that suspends the </a:t>
            </a:r>
            <a:r>
              <a:rPr lang="en-US" dirty="0" smtClean="0"/>
              <a:t>player</a:t>
            </a:r>
            <a:endParaRPr lang="en-US" dirty="0" smtClean="0"/>
          </a:p>
          <a:p>
            <a:r>
              <a:rPr lang="en-US" b="1" dirty="0" smtClean="0"/>
              <a:t>Drug</a:t>
            </a:r>
            <a:r>
              <a:rPr lang="en-US" dirty="0" smtClean="0"/>
              <a:t>		</a:t>
            </a:r>
            <a:r>
              <a:rPr lang="en-US" dirty="0" smtClean="0"/>
              <a:t>	Drug </a:t>
            </a:r>
            <a:r>
              <a:rPr lang="en-US" dirty="0" smtClean="0"/>
              <a:t>used by the </a:t>
            </a:r>
            <a:r>
              <a:rPr lang="en-US" dirty="0" smtClean="0"/>
              <a:t>player</a:t>
            </a:r>
            <a:endParaRPr lang="en-US" dirty="0" smtClean="0"/>
          </a:p>
          <a:p>
            <a:r>
              <a:rPr lang="en-US" b="1" dirty="0" smtClean="0"/>
              <a:t>Duration</a:t>
            </a:r>
            <a:r>
              <a:rPr lang="en-US" dirty="0" smtClean="0"/>
              <a:t>	</a:t>
            </a:r>
            <a:r>
              <a:rPr lang="en-US" dirty="0" smtClean="0"/>
              <a:t>	Time </a:t>
            </a:r>
            <a:r>
              <a:rPr lang="en-US" dirty="0" smtClean="0"/>
              <a:t>for which the player is </a:t>
            </a:r>
            <a:r>
              <a:rPr lang="en-US" dirty="0" smtClean="0"/>
              <a:t>suspended</a:t>
            </a:r>
            <a:endParaRPr lang="en-US" dirty="0" smtClean="0"/>
          </a:p>
          <a:p>
            <a:endParaRPr lang="en-US" dirty="0"/>
          </a:p>
        </p:txBody>
      </p:sp>
    </p:spTree>
    <p:extLst>
      <p:ext uri="{BB962C8B-B14F-4D97-AF65-F5344CB8AC3E}">
        <p14:creationId xmlns:p14="http://schemas.microsoft.com/office/powerpoint/2010/main" val="2739712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001159" y="1874350"/>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bombing</a:t>
            </a:r>
            <a:endParaRPr lang="en-US" b="1" dirty="0" smtClean="0"/>
          </a:p>
          <a:p>
            <a:endParaRPr lang="en-US" dirty="0"/>
          </a:p>
          <a:p>
            <a:r>
              <a:rPr lang="en-US" b="1" dirty="0" smtClean="0"/>
              <a:t>Test</a:t>
            </a:r>
            <a:r>
              <a:rPr lang="en-US" dirty="0" smtClean="0"/>
              <a:t>			</a:t>
            </a:r>
            <a:r>
              <a:rPr lang="en-US" dirty="0" smtClean="0"/>
              <a:t>	Drug </a:t>
            </a:r>
            <a:r>
              <a:rPr lang="en-US" dirty="0" smtClean="0"/>
              <a:t>test that was administered</a:t>
            </a:r>
          </a:p>
          <a:p>
            <a:r>
              <a:rPr lang="en-US" b="1" dirty="0" smtClean="0"/>
              <a:t>Player</a:t>
            </a:r>
            <a:r>
              <a:rPr lang="en-US" dirty="0" smtClean="0"/>
              <a:t>		</a:t>
            </a:r>
            <a:r>
              <a:rPr lang="en-US" dirty="0" smtClean="0"/>
              <a:t>	Person </a:t>
            </a:r>
            <a:r>
              <a:rPr lang="en-US" dirty="0" smtClean="0"/>
              <a:t>who fails the test</a:t>
            </a:r>
          </a:p>
          <a:p>
            <a:r>
              <a:rPr lang="en-US" b="1" dirty="0" smtClean="0"/>
              <a:t>Team</a:t>
            </a:r>
            <a:r>
              <a:rPr lang="en-US" dirty="0" smtClean="0"/>
              <a:t>		</a:t>
            </a:r>
            <a:r>
              <a:rPr lang="en-US" dirty="0" smtClean="0"/>
              <a:t>	Player’s team</a:t>
            </a:r>
            <a:endParaRPr lang="en-US" dirty="0" smtClean="0"/>
          </a:p>
          <a:p>
            <a:r>
              <a:rPr lang="en-US" b="1" dirty="0" smtClean="0"/>
              <a:t>Organization	</a:t>
            </a:r>
            <a:r>
              <a:rPr lang="en-US" dirty="0" smtClean="0"/>
              <a:t>Organization </a:t>
            </a:r>
            <a:r>
              <a:rPr lang="en-US" dirty="0" smtClean="0"/>
              <a:t>that suspends the </a:t>
            </a:r>
            <a:r>
              <a:rPr lang="en-US" dirty="0" smtClean="0"/>
              <a:t>player</a:t>
            </a:r>
            <a:endParaRPr lang="en-US" dirty="0" smtClean="0"/>
          </a:p>
          <a:p>
            <a:r>
              <a:rPr lang="en-US" b="1" dirty="0" smtClean="0"/>
              <a:t>Drug</a:t>
            </a:r>
            <a:r>
              <a:rPr lang="en-US" dirty="0" smtClean="0"/>
              <a:t>		</a:t>
            </a:r>
            <a:r>
              <a:rPr lang="en-US" dirty="0" smtClean="0"/>
              <a:t>	Drug </a:t>
            </a:r>
            <a:r>
              <a:rPr lang="en-US" dirty="0" smtClean="0"/>
              <a:t>used by the </a:t>
            </a:r>
            <a:r>
              <a:rPr lang="en-US" dirty="0" smtClean="0"/>
              <a:t>player</a:t>
            </a:r>
            <a:endParaRPr lang="en-US" dirty="0" smtClean="0"/>
          </a:p>
          <a:p>
            <a:r>
              <a:rPr lang="en-US" b="1" dirty="0" smtClean="0"/>
              <a:t>Duration</a:t>
            </a:r>
            <a:r>
              <a:rPr lang="en-US" dirty="0" smtClean="0"/>
              <a:t>	</a:t>
            </a:r>
            <a:r>
              <a:rPr lang="en-US" dirty="0" smtClean="0"/>
              <a:t>	Time </a:t>
            </a:r>
            <a:r>
              <a:rPr lang="en-US" dirty="0" smtClean="0"/>
              <a:t>for which the player is </a:t>
            </a:r>
            <a:r>
              <a:rPr lang="en-US" dirty="0" smtClean="0"/>
              <a:t>suspended</a:t>
            </a:r>
            <a:endParaRPr lang="en-US" dirty="0" smtClean="0"/>
          </a:p>
          <a:p>
            <a:endParaRPr lang="en-US" dirty="0"/>
          </a:p>
        </p:txBody>
      </p:sp>
      <p:sp>
        <p:nvSpPr>
          <p:cNvPr id="9" name="Rounded Rectangle 8"/>
          <p:cNvSpPr/>
          <p:nvPr/>
        </p:nvSpPr>
        <p:spPr>
          <a:xfrm>
            <a:off x="1576615" y="2393237"/>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Lawsuit</a:t>
            </a:r>
            <a:endParaRPr lang="en-US" b="1" dirty="0" smtClean="0"/>
          </a:p>
          <a:p>
            <a:endParaRPr lang="en-US" dirty="0"/>
          </a:p>
          <a:p>
            <a:r>
              <a:rPr lang="en-US" b="1" dirty="0" smtClean="0"/>
              <a:t>Test</a:t>
            </a:r>
            <a:r>
              <a:rPr lang="en-US" dirty="0" smtClean="0"/>
              <a:t>			</a:t>
            </a:r>
            <a:r>
              <a:rPr lang="en-US" dirty="0" smtClean="0"/>
              <a:t>	Drug </a:t>
            </a:r>
            <a:r>
              <a:rPr lang="en-US" dirty="0" smtClean="0"/>
              <a:t>test that was administered</a:t>
            </a:r>
          </a:p>
          <a:p>
            <a:r>
              <a:rPr lang="en-US" b="1" dirty="0" smtClean="0"/>
              <a:t>Player</a:t>
            </a:r>
            <a:r>
              <a:rPr lang="en-US" dirty="0" smtClean="0"/>
              <a:t>		</a:t>
            </a:r>
            <a:r>
              <a:rPr lang="en-US" dirty="0" smtClean="0"/>
              <a:t>	Person </a:t>
            </a:r>
            <a:r>
              <a:rPr lang="en-US" dirty="0" smtClean="0"/>
              <a:t>who fails the test</a:t>
            </a:r>
          </a:p>
          <a:p>
            <a:r>
              <a:rPr lang="en-US" b="1" dirty="0" smtClean="0"/>
              <a:t>Team</a:t>
            </a:r>
            <a:r>
              <a:rPr lang="en-US" dirty="0" smtClean="0"/>
              <a:t>		</a:t>
            </a:r>
            <a:r>
              <a:rPr lang="en-US" dirty="0" smtClean="0"/>
              <a:t>	Player’s team</a:t>
            </a:r>
            <a:endParaRPr lang="en-US" dirty="0" smtClean="0"/>
          </a:p>
          <a:p>
            <a:r>
              <a:rPr lang="en-US" b="1" dirty="0" smtClean="0"/>
              <a:t>Organization	</a:t>
            </a:r>
            <a:r>
              <a:rPr lang="en-US" dirty="0" smtClean="0"/>
              <a:t>Organization </a:t>
            </a:r>
            <a:r>
              <a:rPr lang="en-US" dirty="0" smtClean="0"/>
              <a:t>that suspends the </a:t>
            </a:r>
            <a:r>
              <a:rPr lang="en-US" dirty="0" smtClean="0"/>
              <a:t>player</a:t>
            </a:r>
            <a:endParaRPr lang="en-US" dirty="0" smtClean="0"/>
          </a:p>
          <a:p>
            <a:r>
              <a:rPr lang="en-US" b="1" dirty="0" smtClean="0"/>
              <a:t>Drug</a:t>
            </a:r>
            <a:r>
              <a:rPr lang="en-US" dirty="0" smtClean="0"/>
              <a:t>		</a:t>
            </a:r>
            <a:r>
              <a:rPr lang="en-US" dirty="0" smtClean="0"/>
              <a:t>	Drug </a:t>
            </a:r>
            <a:r>
              <a:rPr lang="en-US" dirty="0" smtClean="0"/>
              <a:t>used by the </a:t>
            </a:r>
            <a:r>
              <a:rPr lang="en-US" dirty="0" smtClean="0"/>
              <a:t>player</a:t>
            </a:r>
            <a:endParaRPr lang="en-US" dirty="0" smtClean="0"/>
          </a:p>
          <a:p>
            <a:r>
              <a:rPr lang="en-US" b="1" dirty="0" smtClean="0"/>
              <a:t>Duration</a:t>
            </a:r>
            <a:r>
              <a:rPr lang="en-US" dirty="0" smtClean="0"/>
              <a:t>	</a:t>
            </a:r>
            <a:r>
              <a:rPr lang="en-US" dirty="0" smtClean="0"/>
              <a:t>	Time </a:t>
            </a:r>
            <a:r>
              <a:rPr lang="en-US" dirty="0" smtClean="0"/>
              <a:t>for which the player is </a:t>
            </a:r>
            <a:r>
              <a:rPr lang="en-US" dirty="0" smtClean="0"/>
              <a:t>suspended</a:t>
            </a:r>
            <a:endParaRPr lang="en-US" dirty="0" smtClean="0"/>
          </a:p>
          <a:p>
            <a:endParaRPr lang="en-US" dirty="0"/>
          </a:p>
        </p:txBody>
      </p:sp>
      <p:sp>
        <p:nvSpPr>
          <p:cNvPr id="2" name="Title 1"/>
          <p:cNvSpPr>
            <a:spLocks noGrp="1"/>
          </p:cNvSpPr>
          <p:nvPr>
            <p:ph type="title"/>
          </p:nvPr>
        </p:nvSpPr>
        <p:spPr/>
        <p:txBody>
          <a:bodyPr/>
          <a:lstStyle/>
          <a:p>
            <a:pPr algn="ctr"/>
            <a:r>
              <a:rPr lang="en-US" dirty="0" smtClean="0"/>
              <a:t>Modeling Events</a:t>
            </a:r>
            <a:endParaRPr lang="en-US" dirty="0"/>
          </a:p>
        </p:txBody>
      </p:sp>
      <p:sp>
        <p:nvSpPr>
          <p:cNvPr id="3" name="TextBox 2"/>
          <p:cNvSpPr txBox="1"/>
          <p:nvPr/>
        </p:nvSpPr>
        <p:spPr>
          <a:xfrm>
            <a:off x="339071" y="1342573"/>
            <a:ext cx="8505911" cy="369332"/>
          </a:xfrm>
          <a:prstGeom prst="rect">
            <a:avLst/>
          </a:prstGeom>
          <a:noFill/>
        </p:spPr>
        <p:txBody>
          <a:bodyPr wrap="square" rtlCol="0">
            <a:spAutoFit/>
          </a:bodyPr>
          <a:lstStyle/>
          <a:p>
            <a:pPr algn="ctr"/>
            <a:r>
              <a:rPr lang="en-US" b="1" dirty="0" smtClean="0"/>
              <a:t>Models of Open-domain Events</a:t>
            </a:r>
            <a:endParaRPr lang="en-US" b="1" dirty="0"/>
          </a:p>
        </p:txBody>
      </p:sp>
      <p:sp>
        <p:nvSpPr>
          <p:cNvPr id="7" name="Rounded Rectangle 6"/>
          <p:cNvSpPr/>
          <p:nvPr/>
        </p:nvSpPr>
        <p:spPr>
          <a:xfrm>
            <a:off x="1025071" y="2912123"/>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Arrest</a:t>
            </a:r>
            <a:endParaRPr lang="en-US" b="1" dirty="0" smtClean="0"/>
          </a:p>
          <a:p>
            <a:endParaRPr lang="en-US" dirty="0"/>
          </a:p>
          <a:p>
            <a:r>
              <a:rPr lang="en-US" b="1" dirty="0" smtClean="0"/>
              <a:t>Test</a:t>
            </a:r>
            <a:r>
              <a:rPr lang="en-US" dirty="0" smtClean="0"/>
              <a:t>			</a:t>
            </a:r>
            <a:r>
              <a:rPr lang="en-US" dirty="0" smtClean="0"/>
              <a:t>	Drug </a:t>
            </a:r>
            <a:r>
              <a:rPr lang="en-US" dirty="0" smtClean="0"/>
              <a:t>test that was administered</a:t>
            </a:r>
          </a:p>
          <a:p>
            <a:r>
              <a:rPr lang="en-US" b="1" dirty="0" smtClean="0"/>
              <a:t>Player</a:t>
            </a:r>
            <a:r>
              <a:rPr lang="en-US" dirty="0" smtClean="0"/>
              <a:t>		</a:t>
            </a:r>
            <a:r>
              <a:rPr lang="en-US" dirty="0" smtClean="0"/>
              <a:t>	Person </a:t>
            </a:r>
            <a:r>
              <a:rPr lang="en-US" dirty="0" smtClean="0"/>
              <a:t>who fails the test</a:t>
            </a:r>
          </a:p>
          <a:p>
            <a:r>
              <a:rPr lang="en-US" b="1" dirty="0" smtClean="0"/>
              <a:t>Team</a:t>
            </a:r>
            <a:r>
              <a:rPr lang="en-US" dirty="0" smtClean="0"/>
              <a:t>		</a:t>
            </a:r>
            <a:r>
              <a:rPr lang="en-US" dirty="0" smtClean="0"/>
              <a:t>	Player’s team</a:t>
            </a:r>
            <a:endParaRPr lang="en-US" dirty="0" smtClean="0"/>
          </a:p>
          <a:p>
            <a:r>
              <a:rPr lang="en-US" b="1" dirty="0" smtClean="0"/>
              <a:t>Organization	</a:t>
            </a:r>
            <a:r>
              <a:rPr lang="en-US" dirty="0" smtClean="0"/>
              <a:t>Organization </a:t>
            </a:r>
            <a:r>
              <a:rPr lang="en-US" dirty="0" smtClean="0"/>
              <a:t>that suspends the </a:t>
            </a:r>
            <a:r>
              <a:rPr lang="en-US" dirty="0" smtClean="0"/>
              <a:t>player</a:t>
            </a:r>
            <a:endParaRPr lang="en-US" dirty="0" smtClean="0"/>
          </a:p>
          <a:p>
            <a:r>
              <a:rPr lang="en-US" b="1" dirty="0" smtClean="0"/>
              <a:t>Drug</a:t>
            </a:r>
            <a:r>
              <a:rPr lang="en-US" dirty="0" smtClean="0"/>
              <a:t>		</a:t>
            </a:r>
            <a:r>
              <a:rPr lang="en-US" dirty="0" smtClean="0"/>
              <a:t>	Drug </a:t>
            </a:r>
            <a:r>
              <a:rPr lang="en-US" dirty="0" smtClean="0"/>
              <a:t>used by the </a:t>
            </a:r>
            <a:r>
              <a:rPr lang="en-US" dirty="0" smtClean="0"/>
              <a:t>player</a:t>
            </a:r>
            <a:endParaRPr lang="en-US" dirty="0" smtClean="0"/>
          </a:p>
          <a:p>
            <a:r>
              <a:rPr lang="en-US" b="1" dirty="0" smtClean="0"/>
              <a:t>Duration</a:t>
            </a:r>
            <a:r>
              <a:rPr lang="en-US" dirty="0" smtClean="0"/>
              <a:t>	</a:t>
            </a:r>
            <a:r>
              <a:rPr lang="en-US" dirty="0" smtClean="0"/>
              <a:t>	Time </a:t>
            </a:r>
            <a:r>
              <a:rPr lang="en-US" dirty="0" smtClean="0"/>
              <a:t>for which the player is </a:t>
            </a:r>
            <a:r>
              <a:rPr lang="en-US" dirty="0" smtClean="0"/>
              <a:t>suspended</a:t>
            </a:r>
            <a:endParaRPr lang="en-US" dirty="0" smtClean="0"/>
          </a:p>
          <a:p>
            <a:endParaRPr lang="en-US" dirty="0"/>
          </a:p>
        </p:txBody>
      </p:sp>
      <p:sp>
        <p:nvSpPr>
          <p:cNvPr id="8" name="Rounded Rectangle 7"/>
          <p:cNvSpPr/>
          <p:nvPr/>
        </p:nvSpPr>
        <p:spPr>
          <a:xfrm>
            <a:off x="498930" y="3456404"/>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b="1" dirty="0" smtClean="0"/>
              <a:t>Suspension</a:t>
            </a:r>
            <a:endParaRPr lang="en-US" b="1" dirty="0" smtClean="0"/>
          </a:p>
          <a:p>
            <a:endParaRPr lang="en-US" dirty="0"/>
          </a:p>
          <a:p>
            <a:r>
              <a:rPr lang="en-US" b="1" dirty="0" smtClean="0"/>
              <a:t>Test</a:t>
            </a:r>
            <a:r>
              <a:rPr lang="en-US" dirty="0" smtClean="0"/>
              <a:t>			</a:t>
            </a:r>
            <a:r>
              <a:rPr lang="en-US" dirty="0" smtClean="0"/>
              <a:t>	Drug </a:t>
            </a:r>
            <a:r>
              <a:rPr lang="en-US" dirty="0" smtClean="0"/>
              <a:t>test that was administered</a:t>
            </a:r>
          </a:p>
          <a:p>
            <a:r>
              <a:rPr lang="en-US" b="1" dirty="0" smtClean="0"/>
              <a:t>Player</a:t>
            </a:r>
            <a:r>
              <a:rPr lang="en-US" dirty="0" smtClean="0"/>
              <a:t>		</a:t>
            </a:r>
            <a:r>
              <a:rPr lang="en-US" dirty="0" smtClean="0"/>
              <a:t>	Person </a:t>
            </a:r>
            <a:r>
              <a:rPr lang="en-US" dirty="0" smtClean="0"/>
              <a:t>who fails the test</a:t>
            </a:r>
          </a:p>
          <a:p>
            <a:r>
              <a:rPr lang="en-US" b="1" dirty="0" smtClean="0"/>
              <a:t>Team</a:t>
            </a:r>
            <a:r>
              <a:rPr lang="en-US" dirty="0" smtClean="0"/>
              <a:t>		</a:t>
            </a:r>
            <a:r>
              <a:rPr lang="en-US" dirty="0" smtClean="0"/>
              <a:t>	Player’s team</a:t>
            </a:r>
            <a:endParaRPr lang="en-US" dirty="0" smtClean="0"/>
          </a:p>
          <a:p>
            <a:r>
              <a:rPr lang="en-US" b="1" dirty="0" smtClean="0"/>
              <a:t>Organization	</a:t>
            </a:r>
            <a:r>
              <a:rPr lang="en-US" dirty="0" smtClean="0"/>
              <a:t>Organization </a:t>
            </a:r>
            <a:r>
              <a:rPr lang="en-US" dirty="0" smtClean="0"/>
              <a:t>that suspends the </a:t>
            </a:r>
            <a:r>
              <a:rPr lang="en-US" dirty="0" smtClean="0"/>
              <a:t>player</a:t>
            </a:r>
            <a:endParaRPr lang="en-US" dirty="0" smtClean="0"/>
          </a:p>
          <a:p>
            <a:r>
              <a:rPr lang="en-US" b="1" dirty="0" smtClean="0"/>
              <a:t>Drug</a:t>
            </a:r>
            <a:r>
              <a:rPr lang="en-US" dirty="0" smtClean="0"/>
              <a:t>		</a:t>
            </a:r>
            <a:r>
              <a:rPr lang="en-US" dirty="0" smtClean="0"/>
              <a:t>	Drug </a:t>
            </a:r>
            <a:r>
              <a:rPr lang="en-US" dirty="0" smtClean="0"/>
              <a:t>used by the </a:t>
            </a:r>
            <a:r>
              <a:rPr lang="en-US" dirty="0" smtClean="0"/>
              <a:t>player</a:t>
            </a:r>
            <a:endParaRPr lang="en-US" dirty="0" smtClean="0"/>
          </a:p>
          <a:p>
            <a:r>
              <a:rPr lang="en-US" b="1" dirty="0" smtClean="0"/>
              <a:t>Duration</a:t>
            </a:r>
            <a:r>
              <a:rPr lang="en-US" dirty="0" smtClean="0"/>
              <a:t>	</a:t>
            </a:r>
            <a:r>
              <a:rPr lang="en-US" dirty="0" smtClean="0"/>
              <a:t>	Time </a:t>
            </a:r>
            <a:r>
              <a:rPr lang="en-US" dirty="0" smtClean="0"/>
              <a:t>for which the player is </a:t>
            </a:r>
            <a:r>
              <a:rPr lang="en-US" dirty="0" smtClean="0"/>
              <a:t>suspended</a:t>
            </a:r>
            <a:endParaRPr lang="en-US" dirty="0" smtClean="0"/>
          </a:p>
          <a:p>
            <a:endParaRPr lang="en-US" dirty="0"/>
          </a:p>
        </p:txBody>
      </p:sp>
    </p:spTree>
    <p:extLst>
      <p:ext uri="{BB962C8B-B14F-4D97-AF65-F5344CB8AC3E}">
        <p14:creationId xmlns:p14="http://schemas.microsoft.com/office/powerpoint/2010/main" val="29440673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Events</a:t>
            </a:r>
            <a:endParaRPr lang="en-US" dirty="0"/>
          </a:p>
        </p:txBody>
      </p:sp>
      <p:sp>
        <p:nvSpPr>
          <p:cNvPr id="3" name="TextBox 2"/>
          <p:cNvSpPr txBox="1"/>
          <p:nvPr/>
        </p:nvSpPr>
        <p:spPr>
          <a:xfrm>
            <a:off x="339071" y="1342573"/>
            <a:ext cx="8505911" cy="369332"/>
          </a:xfrm>
          <a:prstGeom prst="rect">
            <a:avLst/>
          </a:prstGeom>
          <a:noFill/>
        </p:spPr>
        <p:txBody>
          <a:bodyPr wrap="square" rtlCol="0">
            <a:spAutoFit/>
          </a:bodyPr>
          <a:lstStyle/>
          <a:p>
            <a:pPr algn="ctr"/>
            <a:r>
              <a:rPr lang="en-US" b="1" dirty="0" smtClean="0"/>
              <a:t>Models of Open-domain Events</a:t>
            </a:r>
            <a:endParaRPr lang="en-US" b="1" dirty="0"/>
          </a:p>
        </p:txBody>
      </p:sp>
      <p:grpSp>
        <p:nvGrpSpPr>
          <p:cNvPr id="5" name="Group 4"/>
          <p:cNvGrpSpPr/>
          <p:nvPr/>
        </p:nvGrpSpPr>
        <p:grpSpPr>
          <a:xfrm>
            <a:off x="1946145" y="3657401"/>
            <a:ext cx="4617356" cy="2697650"/>
            <a:chOff x="498930" y="1874350"/>
            <a:chExt cx="8051800" cy="4666340"/>
          </a:xfrm>
        </p:grpSpPr>
        <p:sp>
          <p:nvSpPr>
            <p:cNvPr id="10" name="Rounded Rectangle 9"/>
            <p:cNvSpPr/>
            <p:nvPr/>
          </p:nvSpPr>
          <p:spPr>
            <a:xfrm>
              <a:off x="2001159" y="1874350"/>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b="1" dirty="0" smtClean="0"/>
                <a:t>bombing</a:t>
              </a:r>
              <a:endParaRPr lang="en-US" sz="1000" b="1" dirty="0" smtClean="0"/>
            </a:p>
            <a:p>
              <a:endParaRPr lang="en-US" sz="1000" dirty="0"/>
            </a:p>
            <a:p>
              <a:r>
                <a:rPr lang="en-US" sz="1000" b="1" dirty="0" smtClean="0"/>
                <a:t>Test</a:t>
              </a:r>
              <a:r>
                <a:rPr lang="en-US" sz="1000" dirty="0" smtClean="0"/>
                <a:t>			</a:t>
              </a:r>
              <a:r>
                <a:rPr lang="en-US" sz="1000" dirty="0" smtClean="0"/>
                <a:t>	Drug </a:t>
              </a:r>
              <a:r>
                <a:rPr lang="en-US" sz="1000" dirty="0" smtClean="0"/>
                <a:t>test that was administered</a:t>
              </a:r>
            </a:p>
            <a:p>
              <a:r>
                <a:rPr lang="en-US" sz="1000" b="1" dirty="0" smtClean="0"/>
                <a:t>Player</a:t>
              </a:r>
              <a:r>
                <a:rPr lang="en-US" sz="1000" dirty="0" smtClean="0"/>
                <a:t>		</a:t>
              </a:r>
              <a:r>
                <a:rPr lang="en-US" sz="1000" dirty="0" smtClean="0"/>
                <a:t>	Person </a:t>
              </a:r>
              <a:r>
                <a:rPr lang="en-US" sz="1000" dirty="0" smtClean="0"/>
                <a:t>who fails the test</a:t>
              </a:r>
            </a:p>
            <a:p>
              <a:r>
                <a:rPr lang="en-US" sz="1000" b="1" dirty="0" smtClean="0"/>
                <a:t>Team</a:t>
              </a:r>
              <a:r>
                <a:rPr lang="en-US" sz="1000" dirty="0" smtClean="0"/>
                <a:t>		</a:t>
              </a:r>
              <a:r>
                <a:rPr lang="en-US" sz="1000" dirty="0" smtClean="0"/>
                <a:t>	Player’s team</a:t>
              </a:r>
              <a:endParaRPr lang="en-US" sz="1000" dirty="0" smtClean="0"/>
            </a:p>
            <a:p>
              <a:r>
                <a:rPr lang="en-US" sz="1000" b="1" dirty="0" smtClean="0"/>
                <a:t>Organization	</a:t>
              </a:r>
              <a:r>
                <a:rPr lang="en-US" sz="1000" dirty="0" smtClean="0"/>
                <a:t>Organization </a:t>
              </a:r>
              <a:r>
                <a:rPr lang="en-US" sz="1000" dirty="0" smtClean="0"/>
                <a:t>that suspends the </a:t>
              </a:r>
              <a:r>
                <a:rPr lang="en-US" sz="1000" dirty="0" smtClean="0"/>
                <a:t>player</a:t>
              </a:r>
              <a:endParaRPr lang="en-US" sz="1000" dirty="0" smtClean="0"/>
            </a:p>
            <a:p>
              <a:r>
                <a:rPr lang="en-US" sz="1000" b="1" dirty="0" smtClean="0"/>
                <a:t>Drug</a:t>
              </a:r>
              <a:r>
                <a:rPr lang="en-US" sz="1000" dirty="0" smtClean="0"/>
                <a:t>		</a:t>
              </a:r>
              <a:r>
                <a:rPr lang="en-US" sz="1000" dirty="0" smtClean="0"/>
                <a:t>	Drug </a:t>
              </a:r>
              <a:r>
                <a:rPr lang="en-US" sz="1000" dirty="0" smtClean="0"/>
                <a:t>used by the </a:t>
              </a:r>
              <a:r>
                <a:rPr lang="en-US" sz="1000" dirty="0" smtClean="0"/>
                <a:t>player</a:t>
              </a:r>
              <a:endParaRPr lang="en-US" sz="1000" dirty="0" smtClean="0"/>
            </a:p>
            <a:p>
              <a:r>
                <a:rPr lang="en-US" sz="1000" b="1" dirty="0" smtClean="0"/>
                <a:t>Duration</a:t>
              </a:r>
              <a:r>
                <a:rPr lang="en-US" sz="1000" dirty="0" smtClean="0"/>
                <a:t>	</a:t>
              </a:r>
              <a:r>
                <a:rPr lang="en-US" sz="1000" dirty="0" smtClean="0"/>
                <a:t>	Time </a:t>
              </a:r>
              <a:r>
                <a:rPr lang="en-US" sz="1000" dirty="0" smtClean="0"/>
                <a:t>for which the player is </a:t>
              </a:r>
              <a:r>
                <a:rPr lang="en-US" sz="1000" dirty="0" smtClean="0"/>
                <a:t>suspended</a:t>
              </a:r>
              <a:endParaRPr lang="en-US" sz="1000" dirty="0" smtClean="0"/>
            </a:p>
            <a:p>
              <a:endParaRPr lang="en-US" sz="1000" dirty="0"/>
            </a:p>
          </p:txBody>
        </p:sp>
        <p:sp>
          <p:nvSpPr>
            <p:cNvPr id="9" name="Rounded Rectangle 8"/>
            <p:cNvSpPr/>
            <p:nvPr/>
          </p:nvSpPr>
          <p:spPr>
            <a:xfrm>
              <a:off x="1576615" y="2393237"/>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b="1" dirty="0" smtClean="0"/>
                <a:t>Lawsuit</a:t>
              </a:r>
              <a:endParaRPr lang="en-US" sz="1000" b="1" dirty="0" smtClean="0"/>
            </a:p>
            <a:p>
              <a:endParaRPr lang="en-US" sz="1000" dirty="0"/>
            </a:p>
            <a:p>
              <a:r>
                <a:rPr lang="en-US" sz="1000" b="1" dirty="0" smtClean="0"/>
                <a:t>Test</a:t>
              </a:r>
              <a:r>
                <a:rPr lang="en-US" sz="1000" dirty="0" smtClean="0"/>
                <a:t>			</a:t>
              </a:r>
              <a:r>
                <a:rPr lang="en-US" sz="1000" dirty="0" smtClean="0"/>
                <a:t>	Drug </a:t>
              </a:r>
              <a:r>
                <a:rPr lang="en-US" sz="1000" dirty="0" smtClean="0"/>
                <a:t>test that was administered</a:t>
              </a:r>
            </a:p>
            <a:p>
              <a:r>
                <a:rPr lang="en-US" sz="1000" b="1" dirty="0" smtClean="0"/>
                <a:t>Player</a:t>
              </a:r>
              <a:r>
                <a:rPr lang="en-US" sz="1000" dirty="0" smtClean="0"/>
                <a:t>		</a:t>
              </a:r>
              <a:r>
                <a:rPr lang="en-US" sz="1000" dirty="0" smtClean="0"/>
                <a:t>	Person </a:t>
              </a:r>
              <a:r>
                <a:rPr lang="en-US" sz="1000" dirty="0" smtClean="0"/>
                <a:t>who fails the test</a:t>
              </a:r>
            </a:p>
            <a:p>
              <a:r>
                <a:rPr lang="en-US" sz="1000" b="1" dirty="0" smtClean="0"/>
                <a:t>Team</a:t>
              </a:r>
              <a:r>
                <a:rPr lang="en-US" sz="1000" dirty="0" smtClean="0"/>
                <a:t>		</a:t>
              </a:r>
              <a:r>
                <a:rPr lang="en-US" sz="1000" dirty="0" smtClean="0"/>
                <a:t>	Player’s team</a:t>
              </a:r>
              <a:endParaRPr lang="en-US" sz="1000" dirty="0" smtClean="0"/>
            </a:p>
            <a:p>
              <a:r>
                <a:rPr lang="en-US" sz="1000" b="1" dirty="0" smtClean="0"/>
                <a:t>Organization	</a:t>
              </a:r>
              <a:r>
                <a:rPr lang="en-US" sz="1000" dirty="0" smtClean="0"/>
                <a:t>Organization </a:t>
              </a:r>
              <a:r>
                <a:rPr lang="en-US" sz="1000" dirty="0" smtClean="0"/>
                <a:t>that suspends the </a:t>
              </a:r>
              <a:r>
                <a:rPr lang="en-US" sz="1000" dirty="0" smtClean="0"/>
                <a:t>player</a:t>
              </a:r>
              <a:endParaRPr lang="en-US" sz="1000" dirty="0" smtClean="0"/>
            </a:p>
            <a:p>
              <a:r>
                <a:rPr lang="en-US" sz="1000" b="1" dirty="0" smtClean="0"/>
                <a:t>Drug</a:t>
              </a:r>
              <a:r>
                <a:rPr lang="en-US" sz="1000" dirty="0" smtClean="0"/>
                <a:t>		</a:t>
              </a:r>
              <a:r>
                <a:rPr lang="en-US" sz="1000" dirty="0" smtClean="0"/>
                <a:t>	Drug </a:t>
              </a:r>
              <a:r>
                <a:rPr lang="en-US" sz="1000" dirty="0" smtClean="0"/>
                <a:t>used by the </a:t>
              </a:r>
              <a:r>
                <a:rPr lang="en-US" sz="1000" dirty="0" smtClean="0"/>
                <a:t>player</a:t>
              </a:r>
              <a:endParaRPr lang="en-US" sz="1000" dirty="0" smtClean="0"/>
            </a:p>
            <a:p>
              <a:r>
                <a:rPr lang="en-US" sz="1000" b="1" dirty="0" smtClean="0"/>
                <a:t>Duration</a:t>
              </a:r>
              <a:r>
                <a:rPr lang="en-US" sz="1000" dirty="0" smtClean="0"/>
                <a:t>	</a:t>
              </a:r>
              <a:r>
                <a:rPr lang="en-US" sz="1000" dirty="0" smtClean="0"/>
                <a:t>	Time </a:t>
              </a:r>
              <a:r>
                <a:rPr lang="en-US" sz="1000" dirty="0" smtClean="0"/>
                <a:t>for which the player is </a:t>
              </a:r>
              <a:r>
                <a:rPr lang="en-US" sz="1000" dirty="0" smtClean="0"/>
                <a:t>suspended</a:t>
              </a:r>
              <a:endParaRPr lang="en-US" sz="1000" dirty="0" smtClean="0"/>
            </a:p>
            <a:p>
              <a:endParaRPr lang="en-US" sz="1000" dirty="0"/>
            </a:p>
          </p:txBody>
        </p:sp>
        <p:sp>
          <p:nvSpPr>
            <p:cNvPr id="7" name="Rounded Rectangle 6"/>
            <p:cNvSpPr/>
            <p:nvPr/>
          </p:nvSpPr>
          <p:spPr>
            <a:xfrm>
              <a:off x="1025071" y="2912123"/>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b="1" dirty="0" smtClean="0"/>
                <a:t>Arrest</a:t>
              </a:r>
              <a:endParaRPr lang="en-US" sz="1000" b="1" dirty="0" smtClean="0"/>
            </a:p>
            <a:p>
              <a:endParaRPr lang="en-US" sz="1000" dirty="0"/>
            </a:p>
            <a:p>
              <a:r>
                <a:rPr lang="en-US" sz="1000" b="1" dirty="0" smtClean="0"/>
                <a:t>Test</a:t>
              </a:r>
              <a:r>
                <a:rPr lang="en-US" sz="1000" dirty="0" smtClean="0"/>
                <a:t>			</a:t>
              </a:r>
              <a:r>
                <a:rPr lang="en-US" sz="1000" dirty="0" smtClean="0"/>
                <a:t>	Drug </a:t>
              </a:r>
              <a:r>
                <a:rPr lang="en-US" sz="1000" dirty="0" smtClean="0"/>
                <a:t>test that was administered</a:t>
              </a:r>
            </a:p>
            <a:p>
              <a:r>
                <a:rPr lang="en-US" sz="1000" b="1" dirty="0" smtClean="0"/>
                <a:t>Player</a:t>
              </a:r>
              <a:r>
                <a:rPr lang="en-US" sz="1000" dirty="0" smtClean="0"/>
                <a:t>		</a:t>
              </a:r>
              <a:r>
                <a:rPr lang="en-US" sz="1000" dirty="0" smtClean="0"/>
                <a:t>	Person </a:t>
              </a:r>
              <a:r>
                <a:rPr lang="en-US" sz="1000" dirty="0" smtClean="0"/>
                <a:t>who fails the test</a:t>
              </a:r>
            </a:p>
            <a:p>
              <a:r>
                <a:rPr lang="en-US" sz="1000" b="1" dirty="0" smtClean="0"/>
                <a:t>Team</a:t>
              </a:r>
              <a:r>
                <a:rPr lang="en-US" sz="1000" dirty="0" smtClean="0"/>
                <a:t>		</a:t>
              </a:r>
              <a:r>
                <a:rPr lang="en-US" sz="1000" dirty="0" smtClean="0"/>
                <a:t>	Player’s team</a:t>
              </a:r>
              <a:endParaRPr lang="en-US" sz="1000" dirty="0" smtClean="0"/>
            </a:p>
            <a:p>
              <a:r>
                <a:rPr lang="en-US" sz="1000" b="1" dirty="0" smtClean="0"/>
                <a:t>Organization	</a:t>
              </a:r>
              <a:r>
                <a:rPr lang="en-US" sz="1000" dirty="0" smtClean="0"/>
                <a:t>Organization </a:t>
              </a:r>
              <a:r>
                <a:rPr lang="en-US" sz="1000" dirty="0" smtClean="0"/>
                <a:t>that suspends the </a:t>
              </a:r>
              <a:r>
                <a:rPr lang="en-US" sz="1000" dirty="0" smtClean="0"/>
                <a:t>player</a:t>
              </a:r>
              <a:endParaRPr lang="en-US" sz="1000" dirty="0" smtClean="0"/>
            </a:p>
            <a:p>
              <a:r>
                <a:rPr lang="en-US" sz="1000" b="1" dirty="0" smtClean="0"/>
                <a:t>Drug</a:t>
              </a:r>
              <a:r>
                <a:rPr lang="en-US" sz="1000" dirty="0" smtClean="0"/>
                <a:t>		</a:t>
              </a:r>
              <a:r>
                <a:rPr lang="en-US" sz="1000" dirty="0" smtClean="0"/>
                <a:t>	Drug </a:t>
              </a:r>
              <a:r>
                <a:rPr lang="en-US" sz="1000" dirty="0" smtClean="0"/>
                <a:t>used by the </a:t>
              </a:r>
              <a:r>
                <a:rPr lang="en-US" sz="1000" dirty="0" smtClean="0"/>
                <a:t>player</a:t>
              </a:r>
              <a:endParaRPr lang="en-US" sz="1000" dirty="0" smtClean="0"/>
            </a:p>
            <a:p>
              <a:r>
                <a:rPr lang="en-US" sz="1000" b="1" dirty="0" smtClean="0"/>
                <a:t>Duration</a:t>
              </a:r>
              <a:r>
                <a:rPr lang="en-US" sz="1000" dirty="0" smtClean="0"/>
                <a:t>	</a:t>
              </a:r>
              <a:r>
                <a:rPr lang="en-US" sz="1000" dirty="0" smtClean="0"/>
                <a:t>	Time </a:t>
              </a:r>
              <a:r>
                <a:rPr lang="en-US" sz="1000" dirty="0" smtClean="0"/>
                <a:t>for which the player is </a:t>
              </a:r>
              <a:r>
                <a:rPr lang="en-US" sz="1000" dirty="0" smtClean="0"/>
                <a:t>suspended</a:t>
              </a:r>
              <a:endParaRPr lang="en-US" sz="1000" dirty="0" smtClean="0"/>
            </a:p>
            <a:p>
              <a:endParaRPr lang="en-US" sz="1000" dirty="0"/>
            </a:p>
          </p:txBody>
        </p:sp>
        <p:sp>
          <p:nvSpPr>
            <p:cNvPr id="8" name="Rounded Rectangle 7"/>
            <p:cNvSpPr/>
            <p:nvPr/>
          </p:nvSpPr>
          <p:spPr>
            <a:xfrm>
              <a:off x="498930" y="3456404"/>
              <a:ext cx="6549571" cy="308428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1000" b="1" dirty="0" smtClean="0"/>
                <a:t>Suspension</a:t>
              </a:r>
              <a:endParaRPr lang="en-US" sz="1000" b="1" dirty="0" smtClean="0"/>
            </a:p>
            <a:p>
              <a:endParaRPr lang="en-US" sz="1000" dirty="0"/>
            </a:p>
            <a:p>
              <a:r>
                <a:rPr lang="en-US" sz="1000" b="1" dirty="0" smtClean="0"/>
                <a:t>Test</a:t>
              </a:r>
              <a:r>
                <a:rPr lang="en-US" sz="1000" dirty="0" smtClean="0"/>
                <a:t>		</a:t>
              </a:r>
              <a:r>
                <a:rPr lang="en-US" sz="1000" dirty="0" smtClean="0"/>
                <a:t>Drug </a:t>
              </a:r>
              <a:r>
                <a:rPr lang="en-US" sz="1000" dirty="0" smtClean="0"/>
                <a:t>test that was administered</a:t>
              </a:r>
            </a:p>
            <a:p>
              <a:r>
                <a:rPr lang="en-US" sz="1000" b="1" dirty="0" smtClean="0"/>
                <a:t>Player</a:t>
              </a:r>
              <a:r>
                <a:rPr lang="en-US" sz="1000" dirty="0" smtClean="0"/>
                <a:t>		</a:t>
              </a:r>
              <a:r>
                <a:rPr lang="en-US" sz="1000" dirty="0" smtClean="0"/>
                <a:t>Person </a:t>
              </a:r>
              <a:r>
                <a:rPr lang="en-US" sz="1000" dirty="0" smtClean="0"/>
                <a:t>who fails the test</a:t>
              </a:r>
            </a:p>
            <a:p>
              <a:r>
                <a:rPr lang="en-US" sz="1000" b="1" dirty="0" smtClean="0"/>
                <a:t>Team</a:t>
              </a:r>
              <a:r>
                <a:rPr lang="en-US" sz="1000" dirty="0" smtClean="0"/>
                <a:t>		</a:t>
              </a:r>
              <a:r>
                <a:rPr lang="en-US" sz="1000" dirty="0" smtClean="0"/>
                <a:t>Player’s team</a:t>
              </a:r>
              <a:endParaRPr lang="en-US" sz="1000" dirty="0" smtClean="0"/>
            </a:p>
            <a:p>
              <a:r>
                <a:rPr lang="en-US" sz="1000" b="1" dirty="0" smtClean="0"/>
                <a:t>Organization	</a:t>
              </a:r>
              <a:r>
                <a:rPr lang="en-US" sz="1000" dirty="0" smtClean="0"/>
                <a:t>Organization </a:t>
              </a:r>
              <a:r>
                <a:rPr lang="en-US" sz="1000" dirty="0" smtClean="0"/>
                <a:t>that suspends the </a:t>
              </a:r>
              <a:r>
                <a:rPr lang="en-US" sz="1000" dirty="0" smtClean="0"/>
                <a:t>player</a:t>
              </a:r>
              <a:endParaRPr lang="en-US" sz="1000" dirty="0" smtClean="0"/>
            </a:p>
            <a:p>
              <a:r>
                <a:rPr lang="en-US" sz="1000" b="1" dirty="0" smtClean="0"/>
                <a:t>Drug</a:t>
              </a:r>
              <a:r>
                <a:rPr lang="en-US" sz="1000" dirty="0" smtClean="0"/>
                <a:t>		</a:t>
              </a:r>
              <a:r>
                <a:rPr lang="en-US" sz="1000" dirty="0" smtClean="0"/>
                <a:t>Drug </a:t>
              </a:r>
              <a:r>
                <a:rPr lang="en-US" sz="1000" dirty="0" smtClean="0"/>
                <a:t>used by the </a:t>
              </a:r>
              <a:r>
                <a:rPr lang="en-US" sz="1000" dirty="0" smtClean="0"/>
                <a:t>player</a:t>
              </a:r>
              <a:endParaRPr lang="en-US" sz="1000" dirty="0" smtClean="0"/>
            </a:p>
            <a:p>
              <a:r>
                <a:rPr lang="en-US" sz="1000" b="1" dirty="0" smtClean="0"/>
                <a:t>Duration</a:t>
              </a:r>
              <a:r>
                <a:rPr lang="en-US" sz="1000" dirty="0" smtClean="0"/>
                <a:t>	</a:t>
              </a:r>
              <a:r>
                <a:rPr lang="en-US" sz="1000" dirty="0" smtClean="0"/>
                <a:t>Time </a:t>
              </a:r>
              <a:r>
                <a:rPr lang="en-US" sz="1000" dirty="0" smtClean="0"/>
                <a:t>for which the player is </a:t>
              </a:r>
              <a:r>
                <a:rPr lang="en-US" sz="1000" dirty="0" smtClean="0"/>
                <a:t>suspended</a:t>
              </a:r>
              <a:endParaRPr lang="en-US" sz="1000" dirty="0" smtClean="0"/>
            </a:p>
            <a:p>
              <a:endParaRPr lang="en-US" sz="1000" dirty="0"/>
            </a:p>
          </p:txBody>
        </p:sp>
      </p:grpSp>
      <p:sp>
        <p:nvSpPr>
          <p:cNvPr id="11" name="TextBox 10"/>
          <p:cNvSpPr txBox="1"/>
          <p:nvPr/>
        </p:nvSpPr>
        <p:spPr>
          <a:xfrm>
            <a:off x="1946145" y="1995713"/>
            <a:ext cx="5769429" cy="1477328"/>
          </a:xfrm>
          <a:prstGeom prst="rect">
            <a:avLst/>
          </a:prstGeom>
          <a:noFill/>
        </p:spPr>
        <p:txBody>
          <a:bodyPr wrap="square" rtlCol="0">
            <a:spAutoFit/>
          </a:bodyPr>
          <a:lstStyle/>
          <a:p>
            <a:r>
              <a:rPr lang="en-US" dirty="0" smtClean="0"/>
              <a:t>Who creates these? </a:t>
            </a:r>
          </a:p>
          <a:p>
            <a:endParaRPr lang="en-US" dirty="0" smtClean="0"/>
          </a:p>
          <a:p>
            <a:r>
              <a:rPr lang="en-US" dirty="0" smtClean="0"/>
              <a:t>What are the space of events/scenarios?</a:t>
            </a:r>
            <a:endParaRPr lang="en-US" dirty="0"/>
          </a:p>
          <a:p>
            <a:endParaRPr lang="en-US" dirty="0" smtClean="0"/>
          </a:p>
          <a:p>
            <a:r>
              <a:rPr lang="en-US" dirty="0" smtClean="0"/>
              <a:t>And how many do we have to create?</a:t>
            </a:r>
          </a:p>
        </p:txBody>
      </p:sp>
    </p:spTree>
    <p:extLst>
      <p:ext uri="{BB962C8B-B14F-4D97-AF65-F5344CB8AC3E}">
        <p14:creationId xmlns:p14="http://schemas.microsoft.com/office/powerpoint/2010/main" val="35092767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context</a:t>
            </a:r>
            <a:endParaRPr lang="en-US" dirty="0"/>
          </a:p>
        </p:txBody>
      </p:sp>
      <p:sp>
        <p:nvSpPr>
          <p:cNvPr id="44" name="TextBox 43"/>
          <p:cNvSpPr txBox="1"/>
          <p:nvPr/>
        </p:nvSpPr>
        <p:spPr>
          <a:xfrm>
            <a:off x="815912" y="5876213"/>
            <a:ext cx="1348827" cy="369332"/>
          </a:xfrm>
          <a:prstGeom prst="rect">
            <a:avLst/>
          </a:prstGeom>
          <a:noFill/>
        </p:spPr>
        <p:txBody>
          <a:bodyPr wrap="square" rtlCol="0">
            <a:spAutoFit/>
          </a:bodyPr>
          <a:lstStyle/>
          <a:p>
            <a:r>
              <a:rPr lang="en-US" b="1" dirty="0" smtClean="0"/>
              <a:t>Entities</a:t>
            </a:r>
            <a:endParaRPr lang="en-US" b="1" dirty="0"/>
          </a:p>
        </p:txBody>
      </p:sp>
      <p:sp>
        <p:nvSpPr>
          <p:cNvPr id="45" name="TextBox 44"/>
          <p:cNvSpPr txBox="1"/>
          <p:nvPr/>
        </p:nvSpPr>
        <p:spPr>
          <a:xfrm>
            <a:off x="3258464" y="5876213"/>
            <a:ext cx="1348827" cy="369332"/>
          </a:xfrm>
          <a:prstGeom prst="rect">
            <a:avLst/>
          </a:prstGeom>
          <a:noFill/>
        </p:spPr>
        <p:txBody>
          <a:bodyPr wrap="square" rtlCol="0">
            <a:spAutoFit/>
          </a:bodyPr>
          <a:lstStyle/>
          <a:p>
            <a:r>
              <a:rPr lang="en-US" b="1" dirty="0" smtClean="0"/>
              <a:t>Relations</a:t>
            </a:r>
            <a:endParaRPr lang="en-US" b="1" dirty="0"/>
          </a:p>
        </p:txBody>
      </p:sp>
      <p:sp>
        <p:nvSpPr>
          <p:cNvPr id="46" name="TextBox 45"/>
          <p:cNvSpPr txBox="1"/>
          <p:nvPr/>
        </p:nvSpPr>
        <p:spPr>
          <a:xfrm>
            <a:off x="6880273" y="5876213"/>
            <a:ext cx="1348827" cy="369332"/>
          </a:xfrm>
          <a:prstGeom prst="rect">
            <a:avLst/>
          </a:prstGeom>
          <a:noFill/>
        </p:spPr>
        <p:txBody>
          <a:bodyPr wrap="square" rtlCol="0">
            <a:spAutoFit/>
          </a:bodyPr>
          <a:lstStyle/>
          <a:p>
            <a:r>
              <a:rPr lang="en-US" b="1" dirty="0" smtClean="0"/>
              <a:t>Events</a:t>
            </a:r>
            <a:endParaRPr lang="en-US" b="1" dirty="0"/>
          </a:p>
        </p:txBody>
      </p:sp>
      <p:cxnSp>
        <p:nvCxnSpPr>
          <p:cNvPr id="34" name="Straight Arrow Connector 33"/>
          <p:cNvCxnSpPr/>
          <p:nvPr/>
        </p:nvCxnSpPr>
        <p:spPr>
          <a:xfrm flipV="1">
            <a:off x="697862" y="1235494"/>
            <a:ext cx="0" cy="46407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02819" y="5866719"/>
            <a:ext cx="7607501" cy="94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697862" y="3266777"/>
            <a:ext cx="2102070" cy="2308588"/>
            <a:chOff x="697862" y="3266777"/>
            <a:chExt cx="2102070" cy="2308588"/>
          </a:xfrm>
        </p:grpSpPr>
        <p:sp>
          <p:nvSpPr>
            <p:cNvPr id="50" name="TextBox 49"/>
            <p:cNvSpPr txBox="1"/>
            <p:nvPr/>
          </p:nvSpPr>
          <p:spPr>
            <a:xfrm>
              <a:off x="815912" y="4559702"/>
              <a:ext cx="1582795" cy="1015663"/>
            </a:xfrm>
            <a:prstGeom prst="rect">
              <a:avLst/>
            </a:prstGeom>
            <a:noFill/>
          </p:spPr>
          <p:txBody>
            <a:bodyPr wrap="square" rtlCol="0">
              <a:spAutoFit/>
            </a:bodyPr>
            <a:lstStyle/>
            <a:p>
              <a:r>
                <a:rPr lang="en-US" sz="1200" b="1" dirty="0" smtClean="0"/>
                <a:t>Named-entities</a:t>
              </a:r>
            </a:p>
            <a:p>
              <a:r>
                <a:rPr lang="en-US" sz="1200" dirty="0" smtClean="0"/>
                <a:t>Person</a:t>
              </a:r>
            </a:p>
            <a:p>
              <a:r>
                <a:rPr lang="en-US" sz="1200" dirty="0" smtClean="0"/>
                <a:t>Organization</a:t>
              </a:r>
            </a:p>
            <a:p>
              <a:r>
                <a:rPr lang="en-US" sz="1200" dirty="0" smtClean="0"/>
                <a:t>Location</a:t>
              </a:r>
            </a:p>
            <a:p>
              <a:r>
                <a:rPr lang="en-US" sz="1200" dirty="0" smtClean="0"/>
                <a:t>Misc.</a:t>
              </a:r>
              <a:endParaRPr lang="en-US" sz="1200" dirty="0"/>
            </a:p>
          </p:txBody>
        </p:sp>
        <p:sp>
          <p:nvSpPr>
            <p:cNvPr id="51" name="Rectangle 50"/>
            <p:cNvSpPr/>
            <p:nvPr/>
          </p:nvSpPr>
          <p:spPr>
            <a:xfrm>
              <a:off x="697862" y="3266777"/>
              <a:ext cx="2102070" cy="830997"/>
            </a:xfrm>
            <a:prstGeom prst="rect">
              <a:avLst/>
            </a:prstGeom>
          </p:spPr>
          <p:txBody>
            <a:bodyPr wrap="square">
              <a:spAutoFit/>
            </a:bodyPr>
            <a:lstStyle/>
            <a:p>
              <a:r>
                <a:rPr lang="en-US" sz="1200" b="1" dirty="0" smtClean="0"/>
                <a:t>Fine-grained</a:t>
              </a:r>
              <a:endParaRPr lang="en-US" sz="1200" dirty="0" smtClean="0"/>
            </a:p>
            <a:p>
              <a:r>
                <a:rPr lang="en-US" sz="1200" dirty="0" smtClean="0"/>
                <a:t>Actor, Architect, …</a:t>
              </a:r>
            </a:p>
            <a:p>
              <a:r>
                <a:rPr lang="en-US" sz="1200" dirty="0" smtClean="0"/>
                <a:t>Airline</a:t>
              </a:r>
              <a:r>
                <a:rPr lang="en-US" sz="1200" dirty="0"/>
                <a:t>, Sports team, … </a:t>
              </a:r>
            </a:p>
            <a:p>
              <a:r>
                <a:rPr lang="en-US" sz="1200" dirty="0" smtClean="0"/>
                <a:t>City</a:t>
              </a:r>
              <a:r>
                <a:rPr lang="en-US" sz="1200" dirty="0"/>
                <a:t>, Country, mountain, …</a:t>
              </a:r>
              <a:r>
                <a:rPr lang="en-US" sz="1200" dirty="0" smtClean="0"/>
                <a:t>.</a:t>
              </a:r>
              <a:endParaRPr lang="en-US" sz="1200" dirty="0"/>
            </a:p>
          </p:txBody>
        </p:sp>
        <p:sp>
          <p:nvSpPr>
            <p:cNvPr id="3" name="Up Arrow 2"/>
            <p:cNvSpPr/>
            <p:nvPr/>
          </p:nvSpPr>
          <p:spPr>
            <a:xfrm>
              <a:off x="1233714" y="4097774"/>
              <a:ext cx="163286" cy="4619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3063267" y="2529549"/>
            <a:ext cx="2180897" cy="2537984"/>
            <a:chOff x="3063267" y="2529549"/>
            <a:chExt cx="2180897" cy="2537984"/>
          </a:xfrm>
        </p:grpSpPr>
        <p:sp>
          <p:nvSpPr>
            <p:cNvPr id="54" name="TextBox 53"/>
            <p:cNvSpPr txBox="1"/>
            <p:nvPr/>
          </p:nvSpPr>
          <p:spPr>
            <a:xfrm>
              <a:off x="3297235" y="4051870"/>
              <a:ext cx="1223692" cy="1015663"/>
            </a:xfrm>
            <a:prstGeom prst="rect">
              <a:avLst/>
            </a:prstGeom>
            <a:noFill/>
          </p:spPr>
          <p:txBody>
            <a:bodyPr wrap="square" rtlCol="0">
              <a:spAutoFit/>
            </a:bodyPr>
            <a:lstStyle/>
            <a:p>
              <a:r>
                <a:rPr lang="en-US" sz="1200" b="1" dirty="0" smtClean="0"/>
                <a:t>Traditional IE</a:t>
              </a:r>
            </a:p>
            <a:p>
              <a:r>
                <a:rPr lang="en-US" sz="1200" dirty="0" smtClean="0"/>
                <a:t>acquired-by</a:t>
              </a:r>
            </a:p>
            <a:p>
              <a:r>
                <a:rPr lang="en-US" sz="1200" dirty="0" smtClean="0"/>
                <a:t>employed-by</a:t>
              </a:r>
            </a:p>
            <a:p>
              <a:r>
                <a:rPr lang="en-US" sz="1200" dirty="0"/>
                <a:t>p</a:t>
              </a:r>
              <a:r>
                <a:rPr lang="en-US" sz="1200" dirty="0" smtClean="0"/>
                <a:t>resident-of</a:t>
              </a:r>
            </a:p>
            <a:p>
              <a:r>
                <a:rPr lang="en-US" sz="1200" dirty="0" smtClean="0"/>
                <a:t>…</a:t>
              </a:r>
              <a:endParaRPr lang="en-US" sz="1200" dirty="0"/>
            </a:p>
          </p:txBody>
        </p:sp>
        <p:sp>
          <p:nvSpPr>
            <p:cNvPr id="55" name="TextBox 54"/>
            <p:cNvSpPr txBox="1"/>
            <p:nvPr/>
          </p:nvSpPr>
          <p:spPr>
            <a:xfrm>
              <a:off x="3063267" y="2529549"/>
              <a:ext cx="2180897" cy="830997"/>
            </a:xfrm>
            <a:prstGeom prst="rect">
              <a:avLst/>
            </a:prstGeom>
            <a:noFill/>
          </p:spPr>
          <p:txBody>
            <a:bodyPr wrap="square" rtlCol="0">
              <a:spAutoFit/>
            </a:bodyPr>
            <a:lstStyle/>
            <a:p>
              <a:r>
                <a:rPr lang="en-US" sz="1200" b="1" dirty="0" smtClean="0"/>
                <a:t>Open Relation Extraction</a:t>
              </a:r>
              <a:endParaRPr lang="en-US" sz="1200" b="1" dirty="0"/>
            </a:p>
            <a:p>
              <a:r>
                <a:rPr lang="en-US" sz="1200" dirty="0" smtClean="0"/>
                <a:t>is </a:t>
              </a:r>
              <a:r>
                <a:rPr lang="en-US" sz="1200" dirty="0"/>
                <a:t>an album by, </a:t>
              </a:r>
              <a:endParaRPr lang="en-US" sz="1200" dirty="0" smtClean="0"/>
            </a:p>
            <a:p>
              <a:r>
                <a:rPr lang="en-US" sz="1200" dirty="0" smtClean="0"/>
                <a:t>has </a:t>
              </a:r>
              <a:r>
                <a:rPr lang="en-US" sz="1200" dirty="0"/>
                <a:t>a Ph.D. in, </a:t>
              </a:r>
              <a:endParaRPr lang="en-US" sz="1200" dirty="0" smtClean="0"/>
            </a:p>
            <a:p>
              <a:r>
                <a:rPr lang="en-US" sz="1200" dirty="0" smtClean="0"/>
                <a:t>made </a:t>
              </a:r>
              <a:r>
                <a:rPr lang="en-US" sz="1200" dirty="0"/>
                <a:t>a promise </a:t>
              </a:r>
              <a:r>
                <a:rPr lang="en-US" sz="1200" dirty="0" smtClean="0"/>
                <a:t>to,…</a:t>
              </a:r>
              <a:endParaRPr lang="en-US" sz="1200" dirty="0"/>
            </a:p>
          </p:txBody>
        </p:sp>
        <p:sp>
          <p:nvSpPr>
            <p:cNvPr id="20" name="Up Arrow 19"/>
            <p:cNvSpPr/>
            <p:nvPr/>
          </p:nvSpPr>
          <p:spPr>
            <a:xfrm>
              <a:off x="3708418" y="3470025"/>
              <a:ext cx="163286" cy="4619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613286" y="1208691"/>
            <a:ext cx="2227004" cy="3351011"/>
            <a:chOff x="6613286" y="1208691"/>
            <a:chExt cx="2227004" cy="3351011"/>
          </a:xfrm>
        </p:grpSpPr>
        <p:sp>
          <p:nvSpPr>
            <p:cNvPr id="57" name="TextBox 56"/>
            <p:cNvSpPr txBox="1"/>
            <p:nvPr/>
          </p:nvSpPr>
          <p:spPr>
            <a:xfrm>
              <a:off x="6659393" y="1208691"/>
              <a:ext cx="218089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t>Open Event Extraction</a:t>
              </a:r>
            </a:p>
            <a:p>
              <a:r>
                <a:rPr lang="en-US" sz="1200" dirty="0" smtClean="0"/>
                <a:t>Acquisition</a:t>
              </a:r>
            </a:p>
            <a:p>
              <a:r>
                <a:rPr lang="en-US" sz="1200" dirty="0" smtClean="0"/>
                <a:t>Research study</a:t>
              </a:r>
            </a:p>
            <a:p>
              <a:r>
                <a:rPr lang="en-US" sz="1200" dirty="0" smtClean="0"/>
                <a:t>Legislation</a:t>
              </a:r>
              <a:endParaRPr lang="en-US" sz="1200" dirty="0"/>
            </a:p>
          </p:txBody>
        </p:sp>
        <p:sp>
          <p:nvSpPr>
            <p:cNvPr id="58" name="TextBox 57"/>
            <p:cNvSpPr txBox="1"/>
            <p:nvPr/>
          </p:nvSpPr>
          <p:spPr>
            <a:xfrm>
              <a:off x="6613286" y="3544039"/>
              <a:ext cx="2180897" cy="1015663"/>
            </a:xfrm>
            <a:prstGeom prst="rect">
              <a:avLst/>
            </a:prstGeom>
            <a:noFill/>
          </p:spPr>
          <p:txBody>
            <a:bodyPr wrap="square" rtlCol="0">
              <a:spAutoFit/>
            </a:bodyPr>
            <a:lstStyle/>
            <a:p>
              <a:r>
                <a:rPr lang="en-US" sz="1200" b="1" dirty="0" smtClean="0"/>
                <a:t>Template-based Extraction</a:t>
              </a:r>
            </a:p>
            <a:p>
              <a:r>
                <a:rPr lang="en-US" sz="1200" dirty="0" smtClean="0"/>
                <a:t>Bombing</a:t>
              </a:r>
            </a:p>
            <a:p>
              <a:r>
                <a:rPr lang="en-US" sz="1200" dirty="0" smtClean="0"/>
                <a:t>Arrest</a:t>
              </a:r>
            </a:p>
            <a:p>
              <a:r>
                <a:rPr lang="en-US" sz="1200" dirty="0" smtClean="0"/>
                <a:t>Arson</a:t>
              </a:r>
            </a:p>
            <a:p>
              <a:r>
                <a:rPr lang="en-US" sz="1200" dirty="0" smtClean="0"/>
                <a:t>…</a:t>
              </a:r>
              <a:endParaRPr lang="en-US" sz="1200" dirty="0"/>
            </a:p>
          </p:txBody>
        </p:sp>
        <p:sp>
          <p:nvSpPr>
            <p:cNvPr id="52" name="TextBox 51"/>
            <p:cNvSpPr txBox="1"/>
            <p:nvPr/>
          </p:nvSpPr>
          <p:spPr>
            <a:xfrm>
              <a:off x="6618588" y="2015792"/>
              <a:ext cx="1851403" cy="276999"/>
            </a:xfrm>
            <a:prstGeom prst="rect">
              <a:avLst/>
            </a:prstGeom>
            <a:noFill/>
          </p:spPr>
          <p:txBody>
            <a:bodyPr wrap="square" rtlCol="0">
              <a:spAutoFit/>
            </a:bodyPr>
            <a:lstStyle/>
            <a:p>
              <a:r>
                <a:rPr lang="en-US" sz="1200" dirty="0" smtClean="0"/>
                <a:t>[EMNLP 2013]</a:t>
              </a:r>
              <a:endParaRPr lang="en-US" sz="1200" dirty="0"/>
            </a:p>
          </p:txBody>
        </p:sp>
        <p:sp>
          <p:nvSpPr>
            <p:cNvPr id="21" name="Up Arrow 20"/>
            <p:cNvSpPr/>
            <p:nvPr/>
          </p:nvSpPr>
          <p:spPr>
            <a:xfrm>
              <a:off x="7235416" y="2461273"/>
              <a:ext cx="163286" cy="4619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109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37728A7F-3C0F-F649-A167-0CE17244EC1B}" type="slidenum">
              <a:rPr lang="en-US" smtClean="0"/>
              <a:t>16</a:t>
            </a:fld>
            <a:endParaRPr lang="en-US"/>
          </a:p>
        </p:txBody>
      </p:sp>
      <p:sp>
        <p:nvSpPr>
          <p:cNvPr id="14" name="Title 13"/>
          <p:cNvSpPr>
            <a:spLocks noGrp="1"/>
          </p:cNvSpPr>
          <p:nvPr>
            <p:ph type="title"/>
          </p:nvPr>
        </p:nvSpPr>
        <p:spPr/>
        <p:txBody>
          <a:bodyPr/>
          <a:lstStyle/>
          <a:p>
            <a:r>
              <a:rPr lang="en-US" dirty="0" smtClean="0"/>
              <a:t>Event Schemas</a:t>
            </a:r>
            <a:endParaRPr lang="en-US" dirty="0"/>
          </a:p>
        </p:txBody>
      </p:sp>
      <p:grpSp>
        <p:nvGrpSpPr>
          <p:cNvPr id="2" name="Group 1"/>
          <p:cNvGrpSpPr/>
          <p:nvPr/>
        </p:nvGrpSpPr>
        <p:grpSpPr>
          <a:xfrm>
            <a:off x="2549832" y="2598517"/>
            <a:ext cx="3677609" cy="3707444"/>
            <a:chOff x="2549832" y="2598517"/>
            <a:chExt cx="3677609" cy="3707444"/>
          </a:xfrm>
        </p:grpSpPr>
        <p:grpSp>
          <p:nvGrpSpPr>
            <p:cNvPr id="5" name="Group 4"/>
            <p:cNvGrpSpPr/>
            <p:nvPr/>
          </p:nvGrpSpPr>
          <p:grpSpPr>
            <a:xfrm>
              <a:off x="2554111" y="3103623"/>
              <a:ext cx="3673330" cy="3202338"/>
              <a:chOff x="1828608" y="3253786"/>
              <a:chExt cx="3673330" cy="3202338"/>
            </a:xfrm>
          </p:grpSpPr>
          <p:pic>
            <p:nvPicPr>
              <p:cNvPr id="10" name="Picture 9"/>
              <p:cNvPicPr>
                <a:picLocks noChangeAspect="1"/>
              </p:cNvPicPr>
              <p:nvPr/>
            </p:nvPicPr>
            <p:blipFill>
              <a:blip r:embed="rId3"/>
              <a:stretch>
                <a:fillRect/>
              </a:stretch>
            </p:blipFill>
            <p:spPr>
              <a:xfrm>
                <a:off x="4712857" y="4401272"/>
                <a:ext cx="789081" cy="815177"/>
              </a:xfrm>
              <a:prstGeom prst="rect">
                <a:avLst/>
              </a:prstGeom>
            </p:spPr>
          </p:pic>
          <p:pic>
            <p:nvPicPr>
              <p:cNvPr id="11" name="Picture 10"/>
              <p:cNvPicPr>
                <a:picLocks noChangeAspect="1"/>
              </p:cNvPicPr>
              <p:nvPr/>
            </p:nvPicPr>
            <p:blipFill>
              <a:blip r:embed="rId4"/>
              <a:stretch>
                <a:fillRect/>
              </a:stretch>
            </p:blipFill>
            <p:spPr>
              <a:xfrm>
                <a:off x="1828608" y="3253786"/>
                <a:ext cx="922919" cy="992780"/>
              </a:xfrm>
              <a:prstGeom prst="rect">
                <a:avLst/>
              </a:prstGeom>
            </p:spPr>
          </p:pic>
          <p:pic>
            <p:nvPicPr>
              <p:cNvPr id="12" name="Picture 11"/>
              <p:cNvPicPr>
                <a:picLocks noChangeAspect="1"/>
              </p:cNvPicPr>
              <p:nvPr/>
            </p:nvPicPr>
            <p:blipFill>
              <a:blip r:embed="rId5"/>
              <a:stretch>
                <a:fillRect/>
              </a:stretch>
            </p:blipFill>
            <p:spPr>
              <a:xfrm>
                <a:off x="1896033" y="4636819"/>
                <a:ext cx="855494" cy="692155"/>
              </a:xfrm>
              <a:prstGeom prst="rect">
                <a:avLst/>
              </a:prstGeom>
            </p:spPr>
          </p:pic>
          <p:pic>
            <p:nvPicPr>
              <p:cNvPr id="3" name="Picture 2"/>
              <p:cNvPicPr>
                <a:picLocks noChangeAspect="1"/>
              </p:cNvPicPr>
              <p:nvPr/>
            </p:nvPicPr>
            <p:blipFill>
              <a:blip r:embed="rId6"/>
              <a:stretch>
                <a:fillRect/>
              </a:stretch>
            </p:blipFill>
            <p:spPr>
              <a:xfrm>
                <a:off x="1842737" y="5625727"/>
                <a:ext cx="711374" cy="830397"/>
              </a:xfrm>
              <a:prstGeom prst="rect">
                <a:avLst/>
              </a:prstGeom>
            </p:spPr>
          </p:pic>
          <p:sp>
            <p:nvSpPr>
              <p:cNvPr id="4" name="TextBox 3"/>
              <p:cNvSpPr txBox="1"/>
              <p:nvPr/>
            </p:nvSpPr>
            <p:spPr>
              <a:xfrm>
                <a:off x="3086854" y="3431389"/>
                <a:ext cx="1237957" cy="646331"/>
              </a:xfrm>
              <a:prstGeom prst="rect">
                <a:avLst/>
              </a:prstGeom>
              <a:noFill/>
            </p:spPr>
            <p:txBody>
              <a:bodyPr wrap="square" rtlCol="0">
                <a:spAutoFit/>
              </a:bodyPr>
              <a:lstStyle/>
              <a:p>
                <a:pPr algn="ctr"/>
                <a:r>
                  <a:rPr lang="en-US" dirty="0" smtClean="0"/>
                  <a:t>arrest</a:t>
                </a:r>
              </a:p>
              <a:p>
                <a:pPr algn="ctr"/>
                <a:r>
                  <a:rPr lang="en-US" dirty="0" smtClean="0"/>
                  <a:t>charge</a:t>
                </a:r>
                <a:endParaRPr lang="en-US" dirty="0"/>
              </a:p>
            </p:txBody>
          </p:sp>
          <p:sp>
            <p:nvSpPr>
              <p:cNvPr id="19" name="TextBox 18"/>
              <p:cNvSpPr txBox="1"/>
              <p:nvPr/>
            </p:nvSpPr>
            <p:spPr>
              <a:xfrm>
                <a:off x="3086854" y="4636819"/>
                <a:ext cx="1237957" cy="369332"/>
              </a:xfrm>
              <a:prstGeom prst="rect">
                <a:avLst/>
              </a:prstGeom>
              <a:noFill/>
            </p:spPr>
            <p:txBody>
              <a:bodyPr wrap="square" rtlCol="0">
                <a:spAutoFit/>
              </a:bodyPr>
              <a:lstStyle/>
              <a:p>
                <a:pPr algn="ctr"/>
                <a:r>
                  <a:rPr lang="en-US" dirty="0" smtClean="0"/>
                  <a:t>sentence</a:t>
                </a:r>
              </a:p>
            </p:txBody>
          </p:sp>
          <p:sp>
            <p:nvSpPr>
              <p:cNvPr id="20" name="TextBox 19"/>
              <p:cNvSpPr txBox="1"/>
              <p:nvPr/>
            </p:nvSpPr>
            <p:spPr>
              <a:xfrm>
                <a:off x="3086854" y="5849037"/>
                <a:ext cx="1237957" cy="369332"/>
              </a:xfrm>
              <a:prstGeom prst="rect">
                <a:avLst/>
              </a:prstGeom>
              <a:noFill/>
            </p:spPr>
            <p:txBody>
              <a:bodyPr wrap="square" rtlCol="0">
                <a:spAutoFit/>
              </a:bodyPr>
              <a:lstStyle/>
              <a:p>
                <a:pPr algn="ctr"/>
                <a:r>
                  <a:rPr lang="en-US" dirty="0" smtClean="0"/>
                  <a:t>represent</a:t>
                </a:r>
              </a:p>
            </p:txBody>
          </p:sp>
          <p:pic>
            <p:nvPicPr>
              <p:cNvPr id="21" name="Picture 20"/>
              <p:cNvPicPr>
                <a:picLocks noChangeAspect="1"/>
              </p:cNvPicPr>
              <p:nvPr/>
            </p:nvPicPr>
            <p:blipFill>
              <a:blip r:embed="rId3"/>
              <a:stretch>
                <a:fillRect/>
              </a:stretch>
            </p:blipFill>
            <p:spPr>
              <a:xfrm>
                <a:off x="4700260" y="5625727"/>
                <a:ext cx="789081" cy="815177"/>
              </a:xfrm>
              <a:prstGeom prst="rect">
                <a:avLst/>
              </a:prstGeom>
            </p:spPr>
          </p:pic>
          <p:pic>
            <p:nvPicPr>
              <p:cNvPr id="22" name="Picture 21"/>
              <p:cNvPicPr>
                <a:picLocks noChangeAspect="1"/>
              </p:cNvPicPr>
              <p:nvPr/>
            </p:nvPicPr>
            <p:blipFill>
              <a:blip r:embed="rId3"/>
              <a:stretch>
                <a:fillRect/>
              </a:stretch>
            </p:blipFill>
            <p:spPr>
              <a:xfrm>
                <a:off x="4700260" y="3262543"/>
                <a:ext cx="789081" cy="815177"/>
              </a:xfrm>
              <a:prstGeom prst="rect">
                <a:avLst/>
              </a:prstGeom>
            </p:spPr>
          </p:pic>
        </p:grpSp>
        <p:grpSp>
          <p:nvGrpSpPr>
            <p:cNvPr id="16" name="Group 15"/>
            <p:cNvGrpSpPr/>
            <p:nvPr/>
          </p:nvGrpSpPr>
          <p:grpSpPr>
            <a:xfrm>
              <a:off x="2549832" y="2598517"/>
              <a:ext cx="3665012" cy="436449"/>
              <a:chOff x="2549832" y="2598517"/>
              <a:chExt cx="3665012" cy="436449"/>
            </a:xfrm>
          </p:grpSpPr>
          <p:sp>
            <p:nvSpPr>
              <p:cNvPr id="17" name="Rectangle 16"/>
              <p:cNvSpPr/>
              <p:nvPr/>
            </p:nvSpPr>
            <p:spPr>
              <a:xfrm>
                <a:off x="2554112" y="2601334"/>
                <a:ext cx="787445" cy="369332"/>
              </a:xfrm>
              <a:prstGeom prst="rect">
                <a:avLst/>
              </a:prstGeom>
            </p:spPr>
            <p:txBody>
              <a:bodyPr wrap="none">
                <a:spAutoFit/>
              </a:bodyPr>
              <a:lstStyle/>
              <a:p>
                <a:r>
                  <a:rPr lang="en-US" b="1" dirty="0" smtClean="0"/>
                  <a:t>Actor</a:t>
                </a:r>
                <a:endParaRPr lang="en-US" dirty="0"/>
              </a:p>
            </p:txBody>
          </p:sp>
          <p:sp>
            <p:nvSpPr>
              <p:cNvPr id="18" name="Rectangle 17"/>
              <p:cNvSpPr/>
              <p:nvPr/>
            </p:nvSpPr>
            <p:spPr>
              <a:xfrm>
                <a:off x="5408787" y="2598517"/>
                <a:ext cx="787445" cy="369332"/>
              </a:xfrm>
              <a:prstGeom prst="rect">
                <a:avLst/>
              </a:prstGeom>
            </p:spPr>
            <p:txBody>
              <a:bodyPr wrap="none">
                <a:spAutoFit/>
              </a:bodyPr>
              <a:lstStyle/>
              <a:p>
                <a:r>
                  <a:rPr lang="en-US" b="1" dirty="0" smtClean="0"/>
                  <a:t>Actor</a:t>
                </a:r>
                <a:endParaRPr lang="en-US" dirty="0"/>
              </a:p>
            </p:txBody>
          </p:sp>
          <p:cxnSp>
            <p:nvCxnSpPr>
              <p:cNvPr id="23" name="Straight Connector 22"/>
              <p:cNvCxnSpPr/>
              <p:nvPr/>
            </p:nvCxnSpPr>
            <p:spPr>
              <a:xfrm>
                <a:off x="2554112" y="3034966"/>
                <a:ext cx="3660732"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3873067" y="2601334"/>
                <a:ext cx="1095259" cy="369332"/>
              </a:xfrm>
              <a:prstGeom prst="rect">
                <a:avLst/>
              </a:prstGeom>
            </p:spPr>
            <p:txBody>
              <a:bodyPr wrap="none">
                <a:spAutoFit/>
              </a:bodyPr>
              <a:lstStyle/>
              <a:p>
                <a:r>
                  <a:rPr lang="en-US" b="1" dirty="0" smtClean="0"/>
                  <a:t>Relation</a:t>
                </a:r>
                <a:endParaRPr lang="en-US" dirty="0"/>
              </a:p>
            </p:txBody>
          </p:sp>
          <p:cxnSp>
            <p:nvCxnSpPr>
              <p:cNvPr id="25" name="Straight Connector 24"/>
              <p:cNvCxnSpPr/>
              <p:nvPr/>
            </p:nvCxnSpPr>
            <p:spPr>
              <a:xfrm>
                <a:off x="2549832" y="2604710"/>
                <a:ext cx="3660732"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6" name="Content Placeholder 2"/>
          <p:cNvSpPr txBox="1">
            <a:spLocks/>
          </p:cNvSpPr>
          <p:nvPr/>
        </p:nvSpPr>
        <p:spPr>
          <a:xfrm>
            <a:off x="457200" y="1043174"/>
            <a:ext cx="8229600" cy="116557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endParaRPr lang="en-US" dirty="0" smtClean="0"/>
          </a:p>
          <a:p>
            <a:pPr marL="0" indent="0" algn="ctr">
              <a:buFont typeface="Arial" pitchFamily="34" charset="0"/>
              <a:buNone/>
            </a:pPr>
            <a:r>
              <a:rPr lang="en-US" dirty="0" smtClean="0"/>
              <a:t>A set of </a:t>
            </a:r>
            <a:r>
              <a:rPr lang="en-US" b="1" dirty="0" smtClean="0"/>
              <a:t>actors</a:t>
            </a:r>
            <a:r>
              <a:rPr lang="en-US" dirty="0" smtClean="0"/>
              <a:t> and the </a:t>
            </a:r>
            <a:r>
              <a:rPr lang="en-US" b="1" dirty="0" smtClean="0"/>
              <a:t>roles</a:t>
            </a:r>
            <a:r>
              <a:rPr lang="en-US" dirty="0" smtClean="0"/>
              <a:t> they participate in.</a:t>
            </a:r>
          </a:p>
          <a:p>
            <a:pPr algn="ctr"/>
            <a:endParaRPr lang="en-US" dirty="0"/>
          </a:p>
        </p:txBody>
      </p:sp>
    </p:spTree>
    <p:extLst>
      <p:ext uri="{BB962C8B-B14F-4D97-AF65-F5344CB8AC3E}">
        <p14:creationId xmlns:p14="http://schemas.microsoft.com/office/powerpoint/2010/main" val="353723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043174"/>
            <a:ext cx="8229600" cy="116557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endParaRPr lang="en-US" dirty="0" smtClean="0"/>
          </a:p>
          <a:p>
            <a:pPr marL="0" indent="0" algn="ctr">
              <a:buFont typeface="Arial" pitchFamily="34" charset="0"/>
              <a:buNone/>
            </a:pPr>
            <a:r>
              <a:rPr lang="en-US" dirty="0" smtClean="0"/>
              <a:t>A set of </a:t>
            </a:r>
            <a:r>
              <a:rPr lang="en-US" b="1" dirty="0" smtClean="0"/>
              <a:t>actors</a:t>
            </a:r>
            <a:r>
              <a:rPr lang="en-US" dirty="0" smtClean="0"/>
              <a:t> and the </a:t>
            </a:r>
            <a:r>
              <a:rPr lang="en-US" b="1" dirty="0" smtClean="0"/>
              <a:t>roles</a:t>
            </a:r>
            <a:r>
              <a:rPr lang="en-US" dirty="0" smtClean="0"/>
              <a:t> they participate in.</a:t>
            </a:r>
          </a:p>
          <a:p>
            <a:pPr algn="ctr"/>
            <a:endParaRPr lang="en-US" dirty="0"/>
          </a:p>
        </p:txBody>
      </p:sp>
      <p:grpSp>
        <p:nvGrpSpPr>
          <p:cNvPr id="38" name="Group 37"/>
          <p:cNvGrpSpPr/>
          <p:nvPr/>
        </p:nvGrpSpPr>
        <p:grpSpPr>
          <a:xfrm>
            <a:off x="2568240" y="4398788"/>
            <a:ext cx="3646604" cy="914400"/>
            <a:chOff x="2568240" y="4398788"/>
            <a:chExt cx="3646604" cy="914400"/>
          </a:xfrm>
        </p:grpSpPr>
        <p:sp>
          <p:nvSpPr>
            <p:cNvPr id="19" name="TextBox 18"/>
            <p:cNvSpPr txBox="1"/>
            <p:nvPr/>
          </p:nvSpPr>
          <p:spPr>
            <a:xfrm>
              <a:off x="3812357" y="4486656"/>
              <a:ext cx="1237957" cy="369332"/>
            </a:xfrm>
            <a:prstGeom prst="rect">
              <a:avLst/>
            </a:prstGeom>
            <a:noFill/>
          </p:spPr>
          <p:txBody>
            <a:bodyPr wrap="square" rtlCol="0">
              <a:spAutoFit/>
            </a:bodyPr>
            <a:lstStyle/>
            <a:p>
              <a:pPr algn="ctr"/>
              <a:r>
                <a:rPr lang="en-US" dirty="0" smtClean="0"/>
                <a:t>sentence</a:t>
              </a:r>
            </a:p>
          </p:txBody>
        </p:sp>
        <p:sp>
          <p:nvSpPr>
            <p:cNvPr id="16" name="Rectangle 15"/>
            <p:cNvSpPr/>
            <p:nvPr/>
          </p:nvSpPr>
          <p:spPr>
            <a:xfrm>
              <a:off x="2568240" y="4398788"/>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A3</a:t>
              </a:r>
            </a:p>
          </p:txBody>
        </p:sp>
        <p:sp>
          <p:nvSpPr>
            <p:cNvPr id="23" name="Rectangle 22"/>
            <p:cNvSpPr/>
            <p:nvPr/>
          </p:nvSpPr>
          <p:spPr>
            <a:xfrm>
              <a:off x="5300444" y="4398788"/>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grpSp>
      <p:grpSp>
        <p:nvGrpSpPr>
          <p:cNvPr id="39" name="Group 38"/>
          <p:cNvGrpSpPr/>
          <p:nvPr/>
        </p:nvGrpSpPr>
        <p:grpSpPr>
          <a:xfrm>
            <a:off x="2568240" y="5611006"/>
            <a:ext cx="3646604" cy="914400"/>
            <a:chOff x="2568240" y="5611006"/>
            <a:chExt cx="3646604" cy="914400"/>
          </a:xfrm>
        </p:grpSpPr>
        <p:sp>
          <p:nvSpPr>
            <p:cNvPr id="20" name="TextBox 19"/>
            <p:cNvSpPr txBox="1"/>
            <p:nvPr/>
          </p:nvSpPr>
          <p:spPr>
            <a:xfrm>
              <a:off x="3812357" y="5698874"/>
              <a:ext cx="1237957" cy="369332"/>
            </a:xfrm>
            <a:prstGeom prst="rect">
              <a:avLst/>
            </a:prstGeom>
            <a:noFill/>
          </p:spPr>
          <p:txBody>
            <a:bodyPr wrap="square" rtlCol="0">
              <a:spAutoFit/>
            </a:bodyPr>
            <a:lstStyle/>
            <a:p>
              <a:pPr algn="ctr"/>
              <a:r>
                <a:rPr lang="en-US" dirty="0" smtClean="0"/>
                <a:t>represent</a:t>
              </a:r>
            </a:p>
          </p:txBody>
        </p:sp>
        <p:sp>
          <p:nvSpPr>
            <p:cNvPr id="24" name="Rectangle 23"/>
            <p:cNvSpPr/>
            <p:nvPr/>
          </p:nvSpPr>
          <p:spPr>
            <a:xfrm>
              <a:off x="5300444" y="561100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sp>
          <p:nvSpPr>
            <p:cNvPr id="17" name="Rectangle 16"/>
            <p:cNvSpPr/>
            <p:nvPr/>
          </p:nvSpPr>
          <p:spPr>
            <a:xfrm>
              <a:off x="2568240" y="5611006"/>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A4</a:t>
              </a:r>
              <a:endParaRPr lang="en-US" dirty="0"/>
            </a:p>
          </p:txBody>
        </p:sp>
      </p:grpSp>
      <p:grpSp>
        <p:nvGrpSpPr>
          <p:cNvPr id="36" name="Group 35"/>
          <p:cNvGrpSpPr/>
          <p:nvPr/>
        </p:nvGrpSpPr>
        <p:grpSpPr>
          <a:xfrm>
            <a:off x="2554112" y="3182003"/>
            <a:ext cx="3660732" cy="914400"/>
            <a:chOff x="2554112" y="3182003"/>
            <a:chExt cx="3660732" cy="914400"/>
          </a:xfrm>
        </p:grpSpPr>
        <p:sp>
          <p:nvSpPr>
            <p:cNvPr id="4" name="TextBox 3"/>
            <p:cNvSpPr txBox="1"/>
            <p:nvPr/>
          </p:nvSpPr>
          <p:spPr>
            <a:xfrm>
              <a:off x="3812357" y="3281226"/>
              <a:ext cx="1237957" cy="646331"/>
            </a:xfrm>
            <a:prstGeom prst="rect">
              <a:avLst/>
            </a:prstGeom>
            <a:noFill/>
          </p:spPr>
          <p:txBody>
            <a:bodyPr wrap="square" rtlCol="0">
              <a:spAutoFit/>
            </a:bodyPr>
            <a:lstStyle/>
            <a:p>
              <a:pPr algn="ctr"/>
              <a:r>
                <a:rPr lang="en-US" dirty="0" smtClean="0"/>
                <a:t>arrest</a:t>
              </a:r>
            </a:p>
            <a:p>
              <a:pPr algn="ctr"/>
              <a:r>
                <a:rPr lang="en-US" dirty="0" smtClean="0"/>
                <a:t>charge</a:t>
              </a:r>
              <a:endParaRPr lang="en-US" dirty="0"/>
            </a:p>
          </p:txBody>
        </p:sp>
        <p:sp>
          <p:nvSpPr>
            <p:cNvPr id="18" name="Rectangle 17"/>
            <p:cNvSpPr/>
            <p:nvPr/>
          </p:nvSpPr>
          <p:spPr>
            <a:xfrm>
              <a:off x="5300444" y="318200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sp>
          <p:nvSpPr>
            <p:cNvPr id="7" name="Rectangle 6"/>
            <p:cNvSpPr/>
            <p:nvPr/>
          </p:nvSpPr>
          <p:spPr>
            <a:xfrm>
              <a:off x="2554112" y="3182003"/>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A1</a:t>
              </a:r>
            </a:p>
          </p:txBody>
        </p:sp>
      </p:grpSp>
      <p:sp>
        <p:nvSpPr>
          <p:cNvPr id="6" name="Slide Number Placeholder 5"/>
          <p:cNvSpPr>
            <a:spLocks noGrp="1"/>
          </p:cNvSpPr>
          <p:nvPr>
            <p:ph type="sldNum" sz="quarter" idx="12"/>
          </p:nvPr>
        </p:nvSpPr>
        <p:spPr/>
        <p:txBody>
          <a:bodyPr/>
          <a:lstStyle/>
          <a:p>
            <a:fld id="{37728A7F-3C0F-F649-A167-0CE17244EC1B}" type="slidenum">
              <a:rPr lang="en-US" smtClean="0"/>
              <a:t>17</a:t>
            </a:fld>
            <a:endParaRPr lang="en-US"/>
          </a:p>
        </p:txBody>
      </p:sp>
      <p:sp>
        <p:nvSpPr>
          <p:cNvPr id="37" name="Title 13"/>
          <p:cNvSpPr>
            <a:spLocks noGrp="1"/>
          </p:cNvSpPr>
          <p:nvPr>
            <p:ph type="title"/>
          </p:nvPr>
        </p:nvSpPr>
        <p:spPr>
          <a:xfrm>
            <a:off x="457200" y="62463"/>
            <a:ext cx="8229600" cy="990600"/>
          </a:xfrm>
        </p:spPr>
        <p:txBody>
          <a:bodyPr/>
          <a:lstStyle/>
          <a:p>
            <a:r>
              <a:rPr lang="en-US" dirty="0" smtClean="0"/>
              <a:t>Event Schemas</a:t>
            </a:r>
            <a:endParaRPr lang="en-US" dirty="0"/>
          </a:p>
        </p:txBody>
      </p:sp>
      <p:grpSp>
        <p:nvGrpSpPr>
          <p:cNvPr id="5" name="Group 4"/>
          <p:cNvGrpSpPr/>
          <p:nvPr/>
        </p:nvGrpSpPr>
        <p:grpSpPr>
          <a:xfrm>
            <a:off x="2549832" y="2598517"/>
            <a:ext cx="3665012" cy="436449"/>
            <a:chOff x="2549832" y="2598517"/>
            <a:chExt cx="3665012" cy="436449"/>
          </a:xfrm>
        </p:grpSpPr>
        <p:sp>
          <p:nvSpPr>
            <p:cNvPr id="14" name="Rectangle 13"/>
            <p:cNvSpPr/>
            <p:nvPr/>
          </p:nvSpPr>
          <p:spPr>
            <a:xfrm>
              <a:off x="2554112" y="2601334"/>
              <a:ext cx="787445" cy="369332"/>
            </a:xfrm>
            <a:prstGeom prst="rect">
              <a:avLst/>
            </a:prstGeom>
          </p:spPr>
          <p:txBody>
            <a:bodyPr wrap="none">
              <a:spAutoFit/>
            </a:bodyPr>
            <a:lstStyle/>
            <a:p>
              <a:r>
                <a:rPr lang="en-US" b="1" dirty="0" smtClean="0"/>
                <a:t>Actor</a:t>
              </a:r>
              <a:endParaRPr lang="en-US" dirty="0"/>
            </a:p>
          </p:txBody>
        </p:sp>
        <p:sp>
          <p:nvSpPr>
            <p:cNvPr id="29" name="Rectangle 28"/>
            <p:cNvSpPr/>
            <p:nvPr/>
          </p:nvSpPr>
          <p:spPr>
            <a:xfrm>
              <a:off x="5408787" y="2598517"/>
              <a:ext cx="787445" cy="369332"/>
            </a:xfrm>
            <a:prstGeom prst="rect">
              <a:avLst/>
            </a:prstGeom>
          </p:spPr>
          <p:txBody>
            <a:bodyPr wrap="none">
              <a:spAutoFit/>
            </a:bodyPr>
            <a:lstStyle/>
            <a:p>
              <a:r>
                <a:rPr lang="en-US" b="1" dirty="0" smtClean="0"/>
                <a:t>Actor</a:t>
              </a:r>
              <a:endParaRPr lang="en-US" dirty="0"/>
            </a:p>
          </p:txBody>
        </p:sp>
        <p:cxnSp>
          <p:nvCxnSpPr>
            <p:cNvPr id="30" name="Straight Connector 29"/>
            <p:cNvCxnSpPr/>
            <p:nvPr/>
          </p:nvCxnSpPr>
          <p:spPr>
            <a:xfrm>
              <a:off x="2554112" y="3034966"/>
              <a:ext cx="3660732"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873067" y="2601334"/>
              <a:ext cx="1095259" cy="369332"/>
            </a:xfrm>
            <a:prstGeom prst="rect">
              <a:avLst/>
            </a:prstGeom>
          </p:spPr>
          <p:txBody>
            <a:bodyPr wrap="none">
              <a:spAutoFit/>
            </a:bodyPr>
            <a:lstStyle/>
            <a:p>
              <a:r>
                <a:rPr lang="en-US" b="1" dirty="0" smtClean="0"/>
                <a:t>Relation</a:t>
              </a:r>
              <a:endParaRPr lang="en-US" dirty="0"/>
            </a:p>
          </p:txBody>
        </p:sp>
        <p:cxnSp>
          <p:nvCxnSpPr>
            <p:cNvPr id="42" name="Straight Connector 41"/>
            <p:cNvCxnSpPr/>
            <p:nvPr/>
          </p:nvCxnSpPr>
          <p:spPr>
            <a:xfrm>
              <a:off x="2549832" y="2604710"/>
              <a:ext cx="3660732"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923956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043174"/>
            <a:ext cx="8229600" cy="116557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endParaRPr lang="en-US" dirty="0" smtClean="0"/>
          </a:p>
          <a:p>
            <a:pPr marL="0" indent="0" algn="ctr">
              <a:buFont typeface="Arial" pitchFamily="34" charset="0"/>
              <a:buNone/>
            </a:pPr>
            <a:r>
              <a:rPr lang="en-US" dirty="0" smtClean="0"/>
              <a:t>A set of </a:t>
            </a:r>
            <a:r>
              <a:rPr lang="en-US" b="1" dirty="0" smtClean="0"/>
              <a:t>actors</a:t>
            </a:r>
            <a:r>
              <a:rPr lang="en-US" dirty="0" smtClean="0"/>
              <a:t> and the </a:t>
            </a:r>
            <a:r>
              <a:rPr lang="en-US" b="1" dirty="0" smtClean="0"/>
              <a:t>roles</a:t>
            </a:r>
            <a:r>
              <a:rPr lang="en-US" dirty="0" smtClean="0"/>
              <a:t> they participate in.</a:t>
            </a:r>
          </a:p>
          <a:p>
            <a:pPr algn="ctr"/>
            <a:endParaRPr lang="en-US" dirty="0"/>
          </a:p>
        </p:txBody>
      </p:sp>
      <p:grpSp>
        <p:nvGrpSpPr>
          <p:cNvPr id="38" name="Group 37"/>
          <p:cNvGrpSpPr/>
          <p:nvPr/>
        </p:nvGrpSpPr>
        <p:grpSpPr>
          <a:xfrm>
            <a:off x="437960" y="4278819"/>
            <a:ext cx="5776884" cy="1200329"/>
            <a:chOff x="437960" y="4278819"/>
            <a:chExt cx="5776884" cy="1200329"/>
          </a:xfrm>
        </p:grpSpPr>
        <p:sp>
          <p:nvSpPr>
            <p:cNvPr id="19" name="TextBox 18"/>
            <p:cNvSpPr txBox="1"/>
            <p:nvPr/>
          </p:nvSpPr>
          <p:spPr>
            <a:xfrm>
              <a:off x="3812357" y="4486656"/>
              <a:ext cx="1237957" cy="369332"/>
            </a:xfrm>
            <a:prstGeom prst="rect">
              <a:avLst/>
            </a:prstGeom>
            <a:noFill/>
          </p:spPr>
          <p:txBody>
            <a:bodyPr wrap="square" rtlCol="0">
              <a:spAutoFit/>
            </a:bodyPr>
            <a:lstStyle/>
            <a:p>
              <a:pPr algn="ctr"/>
              <a:r>
                <a:rPr lang="en-US" dirty="0" smtClean="0"/>
                <a:t>sentence</a:t>
              </a:r>
            </a:p>
          </p:txBody>
        </p:sp>
        <p:grpSp>
          <p:nvGrpSpPr>
            <p:cNvPr id="34" name="Group 33"/>
            <p:cNvGrpSpPr/>
            <p:nvPr/>
          </p:nvGrpSpPr>
          <p:grpSpPr>
            <a:xfrm>
              <a:off x="437960" y="4278819"/>
              <a:ext cx="3044680" cy="1200329"/>
              <a:chOff x="437960" y="4278819"/>
              <a:chExt cx="3044680" cy="1200329"/>
            </a:xfrm>
          </p:grpSpPr>
          <p:sp>
            <p:nvSpPr>
              <p:cNvPr id="16" name="Rectangle 15"/>
              <p:cNvSpPr/>
              <p:nvPr/>
            </p:nvSpPr>
            <p:spPr>
              <a:xfrm>
                <a:off x="2568240" y="4398788"/>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A3</a:t>
                </a:r>
              </a:p>
            </p:txBody>
          </p:sp>
          <p:sp>
            <p:nvSpPr>
              <p:cNvPr id="25" name="TextBox 24"/>
              <p:cNvSpPr txBox="1"/>
              <p:nvPr/>
            </p:nvSpPr>
            <p:spPr>
              <a:xfrm>
                <a:off x="437960" y="4278819"/>
                <a:ext cx="2017737" cy="1200329"/>
              </a:xfrm>
              <a:prstGeom prst="rect">
                <a:avLst/>
              </a:prstGeom>
              <a:noFill/>
            </p:spPr>
            <p:txBody>
              <a:bodyPr wrap="square" rtlCol="0">
                <a:spAutoFit/>
              </a:bodyPr>
              <a:lstStyle/>
              <a:p>
                <a:pPr algn="r"/>
                <a:r>
                  <a:rPr lang="en-US" b="1" dirty="0"/>
                  <a:t>[Person</a:t>
                </a:r>
                <a:r>
                  <a:rPr lang="en-US" b="1" dirty="0" smtClean="0"/>
                  <a:t>]</a:t>
                </a:r>
                <a:endParaRPr lang="en-US" dirty="0" smtClean="0">
                  <a:solidFill>
                    <a:srgbClr val="7F7F7F"/>
                  </a:solidFill>
                </a:endParaRPr>
              </a:p>
              <a:p>
                <a:pPr algn="r"/>
                <a:r>
                  <a:rPr lang="en-US" dirty="0" smtClean="0">
                    <a:solidFill>
                      <a:srgbClr val="7F7F7F"/>
                    </a:solidFill>
                  </a:rPr>
                  <a:t>Judge </a:t>
                </a:r>
              </a:p>
              <a:p>
                <a:pPr algn="r"/>
                <a:r>
                  <a:rPr lang="en-US" dirty="0" smtClean="0">
                    <a:solidFill>
                      <a:srgbClr val="7F7F7F"/>
                    </a:solidFill>
                  </a:rPr>
                  <a:t>US </a:t>
                </a:r>
                <a:r>
                  <a:rPr lang="en-US" dirty="0">
                    <a:solidFill>
                      <a:srgbClr val="7F7F7F"/>
                    </a:solidFill>
                  </a:rPr>
                  <a:t>District </a:t>
                </a:r>
                <a:r>
                  <a:rPr lang="en-US" dirty="0" smtClean="0">
                    <a:solidFill>
                      <a:srgbClr val="7F7F7F"/>
                    </a:solidFill>
                  </a:rPr>
                  <a:t>Judge </a:t>
                </a:r>
              </a:p>
              <a:p>
                <a:pPr algn="r"/>
                <a:r>
                  <a:rPr lang="en-US" dirty="0" smtClean="0">
                    <a:solidFill>
                      <a:srgbClr val="7F7F7F"/>
                    </a:solidFill>
                  </a:rPr>
                  <a:t>…</a:t>
                </a:r>
                <a:endParaRPr lang="en-US" dirty="0">
                  <a:solidFill>
                    <a:srgbClr val="7F7F7F"/>
                  </a:solidFill>
                </a:endParaRPr>
              </a:p>
            </p:txBody>
          </p:sp>
        </p:grpSp>
        <p:sp>
          <p:nvSpPr>
            <p:cNvPr id="23" name="Rectangle 22"/>
            <p:cNvSpPr/>
            <p:nvPr/>
          </p:nvSpPr>
          <p:spPr>
            <a:xfrm>
              <a:off x="5300444" y="4398788"/>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grpSp>
      <p:grpSp>
        <p:nvGrpSpPr>
          <p:cNvPr id="39" name="Group 38"/>
          <p:cNvGrpSpPr/>
          <p:nvPr/>
        </p:nvGrpSpPr>
        <p:grpSpPr>
          <a:xfrm>
            <a:off x="305470" y="5607983"/>
            <a:ext cx="5909374" cy="1200329"/>
            <a:chOff x="305470" y="5607983"/>
            <a:chExt cx="5909374" cy="1200329"/>
          </a:xfrm>
        </p:grpSpPr>
        <p:sp>
          <p:nvSpPr>
            <p:cNvPr id="20" name="TextBox 19"/>
            <p:cNvSpPr txBox="1"/>
            <p:nvPr/>
          </p:nvSpPr>
          <p:spPr>
            <a:xfrm>
              <a:off x="3812357" y="5698874"/>
              <a:ext cx="1237957" cy="369332"/>
            </a:xfrm>
            <a:prstGeom prst="rect">
              <a:avLst/>
            </a:prstGeom>
            <a:noFill/>
          </p:spPr>
          <p:txBody>
            <a:bodyPr wrap="square" rtlCol="0">
              <a:spAutoFit/>
            </a:bodyPr>
            <a:lstStyle/>
            <a:p>
              <a:pPr algn="ctr"/>
              <a:r>
                <a:rPr lang="en-US" dirty="0" smtClean="0"/>
                <a:t>represent</a:t>
              </a:r>
            </a:p>
          </p:txBody>
        </p:sp>
        <p:sp>
          <p:nvSpPr>
            <p:cNvPr id="24" name="Rectangle 23"/>
            <p:cNvSpPr/>
            <p:nvPr/>
          </p:nvSpPr>
          <p:spPr>
            <a:xfrm>
              <a:off x="5300444" y="561100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grpSp>
          <p:nvGrpSpPr>
            <p:cNvPr id="33" name="Group 32"/>
            <p:cNvGrpSpPr/>
            <p:nvPr/>
          </p:nvGrpSpPr>
          <p:grpSpPr>
            <a:xfrm>
              <a:off x="305470" y="5607983"/>
              <a:ext cx="3177170" cy="1200329"/>
              <a:chOff x="305470" y="5607983"/>
              <a:chExt cx="3177170" cy="1200329"/>
            </a:xfrm>
          </p:grpSpPr>
          <p:sp>
            <p:nvSpPr>
              <p:cNvPr id="17" name="Rectangle 16"/>
              <p:cNvSpPr/>
              <p:nvPr/>
            </p:nvSpPr>
            <p:spPr>
              <a:xfrm>
                <a:off x="2568240" y="5611006"/>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A4</a:t>
                </a:r>
                <a:endParaRPr lang="en-US" dirty="0"/>
              </a:p>
            </p:txBody>
          </p:sp>
          <p:sp>
            <p:nvSpPr>
              <p:cNvPr id="13" name="TextBox 12"/>
              <p:cNvSpPr txBox="1"/>
              <p:nvPr/>
            </p:nvSpPr>
            <p:spPr>
              <a:xfrm>
                <a:off x="305470" y="5607983"/>
                <a:ext cx="2150227" cy="1200329"/>
              </a:xfrm>
              <a:prstGeom prst="rect">
                <a:avLst/>
              </a:prstGeom>
              <a:noFill/>
            </p:spPr>
            <p:txBody>
              <a:bodyPr wrap="square" rtlCol="0">
                <a:spAutoFit/>
              </a:bodyPr>
              <a:lstStyle/>
              <a:p>
                <a:pPr algn="r"/>
                <a:r>
                  <a:rPr lang="en-US" b="1" dirty="0"/>
                  <a:t>[Person</a:t>
                </a:r>
                <a:r>
                  <a:rPr lang="en-US" b="1" dirty="0" smtClean="0"/>
                  <a:t>]</a:t>
                </a:r>
                <a:endParaRPr lang="en-US" dirty="0" smtClean="0">
                  <a:solidFill>
                    <a:srgbClr val="7F7F7F"/>
                  </a:solidFill>
                </a:endParaRPr>
              </a:p>
              <a:p>
                <a:pPr algn="r"/>
                <a:r>
                  <a:rPr lang="en-US" dirty="0" smtClean="0">
                    <a:solidFill>
                      <a:srgbClr val="7F7F7F"/>
                    </a:solidFill>
                  </a:rPr>
                  <a:t>Ben Coates Attorney Morgan</a:t>
                </a:r>
              </a:p>
              <a:p>
                <a:pPr algn="r"/>
                <a:r>
                  <a:rPr lang="en-US" dirty="0" smtClean="0">
                    <a:solidFill>
                      <a:srgbClr val="7F7F7F"/>
                    </a:solidFill>
                  </a:rPr>
                  <a:t>…</a:t>
                </a:r>
                <a:endParaRPr lang="en-US" dirty="0">
                  <a:solidFill>
                    <a:srgbClr val="7F7F7F"/>
                  </a:solidFill>
                </a:endParaRPr>
              </a:p>
            </p:txBody>
          </p:sp>
        </p:grpSp>
      </p:grpSp>
      <p:grpSp>
        <p:nvGrpSpPr>
          <p:cNvPr id="41" name="Group 40"/>
          <p:cNvGrpSpPr/>
          <p:nvPr/>
        </p:nvGrpSpPr>
        <p:grpSpPr>
          <a:xfrm>
            <a:off x="457200" y="3034763"/>
            <a:ext cx="8686800" cy="1218734"/>
            <a:chOff x="457200" y="3034763"/>
            <a:chExt cx="8686800" cy="1218734"/>
          </a:xfrm>
        </p:grpSpPr>
        <p:grpSp>
          <p:nvGrpSpPr>
            <p:cNvPr id="36" name="Group 35"/>
            <p:cNvGrpSpPr/>
            <p:nvPr/>
          </p:nvGrpSpPr>
          <p:grpSpPr>
            <a:xfrm>
              <a:off x="457200" y="3034763"/>
              <a:ext cx="5757644" cy="1200329"/>
              <a:chOff x="457200" y="3034763"/>
              <a:chExt cx="5757644" cy="1200329"/>
            </a:xfrm>
          </p:grpSpPr>
          <p:sp>
            <p:nvSpPr>
              <p:cNvPr id="4" name="TextBox 3"/>
              <p:cNvSpPr txBox="1"/>
              <p:nvPr/>
            </p:nvSpPr>
            <p:spPr>
              <a:xfrm>
                <a:off x="3812357" y="3281226"/>
                <a:ext cx="1237957" cy="646331"/>
              </a:xfrm>
              <a:prstGeom prst="rect">
                <a:avLst/>
              </a:prstGeom>
              <a:noFill/>
            </p:spPr>
            <p:txBody>
              <a:bodyPr wrap="square" rtlCol="0">
                <a:spAutoFit/>
              </a:bodyPr>
              <a:lstStyle/>
              <a:p>
                <a:pPr algn="ctr"/>
                <a:r>
                  <a:rPr lang="en-US" dirty="0" smtClean="0"/>
                  <a:t>arrest</a:t>
                </a:r>
              </a:p>
              <a:p>
                <a:pPr algn="ctr"/>
                <a:r>
                  <a:rPr lang="en-US" dirty="0" smtClean="0"/>
                  <a:t>charge</a:t>
                </a:r>
                <a:endParaRPr lang="en-US" dirty="0"/>
              </a:p>
            </p:txBody>
          </p:sp>
          <p:sp>
            <p:nvSpPr>
              <p:cNvPr id="18" name="Rectangle 17"/>
              <p:cNvSpPr/>
              <p:nvPr/>
            </p:nvSpPr>
            <p:spPr>
              <a:xfrm>
                <a:off x="5300444" y="318200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A2</a:t>
                </a:r>
                <a:endParaRPr lang="en-US" dirty="0"/>
              </a:p>
            </p:txBody>
          </p:sp>
          <p:grpSp>
            <p:nvGrpSpPr>
              <p:cNvPr id="35" name="Group 34"/>
              <p:cNvGrpSpPr/>
              <p:nvPr/>
            </p:nvGrpSpPr>
            <p:grpSpPr>
              <a:xfrm>
                <a:off x="457200" y="3034763"/>
                <a:ext cx="3011312" cy="1200329"/>
                <a:chOff x="457200" y="3034763"/>
                <a:chExt cx="3011312" cy="1200329"/>
              </a:xfrm>
            </p:grpSpPr>
            <p:sp>
              <p:nvSpPr>
                <p:cNvPr id="7" name="Rectangle 6"/>
                <p:cNvSpPr/>
                <p:nvPr/>
              </p:nvSpPr>
              <p:spPr>
                <a:xfrm>
                  <a:off x="2554112" y="3182003"/>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A1</a:t>
                  </a:r>
                </a:p>
              </p:txBody>
            </p:sp>
            <p:sp>
              <p:nvSpPr>
                <p:cNvPr id="9" name="TextBox 8"/>
                <p:cNvSpPr txBox="1"/>
                <p:nvPr/>
              </p:nvSpPr>
              <p:spPr>
                <a:xfrm>
                  <a:off x="457200" y="3034763"/>
                  <a:ext cx="1998497" cy="1200329"/>
                </a:xfrm>
                <a:prstGeom prst="rect">
                  <a:avLst/>
                </a:prstGeom>
                <a:noFill/>
              </p:spPr>
              <p:txBody>
                <a:bodyPr wrap="square" rtlCol="0">
                  <a:spAutoFit/>
                </a:bodyPr>
                <a:lstStyle/>
                <a:p>
                  <a:pPr algn="r"/>
                  <a:r>
                    <a:rPr lang="en-US" b="1" dirty="0" smtClean="0"/>
                    <a:t>[Person]</a:t>
                  </a:r>
                </a:p>
                <a:p>
                  <a:pPr algn="r"/>
                  <a:r>
                    <a:rPr lang="en-US" dirty="0" smtClean="0">
                      <a:solidFill>
                        <a:schemeClr val="bg1">
                          <a:lumMod val="50000"/>
                        </a:schemeClr>
                      </a:solidFill>
                    </a:rPr>
                    <a:t>Police</a:t>
                  </a:r>
                </a:p>
                <a:p>
                  <a:pPr algn="r"/>
                  <a:r>
                    <a:rPr lang="en-US" dirty="0" smtClean="0">
                      <a:solidFill>
                        <a:schemeClr val="bg1">
                          <a:lumMod val="50000"/>
                        </a:schemeClr>
                      </a:solidFill>
                    </a:rPr>
                    <a:t>FBI </a:t>
                  </a:r>
                </a:p>
                <a:p>
                  <a:pPr algn="r"/>
                  <a:r>
                    <a:rPr lang="en-US" dirty="0" smtClean="0">
                      <a:solidFill>
                        <a:schemeClr val="bg1">
                          <a:lumMod val="50000"/>
                        </a:schemeClr>
                      </a:solidFill>
                    </a:rPr>
                    <a:t> …</a:t>
                  </a:r>
                  <a:endParaRPr lang="en-US" dirty="0">
                    <a:solidFill>
                      <a:schemeClr val="bg1">
                        <a:lumMod val="50000"/>
                      </a:schemeClr>
                    </a:solidFill>
                  </a:endParaRPr>
                </a:p>
              </p:txBody>
            </p:sp>
          </p:grpSp>
        </p:grpSp>
        <p:sp>
          <p:nvSpPr>
            <p:cNvPr id="40" name="TextBox 39"/>
            <p:cNvSpPr txBox="1"/>
            <p:nvPr/>
          </p:nvSpPr>
          <p:spPr>
            <a:xfrm>
              <a:off x="6371598" y="3053168"/>
              <a:ext cx="2772402" cy="1200329"/>
            </a:xfrm>
            <a:prstGeom prst="rect">
              <a:avLst/>
            </a:prstGeom>
            <a:noFill/>
          </p:spPr>
          <p:txBody>
            <a:bodyPr wrap="square" rtlCol="0">
              <a:spAutoFit/>
            </a:bodyPr>
            <a:lstStyle/>
            <a:p>
              <a:r>
                <a:rPr lang="en-US" b="1" dirty="0"/>
                <a:t>[Person</a:t>
              </a:r>
              <a:r>
                <a:rPr lang="en-US" b="1" dirty="0" smtClean="0"/>
                <a:t>]</a:t>
              </a:r>
              <a:endParaRPr lang="en-US" dirty="0" smtClean="0">
                <a:solidFill>
                  <a:srgbClr val="7F7F7F"/>
                </a:solidFill>
              </a:endParaRPr>
            </a:p>
            <a:p>
              <a:r>
                <a:rPr lang="en-US" dirty="0" smtClean="0">
                  <a:solidFill>
                    <a:srgbClr val="7F7F7F"/>
                  </a:solidFill>
                </a:rPr>
                <a:t>John </a:t>
              </a:r>
              <a:r>
                <a:rPr lang="en-US" dirty="0" err="1" smtClean="0">
                  <a:solidFill>
                    <a:srgbClr val="7F7F7F"/>
                  </a:solidFill>
                </a:rPr>
                <a:t>Gotti</a:t>
              </a:r>
              <a:r>
                <a:rPr lang="en-US" dirty="0" smtClean="0">
                  <a:solidFill>
                    <a:srgbClr val="7F7F7F"/>
                  </a:solidFill>
                </a:rPr>
                <a:t> </a:t>
              </a:r>
            </a:p>
            <a:p>
              <a:r>
                <a:rPr lang="en-US" dirty="0" smtClean="0">
                  <a:solidFill>
                    <a:srgbClr val="7F7F7F"/>
                  </a:solidFill>
                </a:rPr>
                <a:t>man</a:t>
              </a:r>
            </a:p>
            <a:p>
              <a:r>
                <a:rPr lang="en-US" dirty="0" smtClean="0">
                  <a:solidFill>
                    <a:srgbClr val="7F7F7F"/>
                  </a:solidFill>
                </a:rPr>
                <a:t> …</a:t>
              </a:r>
              <a:endParaRPr lang="en-US" dirty="0">
                <a:solidFill>
                  <a:srgbClr val="7F7F7F"/>
                </a:solidFill>
              </a:endParaRPr>
            </a:p>
          </p:txBody>
        </p:sp>
      </p:grpSp>
      <p:sp>
        <p:nvSpPr>
          <p:cNvPr id="6" name="Slide Number Placeholder 5"/>
          <p:cNvSpPr>
            <a:spLocks noGrp="1"/>
          </p:cNvSpPr>
          <p:nvPr>
            <p:ph type="sldNum" sz="quarter" idx="12"/>
          </p:nvPr>
        </p:nvSpPr>
        <p:spPr/>
        <p:txBody>
          <a:bodyPr/>
          <a:lstStyle/>
          <a:p>
            <a:fld id="{37728A7F-3C0F-F649-A167-0CE17244EC1B}" type="slidenum">
              <a:rPr lang="en-US" smtClean="0"/>
              <a:t>18</a:t>
            </a:fld>
            <a:endParaRPr lang="en-US"/>
          </a:p>
        </p:txBody>
      </p:sp>
      <p:sp>
        <p:nvSpPr>
          <p:cNvPr id="37" name="Title 13"/>
          <p:cNvSpPr>
            <a:spLocks noGrp="1"/>
          </p:cNvSpPr>
          <p:nvPr>
            <p:ph type="title"/>
          </p:nvPr>
        </p:nvSpPr>
        <p:spPr>
          <a:xfrm>
            <a:off x="457200" y="62463"/>
            <a:ext cx="8229600" cy="990600"/>
          </a:xfrm>
        </p:spPr>
        <p:txBody>
          <a:bodyPr/>
          <a:lstStyle/>
          <a:p>
            <a:r>
              <a:rPr lang="en-US" dirty="0" smtClean="0"/>
              <a:t>Event Schemas</a:t>
            </a:r>
            <a:endParaRPr lang="en-US" dirty="0"/>
          </a:p>
        </p:txBody>
      </p:sp>
      <p:grpSp>
        <p:nvGrpSpPr>
          <p:cNvPr id="42" name="Group 41"/>
          <p:cNvGrpSpPr/>
          <p:nvPr/>
        </p:nvGrpSpPr>
        <p:grpSpPr>
          <a:xfrm>
            <a:off x="2549832" y="2598517"/>
            <a:ext cx="3665012" cy="436449"/>
            <a:chOff x="2549832" y="2598517"/>
            <a:chExt cx="3665012" cy="436449"/>
          </a:xfrm>
        </p:grpSpPr>
        <p:sp>
          <p:nvSpPr>
            <p:cNvPr id="43" name="Rectangle 42"/>
            <p:cNvSpPr/>
            <p:nvPr/>
          </p:nvSpPr>
          <p:spPr>
            <a:xfrm>
              <a:off x="2554112" y="2601334"/>
              <a:ext cx="787445" cy="369332"/>
            </a:xfrm>
            <a:prstGeom prst="rect">
              <a:avLst/>
            </a:prstGeom>
          </p:spPr>
          <p:txBody>
            <a:bodyPr wrap="none">
              <a:spAutoFit/>
            </a:bodyPr>
            <a:lstStyle/>
            <a:p>
              <a:r>
                <a:rPr lang="en-US" b="1" dirty="0" smtClean="0"/>
                <a:t>Actor</a:t>
              </a:r>
              <a:endParaRPr lang="en-US" dirty="0"/>
            </a:p>
          </p:txBody>
        </p:sp>
        <p:sp>
          <p:nvSpPr>
            <p:cNvPr id="47" name="Rectangle 46"/>
            <p:cNvSpPr/>
            <p:nvPr/>
          </p:nvSpPr>
          <p:spPr>
            <a:xfrm>
              <a:off x="5408787" y="2598517"/>
              <a:ext cx="787445" cy="369332"/>
            </a:xfrm>
            <a:prstGeom prst="rect">
              <a:avLst/>
            </a:prstGeom>
          </p:spPr>
          <p:txBody>
            <a:bodyPr wrap="none">
              <a:spAutoFit/>
            </a:bodyPr>
            <a:lstStyle/>
            <a:p>
              <a:r>
                <a:rPr lang="en-US" b="1" dirty="0" smtClean="0"/>
                <a:t>Actor</a:t>
              </a:r>
              <a:endParaRPr lang="en-US" dirty="0"/>
            </a:p>
          </p:txBody>
        </p:sp>
        <p:cxnSp>
          <p:nvCxnSpPr>
            <p:cNvPr id="48" name="Straight Connector 47"/>
            <p:cNvCxnSpPr/>
            <p:nvPr/>
          </p:nvCxnSpPr>
          <p:spPr>
            <a:xfrm>
              <a:off x="2554112" y="3034966"/>
              <a:ext cx="36607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3873067" y="2601334"/>
              <a:ext cx="1095259" cy="369332"/>
            </a:xfrm>
            <a:prstGeom prst="rect">
              <a:avLst/>
            </a:prstGeom>
          </p:spPr>
          <p:txBody>
            <a:bodyPr wrap="none">
              <a:spAutoFit/>
            </a:bodyPr>
            <a:lstStyle/>
            <a:p>
              <a:r>
                <a:rPr lang="en-US" b="1" dirty="0" smtClean="0"/>
                <a:t>Relation</a:t>
              </a:r>
              <a:endParaRPr lang="en-US" dirty="0"/>
            </a:p>
          </p:txBody>
        </p:sp>
        <p:cxnSp>
          <p:nvCxnSpPr>
            <p:cNvPr id="50" name="Straight Connector 49"/>
            <p:cNvCxnSpPr/>
            <p:nvPr/>
          </p:nvCxnSpPr>
          <p:spPr>
            <a:xfrm>
              <a:off x="2549832" y="2604710"/>
              <a:ext cx="3660732"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299859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199"/>
            <a:ext cx="8488918" cy="5115877"/>
          </a:xfrm>
        </p:spPr>
        <p:txBody>
          <a:bodyPr>
            <a:normAutofit/>
          </a:bodyPr>
          <a:lstStyle/>
          <a:p>
            <a:r>
              <a:rPr lang="en-US" sz="2000" dirty="0" smtClean="0"/>
              <a:t>Templates for information extraction 	</a:t>
            </a:r>
            <a:r>
              <a:rPr lang="en-US" sz="2000" dirty="0" smtClean="0">
                <a:solidFill>
                  <a:schemeClr val="bg1">
                    <a:lumMod val="50000"/>
                  </a:schemeClr>
                </a:solidFill>
              </a:rPr>
              <a:t>[Patwardhan &amp; Riloff, EMNLP’09]</a:t>
            </a:r>
            <a:endParaRPr lang="en-US" dirty="0" smtClean="0">
              <a:solidFill>
                <a:schemeClr val="bg1">
                  <a:lumMod val="50000"/>
                </a:schemeClr>
              </a:solidFill>
            </a:endParaRPr>
          </a:p>
          <a:p>
            <a:r>
              <a:rPr lang="en-US" sz="2000" dirty="0" smtClean="0"/>
              <a:t>As world-knowledge for co-reference  </a:t>
            </a:r>
            <a:r>
              <a:rPr lang="en-US" sz="2000" dirty="0" smtClean="0">
                <a:solidFill>
                  <a:srgbClr val="7F7F7F"/>
                </a:solidFill>
              </a:rPr>
              <a:t>	[Irwin et al, CoNLL’11]</a:t>
            </a:r>
            <a:endParaRPr lang="en-US" sz="2000" dirty="0">
              <a:solidFill>
                <a:srgbClr val="7F7F7F"/>
              </a:solidFill>
            </a:endParaRPr>
          </a:p>
          <a:p>
            <a:r>
              <a:rPr lang="en-US" sz="2000" dirty="0" smtClean="0"/>
              <a:t>Summarization		 	</a:t>
            </a:r>
            <a:r>
              <a:rPr lang="en-US" sz="2000" dirty="0" smtClean="0">
                <a:solidFill>
                  <a:srgbClr val="7F7F7F"/>
                </a:solidFill>
              </a:rPr>
              <a:t>[TAC Summarization’10]</a:t>
            </a:r>
          </a:p>
          <a:p>
            <a:pPr marL="0" indent="0">
              <a:buNone/>
            </a:pPr>
            <a:endParaRPr lang="en-US" sz="2000" dirty="0" smtClean="0"/>
          </a:p>
          <a:p>
            <a:endParaRPr lang="en-US" sz="2000" dirty="0"/>
          </a:p>
        </p:txBody>
      </p:sp>
      <p:sp>
        <p:nvSpPr>
          <p:cNvPr id="6" name="Slide Number Placeholder 5"/>
          <p:cNvSpPr>
            <a:spLocks noGrp="1"/>
          </p:cNvSpPr>
          <p:nvPr>
            <p:ph type="sldNum" sz="quarter" idx="12"/>
          </p:nvPr>
        </p:nvSpPr>
        <p:spPr/>
        <p:txBody>
          <a:bodyPr/>
          <a:lstStyle/>
          <a:p>
            <a:fld id="{37728A7F-3C0F-F649-A167-0CE17244EC1B}" type="slidenum">
              <a:rPr lang="en-US" smtClean="0"/>
              <a:t>19</a:t>
            </a:fld>
            <a:endParaRPr lang="en-US"/>
          </a:p>
        </p:txBody>
      </p:sp>
      <p:sp>
        <p:nvSpPr>
          <p:cNvPr id="7" name="Title 6"/>
          <p:cNvSpPr>
            <a:spLocks noGrp="1"/>
          </p:cNvSpPr>
          <p:nvPr>
            <p:ph type="title"/>
          </p:nvPr>
        </p:nvSpPr>
        <p:spPr/>
        <p:txBody>
          <a:bodyPr/>
          <a:lstStyle/>
          <a:p>
            <a:r>
              <a:rPr lang="en-US" dirty="0" smtClean="0"/>
              <a:t>Applications</a:t>
            </a:r>
            <a:endParaRPr lang="en-US" dirty="0"/>
          </a:p>
        </p:txBody>
      </p:sp>
    </p:spTree>
    <p:extLst>
      <p:ext uri="{BB962C8B-B14F-4D97-AF65-F5344CB8AC3E}">
        <p14:creationId xmlns:p14="http://schemas.microsoft.com/office/powerpoint/2010/main" val="11251660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extract knowledge?</a:t>
            </a:r>
            <a:endParaRPr lang="en-US" dirty="0"/>
          </a:p>
        </p:txBody>
      </p:sp>
      <p:sp>
        <p:nvSpPr>
          <p:cNvPr id="4" name="TextBox 3"/>
          <p:cNvSpPr txBox="1"/>
          <p:nvPr/>
        </p:nvSpPr>
        <p:spPr>
          <a:xfrm>
            <a:off x="431482" y="4133326"/>
            <a:ext cx="8505912" cy="120032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Extract and summarize salient information about </a:t>
            </a:r>
            <a:r>
              <a:rPr lang="en-US" b="1" dirty="0" smtClean="0"/>
              <a:t>entities</a:t>
            </a:r>
            <a:r>
              <a:rPr lang="en-US" dirty="0" smtClean="0"/>
              <a:t> and </a:t>
            </a:r>
            <a:r>
              <a:rPr lang="en-US" b="1" dirty="0" smtClean="0"/>
              <a:t>events</a:t>
            </a:r>
          </a:p>
          <a:p>
            <a:pPr algn="ctr"/>
            <a:endParaRPr lang="en-US" dirty="0" smtClean="0"/>
          </a:p>
          <a:p>
            <a:r>
              <a:rPr lang="en-US" dirty="0" smtClean="0"/>
              <a:t>			1) Find information about players suspended for drug use.</a:t>
            </a:r>
          </a:p>
          <a:p>
            <a:r>
              <a:rPr lang="en-US" dirty="0" smtClean="0"/>
              <a:t>			2) Find information about William Shatner.</a:t>
            </a:r>
          </a:p>
        </p:txBody>
      </p:sp>
      <p:sp>
        <p:nvSpPr>
          <p:cNvPr id="3" name="TextBox 2"/>
          <p:cNvSpPr txBox="1"/>
          <p:nvPr/>
        </p:nvSpPr>
        <p:spPr>
          <a:xfrm>
            <a:off x="357213" y="1280493"/>
            <a:ext cx="8505911" cy="369332"/>
          </a:xfrm>
          <a:prstGeom prst="rect">
            <a:avLst/>
          </a:prstGeom>
          <a:noFill/>
        </p:spPr>
        <p:txBody>
          <a:bodyPr wrap="square" rtlCol="0">
            <a:spAutoFit/>
          </a:bodyPr>
          <a:lstStyle/>
          <a:p>
            <a:r>
              <a:rPr lang="en-US" b="1" dirty="0" smtClean="0"/>
              <a:t>Information overload						</a:t>
            </a:r>
            <a:r>
              <a:rPr lang="en-US" b="1" dirty="0"/>
              <a:t>	</a:t>
            </a:r>
            <a:r>
              <a:rPr lang="en-US" b="1" dirty="0" smtClean="0"/>
              <a:t>Information on-the-go</a:t>
            </a:r>
            <a:endParaRPr lang="en-US" b="1" dirty="0"/>
          </a:p>
        </p:txBody>
      </p:sp>
      <p:pic>
        <p:nvPicPr>
          <p:cNvPr id="11" name="Picture 10"/>
          <p:cNvPicPr>
            <a:picLocks noChangeAspect="1"/>
          </p:cNvPicPr>
          <p:nvPr/>
        </p:nvPicPr>
        <p:blipFill>
          <a:blip r:embed="rId3"/>
          <a:stretch>
            <a:fillRect/>
          </a:stretch>
        </p:blipFill>
        <p:spPr>
          <a:xfrm>
            <a:off x="6433646" y="2323393"/>
            <a:ext cx="646632" cy="953231"/>
          </a:xfrm>
          <a:prstGeom prst="rect">
            <a:avLst/>
          </a:prstGeom>
        </p:spPr>
      </p:pic>
      <p:grpSp>
        <p:nvGrpSpPr>
          <p:cNvPr id="14" name="Group 13"/>
          <p:cNvGrpSpPr/>
          <p:nvPr/>
        </p:nvGrpSpPr>
        <p:grpSpPr>
          <a:xfrm>
            <a:off x="431482" y="2271269"/>
            <a:ext cx="2844424" cy="1279197"/>
            <a:chOff x="672261" y="2474863"/>
            <a:chExt cx="7867954" cy="2775072"/>
          </a:xfrm>
        </p:grpSpPr>
        <p:pic>
          <p:nvPicPr>
            <p:cNvPr id="15" name="Picture 14"/>
            <p:cNvPicPr>
              <a:picLocks noChangeAspect="1"/>
            </p:cNvPicPr>
            <p:nvPr/>
          </p:nvPicPr>
          <p:blipFill>
            <a:blip r:embed="rId4"/>
            <a:stretch>
              <a:fillRect/>
            </a:stretch>
          </p:blipFill>
          <p:spPr>
            <a:xfrm>
              <a:off x="672261" y="2474863"/>
              <a:ext cx="3384597" cy="2775072"/>
            </a:xfrm>
            <a:prstGeom prst="rect">
              <a:avLst/>
            </a:prstGeom>
            <a:ln>
              <a:solidFill>
                <a:srgbClr val="3366FF"/>
              </a:solidFill>
            </a:ln>
          </p:spPr>
        </p:pic>
        <p:grpSp>
          <p:nvGrpSpPr>
            <p:cNvPr id="16" name="Group 15"/>
            <p:cNvGrpSpPr/>
            <p:nvPr/>
          </p:nvGrpSpPr>
          <p:grpSpPr>
            <a:xfrm>
              <a:off x="5823861" y="2512213"/>
              <a:ext cx="2716354" cy="2339258"/>
              <a:chOff x="5352392" y="2512213"/>
              <a:chExt cx="2716354" cy="2339258"/>
            </a:xfrm>
          </p:grpSpPr>
          <p:pic>
            <p:nvPicPr>
              <p:cNvPr id="18" name="Picture 17"/>
              <p:cNvPicPr>
                <a:picLocks noChangeAspect="1"/>
              </p:cNvPicPr>
              <p:nvPr/>
            </p:nvPicPr>
            <p:blipFill>
              <a:blip r:embed="rId5"/>
              <a:stretch>
                <a:fillRect/>
              </a:stretch>
            </p:blipFill>
            <p:spPr>
              <a:xfrm>
                <a:off x="5352392" y="2512213"/>
                <a:ext cx="1893897" cy="1407092"/>
              </a:xfrm>
              <a:prstGeom prst="rect">
                <a:avLst/>
              </a:prstGeom>
              <a:noFill/>
              <a:ln>
                <a:solidFill>
                  <a:srgbClr val="3366FF"/>
                </a:solidFill>
              </a:ln>
            </p:spPr>
          </p:pic>
          <p:pic>
            <p:nvPicPr>
              <p:cNvPr id="19" name="Picture 18"/>
              <p:cNvPicPr>
                <a:picLocks noChangeAspect="1"/>
              </p:cNvPicPr>
              <p:nvPr/>
            </p:nvPicPr>
            <p:blipFill>
              <a:blip r:embed="rId6"/>
              <a:stretch>
                <a:fillRect/>
              </a:stretch>
            </p:blipFill>
            <p:spPr>
              <a:xfrm>
                <a:off x="5618002" y="2791987"/>
                <a:ext cx="1901372" cy="1572739"/>
              </a:xfrm>
              <a:prstGeom prst="rect">
                <a:avLst/>
              </a:prstGeom>
              <a:ln>
                <a:solidFill>
                  <a:srgbClr val="3366FF"/>
                </a:solidFill>
              </a:ln>
            </p:spPr>
          </p:pic>
          <p:pic>
            <p:nvPicPr>
              <p:cNvPr id="20" name="Picture 19"/>
              <p:cNvPicPr>
                <a:picLocks noChangeAspect="1"/>
              </p:cNvPicPr>
              <p:nvPr/>
            </p:nvPicPr>
            <p:blipFill>
              <a:blip r:embed="rId6"/>
              <a:stretch>
                <a:fillRect/>
              </a:stretch>
            </p:blipFill>
            <p:spPr>
              <a:xfrm>
                <a:off x="5895695" y="3083127"/>
                <a:ext cx="1901372" cy="1572739"/>
              </a:xfrm>
              <a:prstGeom prst="rect">
                <a:avLst/>
              </a:prstGeom>
              <a:ln>
                <a:solidFill>
                  <a:srgbClr val="3366FF"/>
                </a:solidFill>
              </a:ln>
            </p:spPr>
          </p:pic>
          <p:pic>
            <p:nvPicPr>
              <p:cNvPr id="21" name="Picture 20"/>
              <p:cNvPicPr>
                <a:picLocks noChangeAspect="1"/>
              </p:cNvPicPr>
              <p:nvPr/>
            </p:nvPicPr>
            <p:blipFill>
              <a:blip r:embed="rId5"/>
              <a:stretch>
                <a:fillRect/>
              </a:stretch>
            </p:blipFill>
            <p:spPr>
              <a:xfrm>
                <a:off x="6174849" y="3444379"/>
                <a:ext cx="1893897" cy="1407092"/>
              </a:xfrm>
              <a:prstGeom prst="rect">
                <a:avLst/>
              </a:prstGeom>
              <a:noFill/>
              <a:ln>
                <a:solidFill>
                  <a:srgbClr val="3366FF"/>
                </a:solidFill>
              </a:ln>
            </p:spPr>
          </p:pic>
        </p:grpSp>
        <p:cxnSp>
          <p:nvCxnSpPr>
            <p:cNvPr id="17" name="Straight Arrow Connector 16"/>
            <p:cNvCxnSpPr/>
            <p:nvPr/>
          </p:nvCxnSpPr>
          <p:spPr>
            <a:xfrm>
              <a:off x="4357250" y="3919305"/>
              <a:ext cx="104574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62558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199"/>
            <a:ext cx="8229600" cy="5115877"/>
          </a:xfrm>
        </p:spPr>
        <p:txBody>
          <a:bodyPr>
            <a:normAutofit/>
          </a:bodyPr>
          <a:lstStyle/>
          <a:p>
            <a:r>
              <a:rPr lang="en-US" sz="2000" dirty="0" smtClean="0"/>
              <a:t>Manually authored e.g.. MUC Templates</a:t>
            </a:r>
          </a:p>
          <a:p>
            <a:pPr lvl="1"/>
            <a:r>
              <a:rPr lang="en-US" dirty="0" smtClean="0"/>
              <a:t>Laborious</a:t>
            </a:r>
          </a:p>
          <a:p>
            <a:pPr lvl="1"/>
            <a:r>
              <a:rPr lang="en-US" dirty="0" smtClean="0"/>
              <a:t>Limited domains.</a:t>
            </a:r>
          </a:p>
          <a:p>
            <a:pPr marL="274320" lvl="1" indent="0">
              <a:buNone/>
            </a:pPr>
            <a:endParaRPr lang="en-US" dirty="0" smtClean="0"/>
          </a:p>
          <a:p>
            <a:pPr marL="274320" lvl="1" indent="0">
              <a:buNone/>
            </a:pPr>
            <a:endParaRPr lang="en-US" dirty="0" smtClean="0"/>
          </a:p>
          <a:p>
            <a:r>
              <a:rPr lang="en-US" sz="2000" dirty="0" smtClean="0"/>
              <a:t>Automatically induced from text. </a:t>
            </a:r>
          </a:p>
          <a:p>
            <a:pPr lvl="1"/>
            <a:r>
              <a:rPr lang="en-US" b="1" dirty="0" smtClean="0"/>
              <a:t>Narrative schemas [Chambers and Jurafsky, 2009]</a:t>
            </a:r>
          </a:p>
          <a:p>
            <a:pPr lvl="1"/>
            <a:r>
              <a:rPr lang="en-US" dirty="0" smtClean="0"/>
              <a:t>Event templates 	 [C &amp; J, 2011] and [Chambers, 2013]</a:t>
            </a:r>
          </a:p>
          <a:p>
            <a:pPr lvl="1"/>
            <a:r>
              <a:rPr lang="en-US" dirty="0" smtClean="0"/>
              <a:t>Probabilistic Frames [Cheung et al., 2013]</a:t>
            </a:r>
            <a:endParaRPr lang="en-US" dirty="0"/>
          </a:p>
          <a:p>
            <a:pPr lvl="1"/>
            <a:endParaRPr lang="en-US" dirty="0" smtClean="0"/>
          </a:p>
          <a:p>
            <a:pPr marL="0" indent="0">
              <a:buNone/>
            </a:pPr>
            <a:r>
              <a:rPr lang="en-US" sz="2000" dirty="0" smtClean="0"/>
              <a:t>	</a:t>
            </a:r>
          </a:p>
          <a:p>
            <a:endParaRPr lang="en-US" sz="2000" dirty="0"/>
          </a:p>
        </p:txBody>
      </p:sp>
      <p:sp>
        <p:nvSpPr>
          <p:cNvPr id="6" name="Slide Number Placeholder 5"/>
          <p:cNvSpPr>
            <a:spLocks noGrp="1"/>
          </p:cNvSpPr>
          <p:nvPr>
            <p:ph type="sldNum" sz="quarter" idx="12"/>
          </p:nvPr>
        </p:nvSpPr>
        <p:spPr/>
        <p:txBody>
          <a:bodyPr/>
          <a:lstStyle/>
          <a:p>
            <a:fld id="{37728A7F-3C0F-F649-A167-0CE17244EC1B}" type="slidenum">
              <a:rPr lang="en-US" smtClean="0"/>
              <a:t>20</a:t>
            </a:fld>
            <a:endParaRPr lang="en-US"/>
          </a:p>
        </p:txBody>
      </p:sp>
      <p:sp>
        <p:nvSpPr>
          <p:cNvPr id="7" name="Title 6"/>
          <p:cNvSpPr>
            <a:spLocks noGrp="1"/>
          </p:cNvSpPr>
          <p:nvPr>
            <p:ph type="title"/>
          </p:nvPr>
        </p:nvSpPr>
        <p:spPr/>
        <p:txBody>
          <a:bodyPr/>
          <a:lstStyle/>
          <a:p>
            <a:r>
              <a:rPr lang="en-US" dirty="0" smtClean="0"/>
              <a:t>Prior Work</a:t>
            </a:r>
            <a:endParaRPr lang="en-US" dirty="0"/>
          </a:p>
        </p:txBody>
      </p:sp>
    </p:spTree>
    <p:extLst>
      <p:ext uri="{BB962C8B-B14F-4D97-AF65-F5344CB8AC3E}">
        <p14:creationId xmlns:p14="http://schemas.microsoft.com/office/powerpoint/2010/main" val="1645007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Knowledge About Events</a:t>
            </a:r>
            <a:endParaRPr lang="en-US" dirty="0"/>
          </a:p>
        </p:txBody>
      </p:sp>
      <p:sp>
        <p:nvSpPr>
          <p:cNvPr id="4" name="TextBox 3"/>
          <p:cNvSpPr txBox="1"/>
          <p:nvPr/>
        </p:nvSpPr>
        <p:spPr>
          <a:xfrm>
            <a:off x="339071" y="1463408"/>
            <a:ext cx="8661703" cy="1754327"/>
          </a:xfrm>
          <a:prstGeom prst="rect">
            <a:avLst/>
          </a:prstGeom>
          <a:noFill/>
        </p:spPr>
        <p:txBody>
          <a:bodyPr wrap="square" rtlCol="0">
            <a:spAutoFit/>
          </a:bodyPr>
          <a:lstStyle/>
          <a:p>
            <a:r>
              <a:rPr lang="en-US" dirty="0" smtClean="0"/>
              <a:t>	</a:t>
            </a:r>
          </a:p>
          <a:p>
            <a:endParaRPr lang="en-US" b="1" dirty="0"/>
          </a:p>
          <a:p>
            <a:r>
              <a:rPr lang="en-US" b="1" dirty="0" smtClean="0"/>
              <a:t>Premise:</a:t>
            </a:r>
            <a:endParaRPr lang="en-US" dirty="0" smtClean="0"/>
          </a:p>
          <a:p>
            <a:endParaRPr lang="en-US" dirty="0"/>
          </a:p>
          <a:p>
            <a:r>
              <a:rPr lang="en-US" dirty="0" smtClean="0"/>
              <a:t>Frequently co-occurring </a:t>
            </a:r>
            <a:r>
              <a:rPr lang="en-US" b="1" dirty="0" smtClean="0"/>
              <a:t>relations</a:t>
            </a:r>
            <a:r>
              <a:rPr lang="en-US" dirty="0" smtClean="0"/>
              <a:t> in text contains useful knowledge about events.</a:t>
            </a:r>
          </a:p>
          <a:p>
            <a:endParaRPr lang="en-US" dirty="0"/>
          </a:p>
        </p:txBody>
      </p:sp>
      <p:sp>
        <p:nvSpPr>
          <p:cNvPr id="3" name="TextBox 2"/>
          <p:cNvSpPr txBox="1"/>
          <p:nvPr/>
        </p:nvSpPr>
        <p:spPr>
          <a:xfrm>
            <a:off x="339071" y="3828143"/>
            <a:ext cx="8505911"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(person, </a:t>
            </a:r>
            <a:r>
              <a:rPr lang="en-US" b="1" dirty="0" smtClean="0"/>
              <a:t>is arrested by</a:t>
            </a:r>
            <a:r>
              <a:rPr lang="en-US" dirty="0" smtClean="0"/>
              <a:t>, police) 		(person,  </a:t>
            </a:r>
            <a:r>
              <a:rPr lang="en-US" b="1" dirty="0" smtClean="0"/>
              <a:t>is charged by</a:t>
            </a:r>
            <a:r>
              <a:rPr lang="en-US" dirty="0"/>
              <a:t>,</a:t>
            </a:r>
            <a:r>
              <a:rPr lang="en-US" dirty="0" smtClean="0"/>
              <a:t> police)</a:t>
            </a:r>
          </a:p>
          <a:p>
            <a:endParaRPr lang="en-US" dirty="0"/>
          </a:p>
          <a:p>
            <a:r>
              <a:rPr lang="en-US" dirty="0" smtClean="0"/>
              <a:t>(person, </a:t>
            </a:r>
            <a:r>
              <a:rPr lang="en-US" b="1" dirty="0" smtClean="0"/>
              <a:t>failed</a:t>
            </a:r>
            <a:r>
              <a:rPr lang="en-US" dirty="0"/>
              <a:t>,</a:t>
            </a:r>
            <a:r>
              <a:rPr lang="en-US" dirty="0" smtClean="0"/>
              <a:t> a drug test) 			(person, </a:t>
            </a:r>
            <a:r>
              <a:rPr lang="en-US" b="1" dirty="0" smtClean="0"/>
              <a:t>is suspended for</a:t>
            </a:r>
            <a:r>
              <a:rPr lang="en-US" dirty="0" smtClean="0"/>
              <a:t>, violation)</a:t>
            </a:r>
          </a:p>
          <a:p>
            <a:endParaRPr lang="en-US" dirty="0"/>
          </a:p>
          <a:p>
            <a:r>
              <a:rPr lang="en-US" dirty="0" smtClean="0"/>
              <a:t>(bomb, </a:t>
            </a:r>
            <a:r>
              <a:rPr lang="en-US" b="1" dirty="0" smtClean="0"/>
              <a:t>explode in, </a:t>
            </a:r>
            <a:r>
              <a:rPr lang="en-US" dirty="0" smtClean="0"/>
              <a:t>a location) 			(group, </a:t>
            </a:r>
            <a:r>
              <a:rPr lang="en-US" b="1" dirty="0" smtClean="0"/>
              <a:t>claimed</a:t>
            </a:r>
            <a:r>
              <a:rPr lang="en-US" dirty="0" smtClean="0"/>
              <a:t>, responsibility)</a:t>
            </a:r>
          </a:p>
          <a:p>
            <a:endParaRPr lang="en-US" dirty="0"/>
          </a:p>
          <a:p>
            <a:r>
              <a:rPr lang="en-US" dirty="0" smtClean="0"/>
              <a:t>(democrats, </a:t>
            </a:r>
            <a:r>
              <a:rPr lang="en-US" b="1" dirty="0" smtClean="0"/>
              <a:t>favored</a:t>
            </a:r>
            <a:r>
              <a:rPr lang="en-US" dirty="0" smtClean="0"/>
              <a:t>, a bill) 			(republicans, </a:t>
            </a:r>
            <a:r>
              <a:rPr lang="en-US" b="1" dirty="0" smtClean="0"/>
              <a:t>opposed</a:t>
            </a:r>
            <a:r>
              <a:rPr lang="en-US" dirty="0" smtClean="0"/>
              <a:t>, the bill)</a:t>
            </a:r>
            <a:endParaRPr lang="en-US" dirty="0"/>
          </a:p>
        </p:txBody>
      </p:sp>
    </p:spTree>
    <p:extLst>
      <p:ext uri="{BB962C8B-B14F-4D97-AF65-F5344CB8AC3E}">
        <p14:creationId xmlns:p14="http://schemas.microsoft.com/office/powerpoint/2010/main" val="20916816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Rel-grams</a:t>
            </a:r>
            <a:endParaRPr lang="en-US" dirty="0"/>
          </a:p>
        </p:txBody>
      </p:sp>
      <p:sp>
        <p:nvSpPr>
          <p:cNvPr id="6" name="Slide Number Placeholder 5"/>
          <p:cNvSpPr>
            <a:spLocks noGrp="1"/>
          </p:cNvSpPr>
          <p:nvPr>
            <p:ph type="sldNum" sz="quarter" idx="12"/>
          </p:nvPr>
        </p:nvSpPr>
        <p:spPr/>
        <p:txBody>
          <a:bodyPr/>
          <a:lstStyle/>
          <a:p>
            <a:fld id="{37728A7F-3C0F-F649-A167-0CE17244EC1B}" type="slidenum">
              <a:rPr lang="en-US" smtClean="0"/>
              <a:t>22</a:t>
            </a:fld>
            <a:endParaRPr lang="en-US"/>
          </a:p>
        </p:txBody>
      </p:sp>
      <p:pic>
        <p:nvPicPr>
          <p:cNvPr id="11" name="Picture 10"/>
          <p:cNvPicPr>
            <a:picLocks noChangeAspect="1"/>
          </p:cNvPicPr>
          <p:nvPr/>
        </p:nvPicPr>
        <p:blipFill>
          <a:blip r:embed="rId3"/>
          <a:stretch>
            <a:fillRect/>
          </a:stretch>
        </p:blipFill>
        <p:spPr>
          <a:xfrm>
            <a:off x="566351" y="3088450"/>
            <a:ext cx="3759200" cy="711200"/>
          </a:xfrm>
          <a:prstGeom prst="rect">
            <a:avLst/>
          </a:prstGeom>
        </p:spPr>
      </p:pic>
      <p:pic>
        <p:nvPicPr>
          <p:cNvPr id="12" name="Picture 11"/>
          <p:cNvPicPr>
            <a:picLocks noChangeAspect="1"/>
          </p:cNvPicPr>
          <p:nvPr/>
        </p:nvPicPr>
        <p:blipFill>
          <a:blip r:embed="rId4"/>
          <a:stretch>
            <a:fillRect/>
          </a:stretch>
        </p:blipFill>
        <p:spPr>
          <a:xfrm>
            <a:off x="566351" y="4257166"/>
            <a:ext cx="2908300" cy="660400"/>
          </a:xfrm>
          <a:prstGeom prst="rect">
            <a:avLst/>
          </a:prstGeom>
        </p:spPr>
      </p:pic>
      <p:sp>
        <p:nvSpPr>
          <p:cNvPr id="7" name="TextBox 6"/>
          <p:cNvSpPr txBox="1"/>
          <p:nvPr/>
        </p:nvSpPr>
        <p:spPr>
          <a:xfrm>
            <a:off x="4624628" y="3194953"/>
            <a:ext cx="5880874" cy="646331"/>
          </a:xfrm>
          <a:prstGeom prst="rect">
            <a:avLst/>
          </a:prstGeom>
          <a:noFill/>
        </p:spPr>
        <p:txBody>
          <a:bodyPr wrap="square" rtlCol="0">
            <a:spAutoFit/>
          </a:bodyPr>
          <a:lstStyle/>
          <a:p>
            <a:r>
              <a:rPr lang="en-US" dirty="0" smtClean="0"/>
              <a:t>Probability of seeing T’ in the vicinity of T </a:t>
            </a:r>
            <a:endParaRPr lang="en-US" dirty="0"/>
          </a:p>
          <a:p>
            <a:pPr marL="285750" indent="-285750">
              <a:buFont typeface="Arial"/>
              <a:buChar char="•"/>
            </a:pPr>
            <a:r>
              <a:rPr lang="en-US" dirty="0" smtClean="0"/>
              <a:t>Delta-smoothed for sparse events.</a:t>
            </a:r>
            <a:endParaRPr lang="en-US" dirty="0"/>
          </a:p>
        </p:txBody>
      </p:sp>
      <p:sp>
        <p:nvSpPr>
          <p:cNvPr id="10" name="TextBox 9"/>
          <p:cNvSpPr txBox="1"/>
          <p:nvPr/>
        </p:nvSpPr>
        <p:spPr>
          <a:xfrm>
            <a:off x="4624628" y="4266321"/>
            <a:ext cx="5880874" cy="646331"/>
          </a:xfrm>
          <a:prstGeom prst="rect">
            <a:avLst/>
          </a:prstGeom>
          <a:noFill/>
        </p:spPr>
        <p:txBody>
          <a:bodyPr wrap="square" rtlCol="0">
            <a:spAutoFit/>
          </a:bodyPr>
          <a:lstStyle/>
          <a:p>
            <a:r>
              <a:rPr lang="en-US" dirty="0" smtClean="0"/>
              <a:t>Importance decays with length of window</a:t>
            </a:r>
          </a:p>
          <a:p>
            <a:pPr marL="285750" indent="-285750">
              <a:buFont typeface="Arial"/>
              <a:buChar char="•"/>
            </a:pPr>
            <a:r>
              <a:rPr lang="en-US" dirty="0" smtClean="0"/>
              <a:t>Normalized to stay within (0, 1)</a:t>
            </a:r>
          </a:p>
        </p:txBody>
      </p:sp>
      <p:sp>
        <p:nvSpPr>
          <p:cNvPr id="8" name="TextBox 7"/>
          <p:cNvSpPr txBox="1"/>
          <p:nvPr/>
        </p:nvSpPr>
        <p:spPr>
          <a:xfrm>
            <a:off x="339071" y="1421991"/>
            <a:ext cx="8505911" cy="646331"/>
          </a:xfrm>
          <a:prstGeom prst="rect">
            <a:avLst/>
          </a:prstGeom>
          <a:noFill/>
        </p:spPr>
        <p:txBody>
          <a:bodyPr wrap="square" rtlCol="0">
            <a:spAutoFit/>
          </a:bodyPr>
          <a:lstStyle/>
          <a:p>
            <a:pPr algn="ctr"/>
            <a:r>
              <a:rPr lang="en-US" dirty="0" smtClean="0"/>
              <a:t>A bi-gram model of relation co-occurrence.</a:t>
            </a:r>
          </a:p>
          <a:p>
            <a:pPr algn="ctr"/>
            <a:endParaRPr lang="en-US" dirty="0"/>
          </a:p>
        </p:txBody>
      </p:sp>
      <p:sp>
        <p:nvSpPr>
          <p:cNvPr id="4" name="TextBox 3"/>
          <p:cNvSpPr txBox="1"/>
          <p:nvPr/>
        </p:nvSpPr>
        <p:spPr>
          <a:xfrm>
            <a:off x="566351" y="2449325"/>
            <a:ext cx="8278631" cy="646331"/>
          </a:xfrm>
          <a:prstGeom prst="rect">
            <a:avLst/>
          </a:prstGeom>
          <a:noFill/>
        </p:spPr>
        <p:txBody>
          <a:bodyPr wrap="square" rtlCol="0">
            <a:spAutoFit/>
          </a:bodyPr>
          <a:lstStyle/>
          <a:p>
            <a:pPr algn="ctr"/>
            <a:r>
              <a:rPr lang="en-US" b="1" dirty="0"/>
              <a:t>	How likely are we to see relation T’ in the vicinity of T?</a:t>
            </a:r>
          </a:p>
          <a:p>
            <a:pPr algn="ctr"/>
            <a:endParaRPr lang="en-US" b="1" dirty="0"/>
          </a:p>
        </p:txBody>
      </p:sp>
    </p:spTree>
    <p:extLst>
      <p:ext uri="{BB962C8B-B14F-4D97-AF65-F5344CB8AC3E}">
        <p14:creationId xmlns:p14="http://schemas.microsoft.com/office/powerpoint/2010/main" val="41010622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089490" cy="4876800"/>
          </a:xfrm>
        </p:spPr>
        <p:txBody>
          <a:bodyPr>
            <a:normAutofit/>
          </a:bodyPr>
          <a:lstStyle/>
          <a:p>
            <a:r>
              <a:rPr lang="en-US" sz="2000" dirty="0" smtClean="0"/>
              <a:t>Extract relations </a:t>
            </a:r>
            <a:r>
              <a:rPr lang="en-US" dirty="0" smtClean="0"/>
              <a:t>using </a:t>
            </a:r>
            <a:r>
              <a:rPr lang="en-US" sz="2000" dirty="0" smtClean="0"/>
              <a:t>Open IE.</a:t>
            </a:r>
          </a:p>
          <a:p>
            <a:pPr lvl="1"/>
            <a:r>
              <a:rPr lang="en-US" dirty="0" smtClean="0"/>
              <a:t>(Arg1, Relation, Arg2) format.</a:t>
            </a:r>
          </a:p>
          <a:p>
            <a:endParaRPr lang="en-US" sz="2000" dirty="0" smtClean="0"/>
          </a:p>
          <a:p>
            <a:r>
              <a:rPr lang="en-US" sz="2000" dirty="0" smtClean="0"/>
              <a:t>Normalize relation strings</a:t>
            </a:r>
          </a:p>
          <a:p>
            <a:pPr lvl="1"/>
            <a:r>
              <a:rPr lang="en-US" dirty="0" smtClean="0"/>
              <a:t>Stem, remove modifiers.</a:t>
            </a:r>
          </a:p>
          <a:p>
            <a:pPr marL="0" indent="0">
              <a:buNone/>
            </a:pPr>
            <a:endParaRPr lang="en-US" sz="2000" dirty="0" smtClean="0"/>
          </a:p>
          <a:p>
            <a:r>
              <a:rPr lang="en-US" sz="2000" dirty="0" smtClean="0"/>
              <a:t>Extract lexical heads for arguments</a:t>
            </a:r>
            <a:endParaRPr lang="en-US" sz="1600" dirty="0" smtClean="0"/>
          </a:p>
          <a:p>
            <a:pPr lvl="1"/>
            <a:endParaRPr lang="en-US" sz="1600" dirty="0" smtClean="0"/>
          </a:p>
          <a:p>
            <a:r>
              <a:rPr lang="en-US" sz="2000" dirty="0" smtClean="0"/>
              <a:t>Assign classes to argument heads</a:t>
            </a:r>
          </a:p>
          <a:p>
            <a:pPr lvl="1"/>
            <a:r>
              <a:rPr lang="en-US" dirty="0" smtClean="0"/>
              <a:t>29 semantic types from WordNet</a:t>
            </a:r>
          </a:p>
          <a:p>
            <a:endParaRPr lang="en-US" dirty="0"/>
          </a:p>
          <a:p>
            <a:r>
              <a:rPr lang="en-US" dirty="0" smtClean="0"/>
              <a:t>Record argument equality.</a:t>
            </a:r>
          </a:p>
          <a:p>
            <a:endParaRPr lang="en-US" sz="2000" dirty="0" smtClean="0"/>
          </a:p>
          <a:p>
            <a:pPr lvl="1" indent="0">
              <a:buNone/>
            </a:pPr>
            <a:endParaRPr lang="en-US" dirty="0"/>
          </a:p>
          <a:p>
            <a:pPr lvl="1" indent="0">
              <a:buNone/>
            </a:pPr>
            <a:endParaRPr lang="en-US" dirty="0"/>
          </a:p>
          <a:p>
            <a:pPr marL="457200" lvl="1" indent="0">
              <a:buNone/>
            </a:pPr>
            <a:endParaRPr lang="en-US" dirty="0" smtClean="0"/>
          </a:p>
        </p:txBody>
      </p:sp>
      <p:sp>
        <p:nvSpPr>
          <p:cNvPr id="6" name="Rectangle 5"/>
          <p:cNvSpPr/>
          <p:nvPr/>
        </p:nvSpPr>
        <p:spPr>
          <a:xfrm>
            <a:off x="5434292" y="1614734"/>
            <a:ext cx="3652576" cy="418576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smtClean="0"/>
              <a:t>Text: </a:t>
            </a:r>
            <a:r>
              <a:rPr lang="en-US" sz="1400" dirty="0" smtClean="0"/>
              <a:t>“He cited a new study that was released by UCLA in 2008.” </a:t>
            </a:r>
          </a:p>
          <a:p>
            <a:endParaRPr lang="en-US" sz="1400" dirty="0" smtClean="0"/>
          </a:p>
          <a:p>
            <a:r>
              <a:rPr lang="en-US" sz="1400" b="1" dirty="0" smtClean="0"/>
              <a:t>Tuples:</a:t>
            </a:r>
          </a:p>
          <a:p>
            <a:r>
              <a:rPr lang="en-US" sz="1400" dirty="0" smtClean="0"/>
              <a:t>1. (He, cited, a new study)</a:t>
            </a:r>
          </a:p>
          <a:p>
            <a:r>
              <a:rPr lang="en-US" sz="1400" dirty="0" smtClean="0"/>
              <a:t>2. (a new study, was released by, UCLA)</a:t>
            </a:r>
          </a:p>
          <a:p>
            <a:r>
              <a:rPr lang="en-US" sz="1400" dirty="0" smtClean="0"/>
              <a:t>3. (a new study, was released in, 2008)</a:t>
            </a:r>
          </a:p>
          <a:p>
            <a:endParaRPr lang="en-US" sz="1400" dirty="0" smtClean="0"/>
          </a:p>
          <a:p>
            <a:r>
              <a:rPr lang="en-US" sz="1400" b="1" dirty="0" smtClean="0"/>
              <a:t>Generalized Tuples:</a:t>
            </a:r>
          </a:p>
          <a:p>
            <a:endParaRPr lang="en-US" sz="1400" dirty="0" smtClean="0"/>
          </a:p>
          <a:p>
            <a:r>
              <a:rPr lang="en-US" sz="1400" dirty="0" smtClean="0"/>
              <a:t>T1</a:t>
            </a:r>
            <a:r>
              <a:rPr lang="en-US" sz="1400" dirty="0"/>
              <a:t>. (He, cite, study)</a:t>
            </a:r>
          </a:p>
          <a:p>
            <a:r>
              <a:rPr lang="en-US" sz="1400" dirty="0" smtClean="0"/>
              <a:t>T2</a:t>
            </a:r>
            <a:r>
              <a:rPr lang="en-US" sz="1400" dirty="0"/>
              <a:t>. (He, cite</a:t>
            </a:r>
            <a:r>
              <a:rPr lang="en-US" sz="1400" dirty="0" smtClean="0"/>
              <a:t>,[activity])</a:t>
            </a:r>
            <a:endParaRPr lang="en-US" sz="1400" dirty="0"/>
          </a:p>
          <a:p>
            <a:r>
              <a:rPr lang="en-US" sz="1400" dirty="0" smtClean="0"/>
              <a:t>T3</a:t>
            </a:r>
            <a:r>
              <a:rPr lang="en-US" sz="1400" dirty="0"/>
              <a:t>. </a:t>
            </a:r>
            <a:r>
              <a:rPr lang="en-US" sz="1400" dirty="0" smtClean="0"/>
              <a:t>([person], </a:t>
            </a:r>
            <a:r>
              <a:rPr lang="en-US" sz="1400" dirty="0"/>
              <a:t>cite, study)</a:t>
            </a:r>
          </a:p>
          <a:p>
            <a:r>
              <a:rPr lang="en-US" sz="1400" dirty="0" smtClean="0"/>
              <a:t>T4</a:t>
            </a:r>
            <a:r>
              <a:rPr lang="en-US" sz="1400" dirty="0"/>
              <a:t>. </a:t>
            </a:r>
            <a:r>
              <a:rPr lang="en-US" sz="1400" dirty="0" smtClean="0"/>
              <a:t>([person], </a:t>
            </a:r>
            <a:r>
              <a:rPr lang="en-US" sz="1400" dirty="0"/>
              <a:t>cite</a:t>
            </a:r>
            <a:r>
              <a:rPr lang="en-US" sz="1400" dirty="0" smtClean="0"/>
              <a:t>,[activity])</a:t>
            </a:r>
            <a:endParaRPr lang="en-US" sz="1400" dirty="0"/>
          </a:p>
          <a:p>
            <a:r>
              <a:rPr lang="en-US" sz="1400" dirty="0" smtClean="0"/>
              <a:t>T5</a:t>
            </a:r>
            <a:r>
              <a:rPr lang="en-US" sz="1400" dirty="0"/>
              <a:t>. (study, </a:t>
            </a:r>
            <a:r>
              <a:rPr lang="en-US" sz="1400" dirty="0" smtClean="0"/>
              <a:t>was release </a:t>
            </a:r>
            <a:r>
              <a:rPr lang="en-US" sz="1400" dirty="0"/>
              <a:t>by, UCLA)</a:t>
            </a:r>
          </a:p>
          <a:p>
            <a:r>
              <a:rPr lang="en-US" sz="1400" dirty="0" smtClean="0"/>
              <a:t>T6</a:t>
            </a:r>
            <a:r>
              <a:rPr lang="en-US" sz="1400" dirty="0"/>
              <a:t>. (study, </a:t>
            </a:r>
            <a:r>
              <a:rPr lang="en-US" sz="1400" dirty="0" smtClean="0"/>
              <a:t>was release </a:t>
            </a:r>
            <a:r>
              <a:rPr lang="en-US" sz="1400" dirty="0"/>
              <a:t>by</a:t>
            </a:r>
            <a:r>
              <a:rPr lang="en-US" sz="1400" dirty="0" smtClean="0"/>
              <a:t>,[org])</a:t>
            </a:r>
            <a:endParaRPr lang="en-US" sz="1400" dirty="0"/>
          </a:p>
          <a:p>
            <a:r>
              <a:rPr lang="en-US" sz="1400" dirty="0" smtClean="0"/>
              <a:t>T7</a:t>
            </a:r>
            <a:r>
              <a:rPr lang="en-US" sz="1400" dirty="0"/>
              <a:t>. (study, </a:t>
            </a:r>
            <a:r>
              <a:rPr lang="en-US" sz="1400" dirty="0" smtClean="0"/>
              <a:t>was release </a:t>
            </a:r>
            <a:r>
              <a:rPr lang="en-US" sz="1400" dirty="0"/>
              <a:t>in, 2008)</a:t>
            </a:r>
          </a:p>
          <a:p>
            <a:r>
              <a:rPr lang="en-US" sz="1400" dirty="0" smtClean="0"/>
              <a:t>T8</a:t>
            </a:r>
            <a:r>
              <a:rPr lang="en-US" sz="1400" dirty="0"/>
              <a:t>. (study, </a:t>
            </a:r>
            <a:r>
              <a:rPr lang="en-US" sz="1400" dirty="0" smtClean="0"/>
              <a:t>was release </a:t>
            </a:r>
            <a:r>
              <a:rPr lang="en-US" sz="1400" dirty="0"/>
              <a:t>in</a:t>
            </a:r>
            <a:r>
              <a:rPr lang="en-US" sz="1400" dirty="0" smtClean="0"/>
              <a:t>,[</a:t>
            </a:r>
            <a:r>
              <a:rPr lang="en-US" sz="1400" dirty="0" err="1" smtClean="0"/>
              <a:t>timeunit</a:t>
            </a:r>
            <a:r>
              <a:rPr lang="en-US" sz="1400" dirty="0" smtClean="0"/>
              <a:t>])</a:t>
            </a:r>
            <a:endParaRPr lang="en-US" sz="1400" dirty="0"/>
          </a:p>
          <a:p>
            <a:r>
              <a:rPr lang="en-US" sz="1400" dirty="0" smtClean="0"/>
              <a:t>T9</a:t>
            </a:r>
            <a:r>
              <a:rPr lang="en-US" sz="1400" dirty="0"/>
              <a:t>. </a:t>
            </a:r>
            <a:r>
              <a:rPr lang="en-US" sz="1400" dirty="0" smtClean="0"/>
              <a:t>([activity], was release </a:t>
            </a:r>
            <a:r>
              <a:rPr lang="en-US" sz="1400" dirty="0"/>
              <a:t>by, UCLA</a:t>
            </a:r>
            <a:r>
              <a:rPr lang="en-US" sz="1400" dirty="0" smtClean="0"/>
              <a:t>)</a:t>
            </a:r>
            <a:endParaRPr lang="en-US" sz="1400" dirty="0"/>
          </a:p>
        </p:txBody>
      </p:sp>
      <p:sp>
        <p:nvSpPr>
          <p:cNvPr id="8" name="Slide Number Placeholder 7"/>
          <p:cNvSpPr>
            <a:spLocks noGrp="1"/>
          </p:cNvSpPr>
          <p:nvPr>
            <p:ph type="sldNum" sz="quarter" idx="12"/>
          </p:nvPr>
        </p:nvSpPr>
        <p:spPr/>
        <p:txBody>
          <a:bodyPr/>
          <a:lstStyle/>
          <a:p>
            <a:fld id="{37728A7F-3C0F-F649-A167-0CE17244EC1B}" type="slidenum">
              <a:rPr lang="en-US" smtClean="0"/>
              <a:t>23</a:t>
            </a:fld>
            <a:endParaRPr lang="en-US"/>
          </a:p>
        </p:txBody>
      </p:sp>
      <p:sp>
        <p:nvSpPr>
          <p:cNvPr id="9" name="Title 8"/>
          <p:cNvSpPr>
            <a:spLocks noGrp="1"/>
          </p:cNvSpPr>
          <p:nvPr>
            <p:ph type="title"/>
          </p:nvPr>
        </p:nvSpPr>
        <p:spPr/>
        <p:txBody>
          <a:bodyPr/>
          <a:lstStyle/>
          <a:p>
            <a:r>
              <a:rPr lang="en-US" dirty="0" smtClean="0"/>
              <a:t>Generalized Tuples</a:t>
            </a:r>
            <a:endParaRPr lang="en-US" dirty="0"/>
          </a:p>
        </p:txBody>
      </p:sp>
    </p:spTree>
    <p:extLst>
      <p:ext uri="{BB962C8B-B14F-4D97-AF65-F5344CB8AC3E}">
        <p14:creationId xmlns:p14="http://schemas.microsoft.com/office/powerpoint/2010/main" val="27793025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Rel-grams Tabulation</a:t>
            </a:r>
            <a:endParaRPr lang="en-US" dirty="0"/>
          </a:p>
        </p:txBody>
      </p:sp>
      <p:sp>
        <p:nvSpPr>
          <p:cNvPr id="3" name="Content Placeholder 2"/>
          <p:cNvSpPr>
            <a:spLocks noGrp="1"/>
          </p:cNvSpPr>
          <p:nvPr>
            <p:ph idx="1"/>
          </p:nvPr>
        </p:nvSpPr>
        <p:spPr>
          <a:xfrm>
            <a:off x="457199" y="1600200"/>
            <a:ext cx="7903029" cy="4876800"/>
          </a:xfrm>
        </p:spPr>
        <p:txBody>
          <a:bodyPr>
            <a:normAutofit/>
          </a:bodyPr>
          <a:lstStyle/>
          <a:p>
            <a:r>
              <a:rPr lang="en-US" sz="2000" dirty="0" smtClean="0"/>
              <a:t>Extract generalized tuples from documents.</a:t>
            </a:r>
          </a:p>
          <a:p>
            <a:pPr marL="274320" lvl="1" indent="0">
              <a:buNone/>
            </a:pPr>
            <a:endParaRPr lang="en-US" dirty="0"/>
          </a:p>
          <a:p>
            <a:r>
              <a:rPr lang="en-US" sz="2000" dirty="0"/>
              <a:t>Tabulate </a:t>
            </a:r>
            <a:r>
              <a:rPr lang="en-US" sz="2000" dirty="0" smtClean="0"/>
              <a:t>tuple co</a:t>
            </a:r>
            <a:r>
              <a:rPr lang="en-US" sz="2000" dirty="0"/>
              <a:t>-occurrence counts</a:t>
            </a:r>
          </a:p>
          <a:p>
            <a:pPr lvl="1"/>
            <a:r>
              <a:rPr lang="en-US" dirty="0"/>
              <a:t>W</a:t>
            </a:r>
            <a:r>
              <a:rPr lang="en-US" dirty="0" smtClean="0"/>
              <a:t>ithin </a:t>
            </a:r>
            <a:r>
              <a:rPr lang="en-US" dirty="0"/>
              <a:t>various window sizes 1 – 50</a:t>
            </a:r>
            <a:r>
              <a:rPr lang="en-US" dirty="0" smtClean="0"/>
              <a:t>.</a:t>
            </a:r>
            <a:endParaRPr lang="en-US" dirty="0"/>
          </a:p>
          <a:p>
            <a:pPr marL="457200" lvl="1" indent="0">
              <a:buNone/>
            </a:pPr>
            <a:endParaRPr lang="en-US" dirty="0" smtClean="0"/>
          </a:p>
        </p:txBody>
      </p:sp>
      <p:sp>
        <p:nvSpPr>
          <p:cNvPr id="8" name="Slide Number Placeholder 7"/>
          <p:cNvSpPr>
            <a:spLocks noGrp="1"/>
          </p:cNvSpPr>
          <p:nvPr>
            <p:ph type="sldNum" sz="quarter" idx="12"/>
          </p:nvPr>
        </p:nvSpPr>
        <p:spPr/>
        <p:txBody>
          <a:bodyPr/>
          <a:lstStyle/>
          <a:p>
            <a:fld id="{37728A7F-3C0F-F649-A167-0CE17244EC1B}" type="slidenum">
              <a:rPr lang="en-US" smtClean="0"/>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59928802"/>
              </p:ext>
            </p:extLst>
          </p:nvPr>
        </p:nvGraphicFramePr>
        <p:xfrm>
          <a:off x="386440" y="3975383"/>
          <a:ext cx="8454280" cy="2225860"/>
        </p:xfrm>
        <a:graphic>
          <a:graphicData uri="http://schemas.openxmlformats.org/drawingml/2006/table">
            <a:tbl>
              <a:tblPr firstRow="1" bandRow="1">
                <a:tableStyleId>{5C22544A-7EE6-4342-B048-85BDC9FD1C3A}</a:tableStyleId>
              </a:tblPr>
              <a:tblGrid>
                <a:gridCol w="3429552"/>
                <a:gridCol w="3876579"/>
                <a:gridCol w="1148149"/>
              </a:tblGrid>
              <a:tr h="556465">
                <a:tc>
                  <a:txBody>
                    <a:bodyPr/>
                    <a:lstStyle/>
                    <a:p>
                      <a:r>
                        <a:rPr lang="en-US" sz="1600" dirty="0" smtClean="0"/>
                        <a:t>T</a:t>
                      </a:r>
                      <a:endParaRPr lang="en-US" sz="1600" dirty="0"/>
                    </a:p>
                  </a:txBody>
                  <a:tcPr/>
                </a:tc>
                <a:tc>
                  <a:txBody>
                    <a:bodyPr/>
                    <a:lstStyle/>
                    <a:p>
                      <a:r>
                        <a:rPr lang="en-US" sz="1600" dirty="0" smtClean="0"/>
                        <a:t>T’</a:t>
                      </a:r>
                      <a:endParaRPr lang="en-US" sz="1600" dirty="0"/>
                    </a:p>
                  </a:txBody>
                  <a:tcPr/>
                </a:tc>
                <a:tc>
                  <a:txBody>
                    <a:bodyPr/>
                    <a:lstStyle/>
                    <a:p>
                      <a:r>
                        <a:rPr lang="en-US" sz="1600" dirty="0" smtClean="0"/>
                        <a:t>#1(T,</a:t>
                      </a:r>
                      <a:r>
                        <a:rPr lang="en-US" sz="1600" baseline="0" dirty="0" smtClean="0"/>
                        <a:t> T’)</a:t>
                      </a:r>
                      <a:endParaRPr lang="en-US" sz="1600" dirty="0"/>
                    </a:p>
                  </a:txBody>
                  <a:tcPr/>
                </a:tc>
              </a:tr>
              <a:tr h="556465">
                <a:tc>
                  <a:txBody>
                    <a:bodyPr/>
                    <a:lstStyle/>
                    <a:p>
                      <a:r>
                        <a:rPr lang="en-US" sz="1600" dirty="0" smtClean="0"/>
                        <a:t>(bomb, explode in, [location])</a:t>
                      </a:r>
                      <a:endParaRPr lang="en-US" sz="1600" dirty="0"/>
                    </a:p>
                  </a:txBody>
                  <a:tcPr/>
                </a:tc>
                <a:tc>
                  <a:txBody>
                    <a:bodyPr/>
                    <a:lstStyle/>
                    <a:p>
                      <a:r>
                        <a:rPr lang="en-US" sz="1600" dirty="0" smtClean="0"/>
                        <a:t>(group, claimed, responsibility)</a:t>
                      </a:r>
                      <a:endParaRPr lang="en-US" sz="1600" dirty="0"/>
                    </a:p>
                  </a:txBody>
                  <a:tcPr/>
                </a:tc>
                <a:tc>
                  <a:txBody>
                    <a:bodyPr/>
                    <a:lstStyle/>
                    <a:p>
                      <a:r>
                        <a:rPr lang="en-US" sz="1600" dirty="0" smtClean="0"/>
                        <a:t>8</a:t>
                      </a:r>
                      <a:endParaRPr lang="en-US" sz="1600" dirty="0"/>
                    </a:p>
                  </a:txBody>
                  <a:tcPr/>
                </a:tc>
              </a:tr>
              <a:tr h="556465">
                <a:tc>
                  <a:txBody>
                    <a:bodyPr/>
                    <a:lstStyle/>
                    <a:p>
                      <a:r>
                        <a:rPr lang="en-US" sz="1600" dirty="0" smtClean="0"/>
                        <a:t>(x:[person], arrested by, [org])</a:t>
                      </a:r>
                      <a:endParaRPr lang="en-US" sz="1600" dirty="0"/>
                    </a:p>
                  </a:txBody>
                  <a:tcPr/>
                </a:tc>
                <a:tc>
                  <a:txBody>
                    <a:bodyPr/>
                    <a:lstStyle/>
                    <a:p>
                      <a:r>
                        <a:rPr lang="en-US" sz="1600" dirty="0" smtClean="0"/>
                        <a:t>(x:[person], charged with, [activity])</a:t>
                      </a:r>
                      <a:endParaRPr lang="en-US" sz="1600" dirty="0"/>
                    </a:p>
                  </a:txBody>
                  <a:tcPr/>
                </a:tc>
                <a:tc>
                  <a:txBody>
                    <a:bodyPr/>
                    <a:lstStyle/>
                    <a:p>
                      <a:r>
                        <a:rPr lang="en-US" sz="1600" dirty="0" smtClean="0"/>
                        <a:t>17</a:t>
                      </a:r>
                      <a:endParaRPr lang="en-US" sz="1600" dirty="0"/>
                    </a:p>
                  </a:txBody>
                  <a:tcPr/>
                </a:tc>
              </a:tr>
              <a:tr h="556465">
                <a:tc>
                  <a:txBody>
                    <a:bodyPr/>
                    <a:lstStyle/>
                    <a:p>
                      <a:r>
                        <a:rPr lang="en-US" sz="1600" dirty="0" smtClean="0"/>
                        <a:t>(x:[person], failed, test) </a:t>
                      </a:r>
                      <a:endParaRPr lang="en-US" sz="16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dirty="0" smtClean="0"/>
                        <a:t>(x:[person], suspended for, [activity])</a:t>
                      </a:r>
                    </a:p>
                  </a:txBody>
                  <a:tcPr/>
                </a:tc>
                <a:tc>
                  <a:txBody>
                    <a:bodyPr/>
                    <a:lstStyle/>
                    <a:p>
                      <a:r>
                        <a:rPr lang="en-US" sz="1600" dirty="0" smtClean="0"/>
                        <a:t>23</a:t>
                      </a:r>
                      <a:endParaRPr lang="en-US" sz="1600" dirty="0"/>
                    </a:p>
                  </a:txBody>
                  <a:tcPr/>
                </a:tc>
              </a:tr>
            </a:tbl>
          </a:graphicData>
        </a:graphic>
      </p:graphicFrame>
    </p:spTree>
    <p:extLst>
      <p:ext uri="{BB962C8B-B14F-4D97-AF65-F5344CB8AC3E}">
        <p14:creationId xmlns:p14="http://schemas.microsoft.com/office/powerpoint/2010/main" val="2927429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Rel-grams Evaluation</a:t>
            </a:r>
            <a:endParaRPr lang="en-US" dirty="0"/>
          </a:p>
        </p:txBody>
      </p:sp>
      <p:sp>
        <p:nvSpPr>
          <p:cNvPr id="3" name="Content Placeholder 2"/>
          <p:cNvSpPr>
            <a:spLocks noGrp="1"/>
          </p:cNvSpPr>
          <p:nvPr>
            <p:ph idx="1"/>
          </p:nvPr>
        </p:nvSpPr>
        <p:spPr>
          <a:xfrm>
            <a:off x="333428" y="1157153"/>
            <a:ext cx="8505911" cy="5015970"/>
          </a:xfrm>
        </p:spPr>
        <p:txBody>
          <a:bodyPr>
            <a:normAutofit/>
          </a:bodyPr>
          <a:lstStyle/>
          <a:p>
            <a:r>
              <a:rPr lang="en-US" dirty="0" smtClean="0"/>
              <a:t>Do Rel-grams capture meaningful associations?</a:t>
            </a:r>
          </a:p>
          <a:p>
            <a:pPr marL="0" indent="0">
              <a:buNone/>
            </a:pPr>
            <a:r>
              <a:rPr lang="en-US" dirty="0" smtClean="0"/>
              <a:t> 	Real-world entailment?</a:t>
            </a:r>
          </a:p>
          <a:p>
            <a:pPr marL="0" indent="0">
              <a:buNone/>
            </a:pPr>
            <a:r>
              <a:rPr lang="en-US" dirty="0"/>
              <a:t>	</a:t>
            </a:r>
            <a:r>
              <a:rPr lang="en-US" dirty="0" smtClean="0"/>
              <a:t>Common topic? </a:t>
            </a:r>
          </a:p>
          <a:p>
            <a:pPr marL="0" indent="0">
              <a:buNone/>
            </a:pPr>
            <a:endParaRPr lang="en-US" dirty="0"/>
          </a:p>
          <a:p>
            <a:r>
              <a:rPr lang="en-US" dirty="0" smtClean="0"/>
              <a:t>Are tuples T and T’ valid?</a:t>
            </a:r>
          </a:p>
          <a:p>
            <a:pPr marL="457200" lvl="1" indent="0">
              <a:buNone/>
            </a:pPr>
            <a:r>
              <a:rPr lang="en-US" dirty="0"/>
              <a:t>	</a:t>
            </a:r>
            <a:r>
              <a:rPr lang="en-US" dirty="0" smtClean="0"/>
              <a:t>Well formed and make sense in the real world.</a:t>
            </a:r>
          </a:p>
          <a:p>
            <a:endParaRPr lang="en-US" dirty="0" smtClean="0"/>
          </a:p>
          <a:p>
            <a:r>
              <a:rPr lang="en-US" dirty="0" smtClean="0"/>
              <a:t>Textual </a:t>
            </a:r>
            <a:r>
              <a:rPr lang="en-US" dirty="0"/>
              <a:t>entailment guideline:</a:t>
            </a:r>
          </a:p>
          <a:p>
            <a:pPr marL="0" indent="0">
              <a:buNone/>
            </a:pPr>
            <a:r>
              <a:rPr lang="en-US" dirty="0"/>
              <a:t>	</a:t>
            </a:r>
            <a:r>
              <a:rPr lang="en-US" dirty="0" smtClean="0"/>
              <a:t>T </a:t>
            </a:r>
            <a:r>
              <a:rPr lang="en-US" dirty="0"/>
              <a:t>=&gt; T’ or T’ =&gt; T</a:t>
            </a:r>
          </a:p>
          <a:p>
            <a:pPr marL="0" indent="0">
              <a:buNone/>
            </a:pPr>
            <a:r>
              <a:rPr lang="en-US" dirty="0"/>
              <a:t>	</a:t>
            </a:r>
            <a:r>
              <a:rPr lang="en-US" dirty="0" smtClean="0"/>
              <a:t>Topic</a:t>
            </a:r>
            <a:r>
              <a:rPr lang="en-US" dirty="0"/>
              <a:t>(T) = Topic(T’)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56900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Rel-grams Evaluation</a:t>
            </a:r>
            <a:endParaRPr lang="en-US" dirty="0"/>
          </a:p>
        </p:txBody>
      </p:sp>
      <p:sp>
        <p:nvSpPr>
          <p:cNvPr id="3" name="Content Placeholder 2"/>
          <p:cNvSpPr>
            <a:spLocks noGrp="1"/>
          </p:cNvSpPr>
          <p:nvPr>
            <p:ph idx="1"/>
          </p:nvPr>
        </p:nvSpPr>
        <p:spPr/>
        <p:txBody>
          <a:bodyPr>
            <a:normAutofit/>
          </a:bodyPr>
          <a:lstStyle/>
          <a:p>
            <a:r>
              <a:rPr lang="en-US" dirty="0" smtClean="0"/>
              <a:t>Selected 12,600 seed tuples</a:t>
            </a:r>
          </a:p>
          <a:p>
            <a:pPr lvl="1"/>
            <a:r>
              <a:rPr lang="en-US" dirty="0" smtClean="0"/>
              <a:t>Top 10% of tuples with at least 25 </a:t>
            </a:r>
            <a:r>
              <a:rPr lang="en-US" dirty="0"/>
              <a:t>R</a:t>
            </a:r>
            <a:r>
              <a:rPr lang="en-US" dirty="0" smtClean="0"/>
              <a:t>el-grams</a:t>
            </a:r>
          </a:p>
          <a:p>
            <a:pPr lvl="1"/>
            <a:endParaRPr lang="en-US" dirty="0"/>
          </a:p>
          <a:p>
            <a:r>
              <a:rPr lang="en-US" dirty="0" smtClean="0"/>
              <a:t>Evaluated a sample of the 280K </a:t>
            </a:r>
            <a:r>
              <a:rPr lang="en-US" dirty="0"/>
              <a:t>R</a:t>
            </a:r>
            <a:r>
              <a:rPr lang="en-US" dirty="0" smtClean="0"/>
              <a:t>el-grams</a:t>
            </a:r>
          </a:p>
          <a:p>
            <a:endParaRPr lang="en-US" dirty="0" smtClean="0"/>
          </a:p>
          <a:p>
            <a:r>
              <a:rPr lang="en-US" dirty="0" smtClean="0"/>
              <a:t>Results:</a:t>
            </a:r>
          </a:p>
          <a:p>
            <a:pPr marL="457200" lvl="1" indent="0">
              <a:buNone/>
            </a:pPr>
            <a:endParaRPr lang="en-US" dirty="0" smtClean="0"/>
          </a:p>
          <a:p>
            <a:pPr marL="457200" lvl="1" indent="0">
              <a:buNone/>
            </a:pPr>
            <a:r>
              <a:rPr lang="en-US" dirty="0" smtClean="0"/>
              <a:t>74% of the Rel-grams had both tuples valid.</a:t>
            </a:r>
          </a:p>
          <a:p>
            <a:pPr marL="457200" lvl="1" indent="0">
              <a:buNone/>
            </a:pPr>
            <a:r>
              <a:rPr lang="en-US" dirty="0" smtClean="0"/>
              <a:t>83% of the valid tuples were an implication.</a:t>
            </a:r>
          </a:p>
          <a:p>
            <a:pPr marL="457200" lvl="1" indent="0">
              <a:buNone/>
            </a:pPr>
            <a:r>
              <a:rPr lang="en-US" dirty="0" smtClean="0"/>
              <a:t>90% of the valid tuples were on common topic.</a:t>
            </a:r>
          </a:p>
          <a:p>
            <a:pPr marL="457200"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760428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F91F9BF1-289C-AE4C-AF6B-47345B675795}" type="slidenum">
              <a:rPr lang="en-US">
                <a:solidFill>
                  <a:srgbClr val="003399"/>
                </a:solidFill>
              </a:rPr>
              <a:pPr/>
              <a:t>27</a:t>
            </a:fld>
            <a:endParaRPr lang="en-US">
              <a:solidFill>
                <a:srgbClr val="003399"/>
              </a:solidFill>
            </a:endParaRPr>
          </a:p>
        </p:txBody>
      </p:sp>
      <p:grpSp>
        <p:nvGrpSpPr>
          <p:cNvPr id="13318" name="Group 6"/>
          <p:cNvGrpSpPr>
            <a:grpSpLocks/>
          </p:cNvGrpSpPr>
          <p:nvPr/>
        </p:nvGrpSpPr>
        <p:grpSpPr bwMode="auto">
          <a:xfrm>
            <a:off x="920750" y="1882775"/>
            <a:ext cx="1839913" cy="868363"/>
            <a:chOff x="1464740" y="4371624"/>
            <a:chExt cx="5263441" cy="2106786"/>
          </a:xfrm>
        </p:grpSpPr>
        <p:sp>
          <p:nvSpPr>
            <p:cNvPr id="8" name="Oval 7"/>
            <p:cNvSpPr/>
            <p:nvPr/>
          </p:nvSpPr>
          <p:spPr>
            <a:xfrm>
              <a:off x="1905254" y="4402436"/>
              <a:ext cx="19527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1464740" y="5118820"/>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2509253" y="5026383"/>
              <a:ext cx="19528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3244954" y="4464061"/>
              <a:ext cx="195280"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3440234" y="5280584"/>
              <a:ext cx="199820"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4257680" y="4714411"/>
              <a:ext cx="199820"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118696" y="5708105"/>
              <a:ext cx="19528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5724538" y="4371624"/>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6" name="Straight Connector 15"/>
            <p:cNvCxnSpPr>
              <a:stCxn id="10" idx="1"/>
              <a:endCxn id="8" idx="5"/>
            </p:cNvCxnSpPr>
            <p:nvPr/>
          </p:nvCxnSpPr>
          <p:spPr>
            <a:xfrm flipH="1" flipV="1">
              <a:off x="2073283" y="4560350"/>
              <a:ext cx="463219" cy="4929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9" idx="6"/>
              <a:endCxn id="10" idx="2"/>
            </p:cNvCxnSpPr>
            <p:nvPr/>
          </p:nvCxnSpPr>
          <p:spPr>
            <a:xfrm flipV="1">
              <a:off x="1664560" y="5118820"/>
              <a:ext cx="844693"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stCxn id="14" idx="7"/>
              <a:endCxn id="10" idx="4"/>
            </p:cNvCxnSpPr>
            <p:nvPr/>
          </p:nvCxnSpPr>
          <p:spPr>
            <a:xfrm flipV="1">
              <a:off x="2286728" y="5211257"/>
              <a:ext cx="322435" cy="52380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a:endCxn id="11" idx="2"/>
            </p:cNvCxnSpPr>
            <p:nvPr/>
          </p:nvCxnSpPr>
          <p:spPr>
            <a:xfrm flipV="1">
              <a:off x="2709073" y="4556497"/>
              <a:ext cx="535881" cy="4929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stCxn id="10" idx="6"/>
              <a:endCxn id="12" idx="1"/>
            </p:cNvCxnSpPr>
            <p:nvPr/>
          </p:nvCxnSpPr>
          <p:spPr>
            <a:xfrm>
              <a:off x="2704533" y="5118820"/>
              <a:ext cx="762949" cy="18872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a:stCxn id="11" idx="6"/>
              <a:endCxn id="13" idx="2"/>
            </p:cNvCxnSpPr>
            <p:nvPr/>
          </p:nvCxnSpPr>
          <p:spPr>
            <a:xfrm>
              <a:off x="3440234" y="4556497"/>
              <a:ext cx="817445" cy="24649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4993380" y="4987868"/>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4552867" y="5704252"/>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5597380" y="5611815"/>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6333081" y="5049493"/>
              <a:ext cx="195280"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6528361" y="5866016"/>
              <a:ext cx="199820"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5206823" y="6293537"/>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8" name="Straight Connector 27"/>
            <p:cNvCxnSpPr>
              <a:stCxn id="23" idx="7"/>
              <a:endCxn id="22" idx="3"/>
            </p:cNvCxnSpPr>
            <p:nvPr/>
          </p:nvCxnSpPr>
          <p:spPr>
            <a:xfrm flipV="1">
              <a:off x="4725439" y="5145782"/>
              <a:ext cx="299730" cy="585432"/>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6"/>
              <a:endCxn id="24" idx="2"/>
            </p:cNvCxnSpPr>
            <p:nvPr/>
          </p:nvCxnSpPr>
          <p:spPr>
            <a:xfrm flipV="1">
              <a:off x="4752687" y="5704252"/>
              <a:ext cx="844693"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a:stCxn id="27" idx="7"/>
              <a:endCxn id="24" idx="3"/>
            </p:cNvCxnSpPr>
            <p:nvPr/>
          </p:nvCxnSpPr>
          <p:spPr>
            <a:xfrm flipV="1">
              <a:off x="5374855" y="5769729"/>
              <a:ext cx="254316" cy="55076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endCxn id="25" idx="2"/>
            </p:cNvCxnSpPr>
            <p:nvPr/>
          </p:nvCxnSpPr>
          <p:spPr>
            <a:xfrm flipV="1">
              <a:off x="5797200" y="5141929"/>
              <a:ext cx="535881" cy="4929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stCxn id="13" idx="5"/>
              <a:endCxn id="22" idx="1"/>
            </p:cNvCxnSpPr>
            <p:nvPr/>
          </p:nvCxnSpPr>
          <p:spPr>
            <a:xfrm>
              <a:off x="4425709" y="4868472"/>
              <a:ext cx="599460" cy="14635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14" idx="6"/>
              <a:endCxn id="12" idx="3"/>
            </p:cNvCxnSpPr>
            <p:nvPr/>
          </p:nvCxnSpPr>
          <p:spPr>
            <a:xfrm flipV="1">
              <a:off x="2313976" y="5434645"/>
              <a:ext cx="1153506" cy="3658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a:stCxn id="11" idx="5"/>
              <a:endCxn id="12" idx="0"/>
            </p:cNvCxnSpPr>
            <p:nvPr/>
          </p:nvCxnSpPr>
          <p:spPr>
            <a:xfrm>
              <a:off x="3412986" y="4618122"/>
              <a:ext cx="127158" cy="662462"/>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22" idx="5"/>
              <a:endCxn id="24" idx="1"/>
            </p:cNvCxnSpPr>
            <p:nvPr/>
          </p:nvCxnSpPr>
          <p:spPr>
            <a:xfrm>
              <a:off x="5165952" y="5145782"/>
              <a:ext cx="463219" cy="4929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a:stCxn id="24" idx="5"/>
              <a:endCxn id="26" idx="2"/>
            </p:cNvCxnSpPr>
            <p:nvPr/>
          </p:nvCxnSpPr>
          <p:spPr>
            <a:xfrm>
              <a:off x="5769952" y="5769729"/>
              <a:ext cx="758409" cy="18487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a:stCxn id="27" idx="5"/>
              <a:endCxn id="26" idx="3"/>
            </p:cNvCxnSpPr>
            <p:nvPr/>
          </p:nvCxnSpPr>
          <p:spPr>
            <a:xfrm flipV="1">
              <a:off x="5374855" y="6020077"/>
              <a:ext cx="1185294" cy="43137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a:stCxn id="15" idx="5"/>
              <a:endCxn id="25" idx="1"/>
            </p:cNvCxnSpPr>
            <p:nvPr/>
          </p:nvCxnSpPr>
          <p:spPr>
            <a:xfrm>
              <a:off x="5892570" y="4529538"/>
              <a:ext cx="467759" cy="54691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25" idx="5"/>
              <a:endCxn id="26" idx="0"/>
            </p:cNvCxnSpPr>
            <p:nvPr/>
          </p:nvCxnSpPr>
          <p:spPr>
            <a:xfrm>
              <a:off x="6501113" y="5207406"/>
              <a:ext cx="127158" cy="658610"/>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40" name="Group 39"/>
          <p:cNvGrpSpPr>
            <a:grpSpLocks/>
          </p:cNvGrpSpPr>
          <p:nvPr/>
        </p:nvGrpSpPr>
        <p:grpSpPr bwMode="auto">
          <a:xfrm>
            <a:off x="920750" y="3357563"/>
            <a:ext cx="1839913" cy="868362"/>
            <a:chOff x="1464740" y="4371624"/>
            <a:chExt cx="5263441" cy="2106786"/>
          </a:xfrm>
        </p:grpSpPr>
        <p:sp>
          <p:nvSpPr>
            <p:cNvPr id="41" name="Oval 40"/>
            <p:cNvSpPr/>
            <p:nvPr/>
          </p:nvSpPr>
          <p:spPr>
            <a:xfrm>
              <a:off x="1905254" y="4402436"/>
              <a:ext cx="19527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1464740" y="5118821"/>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509253" y="5026384"/>
              <a:ext cx="195280" cy="184873"/>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3244954" y="4464061"/>
              <a:ext cx="195280"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440234" y="5280585"/>
              <a:ext cx="199820"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4257680" y="4714409"/>
              <a:ext cx="199820"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118696" y="5708104"/>
              <a:ext cx="19528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5724538" y="4371624"/>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9" name="Straight Connector 48"/>
            <p:cNvCxnSpPr>
              <a:stCxn id="43" idx="1"/>
              <a:endCxn id="41" idx="5"/>
            </p:cNvCxnSpPr>
            <p:nvPr/>
          </p:nvCxnSpPr>
          <p:spPr>
            <a:xfrm flipH="1" flipV="1">
              <a:off x="2073283" y="4560348"/>
              <a:ext cx="463219"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2" idx="6"/>
              <a:endCxn id="43" idx="2"/>
            </p:cNvCxnSpPr>
            <p:nvPr/>
          </p:nvCxnSpPr>
          <p:spPr>
            <a:xfrm flipV="1">
              <a:off x="1664560" y="5118821"/>
              <a:ext cx="844693"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47" idx="7"/>
              <a:endCxn id="43" idx="4"/>
            </p:cNvCxnSpPr>
            <p:nvPr/>
          </p:nvCxnSpPr>
          <p:spPr>
            <a:xfrm flipV="1">
              <a:off x="2286728" y="5211258"/>
              <a:ext cx="322435" cy="52380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a:endCxn id="44" idx="2"/>
            </p:cNvCxnSpPr>
            <p:nvPr/>
          </p:nvCxnSpPr>
          <p:spPr>
            <a:xfrm flipV="1">
              <a:off x="2709073" y="4556497"/>
              <a:ext cx="535881"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a:stCxn id="43" idx="6"/>
              <a:endCxn id="45" idx="1"/>
            </p:cNvCxnSpPr>
            <p:nvPr/>
          </p:nvCxnSpPr>
          <p:spPr>
            <a:xfrm>
              <a:off x="2704533" y="5118821"/>
              <a:ext cx="762949" cy="18872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44" idx="6"/>
              <a:endCxn id="46" idx="2"/>
            </p:cNvCxnSpPr>
            <p:nvPr/>
          </p:nvCxnSpPr>
          <p:spPr>
            <a:xfrm>
              <a:off x="3440234" y="4556497"/>
              <a:ext cx="817445" cy="24649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55" name="Oval 54"/>
            <p:cNvSpPr/>
            <p:nvPr/>
          </p:nvSpPr>
          <p:spPr>
            <a:xfrm>
              <a:off x="4993380" y="4987869"/>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Oval 55"/>
            <p:cNvSpPr/>
            <p:nvPr/>
          </p:nvSpPr>
          <p:spPr>
            <a:xfrm>
              <a:off x="4552867" y="5704254"/>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Oval 56"/>
            <p:cNvSpPr/>
            <p:nvPr/>
          </p:nvSpPr>
          <p:spPr>
            <a:xfrm>
              <a:off x="5597380" y="5611817"/>
              <a:ext cx="199820" cy="184873"/>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Oval 57"/>
            <p:cNvSpPr/>
            <p:nvPr/>
          </p:nvSpPr>
          <p:spPr>
            <a:xfrm>
              <a:off x="6333081" y="5049493"/>
              <a:ext cx="195280"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Oval 58"/>
            <p:cNvSpPr/>
            <p:nvPr/>
          </p:nvSpPr>
          <p:spPr>
            <a:xfrm>
              <a:off x="6528361" y="5866018"/>
              <a:ext cx="199820"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Oval 59"/>
            <p:cNvSpPr/>
            <p:nvPr/>
          </p:nvSpPr>
          <p:spPr>
            <a:xfrm>
              <a:off x="5206823" y="6293537"/>
              <a:ext cx="199820"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1" name="Straight Connector 60"/>
            <p:cNvCxnSpPr>
              <a:stCxn id="56" idx="7"/>
              <a:endCxn id="55" idx="3"/>
            </p:cNvCxnSpPr>
            <p:nvPr/>
          </p:nvCxnSpPr>
          <p:spPr>
            <a:xfrm flipV="1">
              <a:off x="4725439" y="5145780"/>
              <a:ext cx="299730" cy="5854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p:cNvCxnSpPr>
              <a:stCxn id="56" idx="6"/>
              <a:endCxn id="57" idx="2"/>
            </p:cNvCxnSpPr>
            <p:nvPr/>
          </p:nvCxnSpPr>
          <p:spPr>
            <a:xfrm flipV="1">
              <a:off x="4752687" y="5704254"/>
              <a:ext cx="844693"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p:cNvCxnSpPr>
              <a:stCxn id="60" idx="7"/>
              <a:endCxn id="57" idx="3"/>
            </p:cNvCxnSpPr>
            <p:nvPr/>
          </p:nvCxnSpPr>
          <p:spPr>
            <a:xfrm flipV="1">
              <a:off x="5374855" y="5769728"/>
              <a:ext cx="254316" cy="55077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a:endCxn id="58" idx="2"/>
            </p:cNvCxnSpPr>
            <p:nvPr/>
          </p:nvCxnSpPr>
          <p:spPr>
            <a:xfrm flipV="1">
              <a:off x="5797200" y="5141930"/>
              <a:ext cx="535881"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a:stCxn id="46" idx="5"/>
              <a:endCxn id="55" idx="1"/>
            </p:cNvCxnSpPr>
            <p:nvPr/>
          </p:nvCxnSpPr>
          <p:spPr>
            <a:xfrm>
              <a:off x="4425709" y="4868470"/>
              <a:ext cx="599460" cy="14635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a:stCxn id="47" idx="6"/>
              <a:endCxn id="45" idx="3"/>
            </p:cNvCxnSpPr>
            <p:nvPr/>
          </p:nvCxnSpPr>
          <p:spPr>
            <a:xfrm flipV="1">
              <a:off x="2313976" y="5434646"/>
              <a:ext cx="1153506" cy="3658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stCxn id="44" idx="5"/>
              <a:endCxn id="45" idx="0"/>
            </p:cNvCxnSpPr>
            <p:nvPr/>
          </p:nvCxnSpPr>
          <p:spPr>
            <a:xfrm>
              <a:off x="3412986" y="4618122"/>
              <a:ext cx="127158" cy="66246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stCxn id="55" idx="5"/>
              <a:endCxn id="57" idx="1"/>
            </p:cNvCxnSpPr>
            <p:nvPr/>
          </p:nvCxnSpPr>
          <p:spPr>
            <a:xfrm>
              <a:off x="5165952" y="5145780"/>
              <a:ext cx="463219"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a:stCxn id="57" idx="5"/>
              <a:endCxn id="59" idx="2"/>
            </p:cNvCxnSpPr>
            <p:nvPr/>
          </p:nvCxnSpPr>
          <p:spPr>
            <a:xfrm>
              <a:off x="5769952" y="5769728"/>
              <a:ext cx="758409" cy="18487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p:cNvCxnSpPr>
              <a:stCxn id="60" idx="5"/>
              <a:endCxn id="59" idx="3"/>
            </p:cNvCxnSpPr>
            <p:nvPr/>
          </p:nvCxnSpPr>
          <p:spPr>
            <a:xfrm flipV="1">
              <a:off x="5374855" y="6020079"/>
              <a:ext cx="1185294" cy="43137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p:cNvCxnSpPr>
              <a:stCxn id="48" idx="5"/>
              <a:endCxn id="58" idx="1"/>
            </p:cNvCxnSpPr>
            <p:nvPr/>
          </p:nvCxnSpPr>
          <p:spPr>
            <a:xfrm>
              <a:off x="5892570" y="4529536"/>
              <a:ext cx="467759" cy="54691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p:cNvCxnSpPr>
              <a:stCxn id="58" idx="5"/>
              <a:endCxn id="59" idx="0"/>
            </p:cNvCxnSpPr>
            <p:nvPr/>
          </p:nvCxnSpPr>
          <p:spPr>
            <a:xfrm>
              <a:off x="6501113" y="5207405"/>
              <a:ext cx="127158" cy="658613"/>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73" name="Group 72"/>
          <p:cNvGrpSpPr>
            <a:grpSpLocks/>
          </p:cNvGrpSpPr>
          <p:nvPr/>
        </p:nvGrpSpPr>
        <p:grpSpPr bwMode="auto">
          <a:xfrm>
            <a:off x="965200" y="4970463"/>
            <a:ext cx="2003425" cy="868362"/>
            <a:chOff x="2728410" y="3597696"/>
            <a:chExt cx="2003072" cy="867953"/>
          </a:xfrm>
        </p:grpSpPr>
        <p:sp>
          <p:nvSpPr>
            <p:cNvPr id="74" name="Oval 73"/>
            <p:cNvSpPr>
              <a:spLocks noChangeArrowheads="1"/>
            </p:cNvSpPr>
            <p:nvPr/>
          </p:nvSpPr>
          <p:spPr bwMode="auto">
            <a:xfrm>
              <a:off x="3616766" y="3631995"/>
              <a:ext cx="1114716" cy="830165"/>
            </a:xfrm>
            <a:prstGeom prst="ellipse">
              <a:avLst/>
            </a:prstGeom>
            <a:solidFill>
              <a:schemeClr val="bg2"/>
            </a:solidFill>
            <a:ln w="9525">
              <a:solidFill>
                <a:schemeClr val="bg2"/>
              </a:solidFill>
              <a:round/>
              <a:headEnd/>
              <a:tailEnd/>
            </a:ln>
            <a:effectLst>
              <a:outerShdw blurRad="40000" dist="23000" dir="5400000" rotWithShape="0">
                <a:srgbClr val="00000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grpSp>
          <p:nvGrpSpPr>
            <p:cNvPr id="13329" name="Group 74"/>
            <p:cNvGrpSpPr>
              <a:grpSpLocks/>
            </p:cNvGrpSpPr>
            <p:nvPr/>
          </p:nvGrpSpPr>
          <p:grpSpPr bwMode="auto">
            <a:xfrm>
              <a:off x="2728410" y="3597696"/>
              <a:ext cx="1840449" cy="867953"/>
              <a:chOff x="1464740" y="4371624"/>
              <a:chExt cx="5263441" cy="2106786"/>
            </a:xfrm>
          </p:grpSpPr>
          <p:sp>
            <p:nvSpPr>
              <p:cNvPr id="76" name="Oval 75"/>
              <p:cNvSpPr/>
              <p:nvPr/>
            </p:nvSpPr>
            <p:spPr>
              <a:xfrm>
                <a:off x="1905048" y="4402436"/>
                <a:ext cx="19972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Oval 76"/>
              <p:cNvSpPr/>
              <p:nvPr/>
            </p:nvSpPr>
            <p:spPr>
              <a:xfrm>
                <a:off x="1464740" y="5118821"/>
                <a:ext cx="19972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8" name="Oval 77"/>
              <p:cNvSpPr/>
              <p:nvPr/>
            </p:nvSpPr>
            <p:spPr>
              <a:xfrm>
                <a:off x="2508765" y="5026384"/>
                <a:ext cx="199727" cy="184873"/>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Oval 78"/>
              <p:cNvSpPr/>
              <p:nvPr/>
            </p:nvSpPr>
            <p:spPr>
              <a:xfrm>
                <a:off x="3244123" y="4464061"/>
                <a:ext cx="195189"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Oval 79"/>
              <p:cNvSpPr/>
              <p:nvPr/>
            </p:nvSpPr>
            <p:spPr>
              <a:xfrm>
                <a:off x="3439311" y="5280585"/>
                <a:ext cx="199727"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Oval 80"/>
              <p:cNvSpPr/>
              <p:nvPr/>
            </p:nvSpPr>
            <p:spPr>
              <a:xfrm>
                <a:off x="4260913" y="4714409"/>
                <a:ext cx="195189" cy="181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2118391" y="5708104"/>
                <a:ext cx="195189"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 name="Oval 82"/>
              <p:cNvSpPr/>
              <p:nvPr/>
            </p:nvSpPr>
            <p:spPr>
              <a:xfrm>
                <a:off x="5727089" y="4371624"/>
                <a:ext cx="195186"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4" name="Straight Connector 83"/>
              <p:cNvCxnSpPr>
                <a:stCxn id="78" idx="1"/>
                <a:endCxn id="76" idx="5"/>
              </p:cNvCxnSpPr>
              <p:nvPr/>
            </p:nvCxnSpPr>
            <p:spPr>
              <a:xfrm flipH="1" flipV="1">
                <a:off x="2072998" y="4560348"/>
                <a:ext cx="467543"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77" idx="6"/>
                <a:endCxn id="78" idx="2"/>
              </p:cNvCxnSpPr>
              <p:nvPr/>
            </p:nvCxnSpPr>
            <p:spPr>
              <a:xfrm flipV="1">
                <a:off x="1664467" y="5118821"/>
                <a:ext cx="844299"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p:cNvCxnSpPr>
                <a:stCxn id="82" idx="7"/>
                <a:endCxn id="78" idx="4"/>
              </p:cNvCxnSpPr>
              <p:nvPr/>
            </p:nvCxnSpPr>
            <p:spPr>
              <a:xfrm flipV="1">
                <a:off x="2286344" y="5211258"/>
                <a:ext cx="322285" cy="52380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p:cNvCxnSpPr>
                <a:endCxn id="79" idx="2"/>
              </p:cNvCxnSpPr>
              <p:nvPr/>
            </p:nvCxnSpPr>
            <p:spPr>
              <a:xfrm flipV="1">
                <a:off x="2708492" y="4556497"/>
                <a:ext cx="535630"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78" idx="6"/>
                <a:endCxn id="80" idx="1"/>
              </p:cNvCxnSpPr>
              <p:nvPr/>
            </p:nvCxnSpPr>
            <p:spPr>
              <a:xfrm>
                <a:off x="2708492" y="5118821"/>
                <a:ext cx="762593" cy="18872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79" idx="6"/>
                <a:endCxn id="81" idx="2"/>
              </p:cNvCxnSpPr>
              <p:nvPr/>
            </p:nvCxnSpPr>
            <p:spPr>
              <a:xfrm>
                <a:off x="3439311" y="4556497"/>
                <a:ext cx="821601" cy="24649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90" name="Oval 89"/>
              <p:cNvSpPr/>
              <p:nvPr/>
            </p:nvSpPr>
            <p:spPr>
              <a:xfrm>
                <a:off x="4996270" y="4987869"/>
                <a:ext cx="19972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 name="Oval 90"/>
              <p:cNvSpPr/>
              <p:nvPr/>
            </p:nvSpPr>
            <p:spPr>
              <a:xfrm>
                <a:off x="4555965" y="5704254"/>
                <a:ext cx="199727"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Oval 91"/>
              <p:cNvSpPr/>
              <p:nvPr/>
            </p:nvSpPr>
            <p:spPr>
              <a:xfrm>
                <a:off x="5599990" y="5611817"/>
                <a:ext cx="199727" cy="184873"/>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3" name="Oval 92"/>
              <p:cNvSpPr/>
              <p:nvPr/>
            </p:nvSpPr>
            <p:spPr>
              <a:xfrm>
                <a:off x="6335347" y="5049493"/>
                <a:ext cx="195186"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Oval 93"/>
              <p:cNvSpPr/>
              <p:nvPr/>
            </p:nvSpPr>
            <p:spPr>
              <a:xfrm>
                <a:off x="6530533" y="5866018"/>
                <a:ext cx="199727" cy="181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Oval 94"/>
              <p:cNvSpPr/>
              <p:nvPr/>
            </p:nvSpPr>
            <p:spPr>
              <a:xfrm>
                <a:off x="5209615" y="6293537"/>
                <a:ext cx="195186" cy="184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6" name="Straight Connector 95"/>
              <p:cNvCxnSpPr>
                <a:stCxn id="91" idx="7"/>
                <a:endCxn id="90" idx="3"/>
              </p:cNvCxnSpPr>
              <p:nvPr/>
            </p:nvCxnSpPr>
            <p:spPr>
              <a:xfrm flipV="1">
                <a:off x="4723915" y="5145780"/>
                <a:ext cx="299590" cy="5854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1" idx="6"/>
                <a:endCxn id="92" idx="2"/>
              </p:cNvCxnSpPr>
              <p:nvPr/>
            </p:nvCxnSpPr>
            <p:spPr>
              <a:xfrm flipV="1">
                <a:off x="4755691" y="5704254"/>
                <a:ext cx="844299" cy="9243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p:cNvCxnSpPr>
                <a:stCxn id="95" idx="7"/>
                <a:endCxn id="92" idx="3"/>
              </p:cNvCxnSpPr>
              <p:nvPr/>
            </p:nvCxnSpPr>
            <p:spPr>
              <a:xfrm flipV="1">
                <a:off x="5377566" y="5769728"/>
                <a:ext cx="254198" cy="55077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98"/>
              <p:cNvCxnSpPr>
                <a:endCxn id="93" idx="2"/>
              </p:cNvCxnSpPr>
              <p:nvPr/>
            </p:nvCxnSpPr>
            <p:spPr>
              <a:xfrm flipV="1">
                <a:off x="5799717" y="5141930"/>
                <a:ext cx="535630"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p:cNvCxnSpPr>
                <a:stCxn id="81" idx="5"/>
                <a:endCxn id="90" idx="1"/>
              </p:cNvCxnSpPr>
              <p:nvPr/>
            </p:nvCxnSpPr>
            <p:spPr>
              <a:xfrm>
                <a:off x="4428866" y="4868470"/>
                <a:ext cx="594639" cy="14635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82" idx="6"/>
                <a:endCxn id="80" idx="3"/>
              </p:cNvCxnSpPr>
              <p:nvPr/>
            </p:nvCxnSpPr>
            <p:spPr>
              <a:xfrm flipV="1">
                <a:off x="2313580" y="5434646"/>
                <a:ext cx="1157505" cy="3658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79" idx="5"/>
                <a:endCxn id="80" idx="0"/>
              </p:cNvCxnSpPr>
              <p:nvPr/>
            </p:nvCxnSpPr>
            <p:spPr>
              <a:xfrm>
                <a:off x="3412076" y="4618122"/>
                <a:ext cx="127099" cy="66246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p:cNvCxnSpPr>
                <a:stCxn id="90" idx="5"/>
                <a:endCxn id="92" idx="1"/>
              </p:cNvCxnSpPr>
              <p:nvPr/>
            </p:nvCxnSpPr>
            <p:spPr>
              <a:xfrm>
                <a:off x="5164223" y="5145780"/>
                <a:ext cx="467540" cy="492996"/>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p:cNvCxnSpPr>
                <a:stCxn id="92" idx="5"/>
                <a:endCxn id="94" idx="2"/>
              </p:cNvCxnSpPr>
              <p:nvPr/>
            </p:nvCxnSpPr>
            <p:spPr>
              <a:xfrm>
                <a:off x="5767941" y="5769728"/>
                <a:ext cx="762593" cy="18487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a:stCxn id="95" idx="5"/>
                <a:endCxn id="94" idx="3"/>
              </p:cNvCxnSpPr>
              <p:nvPr/>
            </p:nvCxnSpPr>
            <p:spPr>
              <a:xfrm flipV="1">
                <a:off x="5377566" y="6020079"/>
                <a:ext cx="1184743" cy="43137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83" idx="5"/>
                <a:endCxn id="93" idx="1"/>
              </p:cNvCxnSpPr>
              <p:nvPr/>
            </p:nvCxnSpPr>
            <p:spPr>
              <a:xfrm>
                <a:off x="5895039" y="4529536"/>
                <a:ext cx="467543" cy="546917"/>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3" idx="5"/>
                <a:endCxn id="94" idx="0"/>
              </p:cNvCxnSpPr>
              <p:nvPr/>
            </p:nvCxnSpPr>
            <p:spPr>
              <a:xfrm>
                <a:off x="6503298" y="5207405"/>
                <a:ext cx="127099" cy="658613"/>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sp>
        <p:nvSpPr>
          <p:cNvPr id="13321" name="TextBox 107"/>
          <p:cNvSpPr txBox="1">
            <a:spLocks noChangeArrowheads="1"/>
          </p:cNvSpPr>
          <p:nvPr/>
        </p:nvSpPr>
        <p:spPr bwMode="auto">
          <a:xfrm>
            <a:off x="3457575" y="1946275"/>
            <a:ext cx="46704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charset="0"/>
                <a:ea typeface="ＭＳ Ｐゴシック" charset="0"/>
              </a:defRPr>
            </a:lvl1pPr>
            <a:lvl2pPr marL="808038" indent="-350838">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buFontTx/>
              <a:buAutoNum type="arabicPeriod"/>
            </a:pPr>
            <a:r>
              <a:rPr lang="en-US" sz="2000" dirty="0">
                <a:latin typeface="+mn-lt"/>
                <a:cs typeface="Times New Roman" charset="0"/>
              </a:rPr>
              <a:t>Create a </a:t>
            </a:r>
            <a:r>
              <a:rPr lang="en-US" sz="2000" dirty="0">
                <a:solidFill>
                  <a:srgbClr val="0000FF"/>
                </a:solidFill>
                <a:latin typeface="+mn-lt"/>
                <a:cs typeface="Times New Roman" charset="0"/>
              </a:rPr>
              <a:t>graph </a:t>
            </a:r>
            <a:r>
              <a:rPr lang="en-US" sz="2000" dirty="0">
                <a:latin typeface="+mn-lt"/>
                <a:cs typeface="Times New Roman" charset="0"/>
              </a:rPr>
              <a:t>from Rel-grams</a:t>
            </a:r>
          </a:p>
          <a:p>
            <a:pPr lvl="1">
              <a:buFont typeface="Arial" charset="0"/>
              <a:buChar char="•"/>
            </a:pPr>
            <a:r>
              <a:rPr lang="en-US" sz="2000" dirty="0">
                <a:latin typeface="+mn-lt"/>
                <a:cs typeface="Times New Roman" charset="0"/>
              </a:rPr>
              <a:t>Nodes = tuples</a:t>
            </a:r>
          </a:p>
          <a:p>
            <a:pPr lvl="1">
              <a:buFont typeface="Arial" charset="0"/>
              <a:buChar char="•"/>
            </a:pPr>
            <a:r>
              <a:rPr lang="en-US" sz="2000" dirty="0">
                <a:latin typeface="+mn-lt"/>
                <a:cs typeface="Times New Roman" charset="0"/>
              </a:rPr>
              <a:t>Edge = </a:t>
            </a:r>
            <a:r>
              <a:rPr lang="en-US" sz="2000" dirty="0" smtClean="0">
                <a:latin typeface="+mn-lt"/>
                <a:cs typeface="Times New Roman" charset="0"/>
              </a:rPr>
              <a:t>SCP</a:t>
            </a:r>
            <a:endParaRPr lang="en-US" sz="2000" dirty="0">
              <a:latin typeface="+mn-lt"/>
              <a:cs typeface="Times New Roman" charset="0"/>
            </a:endParaRPr>
          </a:p>
        </p:txBody>
      </p:sp>
      <p:sp>
        <p:nvSpPr>
          <p:cNvPr id="109" name="TextBox 108"/>
          <p:cNvSpPr txBox="1">
            <a:spLocks noChangeArrowheads="1"/>
          </p:cNvSpPr>
          <p:nvPr/>
        </p:nvSpPr>
        <p:spPr bwMode="auto">
          <a:xfrm>
            <a:off x="3486150" y="3408363"/>
            <a:ext cx="46148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dirty="0">
                <a:latin typeface="+mn-lt"/>
                <a:cs typeface="Times New Roman" charset="0"/>
              </a:rPr>
              <a:t>2. Identify </a:t>
            </a:r>
            <a:r>
              <a:rPr lang="en-US" sz="2000" dirty="0">
                <a:solidFill>
                  <a:srgbClr val="CC0000"/>
                </a:solidFill>
                <a:latin typeface="+mn-lt"/>
                <a:cs typeface="Times New Roman" charset="0"/>
              </a:rPr>
              <a:t>seed tuples </a:t>
            </a:r>
            <a:r>
              <a:rPr lang="en-US" sz="2000" dirty="0">
                <a:latin typeface="+mn-lt"/>
                <a:cs typeface="Times New Roman" charset="0"/>
              </a:rPr>
              <a:t>to build schemas from </a:t>
            </a:r>
            <a:r>
              <a:rPr lang="en-US" sz="2000" dirty="0">
                <a:solidFill>
                  <a:srgbClr val="0000FF"/>
                </a:solidFill>
                <a:latin typeface="+mn-lt"/>
                <a:cs typeface="Times New Roman" charset="0"/>
              </a:rPr>
              <a:t>high connectivity </a:t>
            </a:r>
            <a:r>
              <a:rPr lang="en-US" sz="2000" dirty="0">
                <a:latin typeface="+mn-lt"/>
                <a:cs typeface="Times New Roman" charset="0"/>
              </a:rPr>
              <a:t>nodes</a:t>
            </a:r>
          </a:p>
        </p:txBody>
      </p:sp>
      <p:sp>
        <p:nvSpPr>
          <p:cNvPr id="110" name="TextBox 109"/>
          <p:cNvSpPr txBox="1">
            <a:spLocks noChangeArrowheads="1"/>
          </p:cNvSpPr>
          <p:nvPr/>
        </p:nvSpPr>
        <p:spPr bwMode="auto">
          <a:xfrm>
            <a:off x="3544888" y="5021263"/>
            <a:ext cx="48974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a:latin typeface="+mn-lt"/>
                <a:cs typeface="Times New Roman" charset="0"/>
              </a:rPr>
              <a:t>3. Use </a:t>
            </a:r>
            <a:r>
              <a:rPr lang="en-US" sz="2000">
                <a:solidFill>
                  <a:srgbClr val="0000FF"/>
                </a:solidFill>
                <a:latin typeface="+mn-lt"/>
                <a:cs typeface="Times New Roman" charset="0"/>
              </a:rPr>
              <a:t>Personalized PageRank </a:t>
            </a:r>
            <a:r>
              <a:rPr lang="en-US" sz="2000">
                <a:latin typeface="+mn-lt"/>
                <a:cs typeface="Times New Roman" charset="0"/>
              </a:rPr>
              <a:t>to find related tuples.</a:t>
            </a:r>
          </a:p>
        </p:txBody>
      </p:sp>
      <p:sp>
        <p:nvSpPr>
          <p:cNvPr id="111" name="Oval 110"/>
          <p:cNvSpPr/>
          <p:nvPr/>
        </p:nvSpPr>
        <p:spPr>
          <a:xfrm>
            <a:off x="1325563" y="5241925"/>
            <a:ext cx="76200" cy="76200"/>
          </a:xfrm>
          <a:prstGeom prst="ellipse">
            <a:avLst/>
          </a:prstGeom>
          <a:solidFill>
            <a:schemeClr val="accent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Oval 111"/>
          <p:cNvSpPr/>
          <p:nvPr/>
        </p:nvSpPr>
        <p:spPr>
          <a:xfrm>
            <a:off x="1279525" y="3627438"/>
            <a:ext cx="76200" cy="76200"/>
          </a:xfrm>
          <a:prstGeom prst="ellipse">
            <a:avLst/>
          </a:prstGeom>
          <a:solidFill>
            <a:schemeClr val="accent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3" name="Oval 112"/>
          <p:cNvSpPr/>
          <p:nvPr/>
        </p:nvSpPr>
        <p:spPr>
          <a:xfrm>
            <a:off x="2365375" y="3868738"/>
            <a:ext cx="76200" cy="76200"/>
          </a:xfrm>
          <a:prstGeom prst="ellipse">
            <a:avLst/>
          </a:prstGeom>
          <a:solidFill>
            <a:schemeClr val="accent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 name="Oval 113"/>
          <p:cNvSpPr/>
          <p:nvPr/>
        </p:nvSpPr>
        <p:spPr>
          <a:xfrm>
            <a:off x="2403475" y="5481638"/>
            <a:ext cx="76200" cy="76200"/>
          </a:xfrm>
          <a:prstGeom prst="ellipse">
            <a:avLst/>
          </a:prstGeom>
          <a:solidFill>
            <a:schemeClr val="accent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Title 1"/>
          <p:cNvSpPr>
            <a:spLocks noGrp="1"/>
          </p:cNvSpPr>
          <p:nvPr>
            <p:ph type="title"/>
          </p:nvPr>
        </p:nvSpPr>
        <p:spPr>
          <a:xfrm>
            <a:off x="339071" y="16520"/>
            <a:ext cx="8505911" cy="990600"/>
          </a:xfrm>
        </p:spPr>
        <p:txBody>
          <a:bodyPr/>
          <a:lstStyle/>
          <a:p>
            <a:r>
              <a:rPr lang="en-US" dirty="0" smtClean="0"/>
              <a:t>Building Schemas</a:t>
            </a:r>
            <a:endParaRPr lang="en-US" dirty="0"/>
          </a:p>
        </p:txBody>
      </p:sp>
    </p:spTree>
    <p:extLst>
      <p:ext uri="{BB962C8B-B14F-4D97-AF65-F5344CB8AC3E}">
        <p14:creationId xmlns:p14="http://schemas.microsoft.com/office/powerpoint/2010/main" val="1608557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animBg="1"/>
      <p:bldP spid="112" grpId="0" animBg="1"/>
      <p:bldP spid="113" grpId="0" animBg="1"/>
      <p:bldP spid="1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Schemas</a:t>
            </a:r>
            <a:endParaRPr lang="en-US" dirty="0"/>
          </a:p>
        </p:txBody>
      </p:sp>
      <p:sp>
        <p:nvSpPr>
          <p:cNvPr id="3" name="Content Placeholder 2"/>
          <p:cNvSpPr>
            <a:spLocks noGrp="1"/>
          </p:cNvSpPr>
          <p:nvPr>
            <p:ph idx="1"/>
          </p:nvPr>
        </p:nvSpPr>
        <p:spPr/>
        <p:txBody>
          <a:bodyPr>
            <a:normAutofit/>
          </a:bodyPr>
          <a:lstStyle/>
          <a:p>
            <a:r>
              <a:rPr lang="en-US" sz="2000" dirty="0" smtClean="0"/>
              <a:t>Collect actor candidates from arguments.</a:t>
            </a:r>
          </a:p>
          <a:p>
            <a:pPr marL="274320" lvl="1" indent="0">
              <a:buNone/>
            </a:pPr>
            <a:r>
              <a:rPr lang="en-US" dirty="0" smtClean="0"/>
              <a:t>e.g</a:t>
            </a:r>
            <a:r>
              <a:rPr lang="en-US" dirty="0"/>
              <a:t>. </a:t>
            </a:r>
            <a:r>
              <a:rPr lang="en-US" dirty="0" smtClean="0"/>
              <a:t>(</a:t>
            </a:r>
            <a:r>
              <a:rPr lang="en-US" b="1" dirty="0" smtClean="0">
                <a:solidFill>
                  <a:srgbClr val="008000"/>
                </a:solidFill>
              </a:rPr>
              <a:t>A1:[person]</a:t>
            </a:r>
            <a:r>
              <a:rPr lang="en-US" dirty="0" smtClean="0"/>
              <a:t>, suspended by, </a:t>
            </a:r>
            <a:r>
              <a:rPr lang="en-US" b="1" dirty="0" smtClean="0">
                <a:solidFill>
                  <a:srgbClr val="008000"/>
                </a:solidFill>
              </a:rPr>
              <a:t>A2:[org]</a:t>
            </a:r>
            <a:r>
              <a:rPr lang="en-US" dirty="0" smtClean="0"/>
              <a:t>)</a:t>
            </a:r>
            <a:endParaRPr lang="en-US" dirty="0"/>
          </a:p>
          <a:p>
            <a:pPr marL="274320" lvl="1" indent="0">
              <a:buNone/>
            </a:pPr>
            <a:r>
              <a:rPr lang="en-US" dirty="0" smtClean="0"/>
              <a:t>       (</a:t>
            </a:r>
            <a:r>
              <a:rPr lang="en-US" b="1" dirty="0" smtClean="0">
                <a:solidFill>
                  <a:srgbClr val="008000"/>
                </a:solidFill>
              </a:rPr>
              <a:t>A</a:t>
            </a:r>
            <a:r>
              <a:rPr lang="en-US" b="1" dirty="0">
                <a:solidFill>
                  <a:srgbClr val="008000"/>
                </a:solidFill>
              </a:rPr>
              <a:t>3</a:t>
            </a:r>
            <a:r>
              <a:rPr lang="en-US" b="1" dirty="0" smtClean="0">
                <a:solidFill>
                  <a:srgbClr val="008000"/>
                </a:solidFill>
              </a:rPr>
              <a:t>:[person]</a:t>
            </a:r>
            <a:r>
              <a:rPr lang="en-US" dirty="0" smtClean="0"/>
              <a:t>, used, </a:t>
            </a:r>
            <a:r>
              <a:rPr lang="en-US" b="1" dirty="0" smtClean="0">
                <a:solidFill>
                  <a:srgbClr val="008000"/>
                </a:solidFill>
              </a:rPr>
              <a:t>A4:[substance]</a:t>
            </a:r>
            <a:r>
              <a:rPr lang="en-US" dirty="0" smtClean="0"/>
              <a:t>)</a:t>
            </a:r>
            <a:endParaRPr lang="en-US" dirty="0"/>
          </a:p>
          <a:p>
            <a:pPr marL="274320" lvl="1" indent="0">
              <a:buNone/>
            </a:pPr>
            <a:endParaRPr lang="en-US" dirty="0" smtClean="0"/>
          </a:p>
          <a:p>
            <a:r>
              <a:rPr lang="en-US" sz="2000" dirty="0" smtClean="0"/>
              <a:t>Use equality constraints to merge actors.</a:t>
            </a:r>
          </a:p>
          <a:p>
            <a:pPr marL="274320" lvl="1" indent="0">
              <a:buNone/>
            </a:pPr>
            <a:r>
              <a:rPr lang="en-US" dirty="0" smtClean="0"/>
              <a:t>e.g., (</a:t>
            </a:r>
            <a:r>
              <a:rPr lang="en-US" b="1" dirty="0">
                <a:solidFill>
                  <a:srgbClr val="008000"/>
                </a:solidFill>
              </a:rPr>
              <a:t>A1</a:t>
            </a:r>
            <a:r>
              <a:rPr lang="en-US" b="1" dirty="0" smtClean="0">
                <a:solidFill>
                  <a:srgbClr val="008000"/>
                </a:solidFill>
              </a:rPr>
              <a:t>:[person]</a:t>
            </a:r>
            <a:r>
              <a:rPr lang="en-US" dirty="0" smtClean="0"/>
              <a:t>, </a:t>
            </a:r>
            <a:r>
              <a:rPr lang="en-US" dirty="0"/>
              <a:t>suspended by, </a:t>
            </a:r>
            <a:r>
              <a:rPr lang="en-US" b="1" dirty="0">
                <a:solidFill>
                  <a:srgbClr val="008000"/>
                </a:solidFill>
              </a:rPr>
              <a:t>A2</a:t>
            </a:r>
            <a:r>
              <a:rPr lang="en-US" b="1" dirty="0" smtClean="0">
                <a:solidFill>
                  <a:srgbClr val="008000"/>
                </a:solidFill>
              </a:rPr>
              <a:t>:[org]</a:t>
            </a:r>
            <a:r>
              <a:rPr lang="en-US" dirty="0" smtClean="0"/>
              <a:t>) </a:t>
            </a:r>
            <a:endParaRPr lang="en-US" dirty="0"/>
          </a:p>
          <a:p>
            <a:pPr marL="274320" lvl="1" indent="0">
              <a:buNone/>
            </a:pPr>
            <a:r>
              <a:rPr lang="en-US" dirty="0"/>
              <a:t> </a:t>
            </a:r>
            <a:r>
              <a:rPr lang="en-US" dirty="0" smtClean="0"/>
              <a:t>       (</a:t>
            </a:r>
            <a:r>
              <a:rPr lang="en-US" b="1" dirty="0">
                <a:solidFill>
                  <a:srgbClr val="008000"/>
                </a:solidFill>
              </a:rPr>
              <a:t>A1</a:t>
            </a:r>
            <a:r>
              <a:rPr lang="en-US" b="1" dirty="0" smtClean="0">
                <a:solidFill>
                  <a:srgbClr val="008000"/>
                </a:solidFill>
              </a:rPr>
              <a:t>:[person]</a:t>
            </a:r>
            <a:r>
              <a:rPr lang="en-US" dirty="0" smtClean="0"/>
              <a:t>, used, </a:t>
            </a:r>
            <a:r>
              <a:rPr lang="en-US" b="1" dirty="0" smtClean="0">
                <a:solidFill>
                  <a:srgbClr val="008000"/>
                </a:solidFill>
              </a:rPr>
              <a:t>A4:[substance]</a:t>
            </a:r>
            <a:r>
              <a:rPr lang="en-US" dirty="0" smtClean="0"/>
              <a:t>) </a:t>
            </a:r>
          </a:p>
          <a:p>
            <a:pPr marL="274320" lvl="1" indent="0">
              <a:buNone/>
            </a:pPr>
            <a:endParaRPr lang="en-US" dirty="0"/>
          </a:p>
          <a:p>
            <a:r>
              <a:rPr lang="en-US" sz="2000" dirty="0" smtClean="0"/>
              <a:t>Merge actors that perform same roles</a:t>
            </a:r>
            <a:endParaRPr lang="en-US" sz="2000" dirty="0"/>
          </a:p>
          <a:p>
            <a:pPr lvl="1"/>
            <a:r>
              <a:rPr lang="en-US" dirty="0" smtClean="0"/>
              <a:t>Do not merge actors with incompatible classes</a:t>
            </a:r>
          </a:p>
          <a:p>
            <a:pPr lvl="1"/>
            <a:r>
              <a:rPr lang="en-US" dirty="0" smtClean="0"/>
              <a:t>Do not merge actors with a relation between them.</a:t>
            </a:r>
          </a:p>
          <a:p>
            <a:endParaRPr lang="en-US" sz="2000" dirty="0"/>
          </a:p>
          <a:p>
            <a:r>
              <a:rPr lang="en-US" sz="2000" dirty="0" smtClean="0"/>
              <a:t>Output the top actors and the top K relations as the schema.</a:t>
            </a:r>
            <a:endParaRPr lang="en-US" sz="2000" dirty="0"/>
          </a:p>
        </p:txBody>
      </p:sp>
      <p:sp>
        <p:nvSpPr>
          <p:cNvPr id="6" name="Slide Number Placeholder 5"/>
          <p:cNvSpPr>
            <a:spLocks noGrp="1"/>
          </p:cNvSpPr>
          <p:nvPr>
            <p:ph type="sldNum" sz="quarter" idx="12"/>
          </p:nvPr>
        </p:nvSpPr>
        <p:spPr/>
        <p:txBody>
          <a:bodyPr/>
          <a:lstStyle/>
          <a:p>
            <a:fld id="{37728A7F-3C0F-F649-A167-0CE17244EC1B}" type="slidenum">
              <a:rPr lang="en-US" smtClean="0"/>
              <a:t>28</a:t>
            </a:fld>
            <a:endParaRPr lang="en-US"/>
          </a:p>
        </p:txBody>
      </p:sp>
    </p:spTree>
    <p:extLst>
      <p:ext uri="{BB962C8B-B14F-4D97-AF65-F5344CB8AC3E}">
        <p14:creationId xmlns:p14="http://schemas.microsoft.com/office/powerpoint/2010/main" val="427261835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7728A7F-3C0F-F649-A167-0CE17244EC1B}" type="slidenum">
              <a:rPr lang="en-US" smtClean="0"/>
              <a:t>29</a:t>
            </a:fld>
            <a:endParaRPr lang="en-US"/>
          </a:p>
        </p:txBody>
      </p:sp>
      <p:grpSp>
        <p:nvGrpSpPr>
          <p:cNvPr id="50" name="Group 49"/>
          <p:cNvGrpSpPr/>
          <p:nvPr/>
        </p:nvGrpSpPr>
        <p:grpSpPr>
          <a:xfrm>
            <a:off x="703786" y="1728933"/>
            <a:ext cx="7884545" cy="4985679"/>
            <a:chOff x="1688123" y="1051291"/>
            <a:chExt cx="7884545" cy="4985679"/>
          </a:xfrm>
        </p:grpSpPr>
        <p:sp>
          <p:nvSpPr>
            <p:cNvPr id="16" name="TextBox 15"/>
            <p:cNvSpPr txBox="1"/>
            <p:nvPr/>
          </p:nvSpPr>
          <p:spPr>
            <a:xfrm>
              <a:off x="4007012" y="2097482"/>
              <a:ext cx="1510540" cy="271484"/>
            </a:xfrm>
            <a:prstGeom prst="rect">
              <a:avLst/>
            </a:prstGeom>
            <a:noFill/>
          </p:spPr>
          <p:txBody>
            <a:bodyPr wrap="square" rtlCol="0">
              <a:spAutoFit/>
            </a:bodyPr>
            <a:lstStyle/>
            <a:p>
              <a:pPr algn="ctr"/>
              <a:r>
                <a:rPr lang="en-US" sz="1600" dirty="0" smtClean="0"/>
                <a:t>suspended for</a:t>
              </a:r>
            </a:p>
          </p:txBody>
        </p:sp>
        <p:sp>
          <p:nvSpPr>
            <p:cNvPr id="18" name="Rectangle 17"/>
            <p:cNvSpPr/>
            <p:nvPr/>
          </p:nvSpPr>
          <p:spPr>
            <a:xfrm>
              <a:off x="5517552" y="1906410"/>
              <a:ext cx="753979" cy="7332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t>A3</a:t>
              </a:r>
              <a:endParaRPr lang="en-US" sz="1600" dirty="0"/>
            </a:p>
          </p:txBody>
        </p:sp>
        <p:sp>
          <p:nvSpPr>
            <p:cNvPr id="19" name="TextBox 18"/>
            <p:cNvSpPr txBox="1"/>
            <p:nvPr/>
          </p:nvSpPr>
          <p:spPr>
            <a:xfrm>
              <a:off x="4290533" y="2962340"/>
              <a:ext cx="1020772" cy="271484"/>
            </a:xfrm>
            <a:prstGeom prst="rect">
              <a:avLst/>
            </a:prstGeom>
            <a:noFill/>
          </p:spPr>
          <p:txBody>
            <a:bodyPr wrap="square" rtlCol="0">
              <a:spAutoFit/>
            </a:bodyPr>
            <a:lstStyle/>
            <a:p>
              <a:pPr algn="ctr"/>
              <a:r>
                <a:rPr lang="en-US" sz="1600" dirty="0" smtClean="0"/>
                <a:t>used</a:t>
              </a:r>
            </a:p>
          </p:txBody>
        </p:sp>
        <p:sp>
          <p:nvSpPr>
            <p:cNvPr id="20" name="Rectangle 19"/>
            <p:cNvSpPr/>
            <p:nvPr/>
          </p:nvSpPr>
          <p:spPr>
            <a:xfrm>
              <a:off x="5517552" y="2757867"/>
              <a:ext cx="753979" cy="7332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t>A4</a:t>
              </a:r>
              <a:endParaRPr lang="en-US" sz="1600" dirty="0"/>
            </a:p>
          </p:txBody>
        </p:sp>
        <p:sp>
          <p:nvSpPr>
            <p:cNvPr id="22" name="TextBox 21"/>
            <p:cNvSpPr txBox="1"/>
            <p:nvPr/>
          </p:nvSpPr>
          <p:spPr>
            <a:xfrm>
              <a:off x="4290533" y="1278939"/>
              <a:ext cx="1020772" cy="271484"/>
            </a:xfrm>
            <a:prstGeom prst="rect">
              <a:avLst/>
            </a:prstGeom>
            <a:noFill/>
          </p:spPr>
          <p:txBody>
            <a:bodyPr wrap="square" rtlCol="0">
              <a:spAutoFit/>
            </a:bodyPr>
            <a:lstStyle/>
            <a:p>
              <a:pPr algn="ctr"/>
              <a:r>
                <a:rPr lang="en-US" sz="1600" dirty="0" smtClean="0"/>
                <a:t>failed</a:t>
              </a:r>
              <a:endParaRPr lang="en-US" sz="1600" dirty="0"/>
            </a:p>
          </p:txBody>
        </p:sp>
        <p:sp>
          <p:nvSpPr>
            <p:cNvPr id="23" name="Rectangle 22"/>
            <p:cNvSpPr/>
            <p:nvPr/>
          </p:nvSpPr>
          <p:spPr>
            <a:xfrm>
              <a:off x="5517552" y="1051291"/>
              <a:ext cx="753979" cy="733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A2</a:t>
              </a:r>
              <a:endParaRPr lang="en-US" sz="1600" dirty="0"/>
            </a:p>
          </p:txBody>
        </p:sp>
        <p:sp>
          <p:nvSpPr>
            <p:cNvPr id="24" name="Rectangle 23"/>
            <p:cNvSpPr/>
            <p:nvPr/>
          </p:nvSpPr>
          <p:spPr>
            <a:xfrm>
              <a:off x="3253033" y="1051291"/>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14" name="TextBox 13"/>
            <p:cNvSpPr txBox="1"/>
            <p:nvPr/>
          </p:nvSpPr>
          <p:spPr>
            <a:xfrm>
              <a:off x="1688123" y="1051291"/>
              <a:ext cx="1483760" cy="1323439"/>
            </a:xfrm>
            <a:prstGeom prst="rect">
              <a:avLst/>
            </a:prstGeom>
            <a:noFill/>
          </p:spPr>
          <p:txBody>
            <a:bodyPr wrap="square" rtlCol="0">
              <a:spAutoFit/>
            </a:bodyPr>
            <a:lstStyle/>
            <a:p>
              <a:pPr algn="r"/>
              <a:r>
                <a:rPr lang="en-US" sz="1600" b="1" dirty="0" smtClean="0"/>
                <a:t>[person]</a:t>
              </a:r>
            </a:p>
            <a:p>
              <a:pPr algn="r"/>
              <a:r>
                <a:rPr lang="en-US" sz="1600" dirty="0" smtClean="0">
                  <a:solidFill>
                    <a:schemeClr val="bg1">
                      <a:lumMod val="50000"/>
                    </a:schemeClr>
                  </a:solidFill>
                </a:rPr>
                <a:t>Murray, </a:t>
              </a:r>
            </a:p>
            <a:p>
              <a:pPr algn="r"/>
              <a:r>
                <a:rPr lang="en-US" sz="1600" dirty="0" smtClean="0">
                  <a:solidFill>
                    <a:schemeClr val="bg1">
                      <a:lumMod val="50000"/>
                    </a:schemeClr>
                  </a:solidFill>
                </a:rPr>
                <a:t>Morgan, </a:t>
              </a:r>
            </a:p>
            <a:p>
              <a:pPr algn="r"/>
              <a:r>
                <a:rPr lang="en-US" sz="1600" dirty="0" smtClean="0">
                  <a:solidFill>
                    <a:schemeClr val="bg1">
                      <a:lumMod val="50000"/>
                    </a:schemeClr>
                  </a:solidFill>
                </a:rPr>
                <a:t>Gov. Bush, </a:t>
              </a:r>
            </a:p>
            <a:p>
              <a:pPr algn="r"/>
              <a:r>
                <a:rPr lang="en-US" sz="1600" dirty="0" smtClean="0">
                  <a:solidFill>
                    <a:schemeClr val="bg1">
                      <a:lumMod val="50000"/>
                    </a:schemeClr>
                  </a:solidFill>
                </a:rPr>
                <a:t>...</a:t>
              </a:r>
            </a:p>
          </p:txBody>
        </p:sp>
        <p:sp>
          <p:nvSpPr>
            <p:cNvPr id="15" name="TextBox 14"/>
            <p:cNvSpPr txBox="1"/>
            <p:nvPr/>
          </p:nvSpPr>
          <p:spPr>
            <a:xfrm>
              <a:off x="6400784" y="1051291"/>
              <a:ext cx="2286016" cy="584776"/>
            </a:xfrm>
            <a:prstGeom prst="rect">
              <a:avLst/>
            </a:prstGeom>
            <a:noFill/>
          </p:spPr>
          <p:txBody>
            <a:bodyPr wrap="square" rtlCol="0">
              <a:spAutoFit/>
            </a:bodyPr>
            <a:lstStyle/>
            <a:p>
              <a:r>
                <a:rPr lang="en-US" sz="1600" b="1" dirty="0" smtClean="0">
                  <a:solidFill>
                    <a:srgbClr val="292934"/>
                  </a:solidFill>
                </a:rPr>
                <a:t>[none]</a:t>
              </a:r>
            </a:p>
            <a:p>
              <a:r>
                <a:rPr lang="en-US" sz="1600" dirty="0" smtClean="0">
                  <a:solidFill>
                    <a:srgbClr val="7F7F7F"/>
                  </a:solidFill>
                </a:rPr>
                <a:t>test</a:t>
              </a:r>
              <a:endParaRPr lang="en-US" sz="1600" dirty="0">
                <a:solidFill>
                  <a:srgbClr val="7F7F7F"/>
                </a:solidFill>
              </a:endParaRPr>
            </a:p>
          </p:txBody>
        </p:sp>
        <p:sp>
          <p:nvSpPr>
            <p:cNvPr id="29" name="Rectangle 28"/>
            <p:cNvSpPr/>
            <p:nvPr/>
          </p:nvSpPr>
          <p:spPr>
            <a:xfrm>
              <a:off x="3253033" y="1906410"/>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30" name="Rectangle 29"/>
            <p:cNvSpPr/>
            <p:nvPr/>
          </p:nvSpPr>
          <p:spPr>
            <a:xfrm>
              <a:off x="3253033" y="2757867"/>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31" name="Rectangle 30"/>
            <p:cNvSpPr/>
            <p:nvPr/>
          </p:nvSpPr>
          <p:spPr>
            <a:xfrm>
              <a:off x="3253033" y="3585642"/>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32" name="TextBox 31"/>
            <p:cNvSpPr txBox="1"/>
            <p:nvPr/>
          </p:nvSpPr>
          <p:spPr>
            <a:xfrm>
              <a:off x="4022454" y="3787579"/>
              <a:ext cx="1510540" cy="338554"/>
            </a:xfrm>
            <a:prstGeom prst="rect">
              <a:avLst/>
            </a:prstGeom>
            <a:noFill/>
          </p:spPr>
          <p:txBody>
            <a:bodyPr wrap="square" rtlCol="0">
              <a:spAutoFit/>
            </a:bodyPr>
            <a:lstStyle/>
            <a:p>
              <a:pPr algn="ctr"/>
              <a:r>
                <a:rPr lang="en-US" sz="1600" dirty="0" smtClean="0"/>
                <a:t>suspended for</a:t>
              </a:r>
            </a:p>
          </p:txBody>
        </p:sp>
        <p:sp>
          <p:nvSpPr>
            <p:cNvPr id="34" name="Rectangle 33"/>
            <p:cNvSpPr/>
            <p:nvPr/>
          </p:nvSpPr>
          <p:spPr>
            <a:xfrm>
              <a:off x="5528718" y="3585642"/>
              <a:ext cx="753979" cy="7332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A5</a:t>
              </a:r>
              <a:endParaRPr lang="en-US" sz="1600" dirty="0"/>
            </a:p>
          </p:txBody>
        </p:sp>
        <p:sp>
          <p:nvSpPr>
            <p:cNvPr id="35" name="Rectangle 34"/>
            <p:cNvSpPr/>
            <p:nvPr/>
          </p:nvSpPr>
          <p:spPr>
            <a:xfrm>
              <a:off x="3253033" y="4448262"/>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36" name="TextBox 35"/>
            <p:cNvSpPr txBox="1"/>
            <p:nvPr/>
          </p:nvSpPr>
          <p:spPr>
            <a:xfrm>
              <a:off x="4022454" y="4650198"/>
              <a:ext cx="1510540" cy="338554"/>
            </a:xfrm>
            <a:prstGeom prst="rect">
              <a:avLst/>
            </a:prstGeom>
            <a:noFill/>
          </p:spPr>
          <p:txBody>
            <a:bodyPr wrap="square" rtlCol="0">
              <a:spAutoFit/>
            </a:bodyPr>
            <a:lstStyle/>
            <a:p>
              <a:pPr algn="ctr"/>
              <a:r>
                <a:rPr lang="en-US" sz="1600" dirty="0" smtClean="0"/>
                <a:t>was in</a:t>
              </a:r>
            </a:p>
          </p:txBody>
        </p:sp>
        <p:sp>
          <p:nvSpPr>
            <p:cNvPr id="37" name="Rectangle 36"/>
            <p:cNvSpPr/>
            <p:nvPr/>
          </p:nvSpPr>
          <p:spPr>
            <a:xfrm>
              <a:off x="5528718" y="4448262"/>
              <a:ext cx="753979" cy="733250"/>
            </a:xfrm>
            <a:prstGeom prst="rect">
              <a:avLst/>
            </a:prstGeom>
            <a:solidFill>
              <a:srgbClr val="FF66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smtClean="0"/>
                <a:t>A6</a:t>
              </a:r>
              <a:endParaRPr lang="en-US" sz="1600" dirty="0"/>
            </a:p>
          </p:txBody>
        </p:sp>
        <p:sp>
          <p:nvSpPr>
            <p:cNvPr id="38" name="Rectangle 37"/>
            <p:cNvSpPr/>
            <p:nvPr/>
          </p:nvSpPr>
          <p:spPr>
            <a:xfrm>
              <a:off x="3241866" y="5303720"/>
              <a:ext cx="753979" cy="7332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A1</a:t>
              </a:r>
            </a:p>
          </p:txBody>
        </p:sp>
        <p:sp>
          <p:nvSpPr>
            <p:cNvPr id="39" name="TextBox 38"/>
            <p:cNvSpPr txBox="1"/>
            <p:nvPr/>
          </p:nvSpPr>
          <p:spPr>
            <a:xfrm>
              <a:off x="4011287" y="5505656"/>
              <a:ext cx="1510540" cy="338554"/>
            </a:xfrm>
            <a:prstGeom prst="rect">
              <a:avLst/>
            </a:prstGeom>
            <a:noFill/>
          </p:spPr>
          <p:txBody>
            <a:bodyPr wrap="square" rtlCol="0">
              <a:spAutoFit/>
            </a:bodyPr>
            <a:lstStyle/>
            <a:p>
              <a:pPr algn="ctr"/>
              <a:r>
                <a:rPr lang="en-US" sz="1600" dirty="0" smtClean="0"/>
                <a:t>suspended by</a:t>
              </a:r>
            </a:p>
          </p:txBody>
        </p:sp>
        <p:sp>
          <p:nvSpPr>
            <p:cNvPr id="40" name="Rectangle 39"/>
            <p:cNvSpPr/>
            <p:nvPr/>
          </p:nvSpPr>
          <p:spPr>
            <a:xfrm>
              <a:off x="5517551" y="5303720"/>
              <a:ext cx="753979" cy="733250"/>
            </a:xfrm>
            <a:prstGeom prst="rect">
              <a:avLst/>
            </a:prstGeom>
            <a:solidFill>
              <a:srgbClr val="0000FF"/>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t>A7</a:t>
              </a:r>
              <a:endParaRPr lang="en-US" sz="1600" dirty="0"/>
            </a:p>
          </p:txBody>
        </p:sp>
        <p:sp>
          <p:nvSpPr>
            <p:cNvPr id="45" name="TextBox 44"/>
            <p:cNvSpPr txBox="1"/>
            <p:nvPr/>
          </p:nvSpPr>
          <p:spPr>
            <a:xfrm>
              <a:off x="6400784" y="1906410"/>
              <a:ext cx="3171884" cy="584776"/>
            </a:xfrm>
            <a:prstGeom prst="rect">
              <a:avLst/>
            </a:prstGeom>
            <a:noFill/>
          </p:spPr>
          <p:txBody>
            <a:bodyPr wrap="square" rtlCol="0">
              <a:spAutoFit/>
            </a:bodyPr>
            <a:lstStyle/>
            <a:p>
              <a:r>
                <a:rPr lang="en-US" sz="1600" b="1" dirty="0" smtClean="0"/>
                <a:t>[time]</a:t>
              </a:r>
            </a:p>
            <a:p>
              <a:r>
                <a:rPr lang="en-US" sz="1600" dirty="0" smtClean="0">
                  <a:solidFill>
                    <a:schemeClr val="bg1">
                      <a:lumMod val="50000"/>
                    </a:schemeClr>
                  </a:solidFill>
                </a:rPr>
                <a:t>season, week, month,,…</a:t>
              </a:r>
            </a:p>
          </p:txBody>
        </p:sp>
        <p:sp>
          <p:nvSpPr>
            <p:cNvPr id="46" name="TextBox 45"/>
            <p:cNvSpPr txBox="1"/>
            <p:nvPr/>
          </p:nvSpPr>
          <p:spPr>
            <a:xfrm>
              <a:off x="6400784" y="2757867"/>
              <a:ext cx="3171884" cy="584776"/>
            </a:xfrm>
            <a:prstGeom prst="rect">
              <a:avLst/>
            </a:prstGeom>
            <a:noFill/>
          </p:spPr>
          <p:txBody>
            <a:bodyPr wrap="square" rtlCol="0">
              <a:spAutoFit/>
            </a:bodyPr>
            <a:lstStyle/>
            <a:p>
              <a:r>
                <a:rPr lang="en-US" sz="1600" b="1" dirty="0" smtClean="0"/>
                <a:t>[substance] [drug]</a:t>
              </a:r>
            </a:p>
            <a:p>
              <a:r>
                <a:rPr lang="en-US" sz="1600" dirty="0" smtClean="0">
                  <a:solidFill>
                    <a:schemeClr val="bg1">
                      <a:lumMod val="50000"/>
                    </a:schemeClr>
                  </a:solidFill>
                </a:rPr>
                <a:t>cocaine, drug, gasoline, …</a:t>
              </a:r>
            </a:p>
          </p:txBody>
        </p:sp>
        <p:sp>
          <p:nvSpPr>
            <p:cNvPr id="47" name="TextBox 46"/>
            <p:cNvSpPr txBox="1"/>
            <p:nvPr/>
          </p:nvSpPr>
          <p:spPr>
            <a:xfrm>
              <a:off x="6400784" y="3585642"/>
              <a:ext cx="3171884" cy="584776"/>
            </a:xfrm>
            <a:prstGeom prst="rect">
              <a:avLst/>
            </a:prstGeom>
            <a:noFill/>
          </p:spPr>
          <p:txBody>
            <a:bodyPr wrap="square" rtlCol="0">
              <a:spAutoFit/>
            </a:bodyPr>
            <a:lstStyle/>
            <a:p>
              <a:r>
                <a:rPr lang="en-US" sz="1600" b="1" dirty="0" smtClean="0"/>
                <a:t>[game] [activity]</a:t>
              </a:r>
            </a:p>
            <a:p>
              <a:r>
                <a:rPr lang="en-US" sz="1600" dirty="0" smtClean="0">
                  <a:solidFill>
                    <a:schemeClr val="bg1">
                      <a:lumMod val="50000"/>
                    </a:schemeClr>
                  </a:solidFill>
                </a:rPr>
                <a:t>violation, game, abuse, …</a:t>
              </a:r>
            </a:p>
          </p:txBody>
        </p:sp>
        <p:sp>
          <p:nvSpPr>
            <p:cNvPr id="48" name="TextBox 47"/>
            <p:cNvSpPr txBox="1"/>
            <p:nvPr/>
          </p:nvSpPr>
          <p:spPr>
            <a:xfrm>
              <a:off x="6400784" y="4480089"/>
              <a:ext cx="3171884" cy="584776"/>
            </a:xfrm>
            <a:prstGeom prst="rect">
              <a:avLst/>
            </a:prstGeom>
            <a:noFill/>
          </p:spPr>
          <p:txBody>
            <a:bodyPr wrap="square" rtlCol="0">
              <a:spAutoFit/>
            </a:bodyPr>
            <a:lstStyle/>
            <a:p>
              <a:r>
                <a:rPr lang="en-US" sz="1600" b="1" dirty="0" smtClean="0"/>
                <a:t>[location]</a:t>
              </a:r>
            </a:p>
            <a:p>
              <a:r>
                <a:rPr lang="en-US" sz="1600" dirty="0" smtClean="0">
                  <a:solidFill>
                    <a:schemeClr val="bg1">
                      <a:lumMod val="50000"/>
                    </a:schemeClr>
                  </a:solidFill>
                </a:rPr>
                <a:t>desert, Simsbury, Albany, … </a:t>
              </a:r>
            </a:p>
          </p:txBody>
        </p:sp>
        <p:sp>
          <p:nvSpPr>
            <p:cNvPr id="49" name="TextBox 48"/>
            <p:cNvSpPr txBox="1"/>
            <p:nvPr/>
          </p:nvSpPr>
          <p:spPr>
            <a:xfrm>
              <a:off x="6400784" y="5303720"/>
              <a:ext cx="3171884" cy="584776"/>
            </a:xfrm>
            <a:prstGeom prst="rect">
              <a:avLst/>
            </a:prstGeom>
            <a:noFill/>
          </p:spPr>
          <p:txBody>
            <a:bodyPr wrap="square" rtlCol="0">
              <a:spAutoFit/>
            </a:bodyPr>
            <a:lstStyle/>
            <a:p>
              <a:r>
                <a:rPr lang="en-US" sz="1600" b="1" dirty="0" smtClean="0"/>
                <a:t>[person] [organization]</a:t>
              </a:r>
            </a:p>
            <a:p>
              <a:r>
                <a:rPr lang="en-US" sz="1600" dirty="0" smtClean="0">
                  <a:solidFill>
                    <a:schemeClr val="bg1">
                      <a:lumMod val="50000"/>
                    </a:schemeClr>
                  </a:solidFill>
                </a:rPr>
                <a:t>Fitch, NBA, Bud Selig, … </a:t>
              </a:r>
            </a:p>
          </p:txBody>
        </p:sp>
      </p:grpSp>
      <p:sp>
        <p:nvSpPr>
          <p:cNvPr id="54" name="Title 1"/>
          <p:cNvSpPr>
            <a:spLocks noGrp="1"/>
          </p:cNvSpPr>
          <p:nvPr>
            <p:ph type="title"/>
          </p:nvPr>
        </p:nvSpPr>
        <p:spPr>
          <a:xfrm>
            <a:off x="457200" y="62463"/>
            <a:ext cx="8229600" cy="990600"/>
          </a:xfrm>
        </p:spPr>
        <p:txBody>
          <a:bodyPr/>
          <a:lstStyle/>
          <a:p>
            <a:r>
              <a:rPr lang="en-US" dirty="0" smtClean="0"/>
              <a:t>Example output</a:t>
            </a:r>
            <a:endParaRPr lang="en-US" dirty="0"/>
          </a:p>
        </p:txBody>
      </p:sp>
      <p:sp>
        <p:nvSpPr>
          <p:cNvPr id="41" name="Rectangle 40"/>
          <p:cNvSpPr/>
          <p:nvPr/>
        </p:nvSpPr>
        <p:spPr>
          <a:xfrm>
            <a:off x="2242770" y="1184871"/>
            <a:ext cx="787445" cy="369332"/>
          </a:xfrm>
          <a:prstGeom prst="rect">
            <a:avLst/>
          </a:prstGeom>
        </p:spPr>
        <p:txBody>
          <a:bodyPr wrap="none">
            <a:spAutoFit/>
          </a:bodyPr>
          <a:lstStyle/>
          <a:p>
            <a:r>
              <a:rPr lang="en-US" b="1" dirty="0" smtClean="0"/>
              <a:t>Actor</a:t>
            </a:r>
            <a:endParaRPr lang="en-US" dirty="0"/>
          </a:p>
        </p:txBody>
      </p:sp>
      <p:sp>
        <p:nvSpPr>
          <p:cNvPr id="42" name="Rectangle 41"/>
          <p:cNvSpPr/>
          <p:nvPr/>
        </p:nvSpPr>
        <p:spPr>
          <a:xfrm>
            <a:off x="4526797" y="1182054"/>
            <a:ext cx="787445" cy="369332"/>
          </a:xfrm>
          <a:prstGeom prst="rect">
            <a:avLst/>
          </a:prstGeom>
        </p:spPr>
        <p:txBody>
          <a:bodyPr wrap="none">
            <a:spAutoFit/>
          </a:bodyPr>
          <a:lstStyle/>
          <a:p>
            <a:r>
              <a:rPr lang="en-US" b="1" dirty="0" smtClean="0"/>
              <a:t>Actor</a:t>
            </a:r>
            <a:endParaRPr lang="en-US" dirty="0"/>
          </a:p>
        </p:txBody>
      </p:sp>
      <p:cxnSp>
        <p:nvCxnSpPr>
          <p:cNvPr id="43" name="Straight Connector 42"/>
          <p:cNvCxnSpPr/>
          <p:nvPr/>
        </p:nvCxnSpPr>
        <p:spPr>
          <a:xfrm>
            <a:off x="2187546" y="1618503"/>
            <a:ext cx="3228901"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3267197" y="1184871"/>
            <a:ext cx="1095259" cy="369332"/>
          </a:xfrm>
          <a:prstGeom prst="rect">
            <a:avLst/>
          </a:prstGeom>
        </p:spPr>
        <p:txBody>
          <a:bodyPr wrap="none">
            <a:spAutoFit/>
          </a:bodyPr>
          <a:lstStyle/>
          <a:p>
            <a:r>
              <a:rPr lang="en-US" b="1" dirty="0" smtClean="0"/>
              <a:t>Relation</a:t>
            </a:r>
            <a:endParaRPr lang="en-US" dirty="0"/>
          </a:p>
        </p:txBody>
      </p:sp>
      <p:cxnSp>
        <p:nvCxnSpPr>
          <p:cNvPr id="51" name="Straight Connector 50"/>
          <p:cNvCxnSpPr/>
          <p:nvPr/>
        </p:nvCxnSpPr>
        <p:spPr>
          <a:xfrm>
            <a:off x="2187546" y="1182054"/>
            <a:ext cx="3228901"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1487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extract knowledge? </a:t>
            </a:r>
            <a:endParaRPr lang="en-US" dirty="0"/>
          </a:p>
        </p:txBody>
      </p:sp>
      <p:sp>
        <p:nvSpPr>
          <p:cNvPr id="3" name="TextBox 2"/>
          <p:cNvSpPr txBox="1"/>
          <p:nvPr/>
        </p:nvSpPr>
        <p:spPr>
          <a:xfrm>
            <a:off x="638089" y="3871215"/>
            <a:ext cx="8505911" cy="646331"/>
          </a:xfrm>
          <a:prstGeom prst="rect">
            <a:avLst/>
          </a:prstGeom>
          <a:noFill/>
        </p:spPr>
        <p:txBody>
          <a:bodyPr wrap="square" rtlCol="0">
            <a:spAutoFit/>
          </a:bodyPr>
          <a:lstStyle/>
          <a:p>
            <a:pPr algn="ctr"/>
            <a:r>
              <a:rPr lang="en-US" dirty="0" smtClean="0"/>
              <a:t>Human-level performance on intelligence tasks.</a:t>
            </a:r>
          </a:p>
          <a:p>
            <a:pPr algn="ctr"/>
            <a:endParaRPr lang="en-US" dirty="0"/>
          </a:p>
        </p:txBody>
      </p:sp>
      <p:pic>
        <p:nvPicPr>
          <p:cNvPr id="26" name="Picture 25"/>
          <p:cNvPicPr>
            <a:picLocks noChangeAspect="1"/>
          </p:cNvPicPr>
          <p:nvPr/>
        </p:nvPicPr>
        <p:blipFill>
          <a:blip r:embed="rId3"/>
          <a:stretch>
            <a:fillRect/>
          </a:stretch>
        </p:blipFill>
        <p:spPr>
          <a:xfrm>
            <a:off x="3486461" y="2064665"/>
            <a:ext cx="2009228" cy="1074703"/>
          </a:xfrm>
          <a:prstGeom prst="rect">
            <a:avLst/>
          </a:prstGeom>
        </p:spPr>
      </p:pic>
      <p:sp>
        <p:nvSpPr>
          <p:cNvPr id="4" name="TextBox 3"/>
          <p:cNvSpPr txBox="1"/>
          <p:nvPr/>
        </p:nvSpPr>
        <p:spPr>
          <a:xfrm>
            <a:off x="339071" y="1147952"/>
            <a:ext cx="8505911" cy="369332"/>
          </a:xfrm>
          <a:prstGeom prst="rect">
            <a:avLst/>
          </a:prstGeom>
          <a:noFill/>
        </p:spPr>
        <p:txBody>
          <a:bodyPr wrap="square" rtlCol="0">
            <a:spAutoFit/>
          </a:bodyPr>
          <a:lstStyle/>
          <a:p>
            <a:r>
              <a:rPr lang="en-US" b="1" dirty="0" smtClean="0"/>
              <a:t>Long Term AI vision</a:t>
            </a:r>
            <a:endParaRPr lang="en-US" b="1" dirty="0"/>
          </a:p>
        </p:txBody>
      </p:sp>
      <p:sp>
        <p:nvSpPr>
          <p:cNvPr id="5" name="Rectangle 4"/>
          <p:cNvSpPr/>
          <p:nvPr/>
        </p:nvSpPr>
        <p:spPr>
          <a:xfrm>
            <a:off x="2410867" y="4545245"/>
            <a:ext cx="4946401" cy="1754327"/>
          </a:xfrm>
          <a:prstGeom prst="rect">
            <a:avLst/>
          </a:prstGeom>
        </p:spPr>
        <p:txBody>
          <a:bodyPr wrap="square">
            <a:spAutoFit/>
          </a:bodyPr>
          <a:lstStyle/>
          <a:p>
            <a:r>
              <a:rPr lang="en-US" dirty="0" smtClean="0"/>
              <a:t>Passing 4</a:t>
            </a:r>
            <a:r>
              <a:rPr lang="en-US" baseline="30000" dirty="0" smtClean="0"/>
              <a:t>th</a:t>
            </a:r>
            <a:r>
              <a:rPr lang="en-US" dirty="0" smtClean="0"/>
              <a:t> Grade Science Exam</a:t>
            </a:r>
          </a:p>
          <a:p>
            <a:endParaRPr lang="en-US" dirty="0" smtClean="0"/>
          </a:p>
          <a:p>
            <a:r>
              <a:rPr lang="en-US" dirty="0" smtClean="0"/>
              <a:t>Which is </a:t>
            </a:r>
            <a:r>
              <a:rPr lang="en-US" dirty="0"/>
              <a:t>the best conductor of electricity?</a:t>
            </a:r>
          </a:p>
          <a:p>
            <a:pPr marL="800100" lvl="1" indent="-342900">
              <a:buAutoNum type="alphaUcParenBoth"/>
            </a:pPr>
            <a:r>
              <a:rPr lang="en-US" dirty="0"/>
              <a:t>plastic cup (B) rubber boat </a:t>
            </a:r>
            <a:endParaRPr lang="en-US" dirty="0" smtClean="0"/>
          </a:p>
          <a:p>
            <a:r>
              <a:rPr lang="en-US" dirty="0" smtClean="0"/>
              <a:t>	(</a:t>
            </a:r>
            <a:r>
              <a:rPr lang="en-US" dirty="0"/>
              <a:t>C) wooden bat (D) metal fork</a:t>
            </a:r>
          </a:p>
          <a:p>
            <a:pPr algn="ctr"/>
            <a:endParaRPr lang="en-US" dirty="0"/>
          </a:p>
        </p:txBody>
      </p:sp>
    </p:spTree>
    <p:extLst>
      <p:ext uri="{BB962C8B-B14F-4D97-AF65-F5344CB8AC3E}">
        <p14:creationId xmlns:p14="http://schemas.microsoft.com/office/powerpoint/2010/main" val="5478131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Times New Roman" charset="0"/>
                <a:cs typeface="Times New Roman" charset="0"/>
              </a:rPr>
              <a:t>Experimental Results</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a:ea typeface="+mn-ea"/>
              </a:rPr>
              <a:t>F</a:t>
            </a:r>
            <a:r>
              <a:rPr lang="en-US" dirty="0" smtClean="0">
                <a:ea typeface="+mn-ea"/>
              </a:rPr>
              <a:t>rom 1.8 M NYT articles:</a:t>
            </a:r>
          </a:p>
          <a:p>
            <a:pPr lvl="1" fontAlgn="auto">
              <a:spcAft>
                <a:spcPts val="0"/>
              </a:spcAft>
              <a:buFont typeface="Arial" panose="020B0604020202020204" pitchFamily="34" charset="0"/>
              <a:buChar char="–"/>
              <a:defRPr/>
            </a:pPr>
            <a:r>
              <a:rPr lang="en-US" dirty="0" smtClean="0">
                <a:ea typeface="+mn-ea"/>
              </a:rPr>
              <a:t>1.1 M Rel-grams with minimum support 3</a:t>
            </a:r>
          </a:p>
          <a:p>
            <a:pPr marL="457200" lvl="1" indent="0" fontAlgn="auto">
              <a:spcAft>
                <a:spcPts val="0"/>
              </a:spcAft>
              <a:buFont typeface="Arial" panose="020B0604020202020204" pitchFamily="34" charset="0"/>
              <a:buNone/>
              <a:tabLst>
                <a:tab pos="808038" algn="l"/>
              </a:tabLst>
              <a:defRPr/>
            </a:pPr>
            <a:r>
              <a:rPr lang="en-US" dirty="0">
                <a:ea typeface="+mn-ea"/>
              </a:rPr>
              <a:t>	</a:t>
            </a:r>
            <a:r>
              <a:rPr lang="en-US" dirty="0" smtClean="0">
                <a:ea typeface="+mn-ea"/>
              </a:rPr>
              <a:t>(10-fold increase by using semantic types)</a:t>
            </a:r>
            <a:endParaRPr lang="en-US" dirty="0">
              <a:ea typeface="+mn-ea"/>
            </a:endParaRPr>
          </a:p>
          <a:p>
            <a:pPr lvl="1" fontAlgn="auto">
              <a:spcAft>
                <a:spcPts val="0"/>
              </a:spcAft>
              <a:buFont typeface="Arial" panose="020B0604020202020204" pitchFamily="34" charset="0"/>
              <a:buChar char="–"/>
              <a:defRPr/>
            </a:pPr>
            <a:r>
              <a:rPr lang="en-US" dirty="0">
                <a:ea typeface="+mn-ea"/>
              </a:rPr>
              <a:t>O</a:t>
            </a:r>
            <a:r>
              <a:rPr lang="en-US" dirty="0" smtClean="0">
                <a:ea typeface="+mn-ea"/>
              </a:rPr>
              <a:t>ver 1 K distinct Event Schemas</a:t>
            </a:r>
          </a:p>
          <a:p>
            <a:pPr lvl="1" fontAlgn="auto">
              <a:spcAft>
                <a:spcPts val="0"/>
              </a:spcAft>
              <a:buFont typeface="Arial" panose="020B0604020202020204" pitchFamily="34" charset="0"/>
              <a:buChar char="–"/>
              <a:defRPr/>
            </a:pPr>
            <a:endParaRPr lang="en-US" dirty="0" smtClean="0">
              <a:ea typeface="+mn-ea"/>
            </a:endParaRPr>
          </a:p>
          <a:p>
            <a:pPr fontAlgn="auto">
              <a:spcAft>
                <a:spcPts val="0"/>
              </a:spcAft>
              <a:buFont typeface="Arial" panose="020B0604020202020204" pitchFamily="34" charset="0"/>
              <a:buChar char="•"/>
              <a:defRPr/>
            </a:pPr>
            <a:r>
              <a:rPr lang="en-US" dirty="0" smtClean="0">
                <a:ea typeface="+mn-ea"/>
              </a:rPr>
              <a:t>Mechanical Turk evaluation</a:t>
            </a:r>
          </a:p>
          <a:p>
            <a:pPr lvl="1" fontAlgn="auto">
              <a:spcAft>
                <a:spcPts val="0"/>
              </a:spcAft>
              <a:buFont typeface="Arial" panose="020B0604020202020204" pitchFamily="34" charset="0"/>
              <a:buChar char="–"/>
              <a:defRPr/>
            </a:pPr>
            <a:r>
              <a:rPr lang="en-US" dirty="0" smtClean="0">
                <a:ea typeface="+mn-ea"/>
              </a:rPr>
              <a:t>Do schemas have </a:t>
            </a:r>
            <a:r>
              <a:rPr lang="en-US" dirty="0">
                <a:solidFill>
                  <a:srgbClr val="0000FF"/>
                </a:solidFill>
                <a:ea typeface="+mn-ea"/>
              </a:rPr>
              <a:t>coherent</a:t>
            </a:r>
            <a:r>
              <a:rPr lang="en-US" dirty="0">
                <a:solidFill>
                  <a:srgbClr val="000099"/>
                </a:solidFill>
                <a:ea typeface="+mn-ea"/>
              </a:rPr>
              <a:t> </a:t>
            </a:r>
            <a:r>
              <a:rPr lang="en-US" dirty="0" smtClean="0">
                <a:solidFill>
                  <a:srgbClr val="0000FF"/>
                </a:solidFill>
                <a:ea typeface="+mn-ea"/>
              </a:rPr>
              <a:t>relations</a:t>
            </a:r>
            <a:r>
              <a:rPr lang="en-US" dirty="0">
                <a:solidFill>
                  <a:srgbClr val="000099"/>
                </a:solidFill>
                <a:ea typeface="+mn-ea"/>
              </a:rPr>
              <a:t>?</a:t>
            </a:r>
            <a:endParaRPr lang="en-US" dirty="0" smtClean="0">
              <a:solidFill>
                <a:srgbClr val="000099"/>
              </a:solidFill>
              <a:ea typeface="+mn-ea"/>
            </a:endParaRPr>
          </a:p>
          <a:p>
            <a:pPr lvl="1" fontAlgn="auto">
              <a:spcAft>
                <a:spcPts val="0"/>
              </a:spcAft>
              <a:buFont typeface="Arial" panose="020B0604020202020204" pitchFamily="34" charset="0"/>
              <a:buChar char="–"/>
              <a:defRPr/>
            </a:pPr>
            <a:r>
              <a:rPr lang="en-US" dirty="0">
                <a:ea typeface="+mn-ea"/>
              </a:rPr>
              <a:t>Do schemas have </a:t>
            </a:r>
            <a:r>
              <a:rPr lang="en-US" dirty="0">
                <a:solidFill>
                  <a:srgbClr val="0000FF"/>
                </a:solidFill>
                <a:ea typeface="+mn-ea"/>
              </a:rPr>
              <a:t>coherent</a:t>
            </a:r>
            <a:r>
              <a:rPr lang="en-US" dirty="0">
                <a:solidFill>
                  <a:srgbClr val="000099"/>
                </a:solidFill>
                <a:ea typeface="+mn-ea"/>
              </a:rPr>
              <a:t> </a:t>
            </a:r>
            <a:r>
              <a:rPr lang="en-US" dirty="0" smtClean="0">
                <a:solidFill>
                  <a:srgbClr val="0000FF"/>
                </a:solidFill>
                <a:ea typeface="+mn-ea"/>
              </a:rPr>
              <a:t>actors</a:t>
            </a:r>
            <a:r>
              <a:rPr lang="en-US" dirty="0" smtClean="0">
                <a:solidFill>
                  <a:srgbClr val="000099"/>
                </a:solidFill>
                <a:ea typeface="+mn-ea"/>
              </a:rPr>
              <a:t>?</a:t>
            </a:r>
          </a:p>
          <a:p>
            <a:pPr lvl="1" fontAlgn="auto">
              <a:spcAft>
                <a:spcPts val="0"/>
              </a:spcAft>
              <a:buFont typeface="Arial" panose="020B0604020202020204" pitchFamily="34" charset="0"/>
              <a:buChar char="–"/>
              <a:defRPr/>
            </a:pPr>
            <a:r>
              <a:rPr lang="en-US" dirty="0">
                <a:ea typeface="+mn-ea"/>
              </a:rPr>
              <a:t>Do schemas have </a:t>
            </a:r>
            <a:r>
              <a:rPr lang="en-US" dirty="0" smtClean="0">
                <a:solidFill>
                  <a:srgbClr val="0000FF"/>
                </a:solidFill>
                <a:ea typeface="+mn-ea"/>
              </a:rPr>
              <a:t>relational triples that make sense</a:t>
            </a:r>
            <a:r>
              <a:rPr lang="en-US" dirty="0" smtClean="0">
                <a:solidFill>
                  <a:srgbClr val="000099"/>
                </a:solidFill>
                <a:ea typeface="+mn-ea"/>
              </a:rPr>
              <a:t>?</a:t>
            </a:r>
          </a:p>
          <a:p>
            <a:pPr marL="0" indent="0">
              <a:buNone/>
              <a:defRPr/>
            </a:pPr>
            <a:endParaRPr lang="en-US" dirty="0" smtClean="0">
              <a:solidFill>
                <a:srgbClr val="000099"/>
              </a:solidFill>
            </a:endParaRPr>
          </a:p>
          <a:p>
            <a:pPr marL="0" indent="0">
              <a:buNone/>
              <a:defRPr/>
            </a:pPr>
            <a:endParaRPr lang="en-US" dirty="0">
              <a:solidFill>
                <a:srgbClr val="000099"/>
              </a:solidFill>
            </a:endParaRPr>
          </a:p>
        </p:txBody>
      </p:sp>
      <p:sp>
        <p:nvSpPr>
          <p:cNvPr id="163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349AEB19-0173-EF4B-8285-C4266A87818F}" type="slidenum">
              <a:rPr lang="en-US">
                <a:solidFill>
                  <a:srgbClr val="003399"/>
                </a:solidFill>
              </a:rPr>
              <a:pPr/>
              <a:t>30</a:t>
            </a:fld>
            <a:endParaRPr lang="en-US">
              <a:solidFill>
                <a:srgbClr val="003399"/>
              </a:solidFill>
            </a:endParaRPr>
          </a:p>
        </p:txBody>
      </p:sp>
    </p:spTree>
    <p:extLst>
      <p:ext uri="{BB962C8B-B14F-4D97-AF65-F5344CB8AC3E}">
        <p14:creationId xmlns:p14="http://schemas.microsoft.com/office/powerpoint/2010/main" val="30457894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Turk Evaluation</a:t>
            </a:r>
            <a:endParaRPr lang="en-US" dirty="0"/>
          </a:p>
        </p:txBody>
      </p:sp>
      <p:sp>
        <p:nvSpPr>
          <p:cNvPr id="3" name="Content Placeholder 2"/>
          <p:cNvSpPr>
            <a:spLocks noGrp="1"/>
          </p:cNvSpPr>
          <p:nvPr>
            <p:ph idx="1"/>
          </p:nvPr>
        </p:nvSpPr>
        <p:spPr/>
        <p:txBody>
          <a:bodyPr>
            <a:normAutofit/>
          </a:bodyPr>
          <a:lstStyle/>
          <a:p>
            <a:r>
              <a:rPr lang="en-US" sz="2000" dirty="0" smtClean="0"/>
              <a:t>Create simpler instantiations of schemas.</a:t>
            </a:r>
          </a:p>
          <a:p>
            <a:pPr lvl="1"/>
            <a:r>
              <a:rPr lang="en-US" dirty="0" smtClean="0"/>
              <a:t>Ground tuples in schema by sampling instances.</a:t>
            </a:r>
          </a:p>
          <a:p>
            <a:pPr lvl="1"/>
            <a:endParaRPr lang="en-US" dirty="0"/>
          </a:p>
          <a:p>
            <a:r>
              <a:rPr lang="en-US" sz="2000" dirty="0" smtClean="0"/>
              <a:t>Estimate schema quality by evaluating instantiations.</a:t>
            </a:r>
            <a:endParaRPr lang="en-US" sz="2000" dirty="0"/>
          </a:p>
        </p:txBody>
      </p:sp>
      <p:sp>
        <p:nvSpPr>
          <p:cNvPr id="6" name="Slide Number Placeholder 5"/>
          <p:cNvSpPr>
            <a:spLocks noGrp="1"/>
          </p:cNvSpPr>
          <p:nvPr>
            <p:ph type="sldNum" sz="quarter" idx="12"/>
          </p:nvPr>
        </p:nvSpPr>
        <p:spPr/>
        <p:txBody>
          <a:bodyPr/>
          <a:lstStyle/>
          <a:p>
            <a:fld id="{37728A7F-3C0F-F649-A167-0CE17244EC1B}" type="slidenum">
              <a:rPr lang="en-US" smtClean="0"/>
              <a:t>31</a:t>
            </a:fld>
            <a:endParaRPr lang="en-US"/>
          </a:p>
        </p:txBody>
      </p:sp>
      <p:grpSp>
        <p:nvGrpSpPr>
          <p:cNvPr id="5" name="Group 4"/>
          <p:cNvGrpSpPr/>
          <p:nvPr/>
        </p:nvGrpSpPr>
        <p:grpSpPr>
          <a:xfrm>
            <a:off x="321545" y="3504352"/>
            <a:ext cx="7475302" cy="3155396"/>
            <a:chOff x="144698" y="3713327"/>
            <a:chExt cx="7475302" cy="3155396"/>
          </a:xfrm>
        </p:grpSpPr>
        <p:sp>
          <p:nvSpPr>
            <p:cNvPr id="7" name="TextBox 6"/>
            <p:cNvSpPr txBox="1"/>
            <p:nvPr/>
          </p:nvSpPr>
          <p:spPr>
            <a:xfrm>
              <a:off x="2893256" y="3729402"/>
              <a:ext cx="4726744" cy="3139321"/>
            </a:xfrm>
            <a:prstGeom prst="rect">
              <a:avLst/>
            </a:prstGeom>
            <a:noFill/>
          </p:spPr>
          <p:txBody>
            <a:bodyPr wrap="square" rtlCol="0">
              <a:spAutoFit/>
            </a:bodyPr>
            <a:lstStyle/>
            <a:p>
              <a:r>
                <a:rPr lang="en-US" b="1" dirty="0" smtClean="0"/>
                <a:t>Subject	=&gt;	Action		=&gt; 	Object</a:t>
              </a:r>
            </a:p>
            <a:p>
              <a:endParaRPr lang="en-US" dirty="0" smtClean="0"/>
            </a:p>
            <a:p>
              <a:r>
                <a:rPr lang="en-US" dirty="0" smtClean="0"/>
                <a:t>bomb	=&gt;	explode in	=&gt; 	city</a:t>
              </a:r>
            </a:p>
            <a:p>
              <a:endParaRPr lang="en-US" dirty="0"/>
            </a:p>
            <a:p>
              <a:r>
                <a:rPr lang="en-US" dirty="0" smtClean="0"/>
                <a:t>bomb	=&gt;	explode kill	=&gt;	people</a:t>
              </a:r>
            </a:p>
            <a:p>
              <a:endParaRPr lang="en-US" dirty="0" smtClean="0"/>
            </a:p>
            <a:p>
              <a:r>
                <a:rPr lang="en-US" dirty="0" smtClean="0"/>
                <a:t>bomb</a:t>
              </a:r>
              <a:r>
                <a:rPr lang="en-US" dirty="0"/>
                <a:t>	</a:t>
              </a:r>
              <a:r>
                <a:rPr lang="en-US" dirty="0" smtClean="0"/>
                <a:t>=&gt;</a:t>
              </a:r>
              <a:r>
                <a:rPr lang="en-US" dirty="0"/>
                <a:t>	explode </a:t>
              </a:r>
              <a:r>
                <a:rPr lang="en-US" dirty="0" smtClean="0"/>
                <a:t>on</a:t>
              </a:r>
              <a:r>
                <a:rPr lang="en-US" dirty="0"/>
                <a:t>	</a:t>
              </a:r>
              <a:r>
                <a:rPr lang="en-US" dirty="0" smtClean="0"/>
                <a:t>=&gt;</a:t>
              </a:r>
              <a:r>
                <a:rPr lang="en-US" dirty="0"/>
                <a:t>	</a:t>
              </a:r>
              <a:r>
                <a:rPr lang="en-US" dirty="0" smtClean="0"/>
                <a:t>Friday</a:t>
              </a:r>
            </a:p>
            <a:p>
              <a:endParaRPr lang="en-US" dirty="0" smtClean="0"/>
            </a:p>
            <a:p>
              <a:r>
                <a:rPr lang="en-US" dirty="0" smtClean="0"/>
                <a:t>…		=</a:t>
              </a:r>
              <a:r>
                <a:rPr lang="en-US" dirty="0"/>
                <a:t>&gt;</a:t>
              </a:r>
              <a:r>
                <a:rPr lang="en-US" dirty="0" smtClean="0"/>
                <a:t>	…			=&gt;	…</a:t>
              </a:r>
              <a:endParaRPr lang="en-US" dirty="0"/>
            </a:p>
            <a:p>
              <a:endParaRPr lang="en-US" dirty="0" smtClean="0"/>
            </a:p>
            <a:p>
              <a:endParaRPr lang="en-US" dirty="0"/>
            </a:p>
          </p:txBody>
        </p:sp>
        <p:sp>
          <p:nvSpPr>
            <p:cNvPr id="8" name="TextBox 7"/>
            <p:cNvSpPr txBox="1"/>
            <p:nvPr/>
          </p:nvSpPr>
          <p:spPr>
            <a:xfrm>
              <a:off x="144698" y="3713327"/>
              <a:ext cx="2781384" cy="369332"/>
            </a:xfrm>
            <a:prstGeom prst="rect">
              <a:avLst/>
            </a:prstGeom>
            <a:noFill/>
          </p:spPr>
          <p:txBody>
            <a:bodyPr wrap="square" rtlCol="0">
              <a:spAutoFit/>
            </a:bodyPr>
            <a:lstStyle/>
            <a:p>
              <a:r>
                <a:rPr lang="en-US" dirty="0" smtClean="0"/>
                <a:t>    </a:t>
              </a:r>
              <a:r>
                <a:rPr lang="en-US" b="1" dirty="0" smtClean="0"/>
                <a:t>Valid		On Topic</a:t>
              </a:r>
              <a:endParaRPr lang="en-US" b="1" dirty="0"/>
            </a:p>
          </p:txBody>
        </p:sp>
        <p:pic>
          <p:nvPicPr>
            <p:cNvPr id="9" name="Picture 8"/>
            <p:cNvPicPr>
              <a:picLocks noChangeAspect="1"/>
            </p:cNvPicPr>
            <p:nvPr/>
          </p:nvPicPr>
          <p:blipFill>
            <a:blip r:embed="rId2"/>
            <a:stretch>
              <a:fillRect/>
            </a:stretch>
          </p:blipFill>
          <p:spPr>
            <a:xfrm>
              <a:off x="1948751" y="4230427"/>
              <a:ext cx="458624" cy="458624"/>
            </a:xfrm>
            <a:prstGeom prst="rect">
              <a:avLst/>
            </a:prstGeom>
          </p:spPr>
        </p:pic>
        <p:pic>
          <p:nvPicPr>
            <p:cNvPr id="10" name="Picture 9"/>
            <p:cNvPicPr>
              <a:picLocks noChangeAspect="1"/>
            </p:cNvPicPr>
            <p:nvPr/>
          </p:nvPicPr>
          <p:blipFill>
            <a:blip r:embed="rId2"/>
            <a:stretch>
              <a:fillRect/>
            </a:stretch>
          </p:blipFill>
          <p:spPr>
            <a:xfrm>
              <a:off x="565343" y="4230427"/>
              <a:ext cx="458624" cy="458624"/>
            </a:xfrm>
            <a:prstGeom prst="rect">
              <a:avLst/>
            </a:prstGeom>
          </p:spPr>
        </p:pic>
        <p:pic>
          <p:nvPicPr>
            <p:cNvPr id="11" name="Picture 10"/>
            <p:cNvPicPr>
              <a:picLocks noChangeAspect="1"/>
            </p:cNvPicPr>
            <p:nvPr/>
          </p:nvPicPr>
          <p:blipFill>
            <a:blip r:embed="rId2"/>
            <a:stretch>
              <a:fillRect/>
            </a:stretch>
          </p:blipFill>
          <p:spPr>
            <a:xfrm>
              <a:off x="1948751" y="4841451"/>
              <a:ext cx="458624" cy="458624"/>
            </a:xfrm>
            <a:prstGeom prst="rect">
              <a:avLst/>
            </a:prstGeom>
          </p:spPr>
        </p:pic>
        <p:pic>
          <p:nvPicPr>
            <p:cNvPr id="12" name="Picture 11"/>
            <p:cNvPicPr>
              <a:picLocks noChangeAspect="1"/>
            </p:cNvPicPr>
            <p:nvPr/>
          </p:nvPicPr>
          <p:blipFill>
            <a:blip r:embed="rId2"/>
            <a:stretch>
              <a:fillRect/>
            </a:stretch>
          </p:blipFill>
          <p:spPr>
            <a:xfrm>
              <a:off x="565343" y="4841451"/>
              <a:ext cx="458624" cy="458624"/>
            </a:xfrm>
            <a:prstGeom prst="rect">
              <a:avLst/>
            </a:prstGeom>
          </p:spPr>
        </p:pic>
        <p:pic>
          <p:nvPicPr>
            <p:cNvPr id="13" name="Picture 12"/>
            <p:cNvPicPr>
              <a:picLocks noChangeAspect="1"/>
            </p:cNvPicPr>
            <p:nvPr/>
          </p:nvPicPr>
          <p:blipFill>
            <a:blip r:embed="rId2"/>
            <a:stretch>
              <a:fillRect/>
            </a:stretch>
          </p:blipFill>
          <p:spPr>
            <a:xfrm>
              <a:off x="1932674" y="5332225"/>
              <a:ext cx="458624" cy="458624"/>
            </a:xfrm>
            <a:prstGeom prst="rect">
              <a:avLst/>
            </a:prstGeom>
          </p:spPr>
        </p:pic>
        <p:pic>
          <p:nvPicPr>
            <p:cNvPr id="14" name="Picture 13"/>
            <p:cNvPicPr>
              <a:picLocks noChangeAspect="1"/>
            </p:cNvPicPr>
            <p:nvPr/>
          </p:nvPicPr>
          <p:blipFill>
            <a:blip r:embed="rId2"/>
            <a:stretch>
              <a:fillRect/>
            </a:stretch>
          </p:blipFill>
          <p:spPr>
            <a:xfrm>
              <a:off x="549266" y="5332225"/>
              <a:ext cx="458624" cy="458624"/>
            </a:xfrm>
            <a:prstGeom prst="rect">
              <a:avLst/>
            </a:prstGeom>
          </p:spPr>
        </p:pic>
      </p:grpSp>
    </p:spTree>
    <p:extLst>
      <p:ext uri="{BB962C8B-B14F-4D97-AF65-F5344CB8AC3E}">
        <p14:creationId xmlns:p14="http://schemas.microsoft.com/office/powerpoint/2010/main" val="9767038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atin typeface="Times New Roman" charset="0"/>
                <a:cs typeface="Times New Roman" charset="0"/>
              </a:rPr>
              <a:t>Comparison with Chambers &amp; Jurafsky</a:t>
            </a:r>
          </a:p>
        </p:txBody>
      </p:sp>
      <p:sp>
        <p:nvSpPr>
          <p:cNvPr id="17411" name="Content Placeholder 2"/>
          <p:cNvSpPr>
            <a:spLocks noGrp="1"/>
          </p:cNvSpPr>
          <p:nvPr>
            <p:ph idx="1"/>
          </p:nvPr>
        </p:nvSpPr>
        <p:spPr>
          <a:xfrm>
            <a:off x="1041400" y="1295400"/>
            <a:ext cx="7597775" cy="628650"/>
          </a:xfrm>
        </p:spPr>
        <p:txBody>
          <a:bodyPr/>
          <a:lstStyle/>
          <a:p>
            <a:pPr marL="0" indent="0">
              <a:buFont typeface="Arial" charset="0"/>
              <a:buNone/>
            </a:pPr>
            <a:r>
              <a:rPr lang="en-US" dirty="0">
                <a:solidFill>
                  <a:srgbClr val="292934"/>
                </a:solidFill>
                <a:latin typeface="Times New Roman" charset="0"/>
                <a:cs typeface="Times New Roman" charset="0"/>
              </a:rPr>
              <a:t>More coherent sets of relations and actors</a:t>
            </a:r>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ED8D0A6D-AB9C-0247-A1D5-330ECA801201}" type="slidenum">
              <a:rPr lang="en-US">
                <a:solidFill>
                  <a:srgbClr val="003399"/>
                </a:solidFill>
              </a:rPr>
              <a:pPr/>
              <a:t>32</a:t>
            </a:fld>
            <a:endParaRPr lang="en-US">
              <a:solidFill>
                <a:srgbClr val="003399"/>
              </a:solidFill>
            </a:endParaRPr>
          </a:p>
        </p:txBody>
      </p:sp>
      <p:pic>
        <p:nvPicPr>
          <p:cNvPr id="174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417763"/>
            <a:ext cx="4202113"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3" y="2417763"/>
            <a:ext cx="4200525"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417" name="TextBox 8"/>
          <p:cNvSpPr txBox="1">
            <a:spLocks noChangeArrowheads="1"/>
          </p:cNvSpPr>
          <p:nvPr/>
        </p:nvSpPr>
        <p:spPr bwMode="auto">
          <a:xfrm>
            <a:off x="1936750" y="2187575"/>
            <a:ext cx="186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a:solidFill>
                  <a:srgbClr val="0000FF"/>
                </a:solidFill>
                <a:latin typeface="Times New Roman" charset="0"/>
                <a:cs typeface="Times New Roman" charset="0"/>
              </a:rPr>
              <a:t>Topic coherence</a:t>
            </a:r>
          </a:p>
        </p:txBody>
      </p:sp>
      <p:sp>
        <p:nvSpPr>
          <p:cNvPr id="17418" name="TextBox 9"/>
          <p:cNvSpPr txBox="1">
            <a:spLocks noChangeArrowheads="1"/>
          </p:cNvSpPr>
          <p:nvPr/>
        </p:nvSpPr>
        <p:spPr bwMode="auto">
          <a:xfrm>
            <a:off x="5822950" y="2201863"/>
            <a:ext cx="187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a:solidFill>
                  <a:srgbClr val="0000FF"/>
                </a:solidFill>
                <a:latin typeface="Times New Roman" charset="0"/>
                <a:cs typeface="Times New Roman" charset="0"/>
              </a:rPr>
              <a:t>Actor coherence</a:t>
            </a:r>
          </a:p>
        </p:txBody>
      </p:sp>
      <p:sp>
        <p:nvSpPr>
          <p:cNvPr id="17419" name="TextBox 10"/>
          <p:cNvSpPr txBox="1">
            <a:spLocks noChangeArrowheads="1"/>
          </p:cNvSpPr>
          <p:nvPr/>
        </p:nvSpPr>
        <p:spPr bwMode="auto">
          <a:xfrm>
            <a:off x="708025" y="5621338"/>
            <a:ext cx="7931150" cy="36988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Balasubramanian et al., Generating Coherent Event Schemas at Scale, EMNLP 2013</a:t>
            </a:r>
          </a:p>
        </p:txBody>
      </p:sp>
    </p:spTree>
    <p:extLst>
      <p:ext uri="{BB962C8B-B14F-4D97-AF65-F5344CB8AC3E}">
        <p14:creationId xmlns:p14="http://schemas.microsoft.com/office/powerpoint/2010/main" val="21059901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37960" y="1693579"/>
            <a:ext cx="5392898" cy="175432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Narrative schemas: </a:t>
            </a:r>
            <a:r>
              <a:rPr lang="en-US" dirty="0" smtClean="0"/>
              <a:t>Chambers &amp; Jurafsky (2009) </a:t>
            </a:r>
          </a:p>
          <a:p>
            <a:endParaRPr lang="en-US" dirty="0"/>
          </a:p>
          <a:p>
            <a:pPr marL="285750" indent="-285750">
              <a:buFont typeface="Arial"/>
              <a:buChar char="•"/>
            </a:pPr>
            <a:r>
              <a:rPr lang="en-US" dirty="0" smtClean="0"/>
              <a:t>Extract (subj-verb) and (verb-obj) pairs that have a co-referrent entity.</a:t>
            </a:r>
          </a:p>
          <a:p>
            <a:pPr marL="285750" indent="-285750">
              <a:buFont typeface="Arial"/>
              <a:buChar char="•"/>
            </a:pPr>
            <a:endParaRPr lang="en-US" dirty="0" smtClean="0"/>
          </a:p>
          <a:p>
            <a:pPr marL="285750" indent="-285750">
              <a:buFont typeface="Arial"/>
              <a:buChar char="•"/>
            </a:pPr>
            <a:r>
              <a:rPr lang="en-US" dirty="0" smtClean="0"/>
              <a:t>Use a greedy algorithm to cluster pairs.</a:t>
            </a:r>
          </a:p>
        </p:txBody>
      </p:sp>
      <p:sp>
        <p:nvSpPr>
          <p:cNvPr id="3" name="TextBox 2"/>
          <p:cNvSpPr txBox="1"/>
          <p:nvPr/>
        </p:nvSpPr>
        <p:spPr>
          <a:xfrm>
            <a:off x="1677828" y="4029720"/>
            <a:ext cx="5392898"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Pros:</a:t>
            </a:r>
          </a:p>
          <a:p>
            <a:endParaRPr lang="en-US" dirty="0" smtClean="0"/>
          </a:p>
          <a:p>
            <a:pPr marL="285750" indent="-285750">
              <a:buFont typeface="Arial"/>
              <a:buChar char="•"/>
            </a:pPr>
            <a:r>
              <a:rPr lang="en-US" dirty="0" smtClean="0"/>
              <a:t>Fully automatic</a:t>
            </a:r>
          </a:p>
          <a:p>
            <a:pPr marL="285750" indent="-285750">
              <a:buFont typeface="Arial"/>
              <a:buChar char="•"/>
            </a:pPr>
            <a:r>
              <a:rPr lang="en-US" dirty="0" smtClean="0"/>
              <a:t>Scales to arbitrary domains</a:t>
            </a:r>
          </a:p>
          <a:p>
            <a:endParaRPr lang="en-US" dirty="0" smtClean="0"/>
          </a:p>
          <a:p>
            <a:r>
              <a:rPr lang="en-US" dirty="0" smtClean="0"/>
              <a:t>Cons:</a:t>
            </a:r>
          </a:p>
          <a:p>
            <a:pPr marL="285750" indent="-285750">
              <a:buFont typeface="Arial"/>
              <a:buChar char="•"/>
            </a:pPr>
            <a:r>
              <a:rPr lang="en-US" b="1" dirty="0" smtClean="0"/>
              <a:t>Coherence issues!</a:t>
            </a:r>
          </a:p>
        </p:txBody>
      </p:sp>
      <p:sp>
        <p:nvSpPr>
          <p:cNvPr id="6" name="Slide Number Placeholder 5"/>
          <p:cNvSpPr>
            <a:spLocks noGrp="1"/>
          </p:cNvSpPr>
          <p:nvPr>
            <p:ph type="sldNum" sz="quarter" idx="12"/>
          </p:nvPr>
        </p:nvSpPr>
        <p:spPr/>
        <p:txBody>
          <a:bodyPr/>
          <a:lstStyle/>
          <a:p>
            <a:fld id="{37728A7F-3C0F-F649-A167-0CE17244EC1B}" type="slidenum">
              <a:rPr lang="en-US" smtClean="0"/>
              <a:t>33</a:t>
            </a:fld>
            <a:endParaRPr lang="en-US"/>
          </a:p>
        </p:txBody>
      </p:sp>
      <p:grpSp>
        <p:nvGrpSpPr>
          <p:cNvPr id="21" name="Group 20"/>
          <p:cNvGrpSpPr/>
          <p:nvPr/>
        </p:nvGrpSpPr>
        <p:grpSpPr>
          <a:xfrm>
            <a:off x="6049336" y="1326421"/>
            <a:ext cx="2958532" cy="2282528"/>
            <a:chOff x="6049336" y="1326421"/>
            <a:chExt cx="2958532" cy="2282528"/>
          </a:xfrm>
        </p:grpSpPr>
        <p:pic>
          <p:nvPicPr>
            <p:cNvPr id="22" name="Picture 21"/>
            <p:cNvPicPr>
              <a:picLocks noChangeAspect="1"/>
            </p:cNvPicPr>
            <p:nvPr/>
          </p:nvPicPr>
          <p:blipFill>
            <a:blip r:embed="rId3"/>
            <a:stretch>
              <a:fillRect/>
            </a:stretch>
          </p:blipFill>
          <p:spPr>
            <a:xfrm>
              <a:off x="8218787" y="1447373"/>
              <a:ext cx="789081" cy="815178"/>
            </a:xfrm>
            <a:prstGeom prst="rect">
              <a:avLst/>
            </a:prstGeom>
          </p:spPr>
        </p:pic>
        <p:pic>
          <p:nvPicPr>
            <p:cNvPr id="23" name="Picture 22"/>
            <p:cNvPicPr>
              <a:picLocks noChangeAspect="1"/>
            </p:cNvPicPr>
            <p:nvPr/>
          </p:nvPicPr>
          <p:blipFill>
            <a:blip r:embed="rId4"/>
            <a:stretch>
              <a:fillRect/>
            </a:stretch>
          </p:blipFill>
          <p:spPr>
            <a:xfrm>
              <a:off x="6049336" y="1326421"/>
              <a:ext cx="922919" cy="992781"/>
            </a:xfrm>
            <a:prstGeom prst="rect">
              <a:avLst/>
            </a:prstGeom>
          </p:spPr>
        </p:pic>
        <p:pic>
          <p:nvPicPr>
            <p:cNvPr id="24" name="Picture 23"/>
            <p:cNvPicPr>
              <a:picLocks noChangeAspect="1"/>
            </p:cNvPicPr>
            <p:nvPr/>
          </p:nvPicPr>
          <p:blipFill>
            <a:blip r:embed="rId5"/>
            <a:stretch>
              <a:fillRect/>
            </a:stretch>
          </p:blipFill>
          <p:spPr>
            <a:xfrm>
              <a:off x="6080998" y="2868570"/>
              <a:ext cx="855494" cy="692155"/>
            </a:xfrm>
            <a:prstGeom prst="rect">
              <a:avLst/>
            </a:prstGeom>
          </p:spPr>
        </p:pic>
        <p:cxnSp>
          <p:nvCxnSpPr>
            <p:cNvPr id="25" name="Straight Connector 24"/>
            <p:cNvCxnSpPr>
              <a:endCxn id="22" idx="1"/>
            </p:cNvCxnSpPr>
            <p:nvPr/>
          </p:nvCxnSpPr>
          <p:spPr>
            <a:xfrm>
              <a:off x="7070726" y="1854961"/>
              <a:ext cx="1148061"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508745" y="2427326"/>
              <a:ext cx="0" cy="376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070726" y="2319202"/>
              <a:ext cx="1385967" cy="735049"/>
            </a:xfrm>
            <a:prstGeom prst="line">
              <a:avLst/>
            </a:prstGeom>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6"/>
            <a:stretch>
              <a:fillRect/>
            </a:stretch>
          </p:blipFill>
          <p:spPr>
            <a:xfrm>
              <a:off x="8282926" y="2778552"/>
              <a:ext cx="711374" cy="830397"/>
            </a:xfrm>
            <a:prstGeom prst="rect">
              <a:avLst/>
            </a:prstGeom>
          </p:spPr>
        </p:pic>
        <p:cxnSp>
          <p:nvCxnSpPr>
            <p:cNvPr id="29" name="Straight Connector 28"/>
            <p:cNvCxnSpPr/>
            <p:nvPr/>
          </p:nvCxnSpPr>
          <p:spPr>
            <a:xfrm>
              <a:off x="8718998" y="2395176"/>
              <a:ext cx="0" cy="3512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070726" y="3193752"/>
              <a:ext cx="1148061" cy="20896"/>
            </a:xfrm>
            <a:prstGeom prst="line">
              <a:avLst/>
            </a:prstGeom>
          </p:spPr>
          <p:style>
            <a:lnRef idx="2">
              <a:schemeClr val="accent1"/>
            </a:lnRef>
            <a:fillRef idx="0">
              <a:schemeClr val="accent1"/>
            </a:fillRef>
            <a:effectRef idx="1">
              <a:schemeClr val="accent1"/>
            </a:effectRef>
            <a:fontRef idx="minor">
              <a:schemeClr val="tx1"/>
            </a:fontRef>
          </p:style>
        </p:cxnSp>
      </p:grpSp>
      <p:sp>
        <p:nvSpPr>
          <p:cNvPr id="7" name="Title 6"/>
          <p:cNvSpPr>
            <a:spLocks noGrp="1"/>
          </p:cNvSpPr>
          <p:nvPr>
            <p:ph type="title"/>
          </p:nvPr>
        </p:nvSpPr>
        <p:spPr/>
        <p:txBody>
          <a:bodyPr/>
          <a:lstStyle/>
          <a:p>
            <a:r>
              <a:rPr lang="en-US" dirty="0" smtClean="0"/>
              <a:t>Coherence Issues</a:t>
            </a:r>
            <a:endParaRPr lang="en-US" dirty="0"/>
          </a:p>
        </p:txBody>
      </p:sp>
    </p:spTree>
    <p:extLst>
      <p:ext uri="{BB962C8B-B14F-4D97-AF65-F5344CB8AC3E}">
        <p14:creationId xmlns:p14="http://schemas.microsoft.com/office/powerpoint/2010/main" val="887107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7728A7F-3C0F-F649-A167-0CE17244EC1B}" type="slidenum">
              <a:rPr lang="en-US" smtClean="0"/>
              <a:t>34</a:t>
            </a:fld>
            <a:endParaRPr lang="en-US"/>
          </a:p>
        </p:txBody>
      </p:sp>
      <p:sp>
        <p:nvSpPr>
          <p:cNvPr id="14" name="TextBox 13"/>
          <p:cNvSpPr txBox="1"/>
          <p:nvPr/>
        </p:nvSpPr>
        <p:spPr>
          <a:xfrm>
            <a:off x="-669516" y="3796675"/>
            <a:ext cx="2017737" cy="369332"/>
          </a:xfrm>
          <a:prstGeom prst="rect">
            <a:avLst/>
          </a:prstGeom>
          <a:noFill/>
        </p:spPr>
        <p:txBody>
          <a:bodyPr wrap="square" rtlCol="0">
            <a:spAutoFit/>
          </a:bodyPr>
          <a:lstStyle/>
          <a:p>
            <a:pPr algn="r"/>
            <a:endParaRPr lang="en-US" dirty="0">
              <a:solidFill>
                <a:srgbClr val="7F7F7F"/>
              </a:solidFill>
            </a:endParaRPr>
          </a:p>
        </p:txBody>
      </p:sp>
      <p:sp>
        <p:nvSpPr>
          <p:cNvPr id="54" name="Title 53"/>
          <p:cNvSpPr>
            <a:spLocks noGrp="1"/>
          </p:cNvSpPr>
          <p:nvPr>
            <p:ph type="title"/>
          </p:nvPr>
        </p:nvSpPr>
        <p:spPr/>
        <p:txBody>
          <a:bodyPr/>
          <a:lstStyle/>
          <a:p>
            <a:r>
              <a:rPr lang="en-US" dirty="0" smtClean="0"/>
              <a:t>Mixing Distinct Events</a:t>
            </a:r>
            <a:endParaRPr lang="en-US" dirty="0"/>
          </a:p>
        </p:txBody>
      </p:sp>
      <p:grpSp>
        <p:nvGrpSpPr>
          <p:cNvPr id="2" name="Group 1"/>
          <p:cNvGrpSpPr/>
          <p:nvPr/>
        </p:nvGrpSpPr>
        <p:grpSpPr>
          <a:xfrm>
            <a:off x="2620257" y="1375059"/>
            <a:ext cx="3665012" cy="4998784"/>
            <a:chOff x="2620257" y="1375059"/>
            <a:chExt cx="3665012" cy="4998784"/>
          </a:xfrm>
        </p:grpSpPr>
        <p:grpSp>
          <p:nvGrpSpPr>
            <p:cNvPr id="59" name="Group 58"/>
            <p:cNvGrpSpPr/>
            <p:nvPr/>
          </p:nvGrpSpPr>
          <p:grpSpPr>
            <a:xfrm>
              <a:off x="2620257" y="1972434"/>
              <a:ext cx="3642120" cy="4401409"/>
              <a:chOff x="2620257" y="1972434"/>
              <a:chExt cx="3642120" cy="4401409"/>
            </a:xfrm>
          </p:grpSpPr>
          <p:sp>
            <p:nvSpPr>
              <p:cNvPr id="10" name="TextBox 9"/>
              <p:cNvSpPr txBox="1"/>
              <p:nvPr/>
            </p:nvSpPr>
            <p:spPr>
              <a:xfrm>
                <a:off x="3878502" y="3393427"/>
                <a:ext cx="1237957" cy="369332"/>
              </a:xfrm>
              <a:prstGeom prst="rect">
                <a:avLst/>
              </a:prstGeom>
              <a:noFill/>
            </p:spPr>
            <p:txBody>
              <a:bodyPr wrap="square" rtlCol="0">
                <a:spAutoFit/>
              </a:bodyPr>
              <a:lstStyle/>
              <a:p>
                <a:pPr algn="ctr"/>
                <a:r>
                  <a:rPr lang="en-US" dirty="0" smtClean="0"/>
                  <a:t>spread</a:t>
                </a:r>
              </a:p>
            </p:txBody>
          </p:sp>
          <p:sp>
            <p:nvSpPr>
              <p:cNvPr id="13" name="Rectangle 12"/>
              <p:cNvSpPr/>
              <p:nvPr/>
            </p:nvSpPr>
            <p:spPr>
              <a:xfrm>
                <a:off x="5347977" y="3084462"/>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36" name="TextBox 35"/>
              <p:cNvSpPr txBox="1"/>
              <p:nvPr/>
            </p:nvSpPr>
            <p:spPr>
              <a:xfrm>
                <a:off x="3880552" y="4564680"/>
                <a:ext cx="1237957" cy="369332"/>
              </a:xfrm>
              <a:prstGeom prst="rect">
                <a:avLst/>
              </a:prstGeom>
              <a:noFill/>
            </p:spPr>
            <p:txBody>
              <a:bodyPr wrap="square" rtlCol="0">
                <a:spAutoFit/>
              </a:bodyPr>
              <a:lstStyle/>
              <a:p>
                <a:pPr algn="ctr"/>
                <a:r>
                  <a:rPr lang="en-US" dirty="0" smtClean="0"/>
                  <a:t>broke out</a:t>
                </a:r>
              </a:p>
            </p:txBody>
          </p:sp>
          <p:sp>
            <p:nvSpPr>
              <p:cNvPr id="39" name="Rectangle 38"/>
              <p:cNvSpPr/>
              <p:nvPr/>
            </p:nvSpPr>
            <p:spPr>
              <a:xfrm>
                <a:off x="2620257" y="4311075"/>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42" name="Rectangle 41"/>
              <p:cNvSpPr/>
              <p:nvPr/>
            </p:nvSpPr>
            <p:spPr>
              <a:xfrm>
                <a:off x="2620257" y="3100537"/>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A2</a:t>
                </a:r>
                <a:endParaRPr lang="en-US" dirty="0"/>
              </a:p>
            </p:txBody>
          </p:sp>
          <p:sp>
            <p:nvSpPr>
              <p:cNvPr id="43" name="Rectangle 42"/>
              <p:cNvSpPr/>
              <p:nvPr/>
            </p:nvSpPr>
            <p:spPr>
              <a:xfrm>
                <a:off x="2620257" y="1972434"/>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44" name="TextBox 43"/>
              <p:cNvSpPr txBox="1"/>
              <p:nvPr/>
            </p:nvSpPr>
            <p:spPr>
              <a:xfrm>
                <a:off x="3878502" y="2243751"/>
                <a:ext cx="1237957" cy="369332"/>
              </a:xfrm>
              <a:prstGeom prst="rect">
                <a:avLst/>
              </a:prstGeom>
              <a:noFill/>
            </p:spPr>
            <p:txBody>
              <a:bodyPr wrap="square" rtlCol="0">
                <a:spAutoFit/>
              </a:bodyPr>
              <a:lstStyle/>
              <a:p>
                <a:pPr algn="ctr"/>
                <a:r>
                  <a:rPr lang="en-US" dirty="0" smtClean="0"/>
                  <a:t>caused</a:t>
                </a:r>
              </a:p>
            </p:txBody>
          </p:sp>
          <p:sp>
            <p:nvSpPr>
              <p:cNvPr id="45" name="Rectangle 44"/>
              <p:cNvSpPr/>
              <p:nvPr/>
            </p:nvSpPr>
            <p:spPr>
              <a:xfrm>
                <a:off x="5347977" y="1972434"/>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A2</a:t>
                </a:r>
                <a:endParaRPr lang="en-US" dirty="0"/>
              </a:p>
            </p:txBody>
          </p:sp>
          <p:sp>
            <p:nvSpPr>
              <p:cNvPr id="52" name="Minus 51"/>
              <p:cNvSpPr/>
              <p:nvPr/>
            </p:nvSpPr>
            <p:spPr>
              <a:xfrm>
                <a:off x="5587471" y="4645677"/>
                <a:ext cx="409356" cy="183129"/>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3711504" y="5534440"/>
                <a:ext cx="1581803" cy="369332"/>
              </a:xfrm>
              <a:prstGeom prst="rect">
                <a:avLst/>
              </a:prstGeom>
              <a:noFill/>
            </p:spPr>
            <p:txBody>
              <a:bodyPr wrap="square" rtlCol="0">
                <a:spAutoFit/>
              </a:bodyPr>
              <a:lstStyle/>
              <a:p>
                <a:pPr algn="ctr"/>
                <a:r>
                  <a:rPr lang="en-US" dirty="0" smtClean="0"/>
                  <a:t>extinguished</a:t>
                </a:r>
              </a:p>
            </p:txBody>
          </p:sp>
          <p:sp>
            <p:nvSpPr>
              <p:cNvPr id="56" name="Rectangle 55"/>
              <p:cNvSpPr/>
              <p:nvPr/>
            </p:nvSpPr>
            <p:spPr>
              <a:xfrm>
                <a:off x="5347977" y="545944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58" name="Minus 57"/>
              <p:cNvSpPr/>
              <p:nvPr/>
            </p:nvSpPr>
            <p:spPr>
              <a:xfrm>
                <a:off x="2894242" y="5666127"/>
                <a:ext cx="409356" cy="183129"/>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620257" y="1375059"/>
              <a:ext cx="3665012" cy="436449"/>
              <a:chOff x="2549832" y="2598517"/>
              <a:chExt cx="3665012" cy="436449"/>
            </a:xfrm>
          </p:grpSpPr>
          <p:sp>
            <p:nvSpPr>
              <p:cNvPr id="46" name="Rectangle 45"/>
              <p:cNvSpPr/>
              <p:nvPr/>
            </p:nvSpPr>
            <p:spPr>
              <a:xfrm>
                <a:off x="2554112" y="2601334"/>
                <a:ext cx="787445" cy="369332"/>
              </a:xfrm>
              <a:prstGeom prst="rect">
                <a:avLst/>
              </a:prstGeom>
            </p:spPr>
            <p:txBody>
              <a:bodyPr wrap="none">
                <a:spAutoFit/>
              </a:bodyPr>
              <a:lstStyle/>
              <a:p>
                <a:r>
                  <a:rPr lang="en-US" b="1" dirty="0" smtClean="0"/>
                  <a:t>Actor</a:t>
                </a:r>
                <a:endParaRPr lang="en-US" dirty="0"/>
              </a:p>
            </p:txBody>
          </p:sp>
          <p:sp>
            <p:nvSpPr>
              <p:cNvPr id="47" name="Rectangle 46"/>
              <p:cNvSpPr/>
              <p:nvPr/>
            </p:nvSpPr>
            <p:spPr>
              <a:xfrm>
                <a:off x="5408787" y="2598517"/>
                <a:ext cx="787445" cy="369332"/>
              </a:xfrm>
              <a:prstGeom prst="rect">
                <a:avLst/>
              </a:prstGeom>
            </p:spPr>
            <p:txBody>
              <a:bodyPr wrap="none">
                <a:spAutoFit/>
              </a:bodyPr>
              <a:lstStyle/>
              <a:p>
                <a:r>
                  <a:rPr lang="en-US" b="1" dirty="0" smtClean="0"/>
                  <a:t>Actor</a:t>
                </a:r>
                <a:endParaRPr lang="en-US" dirty="0"/>
              </a:p>
            </p:txBody>
          </p:sp>
          <p:cxnSp>
            <p:nvCxnSpPr>
              <p:cNvPr id="48" name="Straight Connector 47"/>
              <p:cNvCxnSpPr/>
              <p:nvPr/>
            </p:nvCxnSpPr>
            <p:spPr>
              <a:xfrm>
                <a:off x="2554112" y="3034966"/>
                <a:ext cx="36607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3873067" y="2601334"/>
                <a:ext cx="1095259" cy="369332"/>
              </a:xfrm>
              <a:prstGeom prst="rect">
                <a:avLst/>
              </a:prstGeom>
            </p:spPr>
            <p:txBody>
              <a:bodyPr wrap="none">
                <a:spAutoFit/>
              </a:bodyPr>
              <a:lstStyle/>
              <a:p>
                <a:r>
                  <a:rPr lang="en-US" b="1" dirty="0" smtClean="0"/>
                  <a:t>Relation</a:t>
                </a:r>
                <a:endParaRPr lang="en-US" dirty="0"/>
              </a:p>
            </p:txBody>
          </p:sp>
          <p:cxnSp>
            <p:nvCxnSpPr>
              <p:cNvPr id="50" name="Straight Connector 49"/>
              <p:cNvCxnSpPr/>
              <p:nvPr/>
            </p:nvCxnSpPr>
            <p:spPr>
              <a:xfrm>
                <a:off x="2549832" y="2604710"/>
                <a:ext cx="3660732" cy="0"/>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9184200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7728A7F-3C0F-F649-A167-0CE17244EC1B}" type="slidenum">
              <a:rPr lang="en-US" smtClean="0"/>
              <a:t>35</a:t>
            </a:fld>
            <a:endParaRPr lang="en-US"/>
          </a:p>
        </p:txBody>
      </p:sp>
      <p:sp>
        <p:nvSpPr>
          <p:cNvPr id="14" name="TextBox 13"/>
          <p:cNvSpPr txBox="1"/>
          <p:nvPr/>
        </p:nvSpPr>
        <p:spPr>
          <a:xfrm>
            <a:off x="-669516" y="3796675"/>
            <a:ext cx="2017737" cy="369332"/>
          </a:xfrm>
          <a:prstGeom prst="rect">
            <a:avLst/>
          </a:prstGeom>
          <a:noFill/>
        </p:spPr>
        <p:txBody>
          <a:bodyPr wrap="square" rtlCol="0">
            <a:spAutoFit/>
          </a:bodyPr>
          <a:lstStyle/>
          <a:p>
            <a:pPr algn="r"/>
            <a:endParaRPr lang="en-US" dirty="0">
              <a:solidFill>
                <a:srgbClr val="7F7F7F"/>
              </a:solidFill>
            </a:endParaRPr>
          </a:p>
        </p:txBody>
      </p:sp>
      <p:sp>
        <p:nvSpPr>
          <p:cNvPr id="54" name="Title 53"/>
          <p:cNvSpPr>
            <a:spLocks noGrp="1"/>
          </p:cNvSpPr>
          <p:nvPr>
            <p:ph type="title"/>
          </p:nvPr>
        </p:nvSpPr>
        <p:spPr/>
        <p:txBody>
          <a:bodyPr/>
          <a:lstStyle/>
          <a:p>
            <a:r>
              <a:rPr lang="en-US" dirty="0" smtClean="0"/>
              <a:t>Mixing Distinct Events</a:t>
            </a:r>
            <a:endParaRPr lang="en-US" dirty="0"/>
          </a:p>
        </p:txBody>
      </p:sp>
      <p:grpSp>
        <p:nvGrpSpPr>
          <p:cNvPr id="2" name="Group 1"/>
          <p:cNvGrpSpPr/>
          <p:nvPr/>
        </p:nvGrpSpPr>
        <p:grpSpPr>
          <a:xfrm>
            <a:off x="1304102" y="1375059"/>
            <a:ext cx="6383344" cy="4998784"/>
            <a:chOff x="1304102" y="1375059"/>
            <a:chExt cx="6383344" cy="4998784"/>
          </a:xfrm>
        </p:grpSpPr>
        <p:grpSp>
          <p:nvGrpSpPr>
            <p:cNvPr id="59" name="Group 58"/>
            <p:cNvGrpSpPr/>
            <p:nvPr/>
          </p:nvGrpSpPr>
          <p:grpSpPr>
            <a:xfrm>
              <a:off x="1304102" y="1911949"/>
              <a:ext cx="6383344" cy="4461894"/>
              <a:chOff x="1304102" y="1911949"/>
              <a:chExt cx="6383344" cy="4461894"/>
            </a:xfrm>
          </p:grpSpPr>
          <p:sp>
            <p:nvSpPr>
              <p:cNvPr id="35" name="TextBox 34"/>
              <p:cNvSpPr txBox="1"/>
              <p:nvPr/>
            </p:nvSpPr>
            <p:spPr>
              <a:xfrm>
                <a:off x="1304102" y="1911949"/>
                <a:ext cx="1217740" cy="646331"/>
              </a:xfrm>
              <a:prstGeom prst="rect">
                <a:avLst/>
              </a:prstGeom>
              <a:noFill/>
            </p:spPr>
            <p:txBody>
              <a:bodyPr wrap="square" rtlCol="0">
                <a:spAutoFit/>
              </a:bodyPr>
              <a:lstStyle/>
              <a:p>
                <a:pPr algn="r"/>
                <a:r>
                  <a:rPr lang="en-US" b="1" dirty="0" smtClean="0">
                    <a:solidFill>
                      <a:srgbClr val="008000"/>
                    </a:solidFill>
                  </a:rPr>
                  <a:t>infection</a:t>
                </a:r>
              </a:p>
              <a:p>
                <a:pPr algn="r"/>
                <a:r>
                  <a:rPr lang="en-US" b="1" dirty="0" smtClean="0">
                    <a:solidFill>
                      <a:srgbClr val="FF6600"/>
                    </a:solidFill>
                  </a:rPr>
                  <a:t>fire</a:t>
                </a:r>
              </a:p>
            </p:txBody>
          </p:sp>
          <p:sp>
            <p:nvSpPr>
              <p:cNvPr id="30" name="TextBox 29"/>
              <p:cNvSpPr txBox="1"/>
              <p:nvPr/>
            </p:nvSpPr>
            <p:spPr>
              <a:xfrm>
                <a:off x="6437743" y="1911949"/>
                <a:ext cx="1232994" cy="369332"/>
              </a:xfrm>
              <a:prstGeom prst="rect">
                <a:avLst/>
              </a:prstGeom>
              <a:noFill/>
            </p:spPr>
            <p:txBody>
              <a:bodyPr wrap="square" rtlCol="0">
                <a:spAutoFit/>
              </a:bodyPr>
              <a:lstStyle/>
              <a:p>
                <a:r>
                  <a:rPr lang="en-US" b="1" dirty="0" smtClean="0">
                    <a:solidFill>
                      <a:srgbClr val="008000"/>
                    </a:solidFill>
                  </a:rPr>
                  <a:t>disease</a:t>
                </a:r>
              </a:p>
            </p:txBody>
          </p:sp>
          <p:sp>
            <p:nvSpPr>
              <p:cNvPr id="10" name="TextBox 9"/>
              <p:cNvSpPr txBox="1"/>
              <p:nvPr/>
            </p:nvSpPr>
            <p:spPr>
              <a:xfrm>
                <a:off x="3878502" y="3393427"/>
                <a:ext cx="1237957" cy="369332"/>
              </a:xfrm>
              <a:prstGeom prst="rect">
                <a:avLst/>
              </a:prstGeom>
              <a:noFill/>
            </p:spPr>
            <p:txBody>
              <a:bodyPr wrap="square" rtlCol="0">
                <a:spAutoFit/>
              </a:bodyPr>
              <a:lstStyle/>
              <a:p>
                <a:pPr algn="ctr"/>
                <a:r>
                  <a:rPr lang="en-US" dirty="0" smtClean="0"/>
                  <a:t>spread</a:t>
                </a:r>
              </a:p>
            </p:txBody>
          </p:sp>
          <p:sp>
            <p:nvSpPr>
              <p:cNvPr id="13" name="Rectangle 12"/>
              <p:cNvSpPr/>
              <p:nvPr/>
            </p:nvSpPr>
            <p:spPr>
              <a:xfrm>
                <a:off x="5347977" y="3084462"/>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36" name="TextBox 35"/>
              <p:cNvSpPr txBox="1"/>
              <p:nvPr/>
            </p:nvSpPr>
            <p:spPr>
              <a:xfrm>
                <a:off x="3880552" y="4564680"/>
                <a:ext cx="1237957" cy="369332"/>
              </a:xfrm>
              <a:prstGeom prst="rect">
                <a:avLst/>
              </a:prstGeom>
              <a:noFill/>
            </p:spPr>
            <p:txBody>
              <a:bodyPr wrap="square" rtlCol="0">
                <a:spAutoFit/>
              </a:bodyPr>
              <a:lstStyle/>
              <a:p>
                <a:pPr algn="ctr"/>
                <a:r>
                  <a:rPr lang="en-US" dirty="0" smtClean="0"/>
                  <a:t>broke out</a:t>
                </a:r>
              </a:p>
            </p:txBody>
          </p:sp>
          <p:sp>
            <p:nvSpPr>
              <p:cNvPr id="39" name="Rectangle 38"/>
              <p:cNvSpPr/>
              <p:nvPr/>
            </p:nvSpPr>
            <p:spPr>
              <a:xfrm>
                <a:off x="2620257" y="4311075"/>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42" name="Rectangle 41"/>
              <p:cNvSpPr/>
              <p:nvPr/>
            </p:nvSpPr>
            <p:spPr>
              <a:xfrm>
                <a:off x="2620257" y="3100537"/>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A2</a:t>
                </a:r>
                <a:endParaRPr lang="en-US" dirty="0"/>
              </a:p>
            </p:txBody>
          </p:sp>
          <p:sp>
            <p:nvSpPr>
              <p:cNvPr id="43" name="Rectangle 42"/>
              <p:cNvSpPr/>
              <p:nvPr/>
            </p:nvSpPr>
            <p:spPr>
              <a:xfrm>
                <a:off x="2620257" y="1972434"/>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44" name="TextBox 43"/>
              <p:cNvSpPr txBox="1"/>
              <p:nvPr/>
            </p:nvSpPr>
            <p:spPr>
              <a:xfrm>
                <a:off x="3878502" y="2243751"/>
                <a:ext cx="1237957" cy="369332"/>
              </a:xfrm>
              <a:prstGeom prst="rect">
                <a:avLst/>
              </a:prstGeom>
              <a:noFill/>
            </p:spPr>
            <p:txBody>
              <a:bodyPr wrap="square" rtlCol="0">
                <a:spAutoFit/>
              </a:bodyPr>
              <a:lstStyle/>
              <a:p>
                <a:pPr algn="ctr"/>
                <a:r>
                  <a:rPr lang="en-US" dirty="0" smtClean="0"/>
                  <a:t>caused</a:t>
                </a:r>
              </a:p>
            </p:txBody>
          </p:sp>
          <p:sp>
            <p:nvSpPr>
              <p:cNvPr id="45" name="Rectangle 44"/>
              <p:cNvSpPr/>
              <p:nvPr/>
            </p:nvSpPr>
            <p:spPr>
              <a:xfrm>
                <a:off x="5347977" y="1972434"/>
                <a:ext cx="9144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A2</a:t>
                </a:r>
                <a:endParaRPr lang="en-US" dirty="0"/>
              </a:p>
            </p:txBody>
          </p:sp>
          <p:sp>
            <p:nvSpPr>
              <p:cNvPr id="47" name="TextBox 46"/>
              <p:cNvSpPr txBox="1"/>
              <p:nvPr/>
            </p:nvSpPr>
            <p:spPr>
              <a:xfrm>
                <a:off x="1304102" y="3135768"/>
                <a:ext cx="1217740" cy="369332"/>
              </a:xfrm>
              <a:prstGeom prst="rect">
                <a:avLst/>
              </a:prstGeom>
              <a:noFill/>
            </p:spPr>
            <p:txBody>
              <a:bodyPr wrap="square" rtlCol="0">
                <a:spAutoFit/>
              </a:bodyPr>
              <a:lstStyle/>
              <a:p>
                <a:pPr algn="r"/>
                <a:r>
                  <a:rPr lang="en-US" b="1" dirty="0" smtClean="0">
                    <a:solidFill>
                      <a:srgbClr val="008000"/>
                    </a:solidFill>
                  </a:rPr>
                  <a:t>disease</a:t>
                </a:r>
              </a:p>
            </p:txBody>
          </p:sp>
          <p:sp>
            <p:nvSpPr>
              <p:cNvPr id="48" name="TextBox 47"/>
              <p:cNvSpPr txBox="1"/>
              <p:nvPr/>
            </p:nvSpPr>
            <p:spPr>
              <a:xfrm>
                <a:off x="1304102" y="4311075"/>
                <a:ext cx="1217740" cy="646331"/>
              </a:xfrm>
              <a:prstGeom prst="rect">
                <a:avLst/>
              </a:prstGeom>
              <a:noFill/>
            </p:spPr>
            <p:txBody>
              <a:bodyPr wrap="square" rtlCol="0">
                <a:spAutoFit/>
              </a:bodyPr>
              <a:lstStyle/>
              <a:p>
                <a:pPr algn="r"/>
                <a:r>
                  <a:rPr lang="en-US" b="1" dirty="0" smtClean="0">
                    <a:solidFill>
                      <a:srgbClr val="008000"/>
                    </a:solidFill>
                  </a:rPr>
                  <a:t>infection</a:t>
                </a:r>
              </a:p>
              <a:p>
                <a:pPr algn="r"/>
                <a:r>
                  <a:rPr lang="en-US" b="1" dirty="0" smtClean="0">
                    <a:solidFill>
                      <a:srgbClr val="FF6600"/>
                    </a:solidFill>
                  </a:rPr>
                  <a:t>fire</a:t>
                </a:r>
              </a:p>
            </p:txBody>
          </p:sp>
          <p:sp>
            <p:nvSpPr>
              <p:cNvPr id="49" name="TextBox 48"/>
              <p:cNvSpPr txBox="1"/>
              <p:nvPr/>
            </p:nvSpPr>
            <p:spPr>
              <a:xfrm>
                <a:off x="6452997" y="3070261"/>
                <a:ext cx="1217740" cy="646331"/>
              </a:xfrm>
              <a:prstGeom prst="rect">
                <a:avLst/>
              </a:prstGeom>
              <a:noFill/>
            </p:spPr>
            <p:txBody>
              <a:bodyPr wrap="square" rtlCol="0">
                <a:spAutoFit/>
              </a:bodyPr>
              <a:lstStyle/>
              <a:p>
                <a:r>
                  <a:rPr lang="en-US" b="1" dirty="0" smtClean="0">
                    <a:solidFill>
                      <a:srgbClr val="008000"/>
                    </a:solidFill>
                  </a:rPr>
                  <a:t>infection</a:t>
                </a:r>
              </a:p>
              <a:p>
                <a:r>
                  <a:rPr lang="en-US" b="1" dirty="0" smtClean="0">
                    <a:solidFill>
                      <a:srgbClr val="FF6600"/>
                    </a:solidFill>
                  </a:rPr>
                  <a:t>fire</a:t>
                </a:r>
              </a:p>
            </p:txBody>
          </p:sp>
          <p:sp>
            <p:nvSpPr>
              <p:cNvPr id="52" name="Minus 51"/>
              <p:cNvSpPr/>
              <p:nvPr/>
            </p:nvSpPr>
            <p:spPr>
              <a:xfrm>
                <a:off x="5587471" y="4645677"/>
                <a:ext cx="409356" cy="183129"/>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3711504" y="5534440"/>
                <a:ext cx="1581803" cy="369332"/>
              </a:xfrm>
              <a:prstGeom prst="rect">
                <a:avLst/>
              </a:prstGeom>
              <a:noFill/>
            </p:spPr>
            <p:txBody>
              <a:bodyPr wrap="square" rtlCol="0">
                <a:spAutoFit/>
              </a:bodyPr>
              <a:lstStyle/>
              <a:p>
                <a:pPr algn="ctr"/>
                <a:r>
                  <a:rPr lang="en-US" dirty="0" smtClean="0"/>
                  <a:t>extinguished</a:t>
                </a:r>
              </a:p>
            </p:txBody>
          </p:sp>
          <p:sp>
            <p:nvSpPr>
              <p:cNvPr id="56" name="Rectangle 55"/>
              <p:cNvSpPr/>
              <p:nvPr/>
            </p:nvSpPr>
            <p:spPr>
              <a:xfrm>
                <a:off x="5347977" y="545944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A1</a:t>
                </a:r>
              </a:p>
            </p:txBody>
          </p:sp>
          <p:sp>
            <p:nvSpPr>
              <p:cNvPr id="57" name="TextBox 56"/>
              <p:cNvSpPr txBox="1"/>
              <p:nvPr/>
            </p:nvSpPr>
            <p:spPr>
              <a:xfrm>
                <a:off x="6469706" y="5473288"/>
                <a:ext cx="1217740" cy="646331"/>
              </a:xfrm>
              <a:prstGeom prst="rect">
                <a:avLst/>
              </a:prstGeom>
              <a:noFill/>
            </p:spPr>
            <p:txBody>
              <a:bodyPr wrap="square" rtlCol="0">
                <a:spAutoFit/>
              </a:bodyPr>
              <a:lstStyle/>
              <a:p>
                <a:r>
                  <a:rPr lang="en-US" b="1" dirty="0" smtClean="0">
                    <a:solidFill>
                      <a:srgbClr val="008000"/>
                    </a:solidFill>
                  </a:rPr>
                  <a:t>infection</a:t>
                </a:r>
              </a:p>
              <a:p>
                <a:r>
                  <a:rPr lang="en-US" b="1" dirty="0" smtClean="0">
                    <a:solidFill>
                      <a:srgbClr val="FF6600"/>
                    </a:solidFill>
                  </a:rPr>
                  <a:t>fire</a:t>
                </a:r>
              </a:p>
            </p:txBody>
          </p:sp>
          <p:sp>
            <p:nvSpPr>
              <p:cNvPr id="58" name="Minus 57"/>
              <p:cNvSpPr/>
              <p:nvPr/>
            </p:nvSpPr>
            <p:spPr>
              <a:xfrm>
                <a:off x="2894242" y="5666127"/>
                <a:ext cx="409356" cy="183129"/>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2620257" y="1375059"/>
              <a:ext cx="3665012" cy="436449"/>
              <a:chOff x="2549832" y="2598517"/>
              <a:chExt cx="3665012" cy="436449"/>
            </a:xfrm>
          </p:grpSpPr>
          <p:sp>
            <p:nvSpPr>
              <p:cNvPr id="40" name="Rectangle 39"/>
              <p:cNvSpPr/>
              <p:nvPr/>
            </p:nvSpPr>
            <p:spPr>
              <a:xfrm>
                <a:off x="2554112" y="2601334"/>
                <a:ext cx="787445" cy="369332"/>
              </a:xfrm>
              <a:prstGeom prst="rect">
                <a:avLst/>
              </a:prstGeom>
            </p:spPr>
            <p:txBody>
              <a:bodyPr wrap="none">
                <a:spAutoFit/>
              </a:bodyPr>
              <a:lstStyle/>
              <a:p>
                <a:r>
                  <a:rPr lang="en-US" b="1" dirty="0" smtClean="0"/>
                  <a:t>Actor</a:t>
                </a:r>
                <a:endParaRPr lang="en-US" dirty="0"/>
              </a:p>
            </p:txBody>
          </p:sp>
          <p:sp>
            <p:nvSpPr>
              <p:cNvPr id="41" name="Rectangle 40"/>
              <p:cNvSpPr/>
              <p:nvPr/>
            </p:nvSpPr>
            <p:spPr>
              <a:xfrm>
                <a:off x="5408787" y="2598517"/>
                <a:ext cx="787445" cy="369332"/>
              </a:xfrm>
              <a:prstGeom prst="rect">
                <a:avLst/>
              </a:prstGeom>
            </p:spPr>
            <p:txBody>
              <a:bodyPr wrap="none">
                <a:spAutoFit/>
              </a:bodyPr>
              <a:lstStyle/>
              <a:p>
                <a:r>
                  <a:rPr lang="en-US" b="1" dirty="0" smtClean="0"/>
                  <a:t>Actor</a:t>
                </a:r>
                <a:endParaRPr lang="en-US" dirty="0"/>
              </a:p>
            </p:txBody>
          </p:sp>
          <p:cxnSp>
            <p:nvCxnSpPr>
              <p:cNvPr id="46" name="Straight Connector 45"/>
              <p:cNvCxnSpPr/>
              <p:nvPr/>
            </p:nvCxnSpPr>
            <p:spPr>
              <a:xfrm>
                <a:off x="2554112" y="3034966"/>
                <a:ext cx="3660732" cy="0"/>
              </a:xfrm>
              <a:prstGeom prst="line">
                <a:avLst/>
              </a:prstGeom>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3873067" y="2601334"/>
                <a:ext cx="1095259" cy="369332"/>
              </a:xfrm>
              <a:prstGeom prst="rect">
                <a:avLst/>
              </a:prstGeom>
            </p:spPr>
            <p:txBody>
              <a:bodyPr wrap="none">
                <a:spAutoFit/>
              </a:bodyPr>
              <a:lstStyle/>
              <a:p>
                <a:r>
                  <a:rPr lang="en-US" b="1" dirty="0" smtClean="0"/>
                  <a:t>Relation</a:t>
                </a:r>
                <a:endParaRPr lang="en-US" dirty="0"/>
              </a:p>
            </p:txBody>
          </p:sp>
          <p:cxnSp>
            <p:nvCxnSpPr>
              <p:cNvPr id="51" name="Straight Connector 50"/>
              <p:cNvCxnSpPr/>
              <p:nvPr/>
            </p:nvCxnSpPr>
            <p:spPr>
              <a:xfrm>
                <a:off x="2549832" y="2604710"/>
                <a:ext cx="3660732" cy="0"/>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66165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7728A7F-3C0F-F649-A167-0CE17244EC1B}" type="slidenum">
              <a:rPr lang="en-US" smtClean="0"/>
              <a:t>36</a:t>
            </a:fld>
            <a:endParaRPr lang="en-US"/>
          </a:p>
        </p:txBody>
      </p:sp>
      <p:sp>
        <p:nvSpPr>
          <p:cNvPr id="14" name="TextBox 13"/>
          <p:cNvSpPr txBox="1"/>
          <p:nvPr/>
        </p:nvSpPr>
        <p:spPr>
          <a:xfrm>
            <a:off x="-669516" y="3796675"/>
            <a:ext cx="2017737" cy="369332"/>
          </a:xfrm>
          <a:prstGeom prst="rect">
            <a:avLst/>
          </a:prstGeom>
          <a:noFill/>
        </p:spPr>
        <p:txBody>
          <a:bodyPr wrap="square" rtlCol="0">
            <a:spAutoFit/>
          </a:bodyPr>
          <a:lstStyle/>
          <a:p>
            <a:pPr algn="r"/>
            <a:endParaRPr lang="en-US" dirty="0">
              <a:solidFill>
                <a:srgbClr val="7F7F7F"/>
              </a:solidFill>
            </a:endParaRPr>
          </a:p>
        </p:txBody>
      </p:sp>
      <p:sp>
        <p:nvSpPr>
          <p:cNvPr id="54" name="Title 53"/>
          <p:cNvSpPr>
            <a:spLocks noGrp="1"/>
          </p:cNvSpPr>
          <p:nvPr>
            <p:ph type="title"/>
          </p:nvPr>
        </p:nvSpPr>
        <p:spPr/>
        <p:txBody>
          <a:bodyPr/>
          <a:lstStyle/>
          <a:p>
            <a:r>
              <a:rPr lang="en-US" dirty="0" smtClean="0"/>
              <a:t>Mixing Distinct Events</a:t>
            </a:r>
            <a:endParaRPr lang="en-US" dirty="0"/>
          </a:p>
        </p:txBody>
      </p:sp>
      <p:sp>
        <p:nvSpPr>
          <p:cNvPr id="13" name="TextBox 12"/>
          <p:cNvSpPr txBox="1"/>
          <p:nvPr/>
        </p:nvSpPr>
        <p:spPr>
          <a:xfrm>
            <a:off x="400325" y="2393821"/>
            <a:ext cx="8164097"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disease </a:t>
            </a:r>
            <a:r>
              <a:rPr lang="en-US" b="1" dirty="0" smtClean="0"/>
              <a:t>broke out</a:t>
            </a:r>
            <a:r>
              <a:rPr lang="en-US" dirty="0" smtClean="0"/>
              <a:t> in Canton and </a:t>
            </a:r>
            <a:r>
              <a:rPr lang="en-US" b="1" dirty="0" smtClean="0"/>
              <a:t>spread</a:t>
            </a:r>
            <a:r>
              <a:rPr lang="en-US" dirty="0" smtClean="0"/>
              <a:t> very quickly to Sudbury.</a:t>
            </a:r>
          </a:p>
          <a:p>
            <a:endParaRPr lang="en-US" dirty="0"/>
          </a:p>
          <a:p>
            <a:r>
              <a:rPr lang="en-US" dirty="0" smtClean="0"/>
              <a:t>	(disease, broke out)</a:t>
            </a:r>
          </a:p>
          <a:p>
            <a:r>
              <a:rPr lang="en-US" dirty="0" smtClean="0"/>
              <a:t>	(disease, spread)</a:t>
            </a:r>
          </a:p>
          <a:p>
            <a:r>
              <a:rPr lang="en-US" dirty="0" smtClean="0"/>
              <a:t>	…</a:t>
            </a:r>
          </a:p>
          <a:p>
            <a:endParaRPr lang="en-US" dirty="0" smtClean="0"/>
          </a:p>
          <a:p>
            <a:r>
              <a:rPr lang="en-US" dirty="0"/>
              <a:t>The </a:t>
            </a:r>
            <a:r>
              <a:rPr lang="en-US" dirty="0" smtClean="0"/>
              <a:t>fire </a:t>
            </a:r>
            <a:r>
              <a:rPr lang="en-US" b="1" dirty="0" smtClean="0"/>
              <a:t>broke </a:t>
            </a:r>
            <a:r>
              <a:rPr lang="en-US" b="1" dirty="0"/>
              <a:t>out</a:t>
            </a:r>
            <a:r>
              <a:rPr lang="en-US" dirty="0"/>
              <a:t> in the </a:t>
            </a:r>
            <a:r>
              <a:rPr lang="en-US" dirty="0" smtClean="0"/>
              <a:t>bedroom and </a:t>
            </a:r>
            <a:r>
              <a:rPr lang="en-US" b="1" dirty="0"/>
              <a:t>spread</a:t>
            </a:r>
            <a:r>
              <a:rPr lang="en-US" dirty="0"/>
              <a:t> </a:t>
            </a:r>
            <a:r>
              <a:rPr lang="en-US" dirty="0" smtClean="0"/>
              <a:t>quickly to the roof.</a:t>
            </a:r>
          </a:p>
          <a:p>
            <a:endParaRPr lang="en-US" dirty="0" smtClean="0"/>
          </a:p>
          <a:p>
            <a:r>
              <a:rPr lang="en-US" dirty="0" smtClean="0"/>
              <a:t>	(fire, broke out)</a:t>
            </a:r>
          </a:p>
          <a:p>
            <a:r>
              <a:rPr lang="en-US" dirty="0" smtClean="0"/>
              <a:t>	(fire, spread)</a:t>
            </a:r>
            <a:endParaRPr lang="en-US" dirty="0"/>
          </a:p>
          <a:p>
            <a:r>
              <a:rPr lang="en-US" dirty="0" smtClean="0"/>
              <a:t>	…</a:t>
            </a:r>
          </a:p>
          <a:p>
            <a:endParaRPr lang="en-US" dirty="0" smtClean="0"/>
          </a:p>
        </p:txBody>
      </p:sp>
      <p:sp>
        <p:nvSpPr>
          <p:cNvPr id="15" name="TextBox 14"/>
          <p:cNvSpPr txBox="1"/>
          <p:nvPr/>
        </p:nvSpPr>
        <p:spPr>
          <a:xfrm>
            <a:off x="339071" y="1306724"/>
            <a:ext cx="8505911" cy="400110"/>
          </a:xfrm>
          <a:prstGeom prst="rect">
            <a:avLst/>
          </a:prstGeom>
          <a:noFill/>
        </p:spPr>
        <p:txBody>
          <a:bodyPr wrap="square" rtlCol="0">
            <a:spAutoFit/>
          </a:bodyPr>
          <a:lstStyle/>
          <a:p>
            <a:r>
              <a:rPr lang="en-US" sz="2000" dirty="0" smtClean="0"/>
              <a:t>Dependency pair representation ignores useful context.</a:t>
            </a:r>
            <a:endParaRPr lang="en-US" sz="2000" dirty="0"/>
          </a:p>
        </p:txBody>
      </p:sp>
    </p:spTree>
    <p:extLst>
      <p:ext uri="{BB962C8B-B14F-4D97-AF65-F5344CB8AC3E}">
        <p14:creationId xmlns:p14="http://schemas.microsoft.com/office/powerpoint/2010/main" val="3597031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7728A7F-3C0F-F649-A167-0CE17244EC1B}" type="slidenum">
              <a:rPr lang="en-US" smtClean="0"/>
              <a:t>37</a:t>
            </a:fld>
            <a:endParaRPr lang="en-US"/>
          </a:p>
        </p:txBody>
      </p:sp>
      <p:sp>
        <p:nvSpPr>
          <p:cNvPr id="14" name="TextBox 13"/>
          <p:cNvSpPr txBox="1"/>
          <p:nvPr/>
        </p:nvSpPr>
        <p:spPr>
          <a:xfrm>
            <a:off x="-669516" y="3796675"/>
            <a:ext cx="2017737" cy="369332"/>
          </a:xfrm>
          <a:prstGeom prst="rect">
            <a:avLst/>
          </a:prstGeom>
          <a:noFill/>
        </p:spPr>
        <p:txBody>
          <a:bodyPr wrap="square" rtlCol="0">
            <a:spAutoFit/>
          </a:bodyPr>
          <a:lstStyle/>
          <a:p>
            <a:pPr algn="r"/>
            <a:endParaRPr lang="en-US" dirty="0">
              <a:solidFill>
                <a:srgbClr val="7F7F7F"/>
              </a:solidFill>
            </a:endParaRPr>
          </a:p>
        </p:txBody>
      </p:sp>
      <p:sp>
        <p:nvSpPr>
          <p:cNvPr id="54" name="Title 53"/>
          <p:cNvSpPr>
            <a:spLocks noGrp="1"/>
          </p:cNvSpPr>
          <p:nvPr>
            <p:ph type="title"/>
          </p:nvPr>
        </p:nvSpPr>
        <p:spPr/>
        <p:txBody>
          <a:bodyPr/>
          <a:lstStyle/>
          <a:p>
            <a:r>
              <a:rPr lang="en-US" dirty="0" smtClean="0"/>
              <a:t>Mixing Distinct Events</a:t>
            </a:r>
            <a:endParaRPr lang="en-US" dirty="0"/>
          </a:p>
        </p:txBody>
      </p:sp>
      <p:sp>
        <p:nvSpPr>
          <p:cNvPr id="13" name="TextBox 12"/>
          <p:cNvSpPr txBox="1"/>
          <p:nvPr/>
        </p:nvSpPr>
        <p:spPr>
          <a:xfrm>
            <a:off x="400325" y="2393821"/>
            <a:ext cx="8164097" cy="39703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disease </a:t>
            </a:r>
            <a:r>
              <a:rPr lang="en-US" b="1" dirty="0" smtClean="0"/>
              <a:t>broke out</a:t>
            </a:r>
            <a:r>
              <a:rPr lang="en-US" dirty="0" smtClean="0"/>
              <a:t> in Canton and </a:t>
            </a:r>
            <a:r>
              <a:rPr lang="en-US" b="1" dirty="0" smtClean="0"/>
              <a:t>spread</a:t>
            </a:r>
            <a:r>
              <a:rPr lang="en-US" dirty="0" smtClean="0"/>
              <a:t> very quickly to Sudbury.</a:t>
            </a:r>
          </a:p>
          <a:p>
            <a:endParaRPr lang="en-US" dirty="0" smtClean="0"/>
          </a:p>
          <a:p>
            <a:r>
              <a:rPr lang="en-US" dirty="0" smtClean="0"/>
              <a:t>	(X, broke out)</a:t>
            </a:r>
          </a:p>
          <a:p>
            <a:r>
              <a:rPr lang="en-US" dirty="0" smtClean="0"/>
              <a:t>	(X, spread)</a:t>
            </a:r>
          </a:p>
          <a:p>
            <a:r>
              <a:rPr lang="en-US" dirty="0" smtClean="0"/>
              <a:t>	…</a:t>
            </a:r>
          </a:p>
          <a:p>
            <a:endParaRPr lang="en-US" dirty="0" smtClean="0"/>
          </a:p>
          <a:p>
            <a:r>
              <a:rPr lang="en-US" dirty="0"/>
              <a:t>The </a:t>
            </a:r>
            <a:r>
              <a:rPr lang="en-US" dirty="0" smtClean="0"/>
              <a:t>fire </a:t>
            </a:r>
            <a:r>
              <a:rPr lang="en-US" b="1" dirty="0" smtClean="0"/>
              <a:t>broke </a:t>
            </a:r>
            <a:r>
              <a:rPr lang="en-US" b="1" dirty="0"/>
              <a:t>out</a:t>
            </a:r>
            <a:r>
              <a:rPr lang="en-US" dirty="0"/>
              <a:t> in the </a:t>
            </a:r>
            <a:r>
              <a:rPr lang="en-US" dirty="0" smtClean="0"/>
              <a:t>bedroom and </a:t>
            </a:r>
            <a:r>
              <a:rPr lang="en-US" b="1" dirty="0"/>
              <a:t>spread</a:t>
            </a:r>
            <a:r>
              <a:rPr lang="en-US" dirty="0"/>
              <a:t> </a:t>
            </a:r>
            <a:r>
              <a:rPr lang="en-US" dirty="0" smtClean="0"/>
              <a:t>quickly to the roof.</a:t>
            </a:r>
          </a:p>
          <a:p>
            <a:endParaRPr lang="en-US" dirty="0" smtClean="0"/>
          </a:p>
          <a:p>
            <a:r>
              <a:rPr lang="en-US" dirty="0" smtClean="0"/>
              <a:t>	(X, broke out)</a:t>
            </a:r>
          </a:p>
          <a:p>
            <a:r>
              <a:rPr lang="en-US" dirty="0" smtClean="0"/>
              <a:t>	(X, spread)</a:t>
            </a:r>
          </a:p>
          <a:p>
            <a:r>
              <a:rPr lang="en-US" dirty="0" smtClean="0"/>
              <a:t>	…</a:t>
            </a:r>
          </a:p>
          <a:p>
            <a:endParaRPr lang="en-US" dirty="0" smtClean="0"/>
          </a:p>
          <a:p>
            <a:r>
              <a:rPr lang="en-US" dirty="0"/>
              <a:t>	</a:t>
            </a:r>
            <a:r>
              <a:rPr lang="en-US" dirty="0" smtClean="0"/>
              <a:t>Actor X	: {	fire, infection, …,	} </a:t>
            </a:r>
          </a:p>
          <a:p>
            <a:r>
              <a:rPr lang="en-US" dirty="0"/>
              <a:t>	</a:t>
            </a:r>
            <a:r>
              <a:rPr lang="en-US" dirty="0" smtClean="0"/>
              <a:t>Roles	: {	subj(broke out), subj(spread), …,	} </a:t>
            </a:r>
          </a:p>
        </p:txBody>
      </p:sp>
      <p:sp>
        <p:nvSpPr>
          <p:cNvPr id="15" name="TextBox 14"/>
          <p:cNvSpPr txBox="1"/>
          <p:nvPr/>
        </p:nvSpPr>
        <p:spPr>
          <a:xfrm>
            <a:off x="339071" y="1306724"/>
            <a:ext cx="8505911" cy="400110"/>
          </a:xfrm>
          <a:prstGeom prst="rect">
            <a:avLst/>
          </a:prstGeom>
          <a:noFill/>
        </p:spPr>
        <p:txBody>
          <a:bodyPr wrap="square" rtlCol="0">
            <a:spAutoFit/>
          </a:bodyPr>
          <a:lstStyle/>
          <a:p>
            <a:r>
              <a:rPr lang="en-US" sz="2000" dirty="0" smtClean="0"/>
              <a:t>Dependency pair ignores useful context.</a:t>
            </a:r>
            <a:endParaRPr lang="en-US" sz="2000" dirty="0"/>
          </a:p>
        </p:txBody>
      </p:sp>
    </p:spTree>
    <p:extLst>
      <p:ext uri="{BB962C8B-B14F-4D97-AF65-F5344CB8AC3E}">
        <p14:creationId xmlns:p14="http://schemas.microsoft.com/office/powerpoint/2010/main" val="6629436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7728A7F-3C0F-F649-A167-0CE17244EC1B}" type="slidenum">
              <a:rPr lang="en-US" smtClean="0"/>
              <a:t>38</a:t>
            </a:fld>
            <a:endParaRPr lang="en-US"/>
          </a:p>
        </p:txBody>
      </p:sp>
      <p:sp>
        <p:nvSpPr>
          <p:cNvPr id="14" name="TextBox 13"/>
          <p:cNvSpPr txBox="1"/>
          <p:nvPr/>
        </p:nvSpPr>
        <p:spPr>
          <a:xfrm>
            <a:off x="-669516" y="3796675"/>
            <a:ext cx="2017737" cy="369332"/>
          </a:xfrm>
          <a:prstGeom prst="rect">
            <a:avLst/>
          </a:prstGeom>
          <a:noFill/>
        </p:spPr>
        <p:txBody>
          <a:bodyPr wrap="square" rtlCol="0">
            <a:spAutoFit/>
          </a:bodyPr>
          <a:lstStyle/>
          <a:p>
            <a:pPr algn="r"/>
            <a:endParaRPr lang="en-US" dirty="0">
              <a:solidFill>
                <a:srgbClr val="7F7F7F"/>
              </a:solidFill>
            </a:endParaRPr>
          </a:p>
        </p:txBody>
      </p:sp>
      <p:sp>
        <p:nvSpPr>
          <p:cNvPr id="54" name="Title 53"/>
          <p:cNvSpPr>
            <a:spLocks noGrp="1"/>
          </p:cNvSpPr>
          <p:nvPr>
            <p:ph type="title"/>
          </p:nvPr>
        </p:nvSpPr>
        <p:spPr/>
        <p:txBody>
          <a:bodyPr/>
          <a:lstStyle/>
          <a:p>
            <a:r>
              <a:rPr lang="en-US" dirty="0" smtClean="0"/>
              <a:t>Using Open IE Triples</a:t>
            </a:r>
            <a:endParaRPr lang="en-US" dirty="0"/>
          </a:p>
        </p:txBody>
      </p:sp>
      <p:sp>
        <p:nvSpPr>
          <p:cNvPr id="13" name="TextBox 12"/>
          <p:cNvSpPr txBox="1"/>
          <p:nvPr/>
        </p:nvSpPr>
        <p:spPr>
          <a:xfrm>
            <a:off x="400325" y="3222046"/>
            <a:ext cx="8164097"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disease broke out in Canton and spread very quickly to Sudbury.</a:t>
            </a:r>
          </a:p>
          <a:p>
            <a:endParaRPr lang="en-US" dirty="0"/>
          </a:p>
          <a:p>
            <a:r>
              <a:rPr lang="en-US" dirty="0" smtClean="0"/>
              <a:t>	(disease, broke out, Canton)</a:t>
            </a:r>
          </a:p>
          <a:p>
            <a:r>
              <a:rPr lang="en-US" dirty="0" smtClean="0"/>
              <a:t>	(disease, spread, Sudbury)</a:t>
            </a:r>
          </a:p>
          <a:p>
            <a:r>
              <a:rPr lang="en-US" dirty="0" smtClean="0"/>
              <a:t>	…</a:t>
            </a:r>
          </a:p>
          <a:p>
            <a:endParaRPr lang="en-US" dirty="0" smtClean="0"/>
          </a:p>
          <a:p>
            <a:r>
              <a:rPr lang="en-US" dirty="0"/>
              <a:t>The </a:t>
            </a:r>
            <a:r>
              <a:rPr lang="en-US" dirty="0" smtClean="0"/>
              <a:t>fire broke </a:t>
            </a:r>
            <a:r>
              <a:rPr lang="en-US" dirty="0"/>
              <a:t>out in the </a:t>
            </a:r>
            <a:r>
              <a:rPr lang="en-US" dirty="0" smtClean="0"/>
              <a:t>bedroom and </a:t>
            </a:r>
            <a:r>
              <a:rPr lang="en-US" dirty="0"/>
              <a:t>spread </a:t>
            </a:r>
            <a:r>
              <a:rPr lang="en-US" dirty="0" smtClean="0"/>
              <a:t>quickly to the roof.</a:t>
            </a:r>
          </a:p>
          <a:p>
            <a:endParaRPr lang="en-US" dirty="0" smtClean="0"/>
          </a:p>
          <a:p>
            <a:r>
              <a:rPr lang="en-US" dirty="0" smtClean="0"/>
              <a:t>	(fire, broke out, the bedroom)</a:t>
            </a:r>
          </a:p>
          <a:p>
            <a:r>
              <a:rPr lang="en-US" dirty="0" smtClean="0"/>
              <a:t>	(fire, spread, the roof)</a:t>
            </a:r>
            <a:endParaRPr lang="en-US" dirty="0"/>
          </a:p>
          <a:p>
            <a:r>
              <a:rPr lang="en-US" dirty="0" smtClean="0"/>
              <a:t>	…</a:t>
            </a:r>
          </a:p>
          <a:p>
            <a:endParaRPr lang="en-US" dirty="0" smtClean="0"/>
          </a:p>
        </p:txBody>
      </p:sp>
      <p:sp>
        <p:nvSpPr>
          <p:cNvPr id="8" name="TextBox 7"/>
          <p:cNvSpPr txBox="1"/>
          <p:nvPr/>
        </p:nvSpPr>
        <p:spPr>
          <a:xfrm>
            <a:off x="400325" y="1304324"/>
            <a:ext cx="8505911" cy="707886"/>
          </a:xfrm>
          <a:prstGeom prst="rect">
            <a:avLst/>
          </a:prstGeom>
          <a:noFill/>
        </p:spPr>
        <p:txBody>
          <a:bodyPr wrap="square" rtlCol="0">
            <a:spAutoFit/>
          </a:bodyPr>
          <a:lstStyle/>
          <a:p>
            <a:pPr marL="342900" indent="-342900">
              <a:buFont typeface="Arial"/>
              <a:buChar char="•"/>
            </a:pPr>
            <a:r>
              <a:rPr lang="en-US" sz="2000" dirty="0" smtClean="0"/>
              <a:t>Retains </a:t>
            </a:r>
            <a:r>
              <a:rPr lang="en-US" sz="2000" dirty="0"/>
              <a:t>more context to reduce ambiguity in relations</a:t>
            </a:r>
            <a:r>
              <a:rPr lang="en-US" sz="2000" dirty="0" smtClean="0"/>
              <a:t>.</a:t>
            </a:r>
          </a:p>
          <a:p>
            <a:r>
              <a:rPr lang="en-US" sz="2000" dirty="0" smtClean="0"/>
              <a:t>	</a:t>
            </a:r>
          </a:p>
        </p:txBody>
      </p:sp>
    </p:spTree>
    <p:extLst>
      <p:ext uri="{BB962C8B-B14F-4D97-AF65-F5344CB8AC3E}">
        <p14:creationId xmlns:p14="http://schemas.microsoft.com/office/powerpoint/2010/main" val="29157699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75"/>
            <a:ext cx="8229600" cy="990600"/>
          </a:xfrm>
        </p:spPr>
        <p:txBody>
          <a:bodyPr/>
          <a:lstStyle/>
          <a:p>
            <a:r>
              <a:rPr lang="en-US" dirty="0" smtClean="0"/>
              <a:t>Mixing Distinct Actors: Narrative Schemas</a:t>
            </a:r>
            <a:endParaRPr lang="en-US" dirty="0"/>
          </a:p>
        </p:txBody>
      </p:sp>
      <p:sp>
        <p:nvSpPr>
          <p:cNvPr id="7" name="Slide Number Placeholder 6"/>
          <p:cNvSpPr>
            <a:spLocks noGrp="1"/>
          </p:cNvSpPr>
          <p:nvPr>
            <p:ph type="sldNum" sz="quarter" idx="12"/>
          </p:nvPr>
        </p:nvSpPr>
        <p:spPr/>
        <p:txBody>
          <a:bodyPr/>
          <a:lstStyle/>
          <a:p>
            <a:fld id="{37728A7F-3C0F-F649-A167-0CE17244EC1B}" type="slidenum">
              <a:rPr lang="en-US" smtClean="0"/>
              <a:t>39</a:t>
            </a:fld>
            <a:endParaRPr lang="en-US"/>
          </a:p>
        </p:txBody>
      </p:sp>
      <p:grpSp>
        <p:nvGrpSpPr>
          <p:cNvPr id="54" name="Group 53"/>
          <p:cNvGrpSpPr/>
          <p:nvPr/>
        </p:nvGrpSpPr>
        <p:grpSpPr>
          <a:xfrm>
            <a:off x="2218451" y="1472839"/>
            <a:ext cx="4356967" cy="3419256"/>
            <a:chOff x="112540" y="1472839"/>
            <a:chExt cx="4356967" cy="3419256"/>
          </a:xfrm>
        </p:grpSpPr>
        <p:grpSp>
          <p:nvGrpSpPr>
            <p:cNvPr id="29" name="Group 28"/>
            <p:cNvGrpSpPr/>
            <p:nvPr/>
          </p:nvGrpSpPr>
          <p:grpSpPr>
            <a:xfrm>
              <a:off x="1305240" y="1472839"/>
              <a:ext cx="2002320" cy="3419256"/>
              <a:chOff x="989057" y="1472839"/>
              <a:chExt cx="2002320" cy="3419256"/>
            </a:xfrm>
          </p:grpSpPr>
          <p:sp>
            <p:nvSpPr>
              <p:cNvPr id="14" name="TextBox 13"/>
              <p:cNvSpPr txBox="1"/>
              <p:nvPr/>
            </p:nvSpPr>
            <p:spPr>
              <a:xfrm>
                <a:off x="1318349" y="1475775"/>
                <a:ext cx="1318344" cy="3416320"/>
              </a:xfrm>
              <a:prstGeom prst="rect">
                <a:avLst/>
              </a:prstGeom>
              <a:noFill/>
            </p:spPr>
            <p:txBody>
              <a:bodyPr wrap="square" rtlCol="0">
                <a:spAutoFit/>
              </a:bodyPr>
              <a:lstStyle/>
              <a:p>
                <a:pPr algn="ctr"/>
                <a:r>
                  <a:rPr lang="en-US" dirty="0" smtClean="0"/>
                  <a:t>oppose</a:t>
                </a:r>
              </a:p>
              <a:p>
                <a:pPr algn="ctr"/>
                <a:endParaRPr lang="en-US" dirty="0" smtClean="0"/>
              </a:p>
              <a:p>
                <a:pPr algn="ctr"/>
                <a:r>
                  <a:rPr lang="en-US" dirty="0" smtClean="0"/>
                  <a:t>sign </a:t>
                </a:r>
              </a:p>
              <a:p>
                <a:pPr algn="ctr"/>
                <a:endParaRPr lang="en-US" dirty="0"/>
              </a:p>
              <a:p>
                <a:pPr algn="ctr"/>
                <a:r>
                  <a:rPr lang="en-US" dirty="0" smtClean="0"/>
                  <a:t>approve</a:t>
                </a:r>
              </a:p>
              <a:p>
                <a:pPr algn="ctr"/>
                <a:endParaRPr lang="en-US" dirty="0"/>
              </a:p>
              <a:p>
                <a:pPr algn="ctr"/>
                <a:r>
                  <a:rPr lang="en-US" dirty="0" smtClean="0"/>
                  <a:t>veto</a:t>
                </a:r>
              </a:p>
              <a:p>
                <a:pPr algn="ctr"/>
                <a:endParaRPr lang="en-US" dirty="0"/>
              </a:p>
              <a:p>
                <a:pPr algn="ctr"/>
                <a:r>
                  <a:rPr lang="en-US" dirty="0" smtClean="0"/>
                  <a:t>support</a:t>
                </a:r>
              </a:p>
              <a:p>
                <a:pPr algn="ctr"/>
                <a:endParaRPr lang="en-US" dirty="0" smtClean="0"/>
              </a:p>
              <a:p>
                <a:pPr algn="ctr"/>
                <a:r>
                  <a:rPr lang="en-US" dirty="0" smtClean="0"/>
                  <a:t>pass</a:t>
                </a:r>
              </a:p>
              <a:p>
                <a:pPr algn="ctr"/>
                <a:endParaRPr lang="en-US" dirty="0"/>
              </a:p>
            </p:txBody>
          </p:sp>
          <p:sp>
            <p:nvSpPr>
              <p:cNvPr id="17" name="Rectangle 16"/>
              <p:cNvSpPr/>
              <p:nvPr/>
            </p:nvSpPr>
            <p:spPr>
              <a:xfrm>
                <a:off x="989057" y="1472839"/>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18" name="Rectangle 17"/>
              <p:cNvSpPr/>
              <p:nvPr/>
            </p:nvSpPr>
            <p:spPr>
              <a:xfrm>
                <a:off x="2543192" y="1480374"/>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19" name="Rectangle 18"/>
              <p:cNvSpPr/>
              <p:nvPr/>
            </p:nvSpPr>
            <p:spPr>
              <a:xfrm>
                <a:off x="1005134" y="2031702"/>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20" name="Rectangle 19"/>
              <p:cNvSpPr/>
              <p:nvPr/>
            </p:nvSpPr>
            <p:spPr>
              <a:xfrm>
                <a:off x="2543192" y="2039237"/>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21" name="Rectangle 20"/>
              <p:cNvSpPr/>
              <p:nvPr/>
            </p:nvSpPr>
            <p:spPr>
              <a:xfrm>
                <a:off x="990044" y="2589972"/>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22" name="Rectangle 21"/>
              <p:cNvSpPr/>
              <p:nvPr/>
            </p:nvSpPr>
            <p:spPr>
              <a:xfrm>
                <a:off x="2528102" y="2597507"/>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23" name="Rectangle 22"/>
              <p:cNvSpPr/>
              <p:nvPr/>
            </p:nvSpPr>
            <p:spPr>
              <a:xfrm>
                <a:off x="990044" y="3148835"/>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24" name="Rectangle 23"/>
              <p:cNvSpPr/>
              <p:nvPr/>
            </p:nvSpPr>
            <p:spPr>
              <a:xfrm>
                <a:off x="2528102" y="3156370"/>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25" name="Rectangle 24"/>
              <p:cNvSpPr/>
              <p:nvPr/>
            </p:nvSpPr>
            <p:spPr>
              <a:xfrm>
                <a:off x="990044" y="3695850"/>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26" name="Rectangle 25"/>
              <p:cNvSpPr/>
              <p:nvPr/>
            </p:nvSpPr>
            <p:spPr>
              <a:xfrm>
                <a:off x="2528102" y="3703385"/>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27" name="Rectangle 26"/>
              <p:cNvSpPr/>
              <p:nvPr/>
            </p:nvSpPr>
            <p:spPr>
              <a:xfrm>
                <a:off x="990044" y="4254713"/>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28" name="Rectangle 27"/>
              <p:cNvSpPr/>
              <p:nvPr/>
            </p:nvSpPr>
            <p:spPr>
              <a:xfrm>
                <a:off x="2528102" y="4262248"/>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grpSp>
        <p:sp>
          <p:nvSpPr>
            <p:cNvPr id="31" name="TextBox 30"/>
            <p:cNvSpPr txBox="1"/>
            <p:nvPr/>
          </p:nvSpPr>
          <p:spPr>
            <a:xfrm>
              <a:off x="112540" y="2699704"/>
              <a:ext cx="1128348" cy="830997"/>
            </a:xfrm>
            <a:prstGeom prst="rect">
              <a:avLst/>
            </a:prstGeom>
            <a:noFill/>
          </p:spPr>
          <p:txBody>
            <a:bodyPr wrap="square" rtlCol="0">
              <a:spAutoFit/>
            </a:bodyPr>
            <a:lstStyle/>
            <a:p>
              <a:pPr algn="r"/>
              <a:r>
                <a:rPr lang="en-US" sz="1600" dirty="0" smtClean="0"/>
                <a:t>bill</a:t>
              </a:r>
            </a:p>
            <a:p>
              <a:pPr algn="r"/>
              <a:r>
                <a:rPr lang="en-US" sz="1600" dirty="0" smtClean="0"/>
                <a:t>president</a:t>
              </a:r>
            </a:p>
            <a:p>
              <a:pPr algn="r"/>
              <a:r>
                <a:rPr lang="en-US" sz="1600" dirty="0" smtClean="0"/>
                <a:t>house</a:t>
              </a:r>
              <a:endParaRPr lang="en-US" sz="1600" dirty="0"/>
            </a:p>
          </p:txBody>
        </p:sp>
        <p:sp>
          <p:nvSpPr>
            <p:cNvPr id="32" name="TextBox 31"/>
            <p:cNvSpPr txBox="1"/>
            <p:nvPr/>
          </p:nvSpPr>
          <p:spPr>
            <a:xfrm>
              <a:off x="3358725" y="2699704"/>
              <a:ext cx="1110782" cy="830997"/>
            </a:xfrm>
            <a:prstGeom prst="rect">
              <a:avLst/>
            </a:prstGeom>
            <a:noFill/>
          </p:spPr>
          <p:txBody>
            <a:bodyPr wrap="square" rtlCol="0">
              <a:spAutoFit/>
            </a:bodyPr>
            <a:lstStyle/>
            <a:p>
              <a:r>
                <a:rPr lang="en-US" sz="1600" dirty="0" smtClean="0"/>
                <a:t>bill</a:t>
              </a:r>
            </a:p>
            <a:p>
              <a:r>
                <a:rPr lang="en-US" sz="1600" dirty="0" smtClean="0"/>
                <a:t>measure</a:t>
              </a:r>
            </a:p>
            <a:p>
              <a:r>
                <a:rPr lang="en-US" sz="1600" dirty="0" smtClean="0"/>
                <a:t>legislation</a:t>
              </a:r>
              <a:endParaRPr lang="en-US" sz="1600" dirty="0"/>
            </a:p>
          </p:txBody>
        </p:sp>
      </p:grpSp>
      <p:sp>
        <p:nvSpPr>
          <p:cNvPr id="55" name="Rectangle 54"/>
          <p:cNvSpPr/>
          <p:nvPr/>
        </p:nvSpPr>
        <p:spPr>
          <a:xfrm>
            <a:off x="3403718" y="5098752"/>
            <a:ext cx="5160704" cy="113465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r>
              <a:rPr lang="en-US" b="1" dirty="0" smtClean="0"/>
              <a:t>Conflates actors</a:t>
            </a:r>
            <a:r>
              <a:rPr lang="en-US" dirty="0" smtClean="0"/>
              <a:t>: </a:t>
            </a:r>
          </a:p>
          <a:p>
            <a:r>
              <a:rPr lang="en-US" dirty="0" smtClean="0"/>
              <a:t>bill, president, and house.</a:t>
            </a:r>
          </a:p>
          <a:p>
            <a:endParaRPr lang="en-US" dirty="0" smtClean="0"/>
          </a:p>
          <a:p>
            <a:endParaRPr lang="en-US" dirty="0"/>
          </a:p>
        </p:txBody>
      </p:sp>
    </p:spTree>
    <p:extLst>
      <p:ext uri="{BB962C8B-B14F-4D97-AF65-F5344CB8AC3E}">
        <p14:creationId xmlns:p14="http://schemas.microsoft.com/office/powerpoint/2010/main" val="5063162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42536" y="1177939"/>
            <a:ext cx="1475117" cy="1534089"/>
          </a:xfrm>
          <a:prstGeom prst="rect">
            <a:avLst/>
          </a:prstGeom>
        </p:spPr>
      </p:pic>
      <p:pic>
        <p:nvPicPr>
          <p:cNvPr id="3" name="Picture 2"/>
          <p:cNvPicPr>
            <a:picLocks noChangeAspect="1"/>
          </p:cNvPicPr>
          <p:nvPr/>
        </p:nvPicPr>
        <p:blipFill>
          <a:blip r:embed="rId3"/>
          <a:stretch>
            <a:fillRect/>
          </a:stretch>
        </p:blipFill>
        <p:spPr>
          <a:xfrm>
            <a:off x="7311363" y="3138897"/>
            <a:ext cx="1633475" cy="1157512"/>
          </a:xfrm>
          <a:prstGeom prst="rect">
            <a:avLst/>
          </a:prstGeom>
        </p:spPr>
      </p:pic>
      <p:pic>
        <p:nvPicPr>
          <p:cNvPr id="4" name="Picture 3"/>
          <p:cNvPicPr>
            <a:picLocks noChangeAspect="1"/>
          </p:cNvPicPr>
          <p:nvPr/>
        </p:nvPicPr>
        <p:blipFill>
          <a:blip r:embed="rId4"/>
          <a:stretch>
            <a:fillRect/>
          </a:stretch>
        </p:blipFill>
        <p:spPr>
          <a:xfrm>
            <a:off x="7339904" y="5237614"/>
            <a:ext cx="1725647" cy="923021"/>
          </a:xfrm>
          <a:prstGeom prst="rect">
            <a:avLst/>
          </a:prstGeom>
        </p:spPr>
      </p:pic>
      <p:sp>
        <p:nvSpPr>
          <p:cNvPr id="8" name="Rectangle 7"/>
          <p:cNvSpPr/>
          <p:nvPr/>
        </p:nvSpPr>
        <p:spPr>
          <a:xfrm>
            <a:off x="344714" y="1177938"/>
            <a:ext cx="6567715" cy="1477328"/>
          </a:xfrm>
          <a:prstGeom prst="rect">
            <a:avLst/>
          </a:prstGeom>
        </p:spPr>
        <p:txBody>
          <a:bodyPr wrap="square">
            <a:spAutoFit/>
          </a:bodyPr>
          <a:lstStyle/>
          <a:p>
            <a:r>
              <a:rPr lang="en-US" b="1" dirty="0" smtClean="0"/>
              <a:t>Modeling Events</a:t>
            </a:r>
          </a:p>
          <a:p>
            <a:endParaRPr lang="en-US" dirty="0"/>
          </a:p>
          <a:p>
            <a:r>
              <a:rPr lang="en-US" dirty="0" smtClean="0"/>
              <a:t>Identify salient actors and their roles in an event.</a:t>
            </a:r>
            <a:endParaRPr lang="en-US" dirty="0"/>
          </a:p>
          <a:p>
            <a:endParaRPr lang="en-US" dirty="0" smtClean="0"/>
          </a:p>
          <a:p>
            <a:endParaRPr lang="en-US" dirty="0"/>
          </a:p>
        </p:txBody>
      </p:sp>
      <p:sp>
        <p:nvSpPr>
          <p:cNvPr id="9" name="Rectangle 8"/>
          <p:cNvSpPr/>
          <p:nvPr/>
        </p:nvSpPr>
        <p:spPr>
          <a:xfrm>
            <a:off x="344713" y="3195926"/>
            <a:ext cx="6567715" cy="923330"/>
          </a:xfrm>
          <a:prstGeom prst="rect">
            <a:avLst/>
          </a:prstGeom>
        </p:spPr>
        <p:txBody>
          <a:bodyPr wrap="square">
            <a:spAutoFit/>
          </a:bodyPr>
          <a:lstStyle/>
          <a:p>
            <a:r>
              <a:rPr lang="en-US" b="1" dirty="0" smtClean="0"/>
              <a:t>Generating Topic Pages</a:t>
            </a:r>
          </a:p>
          <a:p>
            <a:endParaRPr lang="en-US" dirty="0"/>
          </a:p>
          <a:p>
            <a:r>
              <a:rPr lang="en-US" dirty="0"/>
              <a:t>Aggregate and organize information about </a:t>
            </a:r>
            <a:r>
              <a:rPr lang="en-US" dirty="0" smtClean="0"/>
              <a:t>entities.</a:t>
            </a:r>
            <a:endParaRPr lang="en-US" dirty="0"/>
          </a:p>
        </p:txBody>
      </p:sp>
      <p:sp>
        <p:nvSpPr>
          <p:cNvPr id="10" name="Rectangle 9"/>
          <p:cNvSpPr/>
          <p:nvPr/>
        </p:nvSpPr>
        <p:spPr>
          <a:xfrm>
            <a:off x="344714" y="5237305"/>
            <a:ext cx="6567714" cy="923330"/>
          </a:xfrm>
          <a:prstGeom prst="rect">
            <a:avLst/>
          </a:prstGeom>
        </p:spPr>
        <p:txBody>
          <a:bodyPr wrap="square">
            <a:spAutoFit/>
          </a:bodyPr>
          <a:lstStyle/>
          <a:p>
            <a:r>
              <a:rPr lang="en-US" b="1" dirty="0" smtClean="0"/>
              <a:t>Question </a:t>
            </a:r>
            <a:r>
              <a:rPr lang="en-US" b="1" dirty="0"/>
              <a:t>Answering</a:t>
            </a:r>
          </a:p>
          <a:p>
            <a:r>
              <a:rPr lang="en-US" b="1" dirty="0"/>
              <a:t>	</a:t>
            </a:r>
            <a:endParaRPr lang="en-US" dirty="0"/>
          </a:p>
          <a:p>
            <a:r>
              <a:rPr lang="en-US" dirty="0"/>
              <a:t>Answer 4</a:t>
            </a:r>
            <a:r>
              <a:rPr lang="en-US" baseline="30000" dirty="0"/>
              <a:t>th</a:t>
            </a:r>
            <a:r>
              <a:rPr lang="en-US" dirty="0"/>
              <a:t> grade science exams.</a:t>
            </a:r>
          </a:p>
        </p:txBody>
      </p:sp>
      <p:sp>
        <p:nvSpPr>
          <p:cNvPr id="11" name="Title 10"/>
          <p:cNvSpPr>
            <a:spLocks noGrp="1"/>
          </p:cNvSpPr>
          <p:nvPr>
            <p:ph type="title"/>
          </p:nvPr>
        </p:nvSpPr>
        <p:spPr/>
        <p:txBody>
          <a:bodyPr/>
          <a:lstStyle/>
          <a:p>
            <a:pPr algn="ctr"/>
            <a:r>
              <a:rPr lang="en-US" dirty="0" smtClean="0"/>
              <a:t>Knowledge Extraction</a:t>
            </a:r>
            <a:endParaRPr lang="en-US" dirty="0"/>
          </a:p>
        </p:txBody>
      </p:sp>
    </p:spTree>
    <p:extLst>
      <p:ext uri="{BB962C8B-B14F-4D97-AF65-F5344CB8AC3E}">
        <p14:creationId xmlns:p14="http://schemas.microsoft.com/office/powerpoint/2010/main" val="79085549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75"/>
            <a:ext cx="8229600" cy="990600"/>
          </a:xfrm>
        </p:spPr>
        <p:txBody>
          <a:bodyPr/>
          <a:lstStyle/>
          <a:p>
            <a:r>
              <a:rPr lang="en-US" dirty="0" smtClean="0"/>
              <a:t>Mixing Distinct Actors: Rel-grams</a:t>
            </a:r>
            <a:endParaRPr lang="en-US" dirty="0"/>
          </a:p>
        </p:txBody>
      </p:sp>
      <p:sp>
        <p:nvSpPr>
          <p:cNvPr id="5" name="Rectangle 4"/>
          <p:cNvSpPr/>
          <p:nvPr/>
        </p:nvSpPr>
        <p:spPr>
          <a:xfrm>
            <a:off x="2556290" y="5098752"/>
            <a:ext cx="4840064" cy="143738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dirty="0" smtClean="0"/>
              <a:t>Open IE provides nice benefits over SVO:</a:t>
            </a:r>
          </a:p>
          <a:p>
            <a:r>
              <a:rPr lang="en-US" dirty="0" smtClean="0"/>
              <a:t>	</a:t>
            </a:r>
            <a:r>
              <a:rPr lang="en-US" dirty="0"/>
              <a:t>-  Able to distinguish distinct </a:t>
            </a:r>
            <a:r>
              <a:rPr lang="en-US" dirty="0" smtClean="0"/>
              <a:t>actors.</a:t>
            </a:r>
          </a:p>
          <a:p>
            <a:r>
              <a:rPr lang="en-US" dirty="0" smtClean="0"/>
              <a:t>	- Noun mediated relations captured.</a:t>
            </a:r>
          </a:p>
        </p:txBody>
      </p:sp>
      <p:sp>
        <p:nvSpPr>
          <p:cNvPr id="7" name="Slide Number Placeholder 6"/>
          <p:cNvSpPr>
            <a:spLocks noGrp="1"/>
          </p:cNvSpPr>
          <p:nvPr>
            <p:ph type="sldNum" sz="quarter" idx="12"/>
          </p:nvPr>
        </p:nvSpPr>
        <p:spPr/>
        <p:txBody>
          <a:bodyPr/>
          <a:lstStyle/>
          <a:p>
            <a:fld id="{37728A7F-3C0F-F649-A167-0CE17244EC1B}" type="slidenum">
              <a:rPr lang="en-US" smtClean="0"/>
              <a:t>40</a:t>
            </a:fld>
            <a:endParaRPr lang="en-US"/>
          </a:p>
        </p:txBody>
      </p:sp>
      <p:grpSp>
        <p:nvGrpSpPr>
          <p:cNvPr id="56" name="Group 55"/>
          <p:cNvGrpSpPr/>
          <p:nvPr/>
        </p:nvGrpSpPr>
        <p:grpSpPr>
          <a:xfrm>
            <a:off x="2234742" y="1489946"/>
            <a:ext cx="4840064" cy="3544506"/>
            <a:chOff x="4549892" y="1352188"/>
            <a:chExt cx="4840064" cy="3544506"/>
          </a:xfrm>
        </p:grpSpPr>
        <p:sp>
          <p:nvSpPr>
            <p:cNvPr id="15" name="TextBox 14"/>
            <p:cNvSpPr txBox="1"/>
            <p:nvPr/>
          </p:nvSpPr>
          <p:spPr>
            <a:xfrm>
              <a:off x="6181410" y="1480374"/>
              <a:ext cx="1438589" cy="3416320"/>
            </a:xfrm>
            <a:prstGeom prst="rect">
              <a:avLst/>
            </a:prstGeom>
            <a:noFill/>
          </p:spPr>
          <p:txBody>
            <a:bodyPr wrap="square" rtlCol="0">
              <a:spAutoFit/>
            </a:bodyPr>
            <a:lstStyle/>
            <a:p>
              <a:pPr algn="ctr"/>
              <a:r>
                <a:rPr lang="en-US" dirty="0" smtClean="0"/>
                <a:t>veto</a:t>
              </a:r>
            </a:p>
            <a:p>
              <a:pPr algn="ctr"/>
              <a:endParaRPr lang="en-US" dirty="0" smtClean="0"/>
            </a:p>
            <a:p>
              <a:pPr algn="ctr"/>
              <a:r>
                <a:rPr lang="en-US" dirty="0" smtClean="0"/>
                <a:t>sign by </a:t>
              </a:r>
            </a:p>
            <a:p>
              <a:pPr algn="ctr"/>
              <a:endParaRPr lang="en-US" dirty="0"/>
            </a:p>
            <a:p>
              <a:pPr algn="ctr"/>
              <a:r>
                <a:rPr lang="en-US" dirty="0" smtClean="0"/>
                <a:t>pass by</a:t>
              </a:r>
            </a:p>
            <a:p>
              <a:pPr algn="ctr"/>
              <a:endParaRPr lang="en-US" dirty="0"/>
            </a:p>
            <a:p>
              <a:pPr algn="ctr"/>
              <a:r>
                <a:rPr lang="en-US" dirty="0" smtClean="0"/>
                <a:t>sign into</a:t>
              </a:r>
            </a:p>
            <a:p>
              <a:pPr algn="ctr"/>
              <a:endParaRPr lang="en-US" dirty="0"/>
            </a:p>
            <a:p>
              <a:pPr algn="ctr"/>
              <a:r>
                <a:rPr lang="en-US" dirty="0" smtClean="0"/>
                <a:t>to sign</a:t>
              </a:r>
            </a:p>
            <a:p>
              <a:pPr algn="ctr"/>
              <a:endParaRPr lang="en-US" dirty="0" smtClean="0"/>
            </a:p>
            <a:p>
              <a:pPr algn="ctr"/>
              <a:r>
                <a:rPr lang="en-US" dirty="0" smtClean="0"/>
                <a:t>governor of</a:t>
              </a:r>
            </a:p>
            <a:p>
              <a:pPr algn="ctr"/>
              <a:endParaRPr lang="en-US" dirty="0"/>
            </a:p>
          </p:txBody>
        </p:sp>
        <p:sp>
          <p:nvSpPr>
            <p:cNvPr id="35" name="Rectangle 34"/>
            <p:cNvSpPr/>
            <p:nvPr/>
          </p:nvSpPr>
          <p:spPr>
            <a:xfrm>
              <a:off x="5734220" y="1439207"/>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36" name="Rectangle 35"/>
            <p:cNvSpPr/>
            <p:nvPr/>
          </p:nvSpPr>
          <p:spPr>
            <a:xfrm>
              <a:off x="7625972" y="1446742"/>
              <a:ext cx="448185" cy="4571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endParaRPr lang="en-US" sz="1200" dirty="0"/>
            </a:p>
          </p:txBody>
        </p:sp>
        <p:sp>
          <p:nvSpPr>
            <p:cNvPr id="37" name="Rectangle 36"/>
            <p:cNvSpPr/>
            <p:nvPr/>
          </p:nvSpPr>
          <p:spPr>
            <a:xfrm>
              <a:off x="5750297" y="1998070"/>
              <a:ext cx="428686" cy="46222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p>
          </p:txBody>
        </p:sp>
        <p:sp>
          <p:nvSpPr>
            <p:cNvPr id="40" name="Rectangle 39"/>
            <p:cNvSpPr/>
            <p:nvPr/>
          </p:nvSpPr>
          <p:spPr>
            <a:xfrm>
              <a:off x="7610882" y="2563875"/>
              <a:ext cx="448185" cy="45719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A3</a:t>
              </a:r>
              <a:endParaRPr lang="en-US" sz="1200" dirty="0"/>
            </a:p>
          </p:txBody>
        </p:sp>
        <p:sp>
          <p:nvSpPr>
            <p:cNvPr id="41" name="Rectangle 40"/>
            <p:cNvSpPr/>
            <p:nvPr/>
          </p:nvSpPr>
          <p:spPr>
            <a:xfrm>
              <a:off x="5735207" y="3115203"/>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42" name="Rectangle 41"/>
            <p:cNvSpPr/>
            <p:nvPr/>
          </p:nvSpPr>
          <p:spPr>
            <a:xfrm>
              <a:off x="7610882" y="3122738"/>
              <a:ext cx="448185" cy="457199"/>
            </a:xfrm>
            <a:prstGeom prst="rect">
              <a:avLst/>
            </a:prstGeom>
            <a:solidFill>
              <a:schemeClr val="tx1">
                <a:lumMod val="25000"/>
                <a:lumOff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A4</a:t>
              </a:r>
              <a:endParaRPr lang="en-US" sz="1200" dirty="0"/>
            </a:p>
          </p:txBody>
        </p:sp>
        <p:sp>
          <p:nvSpPr>
            <p:cNvPr id="43" name="Rectangle 42"/>
            <p:cNvSpPr/>
            <p:nvPr/>
          </p:nvSpPr>
          <p:spPr>
            <a:xfrm>
              <a:off x="5735207" y="3662218"/>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44" name="Rectangle 43"/>
            <p:cNvSpPr/>
            <p:nvPr/>
          </p:nvSpPr>
          <p:spPr>
            <a:xfrm>
              <a:off x="7610882" y="3669753"/>
              <a:ext cx="448185" cy="457199"/>
            </a:xfrm>
            <a:prstGeom prst="rect">
              <a:avLst/>
            </a:prstGeom>
            <a:solidFill>
              <a:schemeClr val="accent6">
                <a:lumMod val="40000"/>
                <a:lumOff val="6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A5</a:t>
              </a:r>
              <a:endParaRPr lang="en-US" sz="1200" dirty="0"/>
            </a:p>
          </p:txBody>
        </p:sp>
        <p:sp>
          <p:nvSpPr>
            <p:cNvPr id="45" name="Rectangle 44"/>
            <p:cNvSpPr/>
            <p:nvPr/>
          </p:nvSpPr>
          <p:spPr>
            <a:xfrm>
              <a:off x="5735207" y="4221081"/>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46" name="Rectangle 45"/>
            <p:cNvSpPr/>
            <p:nvPr/>
          </p:nvSpPr>
          <p:spPr>
            <a:xfrm>
              <a:off x="7610882" y="4228616"/>
              <a:ext cx="448185" cy="4571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A6</a:t>
              </a:r>
              <a:endParaRPr lang="en-US" sz="1200" dirty="0"/>
            </a:p>
          </p:txBody>
        </p:sp>
        <p:sp>
          <p:nvSpPr>
            <p:cNvPr id="47" name="TextBox 46"/>
            <p:cNvSpPr txBox="1"/>
            <p:nvPr/>
          </p:nvSpPr>
          <p:spPr>
            <a:xfrm>
              <a:off x="4549892" y="1382442"/>
              <a:ext cx="1110782" cy="830997"/>
            </a:xfrm>
            <a:prstGeom prst="rect">
              <a:avLst/>
            </a:prstGeom>
            <a:noFill/>
          </p:spPr>
          <p:txBody>
            <a:bodyPr wrap="square" rtlCol="0">
              <a:spAutoFit/>
            </a:bodyPr>
            <a:lstStyle/>
            <a:p>
              <a:pPr algn="r"/>
              <a:r>
                <a:rPr lang="en-US" sz="1600" dirty="0" smtClean="0"/>
                <a:t>Carey</a:t>
              </a:r>
            </a:p>
            <a:p>
              <a:pPr algn="r"/>
              <a:r>
                <a:rPr lang="en-US" sz="1600" dirty="0" smtClean="0"/>
                <a:t>Anthony</a:t>
              </a:r>
            </a:p>
            <a:p>
              <a:pPr algn="r"/>
              <a:r>
                <a:rPr lang="en-US" sz="1600" dirty="0" smtClean="0"/>
                <a:t>Volpe</a:t>
              </a:r>
              <a:endParaRPr lang="en-US" sz="1600" dirty="0"/>
            </a:p>
          </p:txBody>
        </p:sp>
        <p:sp>
          <p:nvSpPr>
            <p:cNvPr id="48" name="Rectangle 47"/>
            <p:cNvSpPr/>
            <p:nvPr/>
          </p:nvSpPr>
          <p:spPr>
            <a:xfrm>
              <a:off x="7620000" y="1998070"/>
              <a:ext cx="428686" cy="4622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A1</a:t>
              </a:r>
            </a:p>
          </p:txBody>
        </p:sp>
        <p:sp>
          <p:nvSpPr>
            <p:cNvPr id="49" name="Rectangle 48"/>
            <p:cNvSpPr/>
            <p:nvPr/>
          </p:nvSpPr>
          <p:spPr>
            <a:xfrm>
              <a:off x="5734220" y="2547800"/>
              <a:ext cx="428686" cy="46222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A2</a:t>
              </a:r>
            </a:p>
          </p:txBody>
        </p:sp>
        <p:sp>
          <p:nvSpPr>
            <p:cNvPr id="50" name="TextBox 49"/>
            <p:cNvSpPr txBox="1"/>
            <p:nvPr/>
          </p:nvSpPr>
          <p:spPr>
            <a:xfrm>
              <a:off x="8074157" y="2331693"/>
              <a:ext cx="1308092" cy="830997"/>
            </a:xfrm>
            <a:prstGeom prst="rect">
              <a:avLst/>
            </a:prstGeom>
            <a:noFill/>
          </p:spPr>
          <p:txBody>
            <a:bodyPr wrap="square" rtlCol="0">
              <a:spAutoFit/>
            </a:bodyPr>
            <a:lstStyle/>
            <a:p>
              <a:pPr algn="just"/>
              <a:r>
                <a:rPr lang="en-US" sz="1600" dirty="0" smtClean="0"/>
                <a:t>Sate senate</a:t>
              </a:r>
            </a:p>
            <a:p>
              <a:pPr algn="just"/>
              <a:r>
                <a:rPr lang="en-US" sz="1600" dirty="0" smtClean="0"/>
                <a:t>Senate</a:t>
              </a:r>
            </a:p>
            <a:p>
              <a:pPr algn="just"/>
              <a:r>
                <a:rPr lang="en-US" sz="1600" dirty="0"/>
                <a:t>H</a:t>
              </a:r>
              <a:r>
                <a:rPr lang="en-US" sz="1600" dirty="0" smtClean="0"/>
                <a:t>ouse</a:t>
              </a:r>
              <a:endParaRPr lang="en-US" sz="1600" dirty="0"/>
            </a:p>
          </p:txBody>
        </p:sp>
        <p:sp>
          <p:nvSpPr>
            <p:cNvPr id="51" name="TextBox 50"/>
            <p:cNvSpPr txBox="1"/>
            <p:nvPr/>
          </p:nvSpPr>
          <p:spPr>
            <a:xfrm>
              <a:off x="8049710" y="4061098"/>
              <a:ext cx="1308092" cy="830997"/>
            </a:xfrm>
            <a:prstGeom prst="rect">
              <a:avLst/>
            </a:prstGeom>
            <a:noFill/>
          </p:spPr>
          <p:txBody>
            <a:bodyPr wrap="square" rtlCol="0">
              <a:spAutoFit/>
            </a:bodyPr>
            <a:lstStyle/>
            <a:p>
              <a:pPr algn="just"/>
              <a:r>
                <a:rPr lang="en-US" sz="1600" dirty="0" smtClean="0"/>
                <a:t>Mass.</a:t>
              </a:r>
            </a:p>
            <a:p>
              <a:pPr algn="just"/>
              <a:r>
                <a:rPr lang="en-US" sz="1600" dirty="0" smtClean="0"/>
                <a:t>state</a:t>
              </a:r>
            </a:p>
            <a:p>
              <a:pPr algn="just"/>
              <a:r>
                <a:rPr lang="en-US" sz="1600" dirty="0" smtClean="0"/>
                <a:t>S. Carolina</a:t>
              </a:r>
              <a:endParaRPr lang="en-US" sz="1600" dirty="0"/>
            </a:p>
          </p:txBody>
        </p:sp>
        <p:sp>
          <p:nvSpPr>
            <p:cNvPr id="52" name="TextBox 51"/>
            <p:cNvSpPr txBox="1"/>
            <p:nvPr/>
          </p:nvSpPr>
          <p:spPr>
            <a:xfrm>
              <a:off x="8081864" y="1352188"/>
              <a:ext cx="1308092" cy="830997"/>
            </a:xfrm>
            <a:prstGeom prst="rect">
              <a:avLst/>
            </a:prstGeom>
            <a:noFill/>
          </p:spPr>
          <p:txBody>
            <a:bodyPr wrap="square" rtlCol="0">
              <a:spAutoFit/>
            </a:bodyPr>
            <a:lstStyle/>
            <a:p>
              <a:pPr algn="just"/>
              <a:r>
                <a:rPr lang="en-US" sz="1600" dirty="0" smtClean="0"/>
                <a:t>legislation</a:t>
              </a:r>
            </a:p>
            <a:p>
              <a:pPr algn="just"/>
              <a:r>
                <a:rPr lang="en-US" sz="1600" dirty="0" smtClean="0"/>
                <a:t>bill</a:t>
              </a:r>
            </a:p>
            <a:p>
              <a:pPr algn="just"/>
              <a:r>
                <a:rPr lang="en-US" sz="1600" dirty="0" smtClean="0"/>
                <a:t>law</a:t>
              </a:r>
              <a:endParaRPr lang="en-US" sz="1600" dirty="0"/>
            </a:p>
          </p:txBody>
        </p:sp>
        <p:sp>
          <p:nvSpPr>
            <p:cNvPr id="53" name="TextBox 52"/>
            <p:cNvSpPr txBox="1"/>
            <p:nvPr/>
          </p:nvSpPr>
          <p:spPr>
            <a:xfrm>
              <a:off x="8081864" y="3115202"/>
              <a:ext cx="1308092" cy="830997"/>
            </a:xfrm>
            <a:prstGeom prst="rect">
              <a:avLst/>
            </a:prstGeom>
            <a:noFill/>
          </p:spPr>
          <p:txBody>
            <a:bodyPr wrap="square" rtlCol="0">
              <a:spAutoFit/>
            </a:bodyPr>
            <a:lstStyle/>
            <a:p>
              <a:pPr algn="just"/>
              <a:r>
                <a:rPr lang="en-US" sz="1600" dirty="0" smtClean="0"/>
                <a:t>law</a:t>
              </a:r>
            </a:p>
            <a:p>
              <a:pPr algn="just"/>
              <a:endParaRPr lang="en-US" sz="1600" dirty="0"/>
            </a:p>
            <a:p>
              <a:pPr algn="just"/>
              <a:r>
                <a:rPr lang="en-US" sz="1600" dirty="0" smtClean="0"/>
                <a:t>bill</a:t>
              </a:r>
              <a:endParaRPr lang="en-US" sz="1600" dirty="0"/>
            </a:p>
          </p:txBody>
        </p:sp>
      </p:grpSp>
    </p:spTree>
    <p:extLst>
      <p:ext uri="{BB962C8B-B14F-4D97-AF65-F5344CB8AC3E}">
        <p14:creationId xmlns:p14="http://schemas.microsoft.com/office/powerpoint/2010/main" val="3596578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2"/>
          <p:cNvSpPr>
            <a:spLocks noGrp="1"/>
          </p:cNvSpPr>
          <p:nvPr>
            <p:ph idx="1"/>
          </p:nvPr>
        </p:nvSpPr>
        <p:spPr/>
        <p:txBody>
          <a:bodyPr>
            <a:normAutofit/>
          </a:bodyPr>
          <a:lstStyle/>
          <a:p>
            <a:r>
              <a:rPr lang="en-US" sz="2000" dirty="0" smtClean="0"/>
              <a:t>Open IE based co-occurrence model to extract knowledge about events.</a:t>
            </a:r>
          </a:p>
          <a:p>
            <a:endParaRPr lang="en-US" sz="2000" dirty="0" smtClean="0"/>
          </a:p>
          <a:p>
            <a:r>
              <a:rPr lang="en-US" sz="2000" dirty="0" smtClean="0"/>
              <a:t>Towards script like knowledge</a:t>
            </a:r>
          </a:p>
          <a:p>
            <a:pPr lvl="1"/>
            <a:r>
              <a:rPr lang="en-US" dirty="0" smtClean="0"/>
              <a:t>Causality </a:t>
            </a:r>
          </a:p>
          <a:p>
            <a:pPr lvl="1"/>
            <a:r>
              <a:rPr lang="en-US" dirty="0" smtClean="0"/>
              <a:t>Temporal ordering</a:t>
            </a:r>
            <a:endParaRPr lang="en-US" dirty="0"/>
          </a:p>
          <a:p>
            <a:endParaRPr lang="en-US" sz="2000" dirty="0" smtClean="0"/>
          </a:p>
          <a:p>
            <a:r>
              <a:rPr lang="en-US" sz="2000" dirty="0" smtClean="0"/>
              <a:t>Applications</a:t>
            </a:r>
          </a:p>
          <a:p>
            <a:pPr lvl="1"/>
            <a:r>
              <a:rPr lang="en-US" dirty="0" smtClean="0"/>
              <a:t>Building </a:t>
            </a:r>
            <a:r>
              <a:rPr lang="en-US" dirty="0"/>
              <a:t>extractors for Open event schemas.</a:t>
            </a:r>
          </a:p>
          <a:p>
            <a:pPr lvl="1"/>
            <a:r>
              <a:rPr lang="en-US" dirty="0" smtClean="0"/>
              <a:t>Co-reference</a:t>
            </a:r>
          </a:p>
          <a:p>
            <a:pPr lvl="1"/>
            <a:r>
              <a:rPr lang="en-US" dirty="0" smtClean="0"/>
              <a:t>Single-document summarization</a:t>
            </a:r>
            <a:endParaRPr lang="en-US" dirty="0"/>
          </a:p>
          <a:p>
            <a:endParaRPr lang="en-US" sz="2000" dirty="0" smtClean="0"/>
          </a:p>
        </p:txBody>
      </p:sp>
      <p:sp>
        <p:nvSpPr>
          <p:cNvPr id="6" name="TextBox 5"/>
          <p:cNvSpPr txBox="1"/>
          <p:nvPr/>
        </p:nvSpPr>
        <p:spPr>
          <a:xfrm>
            <a:off x="1469571" y="4934859"/>
            <a:ext cx="6640286" cy="17543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dirty="0"/>
          </a:p>
          <a:p>
            <a:r>
              <a:rPr lang="en-US" dirty="0" smtClean="0"/>
              <a:t>Bootstrapping from high-precision models of phenomena</a:t>
            </a:r>
          </a:p>
          <a:p>
            <a:endParaRPr lang="en-US" dirty="0"/>
          </a:p>
          <a:p>
            <a:r>
              <a:rPr lang="en-US" dirty="0" smtClean="0"/>
              <a:t>-- Schema relations as a starting point for building extractors.</a:t>
            </a:r>
          </a:p>
          <a:p>
            <a:r>
              <a:rPr lang="en-US" dirty="0" smtClean="0"/>
              <a:t>-- Explicit causal and temporal links to detect implicit links</a:t>
            </a:r>
          </a:p>
          <a:p>
            <a:endParaRPr lang="en-US" dirty="0" smtClean="0"/>
          </a:p>
        </p:txBody>
      </p:sp>
    </p:spTree>
    <p:extLst>
      <p:ext uri="{BB962C8B-B14F-4D97-AF65-F5344CB8AC3E}">
        <p14:creationId xmlns:p14="http://schemas.microsoft.com/office/powerpoint/2010/main" val="108844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339071" y="16520"/>
            <a:ext cx="8505911"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1">
                    <a:lumMod val="50000"/>
                    <a:lumOff val="50000"/>
                  </a:schemeClr>
                </a:solidFill>
                <a:latin typeface="+mj-lt"/>
                <a:ea typeface="+mj-ea"/>
                <a:cs typeface="+mj-cs"/>
              </a:defRPr>
            </a:lvl1pPr>
          </a:lstStyle>
          <a:p>
            <a:endParaRPr lang="en-US" sz="2200" dirty="0"/>
          </a:p>
        </p:txBody>
      </p:sp>
      <p:pic>
        <p:nvPicPr>
          <p:cNvPr id="22" name="Picture 21"/>
          <p:cNvPicPr>
            <a:picLocks noChangeAspect="1"/>
          </p:cNvPicPr>
          <p:nvPr/>
        </p:nvPicPr>
        <p:blipFill>
          <a:blip r:embed="rId3"/>
          <a:stretch>
            <a:fillRect/>
          </a:stretch>
        </p:blipFill>
        <p:spPr>
          <a:xfrm>
            <a:off x="2490334" y="302239"/>
            <a:ext cx="4013200" cy="520700"/>
          </a:xfrm>
          <a:prstGeom prst="rect">
            <a:avLst/>
          </a:prstGeom>
        </p:spPr>
      </p:pic>
      <p:grpSp>
        <p:nvGrpSpPr>
          <p:cNvPr id="27" name="Group 26"/>
          <p:cNvGrpSpPr/>
          <p:nvPr/>
        </p:nvGrpSpPr>
        <p:grpSpPr>
          <a:xfrm>
            <a:off x="5360534" y="2834678"/>
            <a:ext cx="1877446" cy="1606707"/>
            <a:chOff x="1165516" y="3944993"/>
            <a:chExt cx="3164603" cy="2418441"/>
          </a:xfrm>
        </p:grpSpPr>
        <p:pic>
          <p:nvPicPr>
            <p:cNvPr id="24" name="Picture 23"/>
            <p:cNvPicPr>
              <a:picLocks noChangeAspect="1"/>
            </p:cNvPicPr>
            <p:nvPr/>
          </p:nvPicPr>
          <p:blipFill>
            <a:blip r:embed="rId4"/>
            <a:stretch>
              <a:fillRect/>
            </a:stretch>
          </p:blipFill>
          <p:spPr>
            <a:xfrm>
              <a:off x="1165516" y="3944993"/>
              <a:ext cx="3164603" cy="2418441"/>
            </a:xfrm>
            <a:prstGeom prst="rect">
              <a:avLst/>
            </a:prstGeom>
          </p:spPr>
        </p:pic>
        <p:pic>
          <p:nvPicPr>
            <p:cNvPr id="23" name="Picture 22"/>
            <p:cNvPicPr>
              <a:picLocks noChangeAspect="1"/>
            </p:cNvPicPr>
            <p:nvPr/>
          </p:nvPicPr>
          <p:blipFill>
            <a:blip r:embed="rId5"/>
            <a:stretch>
              <a:fillRect/>
            </a:stretch>
          </p:blipFill>
          <p:spPr>
            <a:xfrm>
              <a:off x="3042962" y="5403505"/>
              <a:ext cx="582310" cy="388761"/>
            </a:xfrm>
            <a:prstGeom prst="rect">
              <a:avLst/>
            </a:prstGeom>
          </p:spPr>
        </p:pic>
      </p:grpSp>
      <p:grpSp>
        <p:nvGrpSpPr>
          <p:cNvPr id="36" name="Group 35"/>
          <p:cNvGrpSpPr/>
          <p:nvPr/>
        </p:nvGrpSpPr>
        <p:grpSpPr>
          <a:xfrm>
            <a:off x="1848619" y="2654150"/>
            <a:ext cx="2283361" cy="1787235"/>
            <a:chOff x="5300179" y="2664089"/>
            <a:chExt cx="2283361" cy="1787235"/>
          </a:xfrm>
        </p:grpSpPr>
        <p:pic>
          <p:nvPicPr>
            <p:cNvPr id="26" name="Picture 25"/>
            <p:cNvPicPr>
              <a:picLocks noChangeAspect="1"/>
            </p:cNvPicPr>
            <p:nvPr/>
          </p:nvPicPr>
          <p:blipFill>
            <a:blip r:embed="rId6"/>
            <a:stretch>
              <a:fillRect/>
            </a:stretch>
          </p:blipFill>
          <p:spPr>
            <a:xfrm>
              <a:off x="5300179" y="3229991"/>
              <a:ext cx="2283361" cy="1221333"/>
            </a:xfrm>
            <a:prstGeom prst="rect">
              <a:avLst/>
            </a:prstGeom>
          </p:spPr>
        </p:pic>
        <p:sp>
          <p:nvSpPr>
            <p:cNvPr id="33" name="TextBox 32"/>
            <p:cNvSpPr txBox="1"/>
            <p:nvPr/>
          </p:nvSpPr>
          <p:spPr>
            <a:xfrm>
              <a:off x="5300179" y="2664089"/>
              <a:ext cx="2283361" cy="461665"/>
            </a:xfrm>
            <a:prstGeom prst="rect">
              <a:avLst/>
            </a:prstGeom>
            <a:noFill/>
          </p:spPr>
          <p:txBody>
            <a:bodyPr wrap="square" rtlCol="0">
              <a:spAutoFit/>
            </a:bodyPr>
            <a:lstStyle/>
            <a:p>
              <a:r>
                <a:rPr lang="en-US" sz="2400" b="1" dirty="0" smtClean="0">
                  <a:solidFill>
                    <a:srgbClr val="800000"/>
                  </a:solidFill>
                </a:rPr>
                <a:t>Project Aristo</a:t>
              </a:r>
              <a:endParaRPr lang="en-US" sz="2400" b="1" dirty="0">
                <a:solidFill>
                  <a:srgbClr val="800000"/>
                </a:solidFill>
              </a:endParaRPr>
            </a:p>
          </p:txBody>
        </p:sp>
      </p:grpSp>
      <p:sp>
        <p:nvSpPr>
          <p:cNvPr id="38" name="TextBox 37"/>
          <p:cNvSpPr txBox="1"/>
          <p:nvPr/>
        </p:nvSpPr>
        <p:spPr>
          <a:xfrm>
            <a:off x="212071" y="1777999"/>
            <a:ext cx="8505911" cy="461665"/>
          </a:xfrm>
          <a:prstGeom prst="rect">
            <a:avLst/>
          </a:prstGeom>
          <a:noFill/>
        </p:spPr>
        <p:txBody>
          <a:bodyPr wrap="square" rtlCol="0">
            <a:spAutoFit/>
          </a:bodyPr>
          <a:lstStyle/>
          <a:p>
            <a:pPr algn="ctr"/>
            <a:r>
              <a:rPr lang="en-US" sz="2400" dirty="0" smtClean="0"/>
              <a:t>Question Answering</a:t>
            </a:r>
            <a:endParaRPr lang="en-US" sz="2400" dirty="0"/>
          </a:p>
        </p:txBody>
      </p:sp>
      <p:sp>
        <p:nvSpPr>
          <p:cNvPr id="40" name="TextBox 39"/>
          <p:cNvSpPr txBox="1"/>
          <p:nvPr/>
        </p:nvSpPr>
        <p:spPr>
          <a:xfrm>
            <a:off x="1848619" y="4989286"/>
            <a:ext cx="6460810" cy="923330"/>
          </a:xfrm>
          <a:prstGeom prst="rect">
            <a:avLst/>
          </a:prstGeom>
          <a:noFill/>
        </p:spPr>
        <p:txBody>
          <a:bodyPr wrap="square" rtlCol="0">
            <a:spAutoFit/>
          </a:bodyPr>
          <a:lstStyle/>
          <a:p>
            <a:pPr algn="ctr"/>
            <a:r>
              <a:rPr lang="en-US" b="1" dirty="0" smtClean="0"/>
              <a:t>Joint work with:</a:t>
            </a:r>
          </a:p>
          <a:p>
            <a:pPr algn="ctr"/>
            <a:r>
              <a:rPr lang="en-US" dirty="0" smtClean="0"/>
              <a:t>Peter Clark, Oren Etzioni</a:t>
            </a:r>
          </a:p>
          <a:p>
            <a:pPr algn="ctr"/>
            <a:r>
              <a:rPr lang="en-US" dirty="0" smtClean="0"/>
              <a:t>Phil Harrison, Kevin Humphreys, Stephen Soderland</a:t>
            </a:r>
            <a:endParaRPr lang="en-US" dirty="0"/>
          </a:p>
        </p:txBody>
      </p:sp>
    </p:spTree>
    <p:extLst>
      <p:ext uri="{BB962C8B-B14F-4D97-AF65-F5344CB8AC3E}">
        <p14:creationId xmlns:p14="http://schemas.microsoft.com/office/powerpoint/2010/main" val="16496866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Knowledge Required at 4</a:t>
            </a:r>
            <a:r>
              <a:rPr lang="en-US" baseline="30000" dirty="0" smtClean="0"/>
              <a:t>th</a:t>
            </a:r>
            <a:r>
              <a:rPr lang="en-US" dirty="0" smtClean="0"/>
              <a:t> Grade Level</a:t>
            </a:r>
            <a:endParaRPr lang="en-US" sz="2200" dirty="0"/>
          </a:p>
        </p:txBody>
      </p:sp>
      <p:sp>
        <p:nvSpPr>
          <p:cNvPr id="7" name="Slide Number Placeholder 6"/>
          <p:cNvSpPr>
            <a:spLocks noGrp="1"/>
          </p:cNvSpPr>
          <p:nvPr>
            <p:ph type="sldNum" sz="quarter" idx="12"/>
          </p:nvPr>
        </p:nvSpPr>
        <p:spPr/>
        <p:txBody>
          <a:bodyPr/>
          <a:lstStyle/>
          <a:p>
            <a:fld id="{37728A7F-3C0F-F649-A167-0CE17244EC1B}" type="slidenum">
              <a:rPr lang="en-US" smtClean="0"/>
              <a:t>43</a:t>
            </a:fld>
            <a:endParaRPr lang="en-US"/>
          </a:p>
        </p:txBody>
      </p:sp>
      <p:pic>
        <p:nvPicPr>
          <p:cNvPr id="6" name="Picture 5"/>
          <p:cNvPicPr>
            <a:picLocks noChangeAspect="1"/>
          </p:cNvPicPr>
          <p:nvPr/>
        </p:nvPicPr>
        <p:blipFill rotWithShape="1">
          <a:blip r:embed="rId3"/>
          <a:srcRect l="26667" t="25638" r="12857" b="5992"/>
          <a:stretch/>
        </p:blipFill>
        <p:spPr>
          <a:xfrm>
            <a:off x="1287692" y="2149446"/>
            <a:ext cx="6400799" cy="4384799"/>
          </a:xfrm>
          <a:prstGeom prst="rect">
            <a:avLst/>
          </a:prstGeom>
        </p:spPr>
      </p:pic>
      <p:sp>
        <p:nvSpPr>
          <p:cNvPr id="3" name="TextBox 2"/>
          <p:cNvSpPr txBox="1"/>
          <p:nvPr/>
        </p:nvSpPr>
        <p:spPr>
          <a:xfrm>
            <a:off x="3191484" y="1474598"/>
            <a:ext cx="3129300" cy="369332"/>
          </a:xfrm>
          <a:prstGeom prst="rect">
            <a:avLst/>
          </a:prstGeom>
          <a:noFill/>
        </p:spPr>
        <p:txBody>
          <a:bodyPr wrap="square" rtlCol="0">
            <a:spAutoFit/>
          </a:bodyPr>
          <a:lstStyle/>
          <a:p>
            <a:pPr algn="ctr"/>
            <a:r>
              <a:rPr lang="en-US" dirty="0" smtClean="0"/>
              <a:t>[AKBC-WEKEX, 2013]</a:t>
            </a:r>
            <a:endParaRPr lang="en-US" dirty="0"/>
          </a:p>
        </p:txBody>
      </p:sp>
      <p:pic>
        <p:nvPicPr>
          <p:cNvPr id="8" name="Picture 7"/>
          <p:cNvPicPr>
            <a:picLocks noChangeAspect="1"/>
          </p:cNvPicPr>
          <p:nvPr/>
        </p:nvPicPr>
        <p:blipFill>
          <a:blip r:embed="rId4"/>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20759208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endParaRPr lang="en-US" sz="2200" dirty="0"/>
          </a:p>
        </p:txBody>
      </p:sp>
      <p:sp>
        <p:nvSpPr>
          <p:cNvPr id="7" name="Slide Number Placeholder 6"/>
          <p:cNvSpPr>
            <a:spLocks noGrp="1"/>
          </p:cNvSpPr>
          <p:nvPr>
            <p:ph type="sldNum" sz="quarter" idx="12"/>
          </p:nvPr>
        </p:nvSpPr>
        <p:spPr/>
        <p:txBody>
          <a:bodyPr/>
          <a:lstStyle/>
          <a:p>
            <a:fld id="{37728A7F-3C0F-F649-A167-0CE17244EC1B}" type="slidenum">
              <a:rPr lang="en-US" smtClean="0"/>
              <a:t>44</a:t>
            </a:fld>
            <a:endParaRPr lang="en-US"/>
          </a:p>
        </p:txBody>
      </p:sp>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
        <p:nvSpPr>
          <p:cNvPr id="9" name="Rectangle 8"/>
          <p:cNvSpPr/>
          <p:nvPr/>
        </p:nvSpPr>
        <p:spPr>
          <a:xfrm>
            <a:off x="339070" y="1159691"/>
            <a:ext cx="8505911" cy="3693319"/>
          </a:xfrm>
          <a:prstGeom prst="rect">
            <a:avLst/>
          </a:prstGeom>
        </p:spPr>
        <p:txBody>
          <a:bodyPr wrap="square">
            <a:spAutoFit/>
          </a:bodyPr>
          <a:lstStyle/>
          <a:p>
            <a:pPr marL="68580" indent="0">
              <a:buNone/>
            </a:pPr>
            <a:r>
              <a:rPr lang="en-US" dirty="0" smtClean="0"/>
              <a:t>Sleet, hail, rain and snow are forms of</a:t>
            </a:r>
          </a:p>
          <a:p>
            <a:pPr marL="68580" indent="0">
              <a:buNone/>
            </a:pPr>
            <a:endParaRPr lang="en-US" dirty="0" smtClean="0"/>
          </a:p>
          <a:p>
            <a:pPr marL="68580" indent="0">
              <a:buNone/>
            </a:pPr>
            <a:r>
              <a:rPr lang="en-US" dirty="0"/>
              <a:t>	</a:t>
            </a:r>
            <a:r>
              <a:rPr lang="en-US" dirty="0" smtClean="0"/>
              <a:t>A 	erosion</a:t>
            </a:r>
          </a:p>
          <a:p>
            <a:pPr marL="68580" indent="0">
              <a:buNone/>
            </a:pPr>
            <a:r>
              <a:rPr lang="en-US" dirty="0"/>
              <a:t>	</a:t>
            </a:r>
            <a:r>
              <a:rPr lang="en-US" dirty="0" smtClean="0"/>
              <a:t>B 	evaporation</a:t>
            </a:r>
          </a:p>
          <a:p>
            <a:pPr marL="68580" indent="0">
              <a:buNone/>
            </a:pPr>
            <a:r>
              <a:rPr lang="en-US" dirty="0"/>
              <a:t>	</a:t>
            </a:r>
            <a:r>
              <a:rPr lang="en-US" dirty="0" smtClean="0"/>
              <a:t>C 	groundwater</a:t>
            </a:r>
          </a:p>
          <a:p>
            <a:pPr marL="68580" indent="0">
              <a:buNone/>
            </a:pPr>
            <a:r>
              <a:rPr lang="en-US" b="1" dirty="0" smtClean="0"/>
              <a:t>	D 	precipitation</a:t>
            </a:r>
          </a:p>
          <a:p>
            <a:pPr marL="68580" indent="0">
              <a:buNone/>
            </a:pPr>
            <a:endParaRPr lang="en-US" dirty="0" smtClean="0"/>
          </a:p>
          <a:p>
            <a:pPr marL="68580" indent="0">
              <a:buNone/>
            </a:pPr>
            <a:r>
              <a:rPr lang="en-US" dirty="0" smtClean="0"/>
              <a:t>If </a:t>
            </a:r>
            <a:r>
              <a:rPr lang="en-US" dirty="0"/>
              <a:t>an object is attracted to a magnet, the object is most likely made of </a:t>
            </a:r>
            <a:endParaRPr lang="en-US" dirty="0" smtClean="0"/>
          </a:p>
          <a:p>
            <a:pPr marL="68580" indent="0">
              <a:buNone/>
            </a:pPr>
            <a:endParaRPr lang="en-US" dirty="0"/>
          </a:p>
          <a:p>
            <a:pPr marL="68580" indent="0">
              <a:buNone/>
            </a:pPr>
            <a:r>
              <a:rPr lang="en-US" dirty="0" smtClean="0"/>
              <a:t>	A 	wood </a:t>
            </a:r>
            <a:br>
              <a:rPr lang="en-US" dirty="0" smtClean="0"/>
            </a:br>
            <a:r>
              <a:rPr lang="en-US" dirty="0" smtClean="0"/>
              <a:t>	B</a:t>
            </a:r>
            <a:r>
              <a:rPr lang="en-US" dirty="0"/>
              <a:t>	</a:t>
            </a:r>
            <a:r>
              <a:rPr lang="en-US" dirty="0" smtClean="0"/>
              <a:t>plastic </a:t>
            </a:r>
          </a:p>
          <a:p>
            <a:pPr marL="68580" indent="0">
              <a:buNone/>
            </a:pPr>
            <a:r>
              <a:rPr lang="en-US" dirty="0"/>
              <a:t>	</a:t>
            </a:r>
            <a:r>
              <a:rPr lang="en-US" dirty="0" smtClean="0"/>
              <a:t>C	cardboard </a:t>
            </a:r>
          </a:p>
          <a:p>
            <a:pPr marL="68580" indent="0">
              <a:buNone/>
            </a:pPr>
            <a:r>
              <a:rPr lang="en-US" b="1" dirty="0"/>
              <a:t>	</a:t>
            </a:r>
            <a:r>
              <a:rPr lang="en-US" b="1" dirty="0" smtClean="0"/>
              <a:t>D</a:t>
            </a:r>
            <a:r>
              <a:rPr lang="en-US" b="1" dirty="0"/>
              <a:t>	</a:t>
            </a:r>
            <a:r>
              <a:rPr lang="en-US" b="1" dirty="0" smtClean="0"/>
              <a:t>metal </a:t>
            </a:r>
            <a:endParaRPr lang="en-US" b="1" dirty="0"/>
          </a:p>
        </p:txBody>
      </p:sp>
      <p:sp>
        <p:nvSpPr>
          <p:cNvPr id="13" name="TextBox 12"/>
          <p:cNvSpPr txBox="1"/>
          <p:nvPr/>
        </p:nvSpPr>
        <p:spPr>
          <a:xfrm>
            <a:off x="4965710" y="2001902"/>
            <a:ext cx="3879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smtClean="0"/>
              <a:t>ISA Relationship</a:t>
            </a:r>
            <a:endParaRPr lang="en-US" sz="2400" dirty="0"/>
          </a:p>
        </p:txBody>
      </p:sp>
      <p:sp>
        <p:nvSpPr>
          <p:cNvPr id="14" name="TextBox 13"/>
          <p:cNvSpPr txBox="1"/>
          <p:nvPr/>
        </p:nvSpPr>
        <p:spPr>
          <a:xfrm>
            <a:off x="4965710" y="3859731"/>
            <a:ext cx="3879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smtClean="0"/>
              <a:t>Properties </a:t>
            </a:r>
            <a:endParaRPr lang="en-US" sz="2400" dirty="0"/>
          </a:p>
        </p:txBody>
      </p:sp>
    </p:spTree>
    <p:extLst>
      <p:ext uri="{BB962C8B-B14F-4D97-AF65-F5344CB8AC3E}">
        <p14:creationId xmlns:p14="http://schemas.microsoft.com/office/powerpoint/2010/main" val="235511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aseline="30000" dirty="0" smtClean="0"/>
              <a:t>th</a:t>
            </a:r>
            <a:r>
              <a:rPr lang="en-US" dirty="0" smtClean="0"/>
              <a:t> Grade Science Questions</a:t>
            </a:r>
            <a:endParaRPr lang="en-US" sz="2200" dirty="0"/>
          </a:p>
        </p:txBody>
      </p:sp>
      <p:sp>
        <p:nvSpPr>
          <p:cNvPr id="7" name="Slide Number Placeholder 6"/>
          <p:cNvSpPr>
            <a:spLocks noGrp="1"/>
          </p:cNvSpPr>
          <p:nvPr>
            <p:ph type="sldNum" sz="quarter" idx="12"/>
          </p:nvPr>
        </p:nvSpPr>
        <p:spPr/>
        <p:txBody>
          <a:bodyPr/>
          <a:lstStyle/>
          <a:p>
            <a:fld id="{37728A7F-3C0F-F649-A167-0CE17244EC1B}" type="slidenum">
              <a:rPr lang="en-US" smtClean="0"/>
              <a:t>45</a:t>
            </a:fld>
            <a:endParaRPr lang="en-US"/>
          </a:p>
        </p:txBody>
      </p:sp>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
        <p:nvSpPr>
          <p:cNvPr id="9" name="Rectangle 8"/>
          <p:cNvSpPr/>
          <p:nvPr/>
        </p:nvSpPr>
        <p:spPr>
          <a:xfrm>
            <a:off x="339070" y="1159691"/>
            <a:ext cx="8505911" cy="5355313"/>
          </a:xfrm>
          <a:prstGeom prst="rect">
            <a:avLst/>
          </a:prstGeom>
        </p:spPr>
        <p:txBody>
          <a:bodyPr wrap="square">
            <a:spAutoFit/>
          </a:bodyPr>
          <a:lstStyle/>
          <a:p>
            <a:r>
              <a:rPr lang="en-US" dirty="0" smtClean="0"/>
              <a:t>One </a:t>
            </a:r>
            <a:r>
              <a:rPr lang="en-US" dirty="0"/>
              <a:t>hot, summer day it rained very heavily. After the rain</a:t>
            </a:r>
            <a:r>
              <a:rPr lang="en-US" dirty="0" smtClean="0"/>
              <a:t>, a </a:t>
            </a:r>
            <a:r>
              <a:rPr lang="en-US" dirty="0"/>
              <a:t>plastic pan on a picnic table had 2 cm of rainwater in it. </a:t>
            </a:r>
            <a:r>
              <a:rPr lang="en-US" dirty="0" smtClean="0"/>
              <a:t>Four hours </a:t>
            </a:r>
            <a:r>
              <a:rPr lang="en-US" dirty="0"/>
              <a:t>later, all the rainwater in the pan was gone.</a:t>
            </a:r>
          </a:p>
          <a:p>
            <a:pPr marL="68580" indent="0">
              <a:buNone/>
            </a:pPr>
            <a:endParaRPr lang="en-US" b="1" dirty="0" smtClean="0"/>
          </a:p>
          <a:p>
            <a:r>
              <a:rPr lang="en-US" dirty="0"/>
              <a:t>Which process caused the rainwater in the pan to disappear as it sat</a:t>
            </a:r>
          </a:p>
          <a:p>
            <a:r>
              <a:rPr lang="en-US" dirty="0"/>
              <a:t>outside in the hot air</a:t>
            </a:r>
            <a:r>
              <a:rPr lang="en-US" dirty="0" smtClean="0"/>
              <a:t>?</a:t>
            </a:r>
          </a:p>
          <a:p>
            <a:endParaRPr lang="en-US" dirty="0"/>
          </a:p>
          <a:p>
            <a:r>
              <a:rPr lang="en-US" dirty="0" smtClean="0"/>
              <a:t>	A	condensation</a:t>
            </a:r>
          </a:p>
          <a:p>
            <a:r>
              <a:rPr lang="en-US" dirty="0"/>
              <a:t>	</a:t>
            </a:r>
            <a:r>
              <a:rPr lang="en-US" b="1" dirty="0" smtClean="0"/>
              <a:t>B	evaporation</a:t>
            </a:r>
          </a:p>
          <a:p>
            <a:r>
              <a:rPr lang="en-US" dirty="0"/>
              <a:t>	</a:t>
            </a:r>
            <a:r>
              <a:rPr lang="en-US" dirty="0" smtClean="0"/>
              <a:t>C	precipitation</a:t>
            </a:r>
          </a:p>
          <a:p>
            <a:r>
              <a:rPr lang="en-US" dirty="0"/>
              <a:t>	</a:t>
            </a:r>
            <a:r>
              <a:rPr lang="en-US" dirty="0" smtClean="0"/>
              <a:t>D	erosion</a:t>
            </a:r>
          </a:p>
          <a:p>
            <a:endParaRPr lang="en-US" dirty="0" smtClean="0"/>
          </a:p>
          <a:p>
            <a:r>
              <a:rPr lang="en-US" dirty="0"/>
              <a:t>If the day were cool instead of hot, the rainwater in the pan would have</a:t>
            </a:r>
          </a:p>
          <a:p>
            <a:r>
              <a:rPr lang="en-US" dirty="0" smtClean="0"/>
              <a:t>disappeared</a:t>
            </a:r>
          </a:p>
          <a:p>
            <a:endParaRPr lang="en-US" dirty="0"/>
          </a:p>
          <a:p>
            <a:r>
              <a:rPr lang="en-US" dirty="0" smtClean="0"/>
              <a:t>	</a:t>
            </a:r>
            <a:r>
              <a:rPr lang="en-US" b="1" dirty="0" smtClean="0"/>
              <a:t>A 	slower</a:t>
            </a:r>
            <a:endParaRPr lang="en-US" b="1" dirty="0"/>
          </a:p>
          <a:p>
            <a:r>
              <a:rPr lang="en-US" dirty="0" smtClean="0"/>
              <a:t>	B 	faster</a:t>
            </a:r>
            <a:endParaRPr lang="en-US" dirty="0"/>
          </a:p>
          <a:p>
            <a:r>
              <a:rPr lang="en-US" dirty="0" smtClean="0"/>
              <a:t>	C	in </a:t>
            </a:r>
            <a:r>
              <a:rPr lang="en-US" dirty="0"/>
              <a:t>the same amount of </a:t>
            </a:r>
            <a:r>
              <a:rPr lang="en-US" dirty="0" smtClean="0"/>
              <a:t>time</a:t>
            </a:r>
            <a:endParaRPr lang="en-US" b="1" dirty="0" smtClean="0"/>
          </a:p>
          <a:p>
            <a:pPr marL="68580" indent="0">
              <a:buNone/>
            </a:pPr>
            <a:endParaRPr lang="en-US" b="1" dirty="0"/>
          </a:p>
        </p:txBody>
      </p:sp>
      <p:sp>
        <p:nvSpPr>
          <p:cNvPr id="11" name="TextBox 10"/>
          <p:cNvSpPr txBox="1"/>
          <p:nvPr/>
        </p:nvSpPr>
        <p:spPr>
          <a:xfrm>
            <a:off x="4248729" y="3246581"/>
            <a:ext cx="3879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smtClean="0"/>
              <a:t>Definition</a:t>
            </a:r>
            <a:endParaRPr lang="en-US" sz="2400" dirty="0"/>
          </a:p>
        </p:txBody>
      </p:sp>
      <p:sp>
        <p:nvSpPr>
          <p:cNvPr id="12" name="TextBox 11"/>
          <p:cNvSpPr txBox="1"/>
          <p:nvPr/>
        </p:nvSpPr>
        <p:spPr>
          <a:xfrm>
            <a:off x="4251448" y="5200072"/>
            <a:ext cx="3879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smtClean="0"/>
              <a:t>Qualitative relationship</a:t>
            </a:r>
            <a:endParaRPr lang="en-US" sz="2400" dirty="0"/>
          </a:p>
        </p:txBody>
      </p:sp>
    </p:spTree>
    <p:extLst>
      <p:ext uri="{BB962C8B-B14F-4D97-AF65-F5344CB8AC3E}">
        <p14:creationId xmlns:p14="http://schemas.microsoft.com/office/powerpoint/2010/main" val="36244493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Search alone isn’t adequate.</a:t>
            </a:r>
            <a:endParaRPr lang="en-US" dirty="0"/>
          </a:p>
        </p:txBody>
      </p:sp>
      <p:sp>
        <p:nvSpPr>
          <p:cNvPr id="3" name="Content Placeholder 2"/>
          <p:cNvSpPr>
            <a:spLocks noGrp="1"/>
          </p:cNvSpPr>
          <p:nvPr>
            <p:ph idx="1"/>
          </p:nvPr>
        </p:nvSpPr>
        <p:spPr/>
        <p:txBody>
          <a:bodyPr/>
          <a:lstStyle/>
          <a:p>
            <a:pPr marL="68580" indent="0">
              <a:buNone/>
            </a:pPr>
            <a:r>
              <a:rPr lang="en-US" dirty="0"/>
              <a:t>Which example describes an organism taking in nutrients? </a:t>
            </a:r>
            <a:endParaRPr lang="en-US" dirty="0" smtClean="0"/>
          </a:p>
          <a:p>
            <a:pPr marL="68580" indent="0">
              <a:buNone/>
            </a:pPr>
            <a:r>
              <a:rPr lang="en-US" dirty="0" smtClean="0"/>
              <a:t>	(A) a </a:t>
            </a:r>
            <a:r>
              <a:rPr lang="en-US" dirty="0"/>
              <a:t>dog burying a bone </a:t>
            </a:r>
            <a:endParaRPr lang="en-US" dirty="0" smtClean="0"/>
          </a:p>
          <a:p>
            <a:pPr marL="68580" indent="0">
              <a:buNone/>
            </a:pPr>
            <a:r>
              <a:rPr lang="en-US" dirty="0" smtClean="0"/>
              <a:t>	(</a:t>
            </a:r>
            <a:r>
              <a:rPr lang="en-US" dirty="0"/>
              <a:t>B) a girl eating an apple </a:t>
            </a:r>
            <a:endParaRPr lang="en-US" dirty="0" smtClean="0"/>
          </a:p>
          <a:p>
            <a:pPr marL="68580" indent="0">
              <a:buNone/>
            </a:pPr>
            <a:r>
              <a:rPr lang="en-US" dirty="0" smtClean="0"/>
              <a:t>	(</a:t>
            </a:r>
            <a:r>
              <a:rPr lang="en-US" dirty="0"/>
              <a:t>C) an insect crawling on a leaf </a:t>
            </a:r>
            <a:endParaRPr lang="en-US" dirty="0" smtClean="0"/>
          </a:p>
          <a:p>
            <a:pPr marL="68580" indent="0">
              <a:buNone/>
            </a:pPr>
            <a:r>
              <a:rPr lang="en-US" dirty="0" smtClean="0"/>
              <a:t>	</a:t>
            </a:r>
            <a:r>
              <a:rPr lang="en-US" b="1" dirty="0" smtClean="0">
                <a:solidFill>
                  <a:srgbClr val="800000"/>
                </a:solidFill>
              </a:rPr>
              <a:t>(</a:t>
            </a:r>
            <a:r>
              <a:rPr lang="en-US" b="1" dirty="0">
                <a:solidFill>
                  <a:srgbClr val="800000"/>
                </a:solidFill>
              </a:rPr>
              <a:t>D) a boy planting tomatoes in a garden</a:t>
            </a:r>
          </a:p>
          <a:p>
            <a:pPr marL="0" indent="0">
              <a:buNone/>
            </a:pPr>
            <a:endParaRPr lang="en-US" dirty="0" smtClean="0"/>
          </a:p>
          <a:p>
            <a:pPr marL="0" indent="0">
              <a:buNone/>
            </a:pPr>
            <a:endParaRPr lang="en-US" dirty="0"/>
          </a:p>
          <a:p>
            <a:pPr marL="0" indent="0">
              <a:buNone/>
            </a:pPr>
            <a:r>
              <a:rPr lang="en-US" b="1" dirty="0" smtClean="0"/>
              <a:t>Hypothesis:</a:t>
            </a:r>
          </a:p>
          <a:p>
            <a:pPr marL="0" indent="0">
              <a:buNone/>
            </a:pPr>
            <a:r>
              <a:rPr lang="en-US" dirty="0" smtClean="0"/>
              <a:t>A boy </a:t>
            </a:r>
            <a:r>
              <a:rPr lang="en-US" b="1" dirty="0" smtClean="0">
                <a:solidFill>
                  <a:schemeClr val="tx2"/>
                </a:solidFill>
              </a:rPr>
              <a:t>planting</a:t>
            </a:r>
            <a:r>
              <a:rPr lang="en-US" dirty="0" smtClean="0">
                <a:solidFill>
                  <a:schemeClr val="tx2"/>
                </a:solidFill>
              </a:rPr>
              <a:t> </a:t>
            </a:r>
            <a:r>
              <a:rPr lang="en-US" dirty="0" smtClean="0"/>
              <a:t>tomatoes in a garden describes an organism </a:t>
            </a:r>
            <a:r>
              <a:rPr lang="en-US" b="1" dirty="0" smtClean="0">
                <a:solidFill>
                  <a:srgbClr val="D2533C"/>
                </a:solidFill>
              </a:rPr>
              <a:t>taking in nutrients</a:t>
            </a:r>
          </a:p>
          <a:p>
            <a:pPr marL="0" indent="0">
              <a:buNone/>
            </a:pPr>
            <a:endParaRPr lang="en-US" dirty="0" smtClean="0"/>
          </a:p>
          <a:p>
            <a:pPr marL="0" indent="0">
              <a:buNone/>
            </a:pPr>
            <a:r>
              <a:rPr lang="en-US" b="1" dirty="0" smtClean="0"/>
              <a:t>Textual Evidence:</a:t>
            </a:r>
          </a:p>
          <a:p>
            <a:pPr marL="0" indent="0">
              <a:buNone/>
            </a:pPr>
            <a:r>
              <a:rPr lang="en-US" dirty="0" smtClean="0"/>
              <a:t>The </a:t>
            </a:r>
            <a:r>
              <a:rPr lang="en-US" dirty="0"/>
              <a:t>roots of the </a:t>
            </a:r>
            <a:r>
              <a:rPr lang="en-US" b="1" dirty="0">
                <a:solidFill>
                  <a:srgbClr val="D2533C"/>
                </a:solidFill>
              </a:rPr>
              <a:t>plant</a:t>
            </a:r>
            <a:r>
              <a:rPr lang="en-US" dirty="0">
                <a:solidFill>
                  <a:srgbClr val="D2533C"/>
                </a:solidFill>
              </a:rPr>
              <a:t> </a:t>
            </a:r>
            <a:r>
              <a:rPr lang="en-US" b="1" dirty="0">
                <a:solidFill>
                  <a:srgbClr val="D2533C"/>
                </a:solidFill>
              </a:rPr>
              <a:t>take in</a:t>
            </a:r>
            <a:r>
              <a:rPr lang="en-US" dirty="0"/>
              <a:t> water and </a:t>
            </a:r>
            <a:r>
              <a:rPr lang="en-US" b="1" dirty="0">
                <a:solidFill>
                  <a:srgbClr val="D2533C"/>
                </a:solidFill>
              </a:rPr>
              <a:t>nutrients</a:t>
            </a:r>
            <a:r>
              <a:rPr lang="en-US" dirty="0"/>
              <a:t>.</a:t>
            </a:r>
          </a:p>
        </p:txBody>
      </p:sp>
      <p:pic>
        <p:nvPicPr>
          <p:cNvPr id="5" name="Picture 4"/>
          <p:cNvPicPr>
            <a:picLocks noChangeAspect="1"/>
          </p:cNvPicPr>
          <p:nvPr/>
        </p:nvPicPr>
        <p:blipFill>
          <a:blip r:embed="rId2"/>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2743677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Required </a:t>
            </a:r>
            <a:endParaRPr lang="en-US" dirty="0"/>
          </a:p>
        </p:txBody>
      </p:sp>
      <p:sp>
        <p:nvSpPr>
          <p:cNvPr id="3" name="Content Placeholder 2"/>
          <p:cNvSpPr>
            <a:spLocks noGrp="1"/>
          </p:cNvSpPr>
          <p:nvPr>
            <p:ph idx="1"/>
          </p:nvPr>
        </p:nvSpPr>
        <p:spPr>
          <a:xfrm>
            <a:off x="339071" y="1175296"/>
            <a:ext cx="8505911" cy="5015970"/>
          </a:xfrm>
        </p:spPr>
        <p:txBody>
          <a:bodyPr>
            <a:normAutofit fontScale="92500" lnSpcReduction="20000"/>
          </a:bodyPr>
          <a:lstStyle/>
          <a:p>
            <a:r>
              <a:rPr lang="en-US" dirty="0" smtClean="0"/>
              <a:t>Structured Matching </a:t>
            </a:r>
          </a:p>
          <a:p>
            <a:pPr marL="274320" lvl="1" indent="0">
              <a:buNone/>
            </a:pPr>
            <a:r>
              <a:rPr lang="en-US" dirty="0" smtClean="0"/>
              <a:t>	Examples of precipitation include, sleet, ….</a:t>
            </a:r>
          </a:p>
          <a:p>
            <a:pPr marL="274320" lvl="1" indent="0">
              <a:buNone/>
            </a:pPr>
            <a:r>
              <a:rPr lang="en-US" dirty="0" smtClean="0"/>
              <a:t>	(sleet, EXAMPLE, precipitation)</a:t>
            </a:r>
          </a:p>
          <a:p>
            <a:pPr marL="274320" lvl="1" indent="0">
              <a:buNone/>
            </a:pPr>
            <a:endParaRPr lang="en-US" dirty="0" smtClean="0"/>
          </a:p>
          <a:p>
            <a:r>
              <a:rPr lang="en-US" dirty="0" smtClean="0"/>
              <a:t>Deductive </a:t>
            </a:r>
            <a:endParaRPr lang="en-US" dirty="0"/>
          </a:p>
          <a:p>
            <a:pPr marL="274320" lvl="1" indent="0">
              <a:buNone/>
            </a:pPr>
            <a:r>
              <a:rPr lang="en-US" dirty="0" smtClean="0"/>
              <a:t>	Metal fork is made of metal + metals conduct electricity.</a:t>
            </a:r>
          </a:p>
          <a:p>
            <a:pPr marL="274320" lvl="1" indent="0">
              <a:buNone/>
            </a:pPr>
            <a:r>
              <a:rPr lang="en-US" dirty="0" smtClean="0"/>
              <a:t>		=&gt; Metal fork conducts electricity.</a:t>
            </a:r>
          </a:p>
          <a:p>
            <a:endParaRPr lang="en-US" dirty="0"/>
          </a:p>
          <a:p>
            <a:r>
              <a:rPr lang="en-US" dirty="0" smtClean="0"/>
              <a:t>Abductive Reasoning</a:t>
            </a:r>
          </a:p>
          <a:p>
            <a:pPr marL="274320" lvl="1" indent="0">
              <a:buNone/>
            </a:pPr>
            <a:r>
              <a:rPr lang="en-US" dirty="0" smtClean="0"/>
              <a:t>	Car skids on road. Smoke is produced under the tires. </a:t>
            </a:r>
          </a:p>
          <a:p>
            <a:pPr marL="274320" lvl="1" indent="0">
              <a:buNone/>
            </a:pPr>
            <a:r>
              <a:rPr lang="en-US" dirty="0"/>
              <a:t>	</a:t>
            </a:r>
            <a:r>
              <a:rPr lang="en-US" dirty="0" smtClean="0"/>
              <a:t>What generated the heat that produced the smoke?</a:t>
            </a:r>
          </a:p>
          <a:p>
            <a:endParaRPr lang="en-US" dirty="0"/>
          </a:p>
          <a:p>
            <a:r>
              <a:rPr lang="en-US" dirty="0" smtClean="0"/>
              <a:t>Qualitative Reasoning with domain models</a:t>
            </a:r>
          </a:p>
          <a:p>
            <a:pPr marL="274320" lvl="1" indent="0">
              <a:buNone/>
            </a:pPr>
            <a:r>
              <a:rPr lang="en-US" dirty="0" smtClean="0"/>
              <a:t>	If predator population increases then prey population will decrease.</a:t>
            </a:r>
          </a:p>
          <a:p>
            <a:pPr marL="274320" lvl="1" indent="0">
              <a:buNone/>
            </a:pPr>
            <a:r>
              <a:rPr lang="en-US" dirty="0" smtClean="0"/>
              <a:t>	If temperature increases evaporation rate increases.</a:t>
            </a:r>
          </a:p>
          <a:p>
            <a:endParaRPr lang="en-US" dirty="0"/>
          </a:p>
          <a:p>
            <a:r>
              <a:rPr lang="en-US" dirty="0" smtClean="0"/>
              <a:t>Diagrammatic Reasoning</a:t>
            </a:r>
          </a:p>
          <a:p>
            <a:pPr marL="274320" lvl="1" indent="0">
              <a:buNone/>
            </a:pPr>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233130196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887602" y="3195164"/>
            <a:ext cx="6884534" cy="1119674"/>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Reasoning</a:t>
            </a:r>
            <a:endParaRPr lang="en-US" dirty="0"/>
          </a:p>
        </p:txBody>
      </p:sp>
      <p:sp>
        <p:nvSpPr>
          <p:cNvPr id="95" name="Rounded Rectangle 94"/>
          <p:cNvSpPr/>
          <p:nvPr/>
        </p:nvSpPr>
        <p:spPr>
          <a:xfrm>
            <a:off x="1078777" y="1461037"/>
            <a:ext cx="6520200"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Question Interpretation</a:t>
            </a:r>
            <a:endParaRPr lang="en-US" dirty="0"/>
          </a:p>
        </p:txBody>
      </p:sp>
      <p:sp>
        <p:nvSpPr>
          <p:cNvPr id="100" name="Rounded Rectangle 99"/>
          <p:cNvSpPr/>
          <p:nvPr/>
        </p:nvSpPr>
        <p:spPr>
          <a:xfrm>
            <a:off x="455010" y="5093149"/>
            <a:ext cx="7865513"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Knowledge</a:t>
            </a:r>
            <a:endParaRPr lang="en-US" dirty="0"/>
          </a:p>
        </p:txBody>
      </p:sp>
      <p:sp>
        <p:nvSpPr>
          <p:cNvPr id="118" name="Down Arrow 117"/>
          <p:cNvSpPr/>
          <p:nvPr/>
        </p:nvSpPr>
        <p:spPr>
          <a:xfrm>
            <a:off x="4182954" y="2648984"/>
            <a:ext cx="284553" cy="477909"/>
          </a:xfrm>
          <a:prstGeom prst="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0" name="Up-Down Arrow 129"/>
          <p:cNvSpPr/>
          <p:nvPr/>
        </p:nvSpPr>
        <p:spPr>
          <a:xfrm>
            <a:off x="4169299" y="4373943"/>
            <a:ext cx="284553" cy="641764"/>
          </a:xfrm>
          <a:prstGeom prst="up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3" name="Title 1"/>
          <p:cNvSpPr>
            <a:spLocks noGrp="1"/>
          </p:cNvSpPr>
          <p:nvPr>
            <p:ph type="title"/>
          </p:nvPr>
        </p:nvSpPr>
        <p:spPr>
          <a:xfrm>
            <a:off x="115704" y="312038"/>
            <a:ext cx="8737244" cy="809746"/>
          </a:xfrm>
        </p:spPr>
        <p:txBody>
          <a:bodyPr/>
          <a:lstStyle/>
          <a:p>
            <a:r>
              <a:rPr lang="en-US" dirty="0" smtClean="0"/>
              <a:t>System Overview</a:t>
            </a:r>
            <a:endParaRPr lang="en-US" dirty="0"/>
          </a:p>
        </p:txBody>
      </p:sp>
      <p:pic>
        <p:nvPicPr>
          <p:cNvPr id="8" name="Picture 7"/>
          <p:cNvPicPr>
            <a:picLocks noChangeAspect="1"/>
          </p:cNvPicPr>
          <p:nvPr/>
        </p:nvPicPr>
        <p:blipFill>
          <a:blip r:embed="rId2"/>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180406222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p:cNvGrpSpPr/>
          <p:nvPr/>
        </p:nvGrpSpPr>
        <p:grpSpPr>
          <a:xfrm>
            <a:off x="455010" y="5093149"/>
            <a:ext cx="7865513" cy="1092365"/>
            <a:chOff x="614492" y="4904186"/>
            <a:chExt cx="7865513" cy="1092365"/>
          </a:xfrm>
        </p:grpSpPr>
        <p:sp>
          <p:nvSpPr>
            <p:cNvPr id="100" name="Rounded Rectangle 99"/>
            <p:cNvSpPr/>
            <p:nvPr/>
          </p:nvSpPr>
          <p:spPr>
            <a:xfrm>
              <a:off x="614492" y="4904186"/>
              <a:ext cx="7865513"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1" name="Can 100"/>
            <p:cNvSpPr/>
            <p:nvPr/>
          </p:nvSpPr>
          <p:spPr>
            <a:xfrm>
              <a:off x="751069"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Study</a:t>
              </a:r>
            </a:p>
            <a:p>
              <a:pPr algn="ctr"/>
              <a:r>
                <a:rPr lang="en-US" sz="1400" dirty="0" smtClean="0"/>
                <a:t>guide</a:t>
              </a:r>
              <a:endParaRPr lang="en-US" sz="1400" dirty="0"/>
            </a:p>
          </p:txBody>
        </p:sp>
        <p:sp>
          <p:nvSpPr>
            <p:cNvPr id="104" name="Can 103"/>
            <p:cNvSpPr/>
            <p:nvPr/>
          </p:nvSpPr>
          <p:spPr>
            <a:xfrm>
              <a:off x="1693378"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Web</a:t>
              </a:r>
              <a:endParaRPr lang="en-US" sz="1400" dirty="0"/>
            </a:p>
          </p:txBody>
        </p:sp>
        <p:sp>
          <p:nvSpPr>
            <p:cNvPr id="105" name="Can 104"/>
            <p:cNvSpPr/>
            <p:nvPr/>
          </p:nvSpPr>
          <p:spPr>
            <a:xfrm>
              <a:off x="2628431" y="5065839"/>
              <a:ext cx="1042193"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Definitions</a:t>
              </a:r>
              <a:endParaRPr lang="en-US" sz="1400" dirty="0"/>
            </a:p>
          </p:txBody>
        </p:sp>
        <p:sp>
          <p:nvSpPr>
            <p:cNvPr id="106" name="Can 105"/>
            <p:cNvSpPr/>
            <p:nvPr/>
          </p:nvSpPr>
          <p:spPr>
            <a:xfrm>
              <a:off x="4003244" y="509314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Effect</a:t>
              </a:r>
              <a:endParaRPr lang="en-US" sz="1400" dirty="0"/>
            </a:p>
          </p:txBody>
        </p:sp>
        <p:sp>
          <p:nvSpPr>
            <p:cNvPr id="107" name="Can 106"/>
            <p:cNvSpPr/>
            <p:nvPr/>
          </p:nvSpPr>
          <p:spPr>
            <a:xfrm>
              <a:off x="5061282" y="5093149"/>
              <a:ext cx="1001737"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Purpose</a:t>
              </a:r>
              <a:endParaRPr lang="en-US" sz="1400" dirty="0"/>
            </a:p>
          </p:txBody>
        </p:sp>
        <p:sp>
          <p:nvSpPr>
            <p:cNvPr id="108" name="TextBox 107"/>
            <p:cNvSpPr txBox="1"/>
            <p:nvPr/>
          </p:nvSpPr>
          <p:spPr>
            <a:xfrm>
              <a:off x="5944507" y="5232553"/>
              <a:ext cx="996844" cy="369332"/>
            </a:xfrm>
            <a:prstGeom prst="rect">
              <a:avLst/>
            </a:prstGeom>
            <a:noFill/>
          </p:spPr>
          <p:txBody>
            <a:bodyPr wrap="square" rtlCol="0">
              <a:spAutoFit/>
            </a:bodyPr>
            <a:lstStyle/>
            <a:p>
              <a:pPr algn="ctr"/>
              <a:r>
                <a:rPr lang="en-US" dirty="0" smtClean="0"/>
                <a:t>…</a:t>
              </a:r>
              <a:endParaRPr lang="en-US" dirty="0"/>
            </a:p>
          </p:txBody>
        </p:sp>
        <p:sp>
          <p:nvSpPr>
            <p:cNvPr id="109" name="Can 108"/>
            <p:cNvSpPr/>
            <p:nvPr/>
          </p:nvSpPr>
          <p:spPr>
            <a:xfrm>
              <a:off x="6811364" y="5093149"/>
              <a:ext cx="1120254"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Taxonomic</a:t>
              </a:r>
              <a:endParaRPr lang="en-US" sz="1400" dirty="0"/>
            </a:p>
          </p:txBody>
        </p:sp>
      </p:grpSp>
      <p:sp>
        <p:nvSpPr>
          <p:cNvPr id="133" name="Title 1"/>
          <p:cNvSpPr>
            <a:spLocks noGrp="1"/>
          </p:cNvSpPr>
          <p:nvPr>
            <p:ph type="title"/>
          </p:nvPr>
        </p:nvSpPr>
        <p:spPr>
          <a:xfrm>
            <a:off x="115704" y="312038"/>
            <a:ext cx="8737244" cy="809746"/>
          </a:xfrm>
        </p:spPr>
        <p:txBody>
          <a:bodyPr/>
          <a:lstStyle/>
          <a:p>
            <a:r>
              <a:rPr lang="en-US" dirty="0" smtClean="0"/>
              <a:t>Knowledge</a:t>
            </a:r>
            <a:endParaRPr lang="en-US" dirty="0"/>
          </a:p>
        </p:txBody>
      </p:sp>
      <p:sp>
        <p:nvSpPr>
          <p:cNvPr id="139" name="TextBox 138"/>
          <p:cNvSpPr txBox="1"/>
          <p:nvPr/>
        </p:nvSpPr>
        <p:spPr>
          <a:xfrm>
            <a:off x="591586" y="6226475"/>
            <a:ext cx="29195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Open Extractors</a:t>
            </a:r>
            <a:endParaRPr lang="en-US" dirty="0"/>
          </a:p>
        </p:txBody>
      </p:sp>
      <p:sp>
        <p:nvSpPr>
          <p:cNvPr id="140" name="TextBox 139"/>
          <p:cNvSpPr txBox="1"/>
          <p:nvPr/>
        </p:nvSpPr>
        <p:spPr>
          <a:xfrm>
            <a:off x="3659647" y="6219646"/>
            <a:ext cx="46608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Relation-specific</a:t>
            </a:r>
            <a:endParaRPr lang="en-US" dirty="0"/>
          </a:p>
        </p:txBody>
      </p:sp>
      <p:cxnSp>
        <p:nvCxnSpPr>
          <p:cNvPr id="144" name="Straight Connector 143"/>
          <p:cNvCxnSpPr/>
          <p:nvPr/>
        </p:nvCxnSpPr>
        <p:spPr>
          <a:xfrm>
            <a:off x="3645993" y="5093149"/>
            <a:ext cx="13655" cy="109236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3"/>
          <a:srcRect l="26667" t="25638" r="12857" b="5992"/>
          <a:stretch/>
        </p:blipFill>
        <p:spPr>
          <a:xfrm>
            <a:off x="2396377" y="1734079"/>
            <a:ext cx="4173308" cy="2858880"/>
          </a:xfrm>
          <a:prstGeom prst="rect">
            <a:avLst/>
          </a:prstGeom>
        </p:spPr>
      </p:pic>
      <p:pic>
        <p:nvPicPr>
          <p:cNvPr id="29" name="Picture 28"/>
          <p:cNvPicPr>
            <a:picLocks noChangeAspect="1"/>
          </p:cNvPicPr>
          <p:nvPr/>
        </p:nvPicPr>
        <p:blipFill>
          <a:blip r:embed="rId4"/>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31864123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Knowledge Extraction for Modeling Events </a:t>
            </a:r>
            <a:endParaRPr lang="en-US" dirty="0"/>
          </a:p>
        </p:txBody>
      </p:sp>
      <p:sp>
        <p:nvSpPr>
          <p:cNvPr id="5" name="Subtitle 4"/>
          <p:cNvSpPr>
            <a:spLocks noGrp="1"/>
          </p:cNvSpPr>
          <p:nvPr>
            <p:ph type="subTitle" idx="1"/>
          </p:nvPr>
        </p:nvSpPr>
        <p:spPr/>
        <p:txBody>
          <a:bodyPr/>
          <a:lstStyle/>
          <a:p>
            <a:r>
              <a:rPr lang="en-US" dirty="0" smtClean="0"/>
              <a:t>Rel-grams and Event Schemas</a:t>
            </a:r>
            <a:endParaRPr lang="en-US" dirty="0"/>
          </a:p>
        </p:txBody>
      </p:sp>
    </p:spTree>
    <p:extLst>
      <p:ext uri="{BB962C8B-B14F-4D97-AF65-F5344CB8AC3E}">
        <p14:creationId xmlns:p14="http://schemas.microsoft.com/office/powerpoint/2010/main" val="41833655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Extraction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19095999"/>
              </p:ext>
            </p:extLst>
          </p:nvPr>
        </p:nvGraphicFramePr>
        <p:xfrm>
          <a:off x="573526" y="1921727"/>
          <a:ext cx="5032617" cy="1112520"/>
        </p:xfrm>
        <a:graphic>
          <a:graphicData uri="http://schemas.openxmlformats.org/drawingml/2006/table">
            <a:tbl>
              <a:tblPr firstRow="1" bandRow="1">
                <a:tableStyleId>{5A111915-BE36-4E01-A7E5-04B1672EAD32}</a:tableStyleId>
              </a:tblPr>
              <a:tblGrid>
                <a:gridCol w="1159310"/>
                <a:gridCol w="3873307"/>
              </a:tblGrid>
              <a:tr h="370840">
                <a:tc>
                  <a:txBody>
                    <a:bodyPr/>
                    <a:lstStyle/>
                    <a:p>
                      <a:r>
                        <a:rPr lang="en-US" sz="1600" dirty="0" smtClean="0"/>
                        <a:t>Object</a:t>
                      </a:r>
                      <a:endParaRPr lang="en-US" sz="1600" b="1" dirty="0"/>
                    </a:p>
                  </a:txBody>
                  <a:tcPr/>
                </a:tc>
                <a:tc>
                  <a:txBody>
                    <a:bodyPr/>
                    <a:lstStyle/>
                    <a:p>
                      <a:r>
                        <a:rPr lang="en-US" sz="1600" dirty="0" smtClean="0"/>
                        <a:t>Property</a:t>
                      </a:r>
                      <a:endParaRPr lang="en-US" sz="1600" b="1" dirty="0"/>
                    </a:p>
                  </a:txBody>
                  <a:tcPr/>
                </a:tc>
              </a:tr>
              <a:tr h="370840">
                <a:tc>
                  <a:txBody>
                    <a:bodyPr/>
                    <a:lstStyle/>
                    <a:p>
                      <a:r>
                        <a:rPr lang="en-US" sz="1600" dirty="0" smtClean="0"/>
                        <a:t>metal</a:t>
                      </a:r>
                      <a:endParaRPr lang="en-US" sz="1600" dirty="0"/>
                    </a:p>
                  </a:txBody>
                  <a:tcPr/>
                </a:tc>
                <a:tc>
                  <a:txBody>
                    <a:bodyPr/>
                    <a:lstStyle/>
                    <a:p>
                      <a:r>
                        <a:rPr lang="en-US" sz="1600" dirty="0" smtClean="0"/>
                        <a:t>conductor</a:t>
                      </a:r>
                      <a:r>
                        <a:rPr lang="en-US" sz="1600" baseline="0" dirty="0" smtClean="0"/>
                        <a:t> of electricity</a:t>
                      </a:r>
                      <a:endParaRPr lang="en-US" sz="1600" dirty="0"/>
                    </a:p>
                  </a:txBody>
                  <a:tcPr/>
                </a:tc>
              </a:tr>
              <a:tr h="370840">
                <a:tc>
                  <a:txBody>
                    <a:bodyPr/>
                    <a:lstStyle/>
                    <a:p>
                      <a:r>
                        <a:rPr lang="en-US" sz="1600" dirty="0" smtClean="0"/>
                        <a:t>metal</a:t>
                      </a:r>
                      <a:endParaRPr lang="en-US" sz="1600" dirty="0"/>
                    </a:p>
                  </a:txBody>
                  <a:tcPr/>
                </a:tc>
                <a:tc>
                  <a:txBody>
                    <a:bodyPr/>
                    <a:lstStyle/>
                    <a:p>
                      <a:r>
                        <a:rPr lang="en-US" sz="1600" dirty="0" smtClean="0"/>
                        <a:t>attracted</a:t>
                      </a:r>
                      <a:r>
                        <a:rPr lang="en-US" sz="1600" baseline="0" dirty="0" smtClean="0"/>
                        <a:t> to magnet</a:t>
                      </a:r>
                      <a:endParaRPr lang="en-US" sz="16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32069705"/>
              </p:ext>
            </p:extLst>
          </p:nvPr>
        </p:nvGraphicFramePr>
        <p:xfrm>
          <a:off x="573526" y="3926137"/>
          <a:ext cx="5032617" cy="1483360"/>
        </p:xfrm>
        <a:graphic>
          <a:graphicData uri="http://schemas.openxmlformats.org/drawingml/2006/table">
            <a:tbl>
              <a:tblPr firstRow="1" bandRow="1">
                <a:tableStyleId>{5A111915-BE36-4E01-A7E5-04B1672EAD32}</a:tableStyleId>
              </a:tblPr>
              <a:tblGrid>
                <a:gridCol w="1113117"/>
                <a:gridCol w="3919500"/>
              </a:tblGrid>
              <a:tr h="370840">
                <a:tc>
                  <a:txBody>
                    <a:bodyPr/>
                    <a:lstStyle/>
                    <a:p>
                      <a:r>
                        <a:rPr lang="en-US" sz="1600" dirty="0" smtClean="0"/>
                        <a:t>Instance</a:t>
                      </a:r>
                      <a:endParaRPr lang="en-US" sz="1600" b="1" dirty="0"/>
                    </a:p>
                  </a:txBody>
                  <a:tcPr/>
                </a:tc>
                <a:tc>
                  <a:txBody>
                    <a:bodyPr/>
                    <a:lstStyle/>
                    <a:p>
                      <a:r>
                        <a:rPr lang="en-US" sz="1600" dirty="0" smtClean="0"/>
                        <a:t>Class</a:t>
                      </a:r>
                      <a:endParaRPr lang="en-US" sz="1600" b="1" dirty="0"/>
                    </a:p>
                  </a:txBody>
                  <a:tcPr/>
                </a:tc>
              </a:tr>
              <a:tr h="370840">
                <a:tc>
                  <a:txBody>
                    <a:bodyPr/>
                    <a:lstStyle/>
                    <a:p>
                      <a:r>
                        <a:rPr lang="en-US" sz="1600" dirty="0" smtClean="0"/>
                        <a:t>turtle</a:t>
                      </a:r>
                      <a:endParaRPr lang="en-US" sz="1600" dirty="0"/>
                    </a:p>
                  </a:txBody>
                  <a:tcPr/>
                </a:tc>
                <a:tc>
                  <a:txBody>
                    <a:bodyPr/>
                    <a:lstStyle/>
                    <a:p>
                      <a:r>
                        <a:rPr lang="en-US" sz="1600" dirty="0" smtClean="0"/>
                        <a:t>animal</a:t>
                      </a:r>
                      <a:endParaRPr lang="en-US" sz="1600" dirty="0"/>
                    </a:p>
                  </a:txBody>
                  <a:tcPr/>
                </a:tc>
              </a:tr>
              <a:tr h="370840">
                <a:tc>
                  <a:txBody>
                    <a:bodyPr/>
                    <a:lstStyle/>
                    <a:p>
                      <a:r>
                        <a:rPr lang="en-US" sz="1600" dirty="0" smtClean="0"/>
                        <a:t>hardness</a:t>
                      </a:r>
                      <a:endParaRPr lang="en-US" sz="1600" dirty="0"/>
                    </a:p>
                  </a:txBody>
                  <a:tcPr/>
                </a:tc>
                <a:tc>
                  <a:txBody>
                    <a:bodyPr/>
                    <a:lstStyle/>
                    <a:p>
                      <a:r>
                        <a:rPr lang="en-US" sz="1600" dirty="0" smtClean="0"/>
                        <a:t>property</a:t>
                      </a:r>
                      <a:endParaRPr lang="en-US" sz="1600" dirty="0"/>
                    </a:p>
                  </a:txBody>
                  <a:tcPr/>
                </a:tc>
              </a:tr>
              <a:tr h="370840">
                <a:tc>
                  <a:txBody>
                    <a:bodyPr/>
                    <a:lstStyle/>
                    <a:p>
                      <a:r>
                        <a:rPr lang="en-US" sz="1600" dirty="0" smtClean="0"/>
                        <a:t>pumpkin</a:t>
                      </a:r>
                      <a:endParaRPr lang="en-US" sz="1600" dirty="0"/>
                    </a:p>
                  </a:txBody>
                  <a:tcPr/>
                </a:tc>
                <a:tc>
                  <a:txBody>
                    <a:bodyPr/>
                    <a:lstStyle/>
                    <a:p>
                      <a:r>
                        <a:rPr lang="en-US" sz="1600" dirty="0" smtClean="0"/>
                        <a:t>fruit</a:t>
                      </a:r>
                      <a:endParaRPr lang="en-US" sz="1600" dirty="0"/>
                    </a:p>
                  </a:txBody>
                  <a:tcPr/>
                </a:tc>
              </a:tr>
            </a:tbl>
          </a:graphicData>
        </a:graphic>
      </p:graphicFrame>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
        <p:nvSpPr>
          <p:cNvPr id="4" name="TextBox 3"/>
          <p:cNvSpPr txBox="1"/>
          <p:nvPr/>
        </p:nvSpPr>
        <p:spPr>
          <a:xfrm>
            <a:off x="573526" y="1251858"/>
            <a:ext cx="7906480"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Open IE </a:t>
            </a:r>
            <a:r>
              <a:rPr lang="en-US" dirty="0" smtClean="0"/>
              <a:t> to extract facts from Wikipedia and relevant web subset.</a:t>
            </a:r>
            <a:endParaRPr lang="en-US" dirty="0"/>
          </a:p>
        </p:txBody>
      </p:sp>
      <p:sp>
        <p:nvSpPr>
          <p:cNvPr id="10" name="TextBox 9"/>
          <p:cNvSpPr txBox="1"/>
          <p:nvPr/>
        </p:nvSpPr>
        <p:spPr>
          <a:xfrm>
            <a:off x="537240" y="3375375"/>
            <a:ext cx="7906480"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b="1" dirty="0"/>
              <a:t>Taxonomic relations</a:t>
            </a:r>
            <a:r>
              <a:rPr lang="en-US" dirty="0"/>
              <a:t> from WordNet and other existing sources.</a:t>
            </a:r>
          </a:p>
        </p:txBody>
      </p:sp>
    </p:spTree>
    <p:extLst>
      <p:ext uri="{BB962C8B-B14F-4D97-AF65-F5344CB8AC3E}">
        <p14:creationId xmlns:p14="http://schemas.microsoft.com/office/powerpoint/2010/main" val="425443590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07308575"/>
              </p:ext>
            </p:extLst>
          </p:nvPr>
        </p:nvGraphicFramePr>
        <p:xfrm>
          <a:off x="457200" y="2018243"/>
          <a:ext cx="6302617" cy="1112520"/>
        </p:xfrm>
        <a:graphic>
          <a:graphicData uri="http://schemas.openxmlformats.org/drawingml/2006/table">
            <a:tbl>
              <a:tblPr firstRow="1" bandRow="1">
                <a:tableStyleId>{5A111915-BE36-4E01-A7E5-04B1672EAD32}</a:tableStyleId>
              </a:tblPr>
              <a:tblGrid>
                <a:gridCol w="2492617"/>
                <a:gridCol w="3810000"/>
              </a:tblGrid>
              <a:tr h="370840">
                <a:tc>
                  <a:txBody>
                    <a:bodyPr/>
                    <a:lstStyle/>
                    <a:p>
                      <a:r>
                        <a:rPr lang="en-US" sz="1600" dirty="0" smtClean="0"/>
                        <a:t>Action</a:t>
                      </a:r>
                      <a:endParaRPr lang="en-US" sz="1600" b="1" dirty="0"/>
                    </a:p>
                  </a:txBody>
                  <a:tcPr/>
                </a:tc>
                <a:tc>
                  <a:txBody>
                    <a:bodyPr/>
                    <a:lstStyle/>
                    <a:p>
                      <a:r>
                        <a:rPr lang="en-US" sz="1600" dirty="0" smtClean="0"/>
                        <a:t>Purpose</a:t>
                      </a:r>
                      <a:endParaRPr lang="en-US" sz="1600" b="1" dirty="0"/>
                    </a:p>
                  </a:txBody>
                  <a:tcPr/>
                </a:tc>
              </a:tr>
              <a:tr h="370840">
                <a:tc>
                  <a:txBody>
                    <a:bodyPr/>
                    <a:lstStyle/>
                    <a:p>
                      <a:r>
                        <a:rPr lang="en-US" sz="1600" dirty="0" smtClean="0"/>
                        <a:t>humans sweat</a:t>
                      </a:r>
                      <a:endParaRPr lang="en-US" sz="1600" dirty="0"/>
                    </a:p>
                  </a:txBody>
                  <a:tcPr/>
                </a:tc>
                <a:tc>
                  <a:txBody>
                    <a:bodyPr/>
                    <a:lstStyle/>
                    <a:p>
                      <a:r>
                        <a:rPr lang="en-US" sz="1600" dirty="0" smtClean="0"/>
                        <a:t>[humans] adjust to hot temperature</a:t>
                      </a:r>
                      <a:endParaRPr lang="en-US" sz="1600" dirty="0"/>
                    </a:p>
                  </a:txBody>
                  <a:tcPr/>
                </a:tc>
              </a:tr>
              <a:tr h="370840">
                <a:tc>
                  <a:txBody>
                    <a:bodyPr/>
                    <a:lstStyle/>
                    <a:p>
                      <a:r>
                        <a:rPr lang="en-US" sz="1600" dirty="0" smtClean="0"/>
                        <a:t>animals grow</a:t>
                      </a:r>
                      <a:r>
                        <a:rPr lang="en-US" sz="1600" baseline="0" dirty="0" smtClean="0"/>
                        <a:t> fur</a:t>
                      </a:r>
                      <a:endParaRPr lang="en-US" sz="1600" dirty="0"/>
                    </a:p>
                  </a:txBody>
                  <a:tcPr/>
                </a:tc>
                <a:tc>
                  <a:txBody>
                    <a:bodyPr/>
                    <a:lstStyle/>
                    <a:p>
                      <a:r>
                        <a:rPr lang="en-US" sz="1600" dirty="0" smtClean="0"/>
                        <a:t>[animals]</a:t>
                      </a:r>
                      <a:r>
                        <a:rPr lang="en-US" sz="1600" baseline="0" dirty="0" smtClean="0"/>
                        <a:t> stay warm</a:t>
                      </a:r>
                      <a:endParaRPr lang="en-US" sz="16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43070828"/>
              </p:ext>
            </p:extLst>
          </p:nvPr>
        </p:nvGraphicFramePr>
        <p:xfrm>
          <a:off x="457200" y="4943143"/>
          <a:ext cx="6302617" cy="1112520"/>
        </p:xfrm>
        <a:graphic>
          <a:graphicData uri="http://schemas.openxmlformats.org/drawingml/2006/table">
            <a:tbl>
              <a:tblPr firstRow="1" bandRow="1">
                <a:tableStyleId>{5A111915-BE36-4E01-A7E5-04B1672EAD32}</a:tableStyleId>
              </a:tblPr>
              <a:tblGrid>
                <a:gridCol w="2518229"/>
                <a:gridCol w="3784388"/>
              </a:tblGrid>
              <a:tr h="370840">
                <a:tc>
                  <a:txBody>
                    <a:bodyPr/>
                    <a:lstStyle/>
                    <a:p>
                      <a:r>
                        <a:rPr lang="en-US" sz="1600" dirty="0" smtClean="0"/>
                        <a:t>Entity</a:t>
                      </a:r>
                      <a:endParaRPr lang="en-US" sz="1600" b="1" dirty="0"/>
                    </a:p>
                  </a:txBody>
                  <a:tcPr/>
                </a:tc>
                <a:tc>
                  <a:txBody>
                    <a:bodyPr/>
                    <a:lstStyle/>
                    <a:p>
                      <a:r>
                        <a:rPr lang="en-US" sz="1600" dirty="0" smtClean="0"/>
                        <a:t>Function</a:t>
                      </a:r>
                      <a:endParaRPr lang="en-US" sz="1600" b="1" dirty="0"/>
                    </a:p>
                  </a:txBody>
                  <a:tcPr/>
                </a:tc>
              </a:tr>
              <a:tr h="370840">
                <a:tc>
                  <a:txBody>
                    <a:bodyPr/>
                    <a:lstStyle/>
                    <a:p>
                      <a:r>
                        <a:rPr lang="en-US" sz="1600" dirty="0" smtClean="0"/>
                        <a:t>hand lens</a:t>
                      </a:r>
                      <a:endParaRPr lang="en-US" sz="1600" dirty="0"/>
                    </a:p>
                  </a:txBody>
                  <a:tcPr/>
                </a:tc>
                <a:tc>
                  <a:txBody>
                    <a:bodyPr/>
                    <a:lstStyle/>
                    <a:p>
                      <a:r>
                        <a:rPr lang="en-US" sz="1600" dirty="0" smtClean="0"/>
                        <a:t>look</a:t>
                      </a:r>
                      <a:r>
                        <a:rPr lang="en-US" sz="1600" baseline="0" dirty="0" smtClean="0"/>
                        <a:t> at small things</a:t>
                      </a:r>
                      <a:endParaRPr lang="en-US" sz="1600" dirty="0"/>
                    </a:p>
                  </a:txBody>
                  <a:tcPr/>
                </a:tc>
              </a:tr>
              <a:tr h="370840">
                <a:tc>
                  <a:txBody>
                    <a:bodyPr/>
                    <a:lstStyle/>
                    <a:p>
                      <a:r>
                        <a:rPr lang="en-US" sz="1600" dirty="0" smtClean="0"/>
                        <a:t>graduated</a:t>
                      </a:r>
                      <a:r>
                        <a:rPr lang="en-US" sz="1600" baseline="0" dirty="0" smtClean="0"/>
                        <a:t> cylinder</a:t>
                      </a:r>
                      <a:endParaRPr lang="en-US" sz="1600" dirty="0"/>
                    </a:p>
                  </a:txBody>
                  <a:tcPr/>
                </a:tc>
                <a:tc>
                  <a:txBody>
                    <a:bodyPr/>
                    <a:lstStyle/>
                    <a:p>
                      <a:r>
                        <a:rPr lang="en-US" sz="1600" dirty="0" smtClean="0"/>
                        <a:t>measure volume of liquids</a:t>
                      </a:r>
                      <a:endParaRPr lang="en-US" sz="16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43139280"/>
              </p:ext>
            </p:extLst>
          </p:nvPr>
        </p:nvGraphicFramePr>
        <p:xfrm>
          <a:off x="457200" y="3507678"/>
          <a:ext cx="6302617" cy="1112520"/>
        </p:xfrm>
        <a:graphic>
          <a:graphicData uri="http://schemas.openxmlformats.org/drawingml/2006/table">
            <a:tbl>
              <a:tblPr firstRow="1" bandRow="1">
                <a:tableStyleId>{5A111915-BE36-4E01-A7E5-04B1672EAD32}</a:tableStyleId>
              </a:tblPr>
              <a:tblGrid>
                <a:gridCol w="2420045"/>
                <a:gridCol w="3882572"/>
              </a:tblGrid>
              <a:tr h="370840">
                <a:tc>
                  <a:txBody>
                    <a:bodyPr/>
                    <a:lstStyle/>
                    <a:p>
                      <a:r>
                        <a:rPr lang="en-US" sz="1600" dirty="0" smtClean="0"/>
                        <a:t>Action</a:t>
                      </a:r>
                      <a:endParaRPr lang="en-US" sz="1600" b="1" dirty="0"/>
                    </a:p>
                  </a:txBody>
                  <a:tcPr/>
                </a:tc>
                <a:tc>
                  <a:txBody>
                    <a:bodyPr/>
                    <a:lstStyle/>
                    <a:p>
                      <a:r>
                        <a:rPr lang="en-US" sz="1600" dirty="0" smtClean="0"/>
                        <a:t>Effect</a:t>
                      </a:r>
                      <a:endParaRPr lang="en-US" sz="1600" b="1" dirty="0"/>
                    </a:p>
                  </a:txBody>
                  <a:tcPr/>
                </a:tc>
              </a:tr>
              <a:tr h="370840">
                <a:tc>
                  <a:txBody>
                    <a:bodyPr/>
                    <a:lstStyle/>
                    <a:p>
                      <a:r>
                        <a:rPr lang="en-US" sz="1600" dirty="0" smtClean="0"/>
                        <a:t>decrease in temperature</a:t>
                      </a:r>
                      <a:endParaRPr lang="en-US" sz="1600" dirty="0"/>
                    </a:p>
                  </a:txBody>
                  <a:tcPr/>
                </a:tc>
                <a:tc>
                  <a:txBody>
                    <a:bodyPr/>
                    <a:lstStyle/>
                    <a:p>
                      <a:r>
                        <a:rPr lang="en-US" sz="1600" dirty="0" smtClean="0"/>
                        <a:t>humans shiver</a:t>
                      </a:r>
                      <a:endParaRPr lang="en-US" sz="1600" dirty="0"/>
                    </a:p>
                  </a:txBody>
                  <a:tcPr/>
                </a:tc>
              </a:tr>
              <a:tr h="370840">
                <a:tc>
                  <a:txBody>
                    <a:bodyPr/>
                    <a:lstStyle/>
                    <a:p>
                      <a:r>
                        <a:rPr lang="en-US" sz="1600" dirty="0" smtClean="0"/>
                        <a:t>animals eat</a:t>
                      </a:r>
                      <a:endParaRPr lang="en-US" sz="1600" dirty="0"/>
                    </a:p>
                  </a:txBody>
                  <a:tcPr/>
                </a:tc>
                <a:tc>
                  <a:txBody>
                    <a:bodyPr/>
                    <a:lstStyle/>
                    <a:p>
                      <a:r>
                        <a:rPr lang="en-US" sz="1600" dirty="0" smtClean="0"/>
                        <a:t>[animals] get nutrients</a:t>
                      </a:r>
                      <a:endParaRPr lang="en-US" sz="1600" dirty="0"/>
                    </a:p>
                  </a:txBody>
                  <a:tcPr/>
                </a:tc>
              </a:tr>
            </a:tbl>
          </a:graphicData>
        </a:graphic>
      </p:graphicFrame>
      <p:sp>
        <p:nvSpPr>
          <p:cNvPr id="10" name="Title 1"/>
          <p:cNvSpPr>
            <a:spLocks noGrp="1"/>
          </p:cNvSpPr>
          <p:nvPr>
            <p:ph type="title"/>
          </p:nvPr>
        </p:nvSpPr>
        <p:spPr>
          <a:xfrm>
            <a:off x="457200" y="62463"/>
            <a:ext cx="8229600" cy="990600"/>
          </a:xfrm>
        </p:spPr>
        <p:txBody>
          <a:bodyPr/>
          <a:lstStyle/>
          <a:p>
            <a:r>
              <a:rPr lang="en-US" dirty="0" smtClean="0"/>
              <a:t>Knowledge Extraction</a:t>
            </a:r>
            <a:endParaRPr lang="en-US" dirty="0"/>
          </a:p>
        </p:txBody>
      </p:sp>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
        <p:nvSpPr>
          <p:cNvPr id="7" name="TextBox 6"/>
          <p:cNvSpPr txBox="1"/>
          <p:nvPr/>
        </p:nvSpPr>
        <p:spPr>
          <a:xfrm>
            <a:off x="457200" y="1379658"/>
            <a:ext cx="7906480"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Targeted IE</a:t>
            </a:r>
            <a:r>
              <a:rPr lang="en-US" dirty="0" smtClean="0"/>
              <a:t>: Pattern-based extractor for specific general-purpose relations.</a:t>
            </a:r>
            <a:endParaRPr lang="en-US" dirty="0"/>
          </a:p>
        </p:txBody>
      </p:sp>
      <p:pic>
        <p:nvPicPr>
          <p:cNvPr id="12" name="Picture 11"/>
          <p:cNvPicPr>
            <a:picLocks noChangeAspect="1"/>
          </p:cNvPicPr>
          <p:nvPr/>
        </p:nvPicPr>
        <p:blipFill rotWithShape="1">
          <a:blip r:embed="rId4"/>
          <a:srcRect l="43071" t="20588" r="29213" b="7647"/>
          <a:stretch/>
        </p:blipFill>
        <p:spPr>
          <a:xfrm>
            <a:off x="7752413" y="2018243"/>
            <a:ext cx="934387" cy="1295400"/>
          </a:xfrm>
          <a:prstGeom prst="rect">
            <a:avLst/>
          </a:prstGeom>
        </p:spPr>
      </p:pic>
    </p:spTree>
    <p:extLst>
      <p:ext uri="{BB962C8B-B14F-4D97-AF65-F5344CB8AC3E}">
        <p14:creationId xmlns:p14="http://schemas.microsoft.com/office/powerpoint/2010/main" val="15442602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43334850"/>
              </p:ext>
            </p:extLst>
          </p:nvPr>
        </p:nvGraphicFramePr>
        <p:xfrm>
          <a:off x="457200" y="2816535"/>
          <a:ext cx="8523514" cy="1112520"/>
        </p:xfrm>
        <a:graphic>
          <a:graphicData uri="http://schemas.openxmlformats.org/drawingml/2006/table">
            <a:tbl>
              <a:tblPr firstRow="1" bandRow="1">
                <a:tableStyleId>{5A111915-BE36-4E01-A7E5-04B1672EAD32}</a:tableStyleId>
              </a:tblPr>
              <a:tblGrid>
                <a:gridCol w="2069316"/>
                <a:gridCol w="6454198"/>
              </a:tblGrid>
              <a:tr h="370840">
                <a:tc>
                  <a:txBody>
                    <a:bodyPr/>
                    <a:lstStyle/>
                    <a:p>
                      <a:r>
                        <a:rPr lang="en-US" sz="1600" dirty="0" smtClean="0"/>
                        <a:t>Term (T)</a:t>
                      </a:r>
                      <a:endParaRPr lang="en-US" sz="1600" b="1" dirty="0"/>
                    </a:p>
                  </a:txBody>
                  <a:tcPr/>
                </a:tc>
                <a:tc>
                  <a:txBody>
                    <a:bodyPr/>
                    <a:lstStyle/>
                    <a:p>
                      <a:r>
                        <a:rPr lang="en-US" sz="1600" dirty="0" smtClean="0"/>
                        <a:t>Properties</a:t>
                      </a:r>
                      <a:endParaRPr lang="en-US" sz="1600" b="1" dirty="0"/>
                    </a:p>
                  </a:txBody>
                  <a:tcPr/>
                </a:tc>
              </a:tr>
              <a:tr h="370840">
                <a:tc>
                  <a:txBody>
                    <a:bodyPr/>
                    <a:lstStyle/>
                    <a:p>
                      <a:r>
                        <a:rPr lang="en-US" sz="1600" dirty="0" smtClean="0"/>
                        <a:t>chemical change</a:t>
                      </a:r>
                      <a:endParaRPr lang="en-US" sz="1600" dirty="0"/>
                    </a:p>
                  </a:txBody>
                  <a:tcPr/>
                </a:tc>
                <a:tc>
                  <a:txBody>
                    <a:bodyPr/>
                    <a:lstStyle/>
                    <a:p>
                      <a:r>
                        <a:rPr lang="en-US" sz="1600" dirty="0" smtClean="0"/>
                        <a:t>(T, is</a:t>
                      </a:r>
                      <a:r>
                        <a:rPr lang="en-US" sz="1600" baseline="0" dirty="0" smtClean="0"/>
                        <a:t> a, change) &amp; (T, produces, new substances)</a:t>
                      </a:r>
                      <a:endParaRPr lang="en-US" sz="1600" dirty="0"/>
                    </a:p>
                  </a:txBody>
                  <a:tcPr/>
                </a:tc>
              </a:tr>
              <a:tr h="370840">
                <a:tc>
                  <a:txBody>
                    <a:bodyPr/>
                    <a:lstStyle/>
                    <a:p>
                      <a:r>
                        <a:rPr lang="en-US" sz="1600" dirty="0" smtClean="0"/>
                        <a:t>adaptation</a:t>
                      </a:r>
                      <a:endParaRPr lang="en-US" sz="1600" dirty="0"/>
                    </a:p>
                  </a:txBody>
                  <a:tcPr/>
                </a:tc>
                <a:tc>
                  <a:txBody>
                    <a:bodyPr/>
                    <a:lstStyle/>
                    <a:p>
                      <a:r>
                        <a:rPr lang="en-US" sz="1600" dirty="0" smtClean="0"/>
                        <a:t>(T,</a:t>
                      </a:r>
                      <a:r>
                        <a:rPr lang="en-US" sz="1600" baseline="0" dirty="0" smtClean="0"/>
                        <a:t> is a, behavior) &amp; (T, helps, (animal, meet, its environmental needs)</a:t>
                      </a:r>
                      <a:endParaRPr lang="en-US" sz="1600" dirty="0"/>
                    </a:p>
                  </a:txBody>
                  <a:tcPr/>
                </a:tc>
              </a:tr>
            </a:tbl>
          </a:graphicData>
        </a:graphic>
      </p:graphicFrame>
      <p:sp>
        <p:nvSpPr>
          <p:cNvPr id="10" name="Title 1"/>
          <p:cNvSpPr>
            <a:spLocks noGrp="1"/>
          </p:cNvSpPr>
          <p:nvPr>
            <p:ph type="title"/>
          </p:nvPr>
        </p:nvSpPr>
        <p:spPr>
          <a:xfrm>
            <a:off x="457200" y="62463"/>
            <a:ext cx="8229600" cy="990600"/>
          </a:xfrm>
        </p:spPr>
        <p:txBody>
          <a:bodyPr/>
          <a:lstStyle/>
          <a:p>
            <a:r>
              <a:rPr lang="en-US" dirty="0" smtClean="0"/>
              <a:t>Knowledge Extraction</a:t>
            </a:r>
            <a:endParaRPr lang="en-US" dirty="0"/>
          </a:p>
        </p:txBody>
      </p:sp>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
        <p:nvSpPr>
          <p:cNvPr id="7" name="TextBox 6"/>
          <p:cNvSpPr txBox="1"/>
          <p:nvPr/>
        </p:nvSpPr>
        <p:spPr>
          <a:xfrm>
            <a:off x="457200" y="1379658"/>
            <a:ext cx="7906480"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Definitions</a:t>
            </a:r>
            <a:r>
              <a:rPr lang="en-US" dirty="0" smtClean="0"/>
              <a:t>: </a:t>
            </a:r>
          </a:p>
          <a:p>
            <a:endParaRPr lang="en-US" dirty="0" smtClean="0"/>
          </a:p>
          <a:p>
            <a:r>
              <a:rPr lang="en-US" dirty="0" smtClean="0"/>
              <a:t>Pattern-based extractor that exploits regularities in definitional language </a:t>
            </a:r>
            <a:endParaRPr lang="en-US" dirty="0"/>
          </a:p>
        </p:txBody>
      </p:sp>
    </p:spTree>
    <p:extLst>
      <p:ext uri="{BB962C8B-B14F-4D97-AF65-F5344CB8AC3E}">
        <p14:creationId xmlns:p14="http://schemas.microsoft.com/office/powerpoint/2010/main" val="422792873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ounded Rectangle 94"/>
          <p:cNvSpPr/>
          <p:nvPr/>
        </p:nvSpPr>
        <p:spPr>
          <a:xfrm>
            <a:off x="1078777" y="1461037"/>
            <a:ext cx="6520200" cy="1092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Question Interpretation</a:t>
            </a:r>
            <a:endParaRPr lang="en-US" dirty="0"/>
          </a:p>
        </p:txBody>
      </p:sp>
      <p:grpSp>
        <p:nvGrpSpPr>
          <p:cNvPr id="120" name="Group 119"/>
          <p:cNvGrpSpPr/>
          <p:nvPr/>
        </p:nvGrpSpPr>
        <p:grpSpPr>
          <a:xfrm>
            <a:off x="455010" y="5093149"/>
            <a:ext cx="7865513" cy="1092365"/>
            <a:chOff x="614492" y="4904186"/>
            <a:chExt cx="7865513" cy="1092365"/>
          </a:xfrm>
        </p:grpSpPr>
        <p:sp>
          <p:nvSpPr>
            <p:cNvPr id="100" name="Rounded Rectangle 99"/>
            <p:cNvSpPr/>
            <p:nvPr/>
          </p:nvSpPr>
          <p:spPr>
            <a:xfrm>
              <a:off x="614492" y="4904186"/>
              <a:ext cx="7865513"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1" name="Can 100"/>
            <p:cNvSpPr/>
            <p:nvPr/>
          </p:nvSpPr>
          <p:spPr>
            <a:xfrm>
              <a:off x="751069"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Study</a:t>
              </a:r>
            </a:p>
            <a:p>
              <a:pPr algn="ctr"/>
              <a:r>
                <a:rPr lang="en-US" sz="1400" dirty="0" smtClean="0"/>
                <a:t>guide</a:t>
              </a:r>
              <a:endParaRPr lang="en-US" sz="1400" dirty="0"/>
            </a:p>
          </p:txBody>
        </p:sp>
        <p:sp>
          <p:nvSpPr>
            <p:cNvPr id="104" name="Can 103"/>
            <p:cNvSpPr/>
            <p:nvPr/>
          </p:nvSpPr>
          <p:spPr>
            <a:xfrm>
              <a:off x="1693378"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Web</a:t>
              </a:r>
              <a:endParaRPr lang="en-US" sz="1400" dirty="0"/>
            </a:p>
          </p:txBody>
        </p:sp>
        <p:sp>
          <p:nvSpPr>
            <p:cNvPr id="105" name="Can 104"/>
            <p:cNvSpPr/>
            <p:nvPr/>
          </p:nvSpPr>
          <p:spPr>
            <a:xfrm>
              <a:off x="2628431" y="5065839"/>
              <a:ext cx="1042193"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Definitions</a:t>
              </a:r>
              <a:endParaRPr lang="en-US" sz="1400" dirty="0"/>
            </a:p>
          </p:txBody>
        </p:sp>
        <p:sp>
          <p:nvSpPr>
            <p:cNvPr id="106" name="Can 105"/>
            <p:cNvSpPr/>
            <p:nvPr/>
          </p:nvSpPr>
          <p:spPr>
            <a:xfrm>
              <a:off x="4003244" y="509314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Effect</a:t>
              </a:r>
              <a:endParaRPr lang="en-US" sz="1400" dirty="0"/>
            </a:p>
          </p:txBody>
        </p:sp>
        <p:sp>
          <p:nvSpPr>
            <p:cNvPr id="107" name="Can 106"/>
            <p:cNvSpPr/>
            <p:nvPr/>
          </p:nvSpPr>
          <p:spPr>
            <a:xfrm>
              <a:off x="5061282" y="5093149"/>
              <a:ext cx="1001737"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Purpose</a:t>
              </a:r>
              <a:endParaRPr lang="en-US" sz="1400" dirty="0"/>
            </a:p>
          </p:txBody>
        </p:sp>
        <p:sp>
          <p:nvSpPr>
            <p:cNvPr id="108" name="TextBox 107"/>
            <p:cNvSpPr txBox="1"/>
            <p:nvPr/>
          </p:nvSpPr>
          <p:spPr>
            <a:xfrm>
              <a:off x="5944507" y="5232553"/>
              <a:ext cx="996844" cy="369332"/>
            </a:xfrm>
            <a:prstGeom prst="rect">
              <a:avLst/>
            </a:prstGeom>
            <a:noFill/>
          </p:spPr>
          <p:txBody>
            <a:bodyPr wrap="square" rtlCol="0">
              <a:spAutoFit/>
            </a:bodyPr>
            <a:lstStyle/>
            <a:p>
              <a:pPr algn="ctr"/>
              <a:r>
                <a:rPr lang="en-US" dirty="0" smtClean="0"/>
                <a:t>…</a:t>
              </a:r>
              <a:endParaRPr lang="en-US" dirty="0"/>
            </a:p>
          </p:txBody>
        </p:sp>
        <p:sp>
          <p:nvSpPr>
            <p:cNvPr id="109" name="Can 108"/>
            <p:cNvSpPr/>
            <p:nvPr/>
          </p:nvSpPr>
          <p:spPr>
            <a:xfrm>
              <a:off x="6811364" y="5093149"/>
              <a:ext cx="1120254"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Taxonomic</a:t>
              </a:r>
              <a:endParaRPr lang="en-US" sz="1400" dirty="0"/>
            </a:p>
          </p:txBody>
        </p:sp>
      </p:grpSp>
      <p:sp>
        <p:nvSpPr>
          <p:cNvPr id="118" name="Down Arrow 117"/>
          <p:cNvSpPr/>
          <p:nvPr/>
        </p:nvSpPr>
        <p:spPr>
          <a:xfrm>
            <a:off x="4182954" y="2648984"/>
            <a:ext cx="284553" cy="477909"/>
          </a:xfrm>
          <a:prstGeom prst="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0" name="Up-Down Arrow 129"/>
          <p:cNvSpPr/>
          <p:nvPr/>
        </p:nvSpPr>
        <p:spPr>
          <a:xfrm>
            <a:off x="4169299" y="4373943"/>
            <a:ext cx="284553" cy="641764"/>
          </a:xfrm>
          <a:prstGeom prst="up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3" name="Title 1"/>
          <p:cNvSpPr>
            <a:spLocks noGrp="1"/>
          </p:cNvSpPr>
          <p:nvPr>
            <p:ph type="title"/>
          </p:nvPr>
        </p:nvSpPr>
        <p:spPr>
          <a:xfrm>
            <a:off x="115704" y="312038"/>
            <a:ext cx="8737244" cy="809746"/>
          </a:xfrm>
        </p:spPr>
        <p:txBody>
          <a:bodyPr/>
          <a:lstStyle/>
          <a:p>
            <a:r>
              <a:rPr lang="en-US" dirty="0" smtClean="0"/>
              <a:t>Knowledge</a:t>
            </a:r>
            <a:endParaRPr lang="en-US" dirty="0"/>
          </a:p>
        </p:txBody>
      </p:sp>
      <p:sp>
        <p:nvSpPr>
          <p:cNvPr id="139" name="TextBox 138"/>
          <p:cNvSpPr txBox="1"/>
          <p:nvPr/>
        </p:nvSpPr>
        <p:spPr>
          <a:xfrm>
            <a:off x="591586" y="6226475"/>
            <a:ext cx="29195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Open Extractors</a:t>
            </a:r>
            <a:endParaRPr lang="en-US" dirty="0"/>
          </a:p>
        </p:txBody>
      </p:sp>
      <p:sp>
        <p:nvSpPr>
          <p:cNvPr id="140" name="TextBox 139"/>
          <p:cNvSpPr txBox="1"/>
          <p:nvPr/>
        </p:nvSpPr>
        <p:spPr>
          <a:xfrm>
            <a:off x="3659647" y="6219646"/>
            <a:ext cx="46608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Relation-specific</a:t>
            </a:r>
            <a:endParaRPr lang="en-US" dirty="0"/>
          </a:p>
        </p:txBody>
      </p:sp>
      <p:cxnSp>
        <p:nvCxnSpPr>
          <p:cNvPr id="144" name="Straight Connector 143"/>
          <p:cNvCxnSpPr/>
          <p:nvPr/>
        </p:nvCxnSpPr>
        <p:spPr>
          <a:xfrm>
            <a:off x="3645993" y="5093149"/>
            <a:ext cx="13655" cy="109236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887602" y="3195164"/>
            <a:ext cx="6884534" cy="1119674"/>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Reasoning</a:t>
            </a:r>
            <a:endParaRPr lang="en-US" dirty="0"/>
          </a:p>
        </p:txBody>
      </p:sp>
      <p:pic>
        <p:nvPicPr>
          <p:cNvPr id="19" name="Picture 18"/>
          <p:cNvPicPr>
            <a:picLocks noChangeAspect="1"/>
          </p:cNvPicPr>
          <p:nvPr/>
        </p:nvPicPr>
        <p:blipFill>
          <a:blip r:embed="rId3"/>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374199447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Interpretation</a:t>
            </a:r>
            <a:endParaRPr lang="en-US" dirty="0"/>
          </a:p>
        </p:txBody>
      </p:sp>
      <p:sp>
        <p:nvSpPr>
          <p:cNvPr id="27" name="TextBox 26"/>
          <p:cNvSpPr txBox="1"/>
          <p:nvPr/>
        </p:nvSpPr>
        <p:spPr>
          <a:xfrm>
            <a:off x="339071" y="1324429"/>
            <a:ext cx="865978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a:t>Which example describes an organism taking in nutrients? </a:t>
            </a:r>
            <a:r>
              <a:rPr lang="en-US" dirty="0" smtClean="0"/>
              <a:t>(A) a </a:t>
            </a:r>
            <a:r>
              <a:rPr lang="en-US" dirty="0"/>
              <a:t>dog burying a bone </a:t>
            </a:r>
            <a:r>
              <a:rPr lang="en-US" dirty="0" smtClean="0"/>
              <a:t>(</a:t>
            </a:r>
            <a:r>
              <a:rPr lang="en-US" dirty="0"/>
              <a:t>B) a girl eating an apple </a:t>
            </a:r>
            <a:r>
              <a:rPr lang="en-US" dirty="0" smtClean="0"/>
              <a:t>(</a:t>
            </a:r>
            <a:r>
              <a:rPr lang="en-US" dirty="0"/>
              <a:t>C) an insect crawling on a leaf </a:t>
            </a:r>
            <a:endParaRPr lang="en-US" dirty="0" smtClean="0"/>
          </a:p>
          <a:p>
            <a:r>
              <a:rPr lang="en-US" dirty="0" smtClean="0"/>
              <a:t>(</a:t>
            </a:r>
            <a:r>
              <a:rPr lang="en-US" dirty="0"/>
              <a:t>D) a boy planting tomatoes in a garden</a:t>
            </a:r>
          </a:p>
        </p:txBody>
      </p:sp>
      <p:sp>
        <p:nvSpPr>
          <p:cNvPr id="28" name="TextBox 27"/>
          <p:cNvSpPr txBox="1"/>
          <p:nvPr/>
        </p:nvSpPr>
        <p:spPr>
          <a:xfrm>
            <a:off x="339071" y="3011710"/>
            <a:ext cx="865978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(B) a girl eating an apple describes an organism taking in nutrients</a:t>
            </a:r>
          </a:p>
        </p:txBody>
      </p:sp>
      <p:sp>
        <p:nvSpPr>
          <p:cNvPr id="6" name="TextBox 5"/>
          <p:cNvSpPr txBox="1"/>
          <p:nvPr/>
        </p:nvSpPr>
        <p:spPr>
          <a:xfrm>
            <a:off x="339071" y="4184023"/>
            <a:ext cx="865978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[girl eat apple]	EXAMPLE	[organism take in nutrients]</a:t>
            </a:r>
          </a:p>
        </p:txBody>
      </p:sp>
      <p:sp>
        <p:nvSpPr>
          <p:cNvPr id="3" name="TextBox 2"/>
          <p:cNvSpPr txBox="1"/>
          <p:nvPr/>
        </p:nvSpPr>
        <p:spPr>
          <a:xfrm>
            <a:off x="399142" y="2576286"/>
            <a:ext cx="1397000" cy="369332"/>
          </a:xfrm>
          <a:prstGeom prst="rect">
            <a:avLst/>
          </a:prstGeom>
          <a:noFill/>
        </p:spPr>
        <p:txBody>
          <a:bodyPr wrap="square" rtlCol="0">
            <a:spAutoFit/>
          </a:bodyPr>
          <a:lstStyle/>
          <a:p>
            <a:r>
              <a:rPr lang="en-US" b="1" dirty="0" smtClean="0"/>
              <a:t>Assertion</a:t>
            </a:r>
            <a:endParaRPr lang="en-US" b="1" dirty="0"/>
          </a:p>
        </p:txBody>
      </p:sp>
      <p:sp>
        <p:nvSpPr>
          <p:cNvPr id="10" name="TextBox 9"/>
          <p:cNvSpPr txBox="1"/>
          <p:nvPr/>
        </p:nvSpPr>
        <p:spPr>
          <a:xfrm>
            <a:off x="399141" y="3765949"/>
            <a:ext cx="2540001" cy="369332"/>
          </a:xfrm>
          <a:prstGeom prst="rect">
            <a:avLst/>
          </a:prstGeom>
          <a:noFill/>
        </p:spPr>
        <p:txBody>
          <a:bodyPr wrap="square" rtlCol="0">
            <a:spAutoFit/>
          </a:bodyPr>
          <a:lstStyle/>
          <a:p>
            <a:r>
              <a:rPr lang="en-US" b="1" dirty="0" smtClean="0"/>
              <a:t>Relation Extraction</a:t>
            </a:r>
            <a:endParaRPr lang="en-US" b="1" dirty="0"/>
          </a:p>
        </p:txBody>
      </p:sp>
      <p:pic>
        <p:nvPicPr>
          <p:cNvPr id="11" name="Picture 10"/>
          <p:cNvPicPr>
            <a:picLocks noChangeAspect="1"/>
          </p:cNvPicPr>
          <p:nvPr/>
        </p:nvPicPr>
        <p:blipFill>
          <a:blip r:embed="rId3"/>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4344329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Matching as a one-step inference</a:t>
            </a:r>
            <a:endParaRPr lang="en-US" dirty="0"/>
          </a:p>
        </p:txBody>
      </p:sp>
      <p:sp>
        <p:nvSpPr>
          <p:cNvPr id="13" name="TextBox 12"/>
          <p:cNvSpPr txBox="1"/>
          <p:nvPr/>
        </p:nvSpPr>
        <p:spPr>
          <a:xfrm>
            <a:off x="339071" y="1443950"/>
            <a:ext cx="865978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[girl eat apple]	EXAMPLE	[organism take in nutrients]</a:t>
            </a:r>
          </a:p>
        </p:txBody>
      </p:sp>
      <p:pic>
        <p:nvPicPr>
          <p:cNvPr id="24" name="Picture 23"/>
          <p:cNvPicPr>
            <a:picLocks noChangeAspect="1"/>
          </p:cNvPicPr>
          <p:nvPr/>
        </p:nvPicPr>
        <p:blipFill>
          <a:blip r:embed="rId3"/>
          <a:stretch>
            <a:fillRect/>
          </a:stretch>
        </p:blipFill>
        <p:spPr>
          <a:xfrm>
            <a:off x="2095500" y="2028710"/>
            <a:ext cx="4200071" cy="4689590"/>
          </a:xfrm>
          <a:prstGeom prst="rect">
            <a:avLst/>
          </a:prstGeom>
        </p:spPr>
      </p:pic>
      <p:sp>
        <p:nvSpPr>
          <p:cNvPr id="25" name="TextBox 24"/>
          <p:cNvSpPr txBox="1"/>
          <p:nvPr/>
        </p:nvSpPr>
        <p:spPr>
          <a:xfrm>
            <a:off x="4916714" y="4397046"/>
            <a:ext cx="2485572" cy="369332"/>
          </a:xfrm>
          <a:prstGeom prst="rect">
            <a:avLst/>
          </a:prstGeom>
          <a:noFill/>
        </p:spPr>
        <p:txBody>
          <a:bodyPr wrap="square" rtlCol="0">
            <a:spAutoFit/>
          </a:bodyPr>
          <a:lstStyle/>
          <a:p>
            <a:r>
              <a:rPr lang="en-US" dirty="0" smtClean="0"/>
              <a:t>EFFECT Relation</a:t>
            </a:r>
            <a:endParaRPr lang="en-US" dirty="0"/>
          </a:p>
        </p:txBody>
      </p:sp>
      <p:sp>
        <p:nvSpPr>
          <p:cNvPr id="32" name="TextBox 31"/>
          <p:cNvSpPr txBox="1"/>
          <p:nvPr/>
        </p:nvSpPr>
        <p:spPr>
          <a:xfrm>
            <a:off x="5050970" y="5511017"/>
            <a:ext cx="3331029" cy="369332"/>
          </a:xfrm>
          <a:prstGeom prst="rect">
            <a:avLst/>
          </a:prstGeom>
          <a:noFill/>
        </p:spPr>
        <p:txBody>
          <a:bodyPr wrap="square" rtlCol="0">
            <a:spAutoFit/>
          </a:bodyPr>
          <a:lstStyle/>
          <a:p>
            <a:r>
              <a:rPr lang="en-US" dirty="0" smtClean="0"/>
              <a:t>girl ISA animal</a:t>
            </a:r>
            <a:endParaRPr lang="en-US" dirty="0"/>
          </a:p>
        </p:txBody>
      </p:sp>
      <p:sp>
        <p:nvSpPr>
          <p:cNvPr id="33" name="TextBox 32"/>
          <p:cNvSpPr txBox="1"/>
          <p:nvPr/>
        </p:nvSpPr>
        <p:spPr>
          <a:xfrm>
            <a:off x="5050970" y="3232274"/>
            <a:ext cx="4093030" cy="369332"/>
          </a:xfrm>
          <a:prstGeom prst="rect">
            <a:avLst/>
          </a:prstGeom>
          <a:noFill/>
        </p:spPr>
        <p:txBody>
          <a:bodyPr wrap="square" rtlCol="0">
            <a:spAutoFit/>
          </a:bodyPr>
          <a:lstStyle/>
          <a:p>
            <a:r>
              <a:rPr lang="en-US" dirty="0" smtClean="0"/>
              <a:t>get ISA take &amp; animal ISA organism </a:t>
            </a:r>
            <a:endParaRPr lang="en-US" dirty="0"/>
          </a:p>
        </p:txBody>
      </p:sp>
    </p:spTree>
    <p:extLst>
      <p:ext uri="{BB962C8B-B14F-4D97-AF65-F5344CB8AC3E}">
        <p14:creationId xmlns:p14="http://schemas.microsoft.com/office/powerpoint/2010/main" val="387048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887602" y="3195164"/>
            <a:ext cx="6884534" cy="1119674"/>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8" name="Group 97"/>
          <p:cNvGrpSpPr/>
          <p:nvPr/>
        </p:nvGrpSpPr>
        <p:grpSpPr>
          <a:xfrm>
            <a:off x="1078777" y="3400643"/>
            <a:ext cx="6520200" cy="737346"/>
            <a:chOff x="1078777" y="2853802"/>
            <a:chExt cx="6520200" cy="737346"/>
          </a:xfrm>
        </p:grpSpPr>
        <p:sp>
          <p:nvSpPr>
            <p:cNvPr id="89" name="Predefined Process 88"/>
            <p:cNvSpPr/>
            <p:nvPr/>
          </p:nvSpPr>
          <p:spPr>
            <a:xfrm>
              <a:off x="1078777" y="2853802"/>
              <a:ext cx="1119743" cy="737346"/>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BOW</a:t>
              </a:r>
            </a:p>
            <a:p>
              <a:pPr algn="ctr"/>
              <a:r>
                <a:rPr lang="en-US" sz="1400" dirty="0" smtClean="0"/>
                <a:t>Solver</a:t>
              </a:r>
              <a:endParaRPr lang="en-US" sz="1400" dirty="0"/>
            </a:p>
          </p:txBody>
        </p:sp>
        <p:sp>
          <p:nvSpPr>
            <p:cNvPr id="90" name="Predefined Process 89"/>
            <p:cNvSpPr/>
            <p:nvPr/>
          </p:nvSpPr>
          <p:spPr>
            <a:xfrm>
              <a:off x="2732114" y="2853802"/>
              <a:ext cx="1119743" cy="737346"/>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Tuple </a:t>
              </a:r>
            </a:p>
            <a:p>
              <a:pPr algn="ctr"/>
              <a:r>
                <a:rPr lang="en-US" sz="1400" dirty="0" smtClean="0"/>
                <a:t>Solver</a:t>
              </a:r>
              <a:endParaRPr lang="en-US" sz="1400" dirty="0"/>
            </a:p>
          </p:txBody>
        </p:sp>
        <p:sp>
          <p:nvSpPr>
            <p:cNvPr id="92" name="Predefined Process 91"/>
            <p:cNvSpPr/>
            <p:nvPr/>
          </p:nvSpPr>
          <p:spPr>
            <a:xfrm>
              <a:off x="4644156" y="2853802"/>
              <a:ext cx="1119743" cy="737346"/>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MLN Solver</a:t>
              </a:r>
              <a:endParaRPr lang="en-US" sz="1400" dirty="0"/>
            </a:p>
          </p:txBody>
        </p:sp>
        <p:sp>
          <p:nvSpPr>
            <p:cNvPr id="93" name="TextBox 92"/>
            <p:cNvSpPr txBox="1"/>
            <p:nvPr/>
          </p:nvSpPr>
          <p:spPr>
            <a:xfrm>
              <a:off x="5582359" y="3031311"/>
              <a:ext cx="996844" cy="369332"/>
            </a:xfrm>
            <a:prstGeom prst="rect">
              <a:avLst/>
            </a:prstGeom>
            <a:noFill/>
          </p:spPr>
          <p:txBody>
            <a:bodyPr wrap="square" rtlCol="0">
              <a:spAutoFit/>
            </a:bodyPr>
            <a:lstStyle/>
            <a:p>
              <a:pPr algn="ctr"/>
              <a:r>
                <a:rPr lang="en-US" dirty="0" smtClean="0"/>
                <a:t>…</a:t>
              </a:r>
              <a:endParaRPr lang="en-US" dirty="0"/>
            </a:p>
          </p:txBody>
        </p:sp>
        <p:sp>
          <p:nvSpPr>
            <p:cNvPr id="94" name="Predefined Process 93"/>
            <p:cNvSpPr/>
            <p:nvPr/>
          </p:nvSpPr>
          <p:spPr>
            <a:xfrm>
              <a:off x="6479234" y="2853802"/>
              <a:ext cx="1119743" cy="737346"/>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a:t>
              </a:r>
              <a:endParaRPr lang="en-US" sz="1400" dirty="0"/>
            </a:p>
          </p:txBody>
        </p:sp>
      </p:grpSp>
      <p:sp>
        <p:nvSpPr>
          <p:cNvPr id="95" name="Rounded Rectangle 94"/>
          <p:cNvSpPr/>
          <p:nvPr/>
        </p:nvSpPr>
        <p:spPr>
          <a:xfrm>
            <a:off x="1078777" y="1461037"/>
            <a:ext cx="6520200"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Question Interpretation</a:t>
            </a:r>
            <a:endParaRPr lang="en-US" dirty="0"/>
          </a:p>
        </p:txBody>
      </p:sp>
      <p:grpSp>
        <p:nvGrpSpPr>
          <p:cNvPr id="120" name="Group 119"/>
          <p:cNvGrpSpPr/>
          <p:nvPr/>
        </p:nvGrpSpPr>
        <p:grpSpPr>
          <a:xfrm>
            <a:off x="455010" y="5093149"/>
            <a:ext cx="7865513" cy="1092365"/>
            <a:chOff x="614492" y="4904186"/>
            <a:chExt cx="7865513" cy="1092365"/>
          </a:xfrm>
        </p:grpSpPr>
        <p:sp>
          <p:nvSpPr>
            <p:cNvPr id="100" name="Rounded Rectangle 99"/>
            <p:cNvSpPr/>
            <p:nvPr/>
          </p:nvSpPr>
          <p:spPr>
            <a:xfrm>
              <a:off x="614492" y="4904186"/>
              <a:ext cx="7865513" cy="10923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1" name="Can 100"/>
            <p:cNvSpPr/>
            <p:nvPr/>
          </p:nvSpPr>
          <p:spPr>
            <a:xfrm>
              <a:off x="751069"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Study</a:t>
              </a:r>
            </a:p>
            <a:p>
              <a:pPr algn="ctr"/>
              <a:r>
                <a:rPr lang="en-US" sz="1400" dirty="0" smtClean="0"/>
                <a:t>guide</a:t>
              </a:r>
              <a:endParaRPr lang="en-US" sz="1400" dirty="0"/>
            </a:p>
          </p:txBody>
        </p:sp>
        <p:sp>
          <p:nvSpPr>
            <p:cNvPr id="104" name="Can 103"/>
            <p:cNvSpPr/>
            <p:nvPr/>
          </p:nvSpPr>
          <p:spPr>
            <a:xfrm>
              <a:off x="1765950"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Web</a:t>
              </a:r>
              <a:endParaRPr lang="en-US" sz="1400" dirty="0"/>
            </a:p>
          </p:txBody>
        </p:sp>
        <p:sp>
          <p:nvSpPr>
            <p:cNvPr id="105" name="Can 104"/>
            <p:cNvSpPr/>
            <p:nvPr/>
          </p:nvSpPr>
          <p:spPr>
            <a:xfrm>
              <a:off x="2808143" y="506583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smtClean="0"/>
                <a:t>Defns</a:t>
              </a:r>
              <a:endParaRPr lang="en-US" sz="1400" dirty="0"/>
            </a:p>
          </p:txBody>
        </p:sp>
        <p:sp>
          <p:nvSpPr>
            <p:cNvPr id="106" name="Can 105"/>
            <p:cNvSpPr/>
            <p:nvPr/>
          </p:nvSpPr>
          <p:spPr>
            <a:xfrm>
              <a:off x="4003244" y="5093149"/>
              <a:ext cx="862481"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Cause/Effect</a:t>
              </a:r>
              <a:endParaRPr lang="en-US" sz="1400" dirty="0"/>
            </a:p>
          </p:txBody>
        </p:sp>
        <p:sp>
          <p:nvSpPr>
            <p:cNvPr id="107" name="Can 106"/>
            <p:cNvSpPr/>
            <p:nvPr/>
          </p:nvSpPr>
          <p:spPr>
            <a:xfrm>
              <a:off x="5061282" y="5093149"/>
              <a:ext cx="1001737"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Action/Purpose</a:t>
              </a:r>
              <a:endParaRPr lang="en-US" sz="1400" dirty="0"/>
            </a:p>
          </p:txBody>
        </p:sp>
        <p:sp>
          <p:nvSpPr>
            <p:cNvPr id="108" name="TextBox 107"/>
            <p:cNvSpPr txBox="1"/>
            <p:nvPr/>
          </p:nvSpPr>
          <p:spPr>
            <a:xfrm>
              <a:off x="5944507" y="5232553"/>
              <a:ext cx="996844" cy="369332"/>
            </a:xfrm>
            <a:prstGeom prst="rect">
              <a:avLst/>
            </a:prstGeom>
            <a:noFill/>
          </p:spPr>
          <p:txBody>
            <a:bodyPr wrap="square" rtlCol="0">
              <a:spAutoFit/>
            </a:bodyPr>
            <a:lstStyle/>
            <a:p>
              <a:pPr algn="ctr"/>
              <a:r>
                <a:rPr lang="en-US" dirty="0" smtClean="0"/>
                <a:t>…</a:t>
              </a:r>
              <a:endParaRPr lang="en-US" dirty="0"/>
            </a:p>
          </p:txBody>
        </p:sp>
        <p:sp>
          <p:nvSpPr>
            <p:cNvPr id="109" name="Can 108"/>
            <p:cNvSpPr/>
            <p:nvPr/>
          </p:nvSpPr>
          <p:spPr>
            <a:xfrm>
              <a:off x="6811364" y="5093149"/>
              <a:ext cx="1120254" cy="69638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Taxonomic</a:t>
              </a:r>
              <a:endParaRPr lang="en-US" sz="1400" dirty="0"/>
            </a:p>
          </p:txBody>
        </p:sp>
      </p:grpSp>
      <p:sp>
        <p:nvSpPr>
          <p:cNvPr id="118" name="Down Arrow 117"/>
          <p:cNvSpPr/>
          <p:nvPr/>
        </p:nvSpPr>
        <p:spPr>
          <a:xfrm>
            <a:off x="4182954" y="2648984"/>
            <a:ext cx="284553" cy="477909"/>
          </a:xfrm>
          <a:prstGeom prst="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0" name="Up-Down Arrow 129"/>
          <p:cNvSpPr/>
          <p:nvPr/>
        </p:nvSpPr>
        <p:spPr>
          <a:xfrm>
            <a:off x="4169299" y="4373943"/>
            <a:ext cx="284553" cy="641764"/>
          </a:xfrm>
          <a:prstGeom prst="upDown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3" name="Title 1"/>
          <p:cNvSpPr>
            <a:spLocks noGrp="1"/>
          </p:cNvSpPr>
          <p:nvPr>
            <p:ph type="title"/>
          </p:nvPr>
        </p:nvSpPr>
        <p:spPr>
          <a:xfrm>
            <a:off x="115704" y="312038"/>
            <a:ext cx="8737244" cy="809746"/>
          </a:xfrm>
        </p:spPr>
        <p:txBody>
          <a:bodyPr/>
          <a:lstStyle/>
          <a:p>
            <a:r>
              <a:rPr lang="en-US" dirty="0" smtClean="0"/>
              <a:t>Future Work</a:t>
            </a:r>
            <a:endParaRPr lang="en-US" dirty="0"/>
          </a:p>
        </p:txBody>
      </p:sp>
      <p:sp>
        <p:nvSpPr>
          <p:cNvPr id="139" name="TextBox 138"/>
          <p:cNvSpPr txBox="1"/>
          <p:nvPr/>
        </p:nvSpPr>
        <p:spPr>
          <a:xfrm>
            <a:off x="591586" y="6226475"/>
            <a:ext cx="29195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Open Extractors</a:t>
            </a:r>
            <a:endParaRPr lang="en-US" dirty="0"/>
          </a:p>
        </p:txBody>
      </p:sp>
      <p:sp>
        <p:nvSpPr>
          <p:cNvPr id="140" name="TextBox 139"/>
          <p:cNvSpPr txBox="1"/>
          <p:nvPr/>
        </p:nvSpPr>
        <p:spPr>
          <a:xfrm>
            <a:off x="3659647" y="6219646"/>
            <a:ext cx="46608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Relation-specific</a:t>
            </a:r>
            <a:endParaRPr lang="en-US" dirty="0"/>
          </a:p>
        </p:txBody>
      </p:sp>
      <p:cxnSp>
        <p:nvCxnSpPr>
          <p:cNvPr id="144" name="Straight Connector 143"/>
          <p:cNvCxnSpPr/>
          <p:nvPr/>
        </p:nvCxnSpPr>
        <p:spPr>
          <a:xfrm>
            <a:off x="3645993" y="5093149"/>
            <a:ext cx="13655" cy="109236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945762" y="4373943"/>
            <a:ext cx="29195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Structured Matching</a:t>
            </a:r>
            <a:endParaRPr lang="en-US" dirty="0"/>
          </a:p>
        </p:txBody>
      </p:sp>
      <p:sp>
        <p:nvSpPr>
          <p:cNvPr id="26" name="TextBox 25"/>
          <p:cNvSpPr txBox="1"/>
          <p:nvPr/>
        </p:nvSpPr>
        <p:spPr>
          <a:xfrm>
            <a:off x="4678701" y="4373943"/>
            <a:ext cx="309343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Probabilistic + Logic</a:t>
            </a:r>
            <a:endParaRPr lang="en-US" dirty="0"/>
          </a:p>
        </p:txBody>
      </p:sp>
      <p:pic>
        <p:nvPicPr>
          <p:cNvPr id="27" name="Picture 26"/>
          <p:cNvPicPr>
            <a:picLocks noChangeAspect="1"/>
          </p:cNvPicPr>
          <p:nvPr/>
        </p:nvPicPr>
        <p:blipFill>
          <a:blip r:embed="rId2"/>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24458789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222250" y="1401800"/>
            <a:ext cx="9067231" cy="5295144"/>
            <a:chOff x="-374650" y="215900"/>
            <a:chExt cx="9778726" cy="6120508"/>
          </a:xfrm>
        </p:grpSpPr>
        <p:sp>
          <p:nvSpPr>
            <p:cNvPr id="41" name="TextBox 40"/>
            <p:cNvSpPr txBox="1"/>
            <p:nvPr/>
          </p:nvSpPr>
          <p:spPr>
            <a:xfrm>
              <a:off x="-374650" y="1694733"/>
              <a:ext cx="2476500" cy="276999"/>
            </a:xfrm>
            <a:prstGeom prst="rect">
              <a:avLst/>
            </a:prstGeom>
            <a:noFill/>
          </p:spPr>
          <p:txBody>
            <a:bodyPr wrap="square" rtlCol="0">
              <a:spAutoFit/>
            </a:bodyPr>
            <a:lstStyle/>
            <a:p>
              <a:pPr algn="r"/>
              <a:r>
                <a:rPr lang="en-US" sz="1200" dirty="0" smtClean="0"/>
                <a:t>First-order logic</a:t>
              </a:r>
            </a:p>
          </p:txBody>
        </p:sp>
        <p:sp>
          <p:nvSpPr>
            <p:cNvPr id="43" name="TextBox 42"/>
            <p:cNvSpPr txBox="1"/>
            <p:nvPr/>
          </p:nvSpPr>
          <p:spPr>
            <a:xfrm>
              <a:off x="-374650" y="1057904"/>
              <a:ext cx="2476500" cy="276999"/>
            </a:xfrm>
            <a:prstGeom prst="rect">
              <a:avLst/>
            </a:prstGeom>
            <a:noFill/>
          </p:spPr>
          <p:txBody>
            <a:bodyPr wrap="square" rtlCol="0">
              <a:spAutoFit/>
            </a:bodyPr>
            <a:lstStyle/>
            <a:p>
              <a:pPr algn="r"/>
              <a:r>
                <a:rPr lang="en-US" sz="1200" dirty="0" smtClean="0"/>
                <a:t>Graph-based</a:t>
              </a:r>
            </a:p>
          </p:txBody>
        </p:sp>
        <p:sp>
          <p:nvSpPr>
            <p:cNvPr id="48" name="TextBox 47"/>
            <p:cNvSpPr txBox="1"/>
            <p:nvPr/>
          </p:nvSpPr>
          <p:spPr>
            <a:xfrm>
              <a:off x="-317500" y="2702096"/>
              <a:ext cx="2476500" cy="276999"/>
            </a:xfrm>
            <a:prstGeom prst="rect">
              <a:avLst/>
            </a:prstGeom>
            <a:noFill/>
          </p:spPr>
          <p:txBody>
            <a:bodyPr wrap="square" rtlCol="0">
              <a:spAutoFit/>
            </a:bodyPr>
            <a:lstStyle/>
            <a:p>
              <a:pPr algn="r"/>
              <a:r>
                <a:rPr lang="en-US" sz="1200" dirty="0" smtClean="0"/>
                <a:t>Propositional logic</a:t>
              </a:r>
            </a:p>
          </p:txBody>
        </p:sp>
        <p:sp>
          <p:nvSpPr>
            <p:cNvPr id="53" name="TextBox 52"/>
            <p:cNvSpPr txBox="1"/>
            <p:nvPr/>
          </p:nvSpPr>
          <p:spPr>
            <a:xfrm>
              <a:off x="-374650" y="1376438"/>
              <a:ext cx="2476500" cy="276999"/>
            </a:xfrm>
            <a:prstGeom prst="rect">
              <a:avLst/>
            </a:prstGeom>
            <a:noFill/>
          </p:spPr>
          <p:txBody>
            <a:bodyPr wrap="square" rtlCol="0">
              <a:spAutoFit/>
            </a:bodyPr>
            <a:lstStyle/>
            <a:p>
              <a:pPr algn="r"/>
              <a:r>
                <a:rPr lang="en-US" sz="1200" dirty="0" smtClean="0"/>
                <a:t>Probabilistic Inference + FOL</a:t>
              </a:r>
            </a:p>
          </p:txBody>
        </p:sp>
        <p:cxnSp>
          <p:nvCxnSpPr>
            <p:cNvPr id="5" name="Straight Arrow Connector 4"/>
            <p:cNvCxnSpPr/>
            <p:nvPr/>
          </p:nvCxnSpPr>
          <p:spPr>
            <a:xfrm flipV="1">
              <a:off x="2159000" y="215900"/>
              <a:ext cx="0" cy="531409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2171700" y="5511800"/>
              <a:ext cx="6654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863600" y="4576780"/>
              <a:ext cx="1206500" cy="276999"/>
            </a:xfrm>
            <a:prstGeom prst="rect">
              <a:avLst/>
            </a:prstGeom>
            <a:noFill/>
          </p:spPr>
          <p:txBody>
            <a:bodyPr wrap="square" rtlCol="0">
              <a:spAutoFit/>
            </a:bodyPr>
            <a:lstStyle/>
            <a:p>
              <a:pPr algn="r"/>
              <a:r>
                <a:rPr lang="en-US" sz="1200" dirty="0" smtClean="0"/>
                <a:t>Matching</a:t>
              </a:r>
              <a:endParaRPr lang="en-US" sz="1200" dirty="0"/>
            </a:p>
          </p:txBody>
        </p:sp>
        <p:sp>
          <p:nvSpPr>
            <p:cNvPr id="40" name="TextBox 39"/>
            <p:cNvSpPr txBox="1"/>
            <p:nvPr/>
          </p:nvSpPr>
          <p:spPr>
            <a:xfrm>
              <a:off x="25400" y="4225351"/>
              <a:ext cx="2044700" cy="276999"/>
            </a:xfrm>
            <a:prstGeom prst="rect">
              <a:avLst/>
            </a:prstGeom>
            <a:noFill/>
          </p:spPr>
          <p:txBody>
            <a:bodyPr wrap="square" rtlCol="0">
              <a:spAutoFit/>
            </a:bodyPr>
            <a:lstStyle/>
            <a:p>
              <a:pPr algn="r"/>
              <a:r>
                <a:rPr lang="en-US" sz="1200" dirty="0" smtClean="0"/>
                <a:t>Alignment + Matching</a:t>
              </a:r>
            </a:p>
          </p:txBody>
        </p:sp>
        <p:sp>
          <p:nvSpPr>
            <p:cNvPr id="73" name="TextBox 72"/>
            <p:cNvSpPr txBox="1"/>
            <p:nvPr/>
          </p:nvSpPr>
          <p:spPr>
            <a:xfrm>
              <a:off x="4133852" y="5909508"/>
              <a:ext cx="2321816" cy="426900"/>
            </a:xfrm>
            <a:prstGeom prst="rect">
              <a:avLst/>
            </a:prstGeom>
            <a:noFill/>
          </p:spPr>
          <p:txBody>
            <a:bodyPr wrap="square" rtlCol="0">
              <a:spAutoFit/>
            </a:bodyPr>
            <a:lstStyle/>
            <a:p>
              <a:pPr algn="ctr"/>
              <a:r>
                <a:rPr lang="en-US" b="1" dirty="0" smtClean="0"/>
                <a:t>Representation</a:t>
              </a:r>
              <a:endParaRPr lang="en-US" b="1" dirty="0"/>
            </a:p>
          </p:txBody>
        </p:sp>
        <p:sp>
          <p:nvSpPr>
            <p:cNvPr id="75" name="TextBox 74"/>
            <p:cNvSpPr txBox="1"/>
            <p:nvPr/>
          </p:nvSpPr>
          <p:spPr>
            <a:xfrm>
              <a:off x="2929468" y="3098802"/>
              <a:ext cx="899583" cy="276999"/>
            </a:xfrm>
            <a:prstGeom prst="rect">
              <a:avLst/>
            </a:prstGeom>
            <a:noFill/>
          </p:spPr>
          <p:txBody>
            <a:bodyPr wrap="square" rtlCol="0">
              <a:spAutoFit/>
            </a:bodyPr>
            <a:lstStyle/>
            <a:p>
              <a:pPr algn="ctr"/>
              <a:endParaRPr lang="en-US" sz="1200" u="sng" dirty="0" smtClean="0"/>
            </a:p>
          </p:txBody>
        </p:sp>
        <p:sp>
          <p:nvSpPr>
            <p:cNvPr id="85" name="TextBox 84"/>
            <p:cNvSpPr txBox="1"/>
            <p:nvPr/>
          </p:nvSpPr>
          <p:spPr>
            <a:xfrm>
              <a:off x="2332560" y="5529997"/>
              <a:ext cx="1109140" cy="307777"/>
            </a:xfrm>
            <a:prstGeom prst="rect">
              <a:avLst/>
            </a:prstGeom>
            <a:noFill/>
          </p:spPr>
          <p:txBody>
            <a:bodyPr wrap="square" rtlCol="0">
              <a:spAutoFit/>
            </a:bodyPr>
            <a:lstStyle/>
            <a:p>
              <a:r>
                <a:rPr lang="en-US" sz="1400" dirty="0" smtClean="0"/>
                <a:t>Lexical</a:t>
              </a:r>
              <a:endParaRPr lang="en-US" sz="1400" dirty="0"/>
            </a:p>
          </p:txBody>
        </p:sp>
        <p:sp>
          <p:nvSpPr>
            <p:cNvPr id="86" name="TextBox 85"/>
            <p:cNvSpPr txBox="1"/>
            <p:nvPr/>
          </p:nvSpPr>
          <p:spPr>
            <a:xfrm>
              <a:off x="6600812" y="5584805"/>
              <a:ext cx="1255192" cy="307777"/>
            </a:xfrm>
            <a:prstGeom prst="rect">
              <a:avLst/>
            </a:prstGeom>
            <a:noFill/>
          </p:spPr>
          <p:txBody>
            <a:bodyPr wrap="square" rtlCol="0">
              <a:spAutoFit/>
            </a:bodyPr>
            <a:lstStyle/>
            <a:p>
              <a:r>
                <a:rPr lang="en-US" sz="1400" dirty="0" smtClean="0"/>
                <a:t>Semantic</a:t>
              </a:r>
              <a:endParaRPr lang="en-US" sz="1400" dirty="0"/>
            </a:p>
          </p:txBody>
        </p:sp>
        <p:sp>
          <p:nvSpPr>
            <p:cNvPr id="93" name="TextBox 92"/>
            <p:cNvSpPr txBox="1"/>
            <p:nvPr/>
          </p:nvSpPr>
          <p:spPr>
            <a:xfrm rot="16200000">
              <a:off x="-780534" y="3035729"/>
              <a:ext cx="1981200" cy="369332"/>
            </a:xfrm>
            <a:prstGeom prst="rect">
              <a:avLst/>
            </a:prstGeom>
            <a:noFill/>
          </p:spPr>
          <p:txBody>
            <a:bodyPr wrap="square" rtlCol="0">
              <a:spAutoFit/>
            </a:bodyPr>
            <a:lstStyle/>
            <a:p>
              <a:pPr algn="ctr"/>
              <a:r>
                <a:rPr lang="en-US" b="1" dirty="0" smtClean="0"/>
                <a:t>Inference</a:t>
              </a:r>
              <a:endParaRPr lang="en-US" b="1" dirty="0"/>
            </a:p>
          </p:txBody>
        </p:sp>
        <p:sp>
          <p:nvSpPr>
            <p:cNvPr id="94" name="TextBox 93"/>
            <p:cNvSpPr txBox="1"/>
            <p:nvPr/>
          </p:nvSpPr>
          <p:spPr>
            <a:xfrm>
              <a:off x="4369854" y="3945088"/>
              <a:ext cx="3486151" cy="533626"/>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solidFill>
                    <a:srgbClr val="8A8AA3"/>
                  </a:solidFill>
                </a:rPr>
                <a:t>a</a:t>
              </a:r>
              <a:r>
                <a:rPr lang="en-US" sz="1200" dirty="0" smtClean="0">
                  <a:solidFill>
                    <a:srgbClr val="8A8AA3"/>
                  </a:solidFill>
                </a:rPr>
                <a:t>nimal eat =&gt; animal get nutrients</a:t>
              </a:r>
            </a:p>
            <a:p>
              <a:r>
                <a:rPr lang="en-US" sz="1200" dirty="0" smtClean="0">
                  <a:solidFill>
                    <a:srgbClr val="8A8AA3"/>
                  </a:solidFill>
                </a:rPr>
                <a:t>(animal, eat, _) =&gt; (animal, get, nutrients)</a:t>
              </a:r>
              <a:endParaRPr lang="en-US" sz="1200" dirty="0">
                <a:solidFill>
                  <a:srgbClr val="8A8AA3"/>
                </a:solidFill>
              </a:endParaRPr>
            </a:p>
          </p:txBody>
        </p:sp>
        <p:sp>
          <p:nvSpPr>
            <p:cNvPr id="95" name="TextBox 94"/>
            <p:cNvSpPr txBox="1"/>
            <p:nvPr/>
          </p:nvSpPr>
          <p:spPr>
            <a:xfrm>
              <a:off x="6088178" y="2661248"/>
              <a:ext cx="3315898" cy="533626"/>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smtClean="0">
                  <a:solidFill>
                    <a:srgbClr val="8A8AA3"/>
                  </a:solidFill>
                </a:rPr>
                <a:t>metal(x) =&gt; conductor(x, Electricity)</a:t>
              </a:r>
            </a:p>
            <a:p>
              <a:r>
                <a:rPr lang="en-US" sz="1200" dirty="0" smtClean="0">
                  <a:solidFill>
                    <a:srgbClr val="8A8AA3"/>
                  </a:solidFill>
                </a:rPr>
                <a:t>substance(x, metal) =&gt; metal(x)</a:t>
              </a:r>
            </a:p>
          </p:txBody>
        </p:sp>
        <p:grpSp>
          <p:nvGrpSpPr>
            <p:cNvPr id="106" name="Group 105"/>
            <p:cNvGrpSpPr/>
            <p:nvPr/>
          </p:nvGrpSpPr>
          <p:grpSpPr>
            <a:xfrm>
              <a:off x="3939748" y="2120901"/>
              <a:ext cx="2515920" cy="1793710"/>
              <a:chOff x="3939748" y="2120901"/>
              <a:chExt cx="2515920" cy="1793710"/>
            </a:xfrm>
          </p:grpSpPr>
          <p:sp>
            <p:nvSpPr>
              <p:cNvPr id="102" name="Oval 101"/>
              <p:cNvSpPr/>
              <p:nvPr/>
            </p:nvSpPr>
            <p:spPr>
              <a:xfrm>
                <a:off x="3939748" y="2120901"/>
                <a:ext cx="1946703" cy="152403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0" name="Group 89"/>
              <p:cNvGrpSpPr/>
              <p:nvPr/>
            </p:nvGrpSpPr>
            <p:grpSpPr>
              <a:xfrm>
                <a:off x="4041348" y="2574064"/>
                <a:ext cx="2414320" cy="1340547"/>
                <a:chOff x="4921252" y="2185231"/>
                <a:chExt cx="2414320" cy="1340547"/>
              </a:xfrm>
            </p:grpSpPr>
            <p:sp>
              <p:nvSpPr>
                <p:cNvPr id="25" name="TextBox 24"/>
                <p:cNvSpPr txBox="1"/>
                <p:nvPr/>
              </p:nvSpPr>
              <p:spPr>
                <a:xfrm>
                  <a:off x="4979308" y="3218001"/>
                  <a:ext cx="2356264" cy="307777"/>
                </a:xfrm>
                <a:prstGeom prst="rect">
                  <a:avLst/>
                </a:prstGeom>
                <a:noFill/>
              </p:spPr>
              <p:txBody>
                <a:bodyPr wrap="square" rtlCol="0">
                  <a:spAutoFit/>
                </a:bodyPr>
                <a:lstStyle/>
                <a:p>
                  <a:pPr algn="ctr"/>
                  <a:r>
                    <a:rPr lang="en-US" sz="1400" dirty="0" smtClean="0"/>
                    <a:t>Textual Re-write Rules </a:t>
                  </a:r>
                  <a:endParaRPr lang="en-US" sz="1400" dirty="0"/>
                </a:p>
              </p:txBody>
            </p:sp>
            <p:sp>
              <p:nvSpPr>
                <p:cNvPr id="46" name="TextBox 45"/>
                <p:cNvSpPr txBox="1"/>
                <p:nvPr/>
              </p:nvSpPr>
              <p:spPr>
                <a:xfrm>
                  <a:off x="4921252" y="2185231"/>
                  <a:ext cx="1593857" cy="646331"/>
                </a:xfrm>
                <a:prstGeom prst="rect">
                  <a:avLst/>
                </a:prstGeom>
                <a:noFill/>
              </p:spPr>
              <p:txBody>
                <a:bodyPr wrap="square" rtlCol="0">
                  <a:spAutoFit/>
                </a:bodyPr>
                <a:lstStyle/>
                <a:p>
                  <a:pPr algn="r"/>
                  <a:r>
                    <a:rPr lang="en-US" sz="1200" dirty="0" smtClean="0"/>
                    <a:t>	Tuple Rules</a:t>
                  </a:r>
                  <a:endParaRPr lang="en-US" sz="1200" dirty="0"/>
                </a:p>
                <a:p>
                  <a:pPr algn="ctr"/>
                  <a:endParaRPr lang="en-US" sz="1200" dirty="0"/>
                </a:p>
                <a:p>
                  <a:r>
                    <a:rPr lang="en-US" sz="1200" dirty="0" smtClean="0"/>
                    <a:t>Phrasal Rules</a:t>
                  </a:r>
                  <a:endParaRPr lang="en-US" sz="1200" dirty="0"/>
                </a:p>
              </p:txBody>
            </p:sp>
          </p:grpSp>
        </p:grpSp>
        <p:grpSp>
          <p:nvGrpSpPr>
            <p:cNvPr id="108" name="Group 107"/>
            <p:cNvGrpSpPr/>
            <p:nvPr/>
          </p:nvGrpSpPr>
          <p:grpSpPr>
            <a:xfrm>
              <a:off x="5805174" y="705761"/>
              <a:ext cx="2041952" cy="1819821"/>
              <a:chOff x="5805174" y="705761"/>
              <a:chExt cx="2041952" cy="1819821"/>
            </a:xfrm>
          </p:grpSpPr>
          <p:sp>
            <p:nvSpPr>
              <p:cNvPr id="84" name="TextBox 83"/>
              <p:cNvSpPr txBox="1"/>
              <p:nvPr/>
            </p:nvSpPr>
            <p:spPr>
              <a:xfrm>
                <a:off x="5861052" y="2217805"/>
                <a:ext cx="1986074" cy="307777"/>
              </a:xfrm>
              <a:prstGeom prst="rect">
                <a:avLst/>
              </a:prstGeom>
              <a:noFill/>
            </p:spPr>
            <p:txBody>
              <a:bodyPr wrap="square" rtlCol="0">
                <a:spAutoFit/>
              </a:bodyPr>
              <a:lstStyle/>
              <a:p>
                <a:pPr algn="ctr"/>
                <a:r>
                  <a:rPr lang="en-US" sz="1400" dirty="0" smtClean="0"/>
                  <a:t>Variablized Rules</a:t>
                </a:r>
                <a:endParaRPr lang="en-US" sz="1400" dirty="0"/>
              </a:p>
            </p:txBody>
          </p:sp>
          <p:grpSp>
            <p:nvGrpSpPr>
              <p:cNvPr id="107" name="Group 106"/>
              <p:cNvGrpSpPr/>
              <p:nvPr/>
            </p:nvGrpSpPr>
            <p:grpSpPr>
              <a:xfrm>
                <a:off x="5805174" y="705761"/>
                <a:ext cx="1946703" cy="1524034"/>
                <a:chOff x="5805174" y="705761"/>
                <a:chExt cx="1946703" cy="1524034"/>
              </a:xfrm>
            </p:grpSpPr>
            <p:grpSp>
              <p:nvGrpSpPr>
                <p:cNvPr id="83" name="Group 82"/>
                <p:cNvGrpSpPr/>
                <p:nvPr/>
              </p:nvGrpSpPr>
              <p:grpSpPr>
                <a:xfrm>
                  <a:off x="5886452" y="1033501"/>
                  <a:ext cx="1710256" cy="938231"/>
                  <a:chOff x="6239944" y="889790"/>
                  <a:chExt cx="1710256" cy="938231"/>
                </a:xfrm>
              </p:grpSpPr>
              <p:sp>
                <p:nvSpPr>
                  <p:cNvPr id="49" name="TextBox 48"/>
                  <p:cNvSpPr txBox="1"/>
                  <p:nvPr/>
                </p:nvSpPr>
                <p:spPr>
                  <a:xfrm>
                    <a:off x="6680200" y="1230289"/>
                    <a:ext cx="825500" cy="276999"/>
                  </a:xfrm>
                  <a:prstGeom prst="rect">
                    <a:avLst/>
                  </a:prstGeom>
                  <a:noFill/>
                </p:spPr>
                <p:txBody>
                  <a:bodyPr wrap="square" rtlCol="0">
                    <a:spAutoFit/>
                  </a:bodyPr>
                  <a:lstStyle/>
                  <a:p>
                    <a:pPr algn="ctr"/>
                    <a:r>
                      <a:rPr lang="en-US" sz="1200" dirty="0" smtClean="0"/>
                      <a:t>BLUE</a:t>
                    </a:r>
                    <a:endParaRPr lang="en-US" sz="1200" dirty="0"/>
                  </a:p>
                </p:txBody>
              </p:sp>
              <p:sp>
                <p:nvSpPr>
                  <p:cNvPr id="50" name="TextBox 49"/>
                  <p:cNvSpPr txBox="1"/>
                  <p:nvPr/>
                </p:nvSpPr>
                <p:spPr>
                  <a:xfrm>
                    <a:off x="7124700" y="889790"/>
                    <a:ext cx="825500" cy="276999"/>
                  </a:xfrm>
                  <a:prstGeom prst="rect">
                    <a:avLst/>
                  </a:prstGeom>
                  <a:noFill/>
                </p:spPr>
                <p:txBody>
                  <a:bodyPr wrap="square" rtlCol="0">
                    <a:spAutoFit/>
                  </a:bodyPr>
                  <a:lstStyle/>
                  <a:p>
                    <a:pPr algn="ctr"/>
                    <a:r>
                      <a:rPr lang="en-US" sz="1200" dirty="0" smtClean="0"/>
                      <a:t>AMR</a:t>
                    </a:r>
                    <a:endParaRPr lang="en-US" sz="1200" dirty="0"/>
                  </a:p>
                </p:txBody>
              </p:sp>
              <p:sp>
                <p:nvSpPr>
                  <p:cNvPr id="51" name="TextBox 50"/>
                  <p:cNvSpPr txBox="1"/>
                  <p:nvPr/>
                </p:nvSpPr>
                <p:spPr>
                  <a:xfrm>
                    <a:off x="6239944" y="1551022"/>
                    <a:ext cx="990600" cy="276999"/>
                  </a:xfrm>
                  <a:prstGeom prst="rect">
                    <a:avLst/>
                  </a:prstGeom>
                  <a:noFill/>
                </p:spPr>
                <p:txBody>
                  <a:bodyPr wrap="square" rtlCol="0">
                    <a:spAutoFit/>
                  </a:bodyPr>
                  <a:lstStyle/>
                  <a:p>
                    <a:pPr algn="ctr"/>
                    <a:r>
                      <a:rPr lang="en-US" sz="1200" dirty="0" smtClean="0"/>
                      <a:t>Tuples</a:t>
                    </a:r>
                    <a:endParaRPr lang="en-US" sz="1200" dirty="0"/>
                  </a:p>
                </p:txBody>
              </p:sp>
            </p:grpSp>
            <p:sp>
              <p:nvSpPr>
                <p:cNvPr id="103" name="Oval 102"/>
                <p:cNvSpPr/>
                <p:nvPr/>
              </p:nvSpPr>
              <p:spPr>
                <a:xfrm>
                  <a:off x="5805174" y="705761"/>
                  <a:ext cx="1946703" cy="152403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2332560" y="3644736"/>
              <a:ext cx="1946703" cy="1793383"/>
              <a:chOff x="2332560" y="3644736"/>
              <a:chExt cx="1946703" cy="1793383"/>
            </a:xfrm>
          </p:grpSpPr>
          <p:sp>
            <p:nvSpPr>
              <p:cNvPr id="104" name="Oval 103"/>
              <p:cNvSpPr/>
              <p:nvPr/>
            </p:nvSpPr>
            <p:spPr>
              <a:xfrm>
                <a:off x="2332560" y="3644736"/>
                <a:ext cx="1946703" cy="152403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23" name="TextBox 22"/>
              <p:cNvSpPr txBox="1"/>
              <p:nvPr/>
            </p:nvSpPr>
            <p:spPr>
              <a:xfrm>
                <a:off x="2580848" y="5130342"/>
                <a:ext cx="1358900" cy="307777"/>
              </a:xfrm>
              <a:prstGeom prst="rect">
                <a:avLst/>
              </a:prstGeom>
              <a:noFill/>
            </p:spPr>
            <p:txBody>
              <a:bodyPr wrap="square" rtlCol="0">
                <a:spAutoFit/>
              </a:bodyPr>
              <a:lstStyle/>
              <a:p>
                <a:pPr algn="ctr"/>
                <a:r>
                  <a:rPr lang="en-US" sz="1400" dirty="0" smtClean="0"/>
                  <a:t>No Rules</a:t>
                </a:r>
                <a:endParaRPr lang="en-US" sz="1400" dirty="0"/>
              </a:p>
            </p:txBody>
          </p:sp>
          <p:sp>
            <p:nvSpPr>
              <p:cNvPr id="38" name="TextBox 37"/>
              <p:cNvSpPr txBox="1"/>
              <p:nvPr/>
            </p:nvSpPr>
            <p:spPr>
              <a:xfrm>
                <a:off x="2496176" y="4715280"/>
                <a:ext cx="825500" cy="276999"/>
              </a:xfrm>
              <a:prstGeom prst="rect">
                <a:avLst/>
              </a:prstGeom>
              <a:noFill/>
            </p:spPr>
            <p:txBody>
              <a:bodyPr wrap="square" rtlCol="0">
                <a:spAutoFit/>
              </a:bodyPr>
              <a:lstStyle/>
              <a:p>
                <a:pPr algn="ctr"/>
                <a:r>
                  <a:rPr lang="en-US" sz="1200" dirty="0" smtClean="0"/>
                  <a:t>BOW</a:t>
                </a:r>
                <a:endParaRPr lang="en-US" sz="1200" dirty="0"/>
              </a:p>
            </p:txBody>
          </p:sp>
          <p:sp>
            <p:nvSpPr>
              <p:cNvPr id="44" name="TextBox 43"/>
              <p:cNvSpPr txBox="1"/>
              <p:nvPr/>
            </p:nvSpPr>
            <p:spPr>
              <a:xfrm>
                <a:off x="2995068" y="4368653"/>
                <a:ext cx="1131570" cy="276999"/>
              </a:xfrm>
              <a:prstGeom prst="rect">
                <a:avLst/>
              </a:prstGeom>
              <a:noFill/>
            </p:spPr>
            <p:txBody>
              <a:bodyPr wrap="square" rtlCol="0">
                <a:spAutoFit/>
              </a:bodyPr>
              <a:lstStyle/>
              <a:p>
                <a:pPr algn="ctr"/>
                <a:r>
                  <a:rPr lang="en-US" sz="1200" dirty="0" smtClean="0"/>
                  <a:t>Open IE</a:t>
                </a:r>
              </a:p>
            </p:txBody>
          </p:sp>
          <p:sp>
            <p:nvSpPr>
              <p:cNvPr id="45" name="TextBox 44"/>
              <p:cNvSpPr txBox="1"/>
              <p:nvPr/>
            </p:nvSpPr>
            <p:spPr>
              <a:xfrm>
                <a:off x="2940041" y="4035422"/>
                <a:ext cx="1131570" cy="276999"/>
              </a:xfrm>
              <a:prstGeom prst="rect">
                <a:avLst/>
              </a:prstGeom>
              <a:noFill/>
            </p:spPr>
            <p:txBody>
              <a:bodyPr wrap="square" rtlCol="0">
                <a:spAutoFit/>
              </a:bodyPr>
              <a:lstStyle/>
              <a:p>
                <a:pPr algn="ctr"/>
                <a:r>
                  <a:rPr lang="en-US" sz="1200" dirty="0" smtClean="0"/>
                  <a:t>Targeted IE</a:t>
                </a:r>
              </a:p>
            </p:txBody>
          </p:sp>
        </p:grpSp>
        <p:sp>
          <p:nvSpPr>
            <p:cNvPr id="109" name="TextBox 108"/>
            <p:cNvSpPr txBox="1"/>
            <p:nvPr/>
          </p:nvSpPr>
          <p:spPr>
            <a:xfrm>
              <a:off x="222250" y="419100"/>
              <a:ext cx="1879600" cy="276999"/>
            </a:xfrm>
            <a:prstGeom prst="rect">
              <a:avLst/>
            </a:prstGeom>
            <a:noFill/>
          </p:spPr>
          <p:txBody>
            <a:bodyPr wrap="square" rtlCol="0">
              <a:spAutoFit/>
            </a:bodyPr>
            <a:lstStyle/>
            <a:p>
              <a:pPr algn="r"/>
              <a:r>
                <a:rPr lang="en-US" sz="1200" dirty="0" smtClean="0"/>
                <a:t>Situational calculus</a:t>
              </a:r>
              <a:endParaRPr lang="en-US" sz="1200" dirty="0"/>
            </a:p>
          </p:txBody>
        </p:sp>
        <p:sp>
          <p:nvSpPr>
            <p:cNvPr id="124" name="TextBox 123"/>
            <p:cNvSpPr txBox="1"/>
            <p:nvPr/>
          </p:nvSpPr>
          <p:spPr>
            <a:xfrm>
              <a:off x="7366000" y="419100"/>
              <a:ext cx="1399771" cy="276999"/>
            </a:xfrm>
            <a:prstGeom prst="rect">
              <a:avLst/>
            </a:prstGeom>
            <a:noFill/>
          </p:spPr>
          <p:txBody>
            <a:bodyPr wrap="square" rtlCol="0">
              <a:spAutoFit/>
            </a:bodyPr>
            <a:lstStyle/>
            <a:p>
              <a:pPr algn="ctr"/>
              <a:r>
                <a:rPr lang="en-US" sz="1200" dirty="0" smtClean="0"/>
                <a:t>STRIPS</a:t>
              </a:r>
              <a:endParaRPr lang="en-US" sz="1200" dirty="0"/>
            </a:p>
          </p:txBody>
        </p:sp>
      </p:grpSp>
      <p:sp>
        <p:nvSpPr>
          <p:cNvPr id="42" name="Title 1"/>
          <p:cNvSpPr txBox="1">
            <a:spLocks/>
          </p:cNvSpPr>
          <p:nvPr/>
        </p:nvSpPr>
        <p:spPr>
          <a:xfrm>
            <a:off x="339071" y="16520"/>
            <a:ext cx="8505911" cy="990600"/>
          </a:xfrm>
          <a:prstGeom prst="rect">
            <a:avLst/>
          </a:prstGeom>
        </p:spPr>
        <p:txBody>
          <a:bodyPr/>
          <a:lstStyle>
            <a:lvl1pPr algn="l" defTabSz="914400" rtl="0" eaLnBrk="1" latinLnBrk="0" hangingPunct="1">
              <a:spcBef>
                <a:spcPct val="0"/>
              </a:spcBef>
              <a:buNone/>
              <a:defRPr sz="4000" kern="1200" spc="-100" baseline="0">
                <a:solidFill>
                  <a:schemeClr val="tx1">
                    <a:lumMod val="50000"/>
                    <a:lumOff val="50000"/>
                  </a:schemeClr>
                </a:solidFill>
                <a:latin typeface="+mj-lt"/>
                <a:ea typeface="+mj-ea"/>
                <a:cs typeface="+mj-cs"/>
              </a:defRPr>
            </a:lvl1pPr>
          </a:lstStyle>
          <a:p>
            <a:endParaRPr lang="en-US" dirty="0"/>
          </a:p>
        </p:txBody>
      </p:sp>
      <p:sp>
        <p:nvSpPr>
          <p:cNvPr id="52" name="Title 1"/>
          <p:cNvSpPr txBox="1">
            <a:spLocks/>
          </p:cNvSpPr>
          <p:nvPr/>
        </p:nvSpPr>
        <p:spPr>
          <a:xfrm>
            <a:off x="115704" y="312038"/>
            <a:ext cx="8737244" cy="809746"/>
          </a:xfrm>
          <a:prstGeom prst="rect">
            <a:avLst/>
          </a:prstGeom>
        </p:spPr>
        <p:txBody>
          <a:bodyPr/>
          <a:lstStyle>
            <a:lvl1pPr algn="l" defTabSz="914400" rtl="0" eaLnBrk="1" latinLnBrk="0" hangingPunct="1">
              <a:spcBef>
                <a:spcPct val="0"/>
              </a:spcBef>
              <a:buNone/>
              <a:defRPr sz="4000" kern="1200" spc="-100" baseline="0">
                <a:solidFill>
                  <a:schemeClr val="tx1">
                    <a:lumMod val="50000"/>
                    <a:lumOff val="50000"/>
                  </a:schemeClr>
                </a:solidFill>
                <a:latin typeface="+mj-lt"/>
                <a:ea typeface="+mj-ea"/>
                <a:cs typeface="+mj-cs"/>
              </a:defRPr>
            </a:lvl1pPr>
          </a:lstStyle>
          <a:p>
            <a:r>
              <a:rPr lang="en-US" dirty="0" smtClean="0"/>
              <a:t>Future Work</a:t>
            </a:r>
            <a:endParaRPr lang="en-US" dirty="0"/>
          </a:p>
        </p:txBody>
      </p:sp>
    </p:spTree>
    <p:extLst>
      <p:ext uri="{BB962C8B-B14F-4D97-AF65-F5344CB8AC3E}">
        <p14:creationId xmlns:p14="http://schemas.microsoft.com/office/powerpoint/2010/main" val="270963842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Directions for Future Work</a:t>
            </a:r>
            <a:endParaRPr lang="en-US" dirty="0"/>
          </a:p>
        </p:txBody>
      </p:sp>
    </p:spTree>
    <p:extLst>
      <p:ext uri="{BB962C8B-B14F-4D97-AF65-F5344CB8AC3E}">
        <p14:creationId xmlns:p14="http://schemas.microsoft.com/office/powerpoint/2010/main" val="38376747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340730-78B9-46F7-A52E-CECE09B41E38}" type="slidenum">
              <a:rPr lang="en-US" smtClean="0"/>
              <a:pPr/>
              <a:t>59</a:t>
            </a:fld>
            <a:endParaRPr lang="en-US" dirty="0"/>
          </a:p>
        </p:txBody>
      </p:sp>
      <p:sp>
        <p:nvSpPr>
          <p:cNvPr id="108" name="Title 1"/>
          <p:cNvSpPr>
            <a:spLocks noGrp="1"/>
          </p:cNvSpPr>
          <p:nvPr>
            <p:ph type="title"/>
          </p:nvPr>
        </p:nvSpPr>
        <p:spPr>
          <a:xfrm>
            <a:off x="457200" y="76200"/>
            <a:ext cx="8229600" cy="1143000"/>
          </a:xfrm>
        </p:spPr>
        <p:txBody>
          <a:bodyPr>
            <a:normAutofit/>
          </a:bodyPr>
          <a:lstStyle/>
          <a:p>
            <a:r>
              <a:rPr lang="en-US" sz="2400" dirty="0" smtClean="0"/>
              <a:t>A </a:t>
            </a:r>
            <a:r>
              <a:rPr lang="en-US" sz="2400" i="1" dirty="0" smtClean="0"/>
              <a:t>Static</a:t>
            </a:r>
            <a:r>
              <a:rPr lang="en-US" sz="2400" dirty="0" smtClean="0"/>
              <a:t> design of an Information Retrieval System</a:t>
            </a:r>
            <a:endParaRPr lang="en-US" sz="2400" dirty="0"/>
          </a:p>
        </p:txBody>
      </p:sp>
      <p:sp>
        <p:nvSpPr>
          <p:cNvPr id="24" name="Predefined Process 23"/>
          <p:cNvSpPr/>
          <p:nvPr/>
        </p:nvSpPr>
        <p:spPr>
          <a:xfrm>
            <a:off x="1848546" y="4259580"/>
            <a:ext cx="862981" cy="685800"/>
          </a:xfrm>
          <a:prstGeom prst="flowChartPredefined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Q*</a:t>
            </a:r>
            <a:endParaRPr lang="en-US" sz="1400" dirty="0"/>
          </a:p>
        </p:txBody>
      </p:sp>
      <p:sp>
        <p:nvSpPr>
          <p:cNvPr id="93" name="TextBox 92"/>
          <p:cNvSpPr txBox="1"/>
          <p:nvPr/>
        </p:nvSpPr>
        <p:spPr>
          <a:xfrm>
            <a:off x="762000" y="3581400"/>
            <a:ext cx="3124200" cy="646331"/>
          </a:xfrm>
          <a:prstGeom prst="rect">
            <a:avLst/>
          </a:prstGeom>
          <a:noFill/>
        </p:spPr>
        <p:txBody>
          <a:bodyPr wrap="square" rtlCol="0">
            <a:spAutoFit/>
          </a:bodyPr>
          <a:lstStyle/>
          <a:p>
            <a:pPr algn="ctr"/>
            <a:r>
              <a:rPr lang="en-US" dirty="0" smtClean="0"/>
              <a:t>Query </a:t>
            </a:r>
          </a:p>
          <a:p>
            <a:pPr algn="ctr"/>
            <a:r>
              <a:rPr lang="en-US" dirty="0" smtClean="0"/>
              <a:t>Representation</a:t>
            </a:r>
            <a:endParaRPr lang="en-US" dirty="0"/>
          </a:p>
        </p:txBody>
      </p:sp>
      <p:sp>
        <p:nvSpPr>
          <p:cNvPr id="132" name="Predefined Process 131"/>
          <p:cNvSpPr/>
          <p:nvPr/>
        </p:nvSpPr>
        <p:spPr>
          <a:xfrm>
            <a:off x="3905946" y="4258786"/>
            <a:ext cx="862981" cy="685800"/>
          </a:xfrm>
          <a:prstGeom prst="flowChartPredefined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M*</a:t>
            </a:r>
            <a:endParaRPr lang="en-US" sz="1400" dirty="0"/>
          </a:p>
        </p:txBody>
      </p:sp>
      <p:sp>
        <p:nvSpPr>
          <p:cNvPr id="129" name="TextBox 128"/>
          <p:cNvSpPr txBox="1"/>
          <p:nvPr/>
        </p:nvSpPr>
        <p:spPr>
          <a:xfrm>
            <a:off x="2819400" y="3581400"/>
            <a:ext cx="3124200" cy="646331"/>
          </a:xfrm>
          <a:prstGeom prst="rect">
            <a:avLst/>
          </a:prstGeom>
          <a:noFill/>
        </p:spPr>
        <p:txBody>
          <a:bodyPr wrap="square" rtlCol="0">
            <a:spAutoFit/>
          </a:bodyPr>
          <a:lstStyle/>
          <a:p>
            <a:pPr algn="ctr"/>
            <a:r>
              <a:rPr lang="en-US" dirty="0" smtClean="0"/>
              <a:t>Ranking</a:t>
            </a:r>
          </a:p>
          <a:p>
            <a:pPr algn="ctr"/>
            <a:r>
              <a:rPr lang="en-US" dirty="0" smtClean="0"/>
              <a:t>Algorithm</a:t>
            </a:r>
          </a:p>
        </p:txBody>
      </p:sp>
      <p:sp>
        <p:nvSpPr>
          <p:cNvPr id="438" name="Striped Right Arrow 437"/>
          <p:cNvSpPr/>
          <p:nvPr/>
        </p:nvSpPr>
        <p:spPr>
          <a:xfrm>
            <a:off x="3067746" y="4526280"/>
            <a:ext cx="609600" cy="22860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5029200" y="3629799"/>
            <a:ext cx="3124200" cy="369332"/>
          </a:xfrm>
          <a:prstGeom prst="rect">
            <a:avLst/>
          </a:prstGeom>
          <a:noFill/>
        </p:spPr>
        <p:txBody>
          <a:bodyPr wrap="square" rtlCol="0">
            <a:spAutoFit/>
          </a:bodyPr>
          <a:lstStyle/>
          <a:p>
            <a:pPr algn="ctr"/>
            <a:r>
              <a:rPr lang="en-US" dirty="0" smtClean="0"/>
              <a:t>Results Set</a:t>
            </a:r>
            <a:endParaRPr lang="en-US" dirty="0"/>
          </a:p>
        </p:txBody>
      </p:sp>
      <p:sp>
        <p:nvSpPr>
          <p:cNvPr id="26" name="Multidocument 25"/>
          <p:cNvSpPr/>
          <p:nvPr/>
        </p:nvSpPr>
        <p:spPr>
          <a:xfrm>
            <a:off x="6039546" y="4191000"/>
            <a:ext cx="970854" cy="822960"/>
          </a:xfrm>
          <a:prstGeom prst="flowChartMulti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R*</a:t>
            </a:r>
            <a:endParaRPr lang="en-US" sz="1400" dirty="0"/>
          </a:p>
        </p:txBody>
      </p:sp>
      <p:sp>
        <p:nvSpPr>
          <p:cNvPr id="444" name="Striped Right Arrow 443"/>
          <p:cNvSpPr/>
          <p:nvPr/>
        </p:nvSpPr>
        <p:spPr>
          <a:xfrm>
            <a:off x="5201346" y="4526280"/>
            <a:ext cx="609600" cy="22860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8" name="Group 457"/>
          <p:cNvGrpSpPr/>
          <p:nvPr/>
        </p:nvGrpSpPr>
        <p:grpSpPr>
          <a:xfrm>
            <a:off x="1905000" y="2056606"/>
            <a:ext cx="762198" cy="1143794"/>
            <a:chOff x="838002" y="1295400"/>
            <a:chExt cx="762198" cy="1143794"/>
          </a:xfrm>
        </p:grpSpPr>
        <p:sp>
          <p:nvSpPr>
            <p:cNvPr id="90" name="TextBox 89"/>
            <p:cNvSpPr txBox="1"/>
            <p:nvPr/>
          </p:nvSpPr>
          <p:spPr>
            <a:xfrm>
              <a:off x="838002" y="1295400"/>
              <a:ext cx="762198" cy="369332"/>
            </a:xfrm>
            <a:prstGeom prst="rect">
              <a:avLst/>
            </a:prstGeom>
            <a:noFill/>
          </p:spPr>
          <p:txBody>
            <a:bodyPr wrap="none" rtlCol="0">
              <a:spAutoFit/>
            </a:bodyPr>
            <a:lstStyle/>
            <a:p>
              <a:r>
                <a:rPr lang="en-US" dirty="0" smtClean="0"/>
                <a:t>Query</a:t>
              </a:r>
              <a:endParaRPr lang="en-US" dirty="0"/>
            </a:p>
          </p:txBody>
        </p:sp>
        <p:cxnSp>
          <p:nvCxnSpPr>
            <p:cNvPr id="110" name="Straight Arrow Connector 109"/>
            <p:cNvCxnSpPr/>
            <p:nvPr/>
          </p:nvCxnSpPr>
          <p:spPr>
            <a:xfrm rot="5400000">
              <a:off x="989408" y="2209403"/>
              <a:ext cx="45799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15" name="Straight Connector 114"/>
          <p:cNvCxnSpPr/>
          <p:nvPr/>
        </p:nvCxnSpPr>
        <p:spPr>
          <a:xfrm>
            <a:off x="533400" y="3286680"/>
            <a:ext cx="8001000" cy="158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461" name="Straight Arrow Connector 460"/>
          <p:cNvCxnSpPr/>
          <p:nvPr/>
        </p:nvCxnSpPr>
        <p:spPr>
          <a:xfrm rot="16200000" flipV="1">
            <a:off x="6324602" y="2983467"/>
            <a:ext cx="457201" cy="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2" name="TextBox 461"/>
          <p:cNvSpPr txBox="1"/>
          <p:nvPr/>
        </p:nvSpPr>
        <p:spPr>
          <a:xfrm>
            <a:off x="7391400" y="1676400"/>
            <a:ext cx="1447800" cy="646331"/>
          </a:xfrm>
          <a:prstGeom prst="rect">
            <a:avLst/>
          </a:prstGeom>
          <a:noFill/>
        </p:spPr>
        <p:txBody>
          <a:bodyPr wrap="square" rtlCol="0">
            <a:spAutoFit/>
          </a:bodyPr>
          <a:lstStyle/>
          <a:p>
            <a:pPr algn="ctr"/>
            <a:r>
              <a:rPr lang="en-US" dirty="0" smtClean="0"/>
              <a:t>Final</a:t>
            </a:r>
          </a:p>
          <a:p>
            <a:pPr algn="ctr"/>
            <a:r>
              <a:rPr lang="en-US" dirty="0" smtClean="0"/>
              <a:t>Results</a:t>
            </a:r>
            <a:endParaRPr lang="en-US" dirty="0"/>
          </a:p>
        </p:txBody>
      </p:sp>
      <p:sp>
        <p:nvSpPr>
          <p:cNvPr id="28" name="TextBox 27"/>
          <p:cNvSpPr txBox="1"/>
          <p:nvPr/>
        </p:nvSpPr>
        <p:spPr>
          <a:xfrm>
            <a:off x="3886200" y="2831068"/>
            <a:ext cx="2057400" cy="381000"/>
          </a:xfrm>
          <a:prstGeom prst="rect">
            <a:avLst/>
          </a:prstGeom>
          <a:noFill/>
        </p:spPr>
        <p:txBody>
          <a:bodyPr wrap="square" rtlCol="0">
            <a:spAutoFit/>
          </a:bodyPr>
          <a:lstStyle/>
          <a:p>
            <a:r>
              <a:rPr lang="en-US" dirty="0" smtClean="0"/>
              <a:t>IR System</a:t>
            </a:r>
            <a:endParaRPr lang="en-US" dirty="0"/>
          </a:p>
        </p:txBody>
      </p:sp>
      <p:pic>
        <p:nvPicPr>
          <p:cNvPr id="29" name="Picture 28"/>
          <p:cNvPicPr>
            <a:picLocks noChangeAspect="1"/>
          </p:cNvPicPr>
          <p:nvPr/>
        </p:nvPicPr>
        <p:blipFill>
          <a:blip r:embed="rId4"/>
          <a:stretch>
            <a:fillRect/>
          </a:stretch>
        </p:blipFill>
        <p:spPr>
          <a:xfrm>
            <a:off x="5715000" y="1447800"/>
            <a:ext cx="1620345" cy="1200149"/>
          </a:xfrm>
          <a:prstGeom prst="rect">
            <a:avLst/>
          </a:prstGeom>
        </p:spPr>
      </p:pic>
      <p:pic>
        <p:nvPicPr>
          <p:cNvPr id="30" name="Picture 29"/>
          <p:cNvPicPr>
            <a:picLocks noChangeAspect="1"/>
          </p:cNvPicPr>
          <p:nvPr/>
        </p:nvPicPr>
        <p:blipFill>
          <a:blip r:embed="rId5"/>
          <a:stretch>
            <a:fillRect/>
          </a:stretch>
        </p:blipFill>
        <p:spPr>
          <a:xfrm>
            <a:off x="457200" y="1752600"/>
            <a:ext cx="4578350" cy="311150"/>
          </a:xfrm>
          <a:prstGeom prst="rect">
            <a:avLst/>
          </a:prstGeom>
        </p:spPr>
      </p:pic>
      <p:sp>
        <p:nvSpPr>
          <p:cNvPr id="31" name="Magnetic Disk 30"/>
          <p:cNvSpPr/>
          <p:nvPr/>
        </p:nvSpPr>
        <p:spPr>
          <a:xfrm>
            <a:off x="3810000" y="5550932"/>
            <a:ext cx="1066800" cy="83820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Collection</a:t>
            </a:r>
          </a:p>
        </p:txBody>
      </p:sp>
      <p:sp>
        <p:nvSpPr>
          <p:cNvPr id="34" name="Striped Right Arrow 33"/>
          <p:cNvSpPr/>
          <p:nvPr/>
        </p:nvSpPr>
        <p:spPr>
          <a:xfrm>
            <a:off x="4134546" y="5169932"/>
            <a:ext cx="457200" cy="228600"/>
          </a:xfrm>
          <a:prstGeom prst="stripedRightArrow">
            <a:avLst/>
          </a:prstGeom>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80721287"/>
      </p:ext>
    </p:extLst>
  </p:cSld>
  <p:clrMapOvr>
    <a:masterClrMapping/>
  </p:clrMapOvr>
  <p:transition xmlns:p14="http://schemas.microsoft.com/office/powerpoint/2010/main" advTm="966"/>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72261" y="2474863"/>
            <a:ext cx="7867954" cy="2775072"/>
            <a:chOff x="672261" y="2474863"/>
            <a:chExt cx="7867954" cy="2775072"/>
          </a:xfrm>
        </p:grpSpPr>
        <p:pic>
          <p:nvPicPr>
            <p:cNvPr id="3" name="Picture 2"/>
            <p:cNvPicPr>
              <a:picLocks noChangeAspect="1"/>
            </p:cNvPicPr>
            <p:nvPr/>
          </p:nvPicPr>
          <p:blipFill>
            <a:blip r:embed="rId2"/>
            <a:stretch>
              <a:fillRect/>
            </a:stretch>
          </p:blipFill>
          <p:spPr>
            <a:xfrm>
              <a:off x="672261" y="2474863"/>
              <a:ext cx="3384597" cy="2775072"/>
            </a:xfrm>
            <a:prstGeom prst="rect">
              <a:avLst/>
            </a:prstGeom>
            <a:ln>
              <a:solidFill>
                <a:srgbClr val="3366FF"/>
              </a:solidFill>
            </a:ln>
          </p:spPr>
        </p:pic>
        <p:grpSp>
          <p:nvGrpSpPr>
            <p:cNvPr id="12" name="Group 11"/>
            <p:cNvGrpSpPr/>
            <p:nvPr/>
          </p:nvGrpSpPr>
          <p:grpSpPr>
            <a:xfrm>
              <a:off x="5823861" y="2512213"/>
              <a:ext cx="2716354" cy="2339258"/>
              <a:chOff x="5352392" y="2512213"/>
              <a:chExt cx="2716354" cy="2339258"/>
            </a:xfrm>
          </p:grpSpPr>
          <p:pic>
            <p:nvPicPr>
              <p:cNvPr id="4" name="Picture 3"/>
              <p:cNvPicPr>
                <a:picLocks noChangeAspect="1"/>
              </p:cNvPicPr>
              <p:nvPr/>
            </p:nvPicPr>
            <p:blipFill>
              <a:blip r:embed="rId3"/>
              <a:stretch>
                <a:fillRect/>
              </a:stretch>
            </p:blipFill>
            <p:spPr>
              <a:xfrm>
                <a:off x="5352392" y="2512213"/>
                <a:ext cx="1893897" cy="1407092"/>
              </a:xfrm>
              <a:prstGeom prst="rect">
                <a:avLst/>
              </a:prstGeom>
              <a:noFill/>
              <a:ln>
                <a:solidFill>
                  <a:srgbClr val="3366FF"/>
                </a:solidFill>
              </a:ln>
            </p:spPr>
          </p:pic>
          <p:pic>
            <p:nvPicPr>
              <p:cNvPr id="2" name="Picture 1"/>
              <p:cNvPicPr>
                <a:picLocks noChangeAspect="1"/>
              </p:cNvPicPr>
              <p:nvPr/>
            </p:nvPicPr>
            <p:blipFill>
              <a:blip r:embed="rId4"/>
              <a:stretch>
                <a:fillRect/>
              </a:stretch>
            </p:blipFill>
            <p:spPr>
              <a:xfrm>
                <a:off x="5618002" y="2791987"/>
                <a:ext cx="1901372" cy="1572739"/>
              </a:xfrm>
              <a:prstGeom prst="rect">
                <a:avLst/>
              </a:prstGeom>
              <a:ln>
                <a:solidFill>
                  <a:srgbClr val="3366FF"/>
                </a:solidFill>
              </a:ln>
            </p:spPr>
          </p:pic>
          <p:pic>
            <p:nvPicPr>
              <p:cNvPr id="10" name="Picture 9"/>
              <p:cNvPicPr>
                <a:picLocks noChangeAspect="1"/>
              </p:cNvPicPr>
              <p:nvPr/>
            </p:nvPicPr>
            <p:blipFill>
              <a:blip r:embed="rId4"/>
              <a:stretch>
                <a:fillRect/>
              </a:stretch>
            </p:blipFill>
            <p:spPr>
              <a:xfrm>
                <a:off x="5895695" y="3083127"/>
                <a:ext cx="1901372" cy="1572739"/>
              </a:xfrm>
              <a:prstGeom prst="rect">
                <a:avLst/>
              </a:prstGeom>
              <a:ln>
                <a:solidFill>
                  <a:srgbClr val="3366FF"/>
                </a:solidFill>
              </a:ln>
            </p:spPr>
          </p:pic>
          <p:pic>
            <p:nvPicPr>
              <p:cNvPr id="11" name="Picture 10"/>
              <p:cNvPicPr>
                <a:picLocks noChangeAspect="1"/>
              </p:cNvPicPr>
              <p:nvPr/>
            </p:nvPicPr>
            <p:blipFill>
              <a:blip r:embed="rId3"/>
              <a:stretch>
                <a:fillRect/>
              </a:stretch>
            </p:blipFill>
            <p:spPr>
              <a:xfrm>
                <a:off x="6174849" y="3444379"/>
                <a:ext cx="1893897" cy="1407092"/>
              </a:xfrm>
              <a:prstGeom prst="rect">
                <a:avLst/>
              </a:prstGeom>
              <a:noFill/>
              <a:ln>
                <a:solidFill>
                  <a:srgbClr val="3366FF"/>
                </a:solidFill>
              </a:ln>
            </p:spPr>
          </p:pic>
        </p:grpSp>
        <p:cxnSp>
          <p:nvCxnSpPr>
            <p:cNvPr id="14" name="Straight Arrow Connector 13"/>
            <p:cNvCxnSpPr/>
            <p:nvPr/>
          </p:nvCxnSpPr>
          <p:spPr>
            <a:xfrm>
              <a:off x="4357250" y="3919305"/>
              <a:ext cx="104574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489857" y="1105745"/>
            <a:ext cx="8050358" cy="400110"/>
          </a:xfrm>
          <a:prstGeom prst="rect">
            <a:avLst/>
          </a:prstGeom>
          <a:noFill/>
        </p:spPr>
        <p:txBody>
          <a:bodyPr wrap="square" rtlCol="0">
            <a:spAutoFit/>
          </a:bodyPr>
          <a:lstStyle/>
          <a:p>
            <a:pPr algn="ctr"/>
            <a:r>
              <a:rPr lang="en-US" sz="2000" dirty="0"/>
              <a:t>Find information about </a:t>
            </a:r>
            <a:r>
              <a:rPr lang="en-US" sz="2000" b="1" dirty="0"/>
              <a:t>players suspended for drug </a:t>
            </a:r>
            <a:r>
              <a:rPr lang="en-US" sz="2000" b="1" dirty="0" smtClean="0"/>
              <a:t>use</a:t>
            </a:r>
            <a:endParaRPr lang="en-US" sz="2000" b="1" dirty="0"/>
          </a:p>
        </p:txBody>
      </p:sp>
      <p:sp>
        <p:nvSpPr>
          <p:cNvPr id="16" name="Title 15"/>
          <p:cNvSpPr>
            <a:spLocks noGrp="1"/>
          </p:cNvSpPr>
          <p:nvPr>
            <p:ph type="title"/>
          </p:nvPr>
        </p:nvSpPr>
        <p:spPr/>
        <p:txBody>
          <a:bodyPr/>
          <a:lstStyle/>
          <a:p>
            <a:pPr algn="ctr"/>
            <a:r>
              <a:rPr lang="en-US" dirty="0" smtClean="0"/>
              <a:t>Modeling Events</a:t>
            </a:r>
            <a:endParaRPr lang="en-US" dirty="0"/>
          </a:p>
        </p:txBody>
      </p:sp>
    </p:spTree>
    <p:extLst>
      <p:ext uri="{BB962C8B-B14F-4D97-AF65-F5344CB8AC3E}">
        <p14:creationId xmlns:p14="http://schemas.microsoft.com/office/powerpoint/2010/main" val="45879855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dirty="0" smtClean="0"/>
              <a:t>Introduction</a:t>
            </a:r>
            <a:endParaRPr lang="en-US" sz="2400" dirty="0"/>
          </a:p>
        </p:txBody>
      </p:sp>
      <p:sp>
        <p:nvSpPr>
          <p:cNvPr id="4" name="Slide Number Placeholder 3"/>
          <p:cNvSpPr>
            <a:spLocks noGrp="1"/>
          </p:cNvSpPr>
          <p:nvPr>
            <p:ph type="sldNum" sz="quarter" idx="12"/>
          </p:nvPr>
        </p:nvSpPr>
        <p:spPr/>
        <p:txBody>
          <a:bodyPr/>
          <a:lstStyle/>
          <a:p>
            <a:fld id="{47340730-78B9-46F7-A52E-CECE09B41E38}" type="slidenum">
              <a:rPr lang="en-US" smtClean="0"/>
              <a:pPr/>
              <a:t>60</a:t>
            </a:fld>
            <a:endParaRPr lang="en-US"/>
          </a:p>
        </p:txBody>
      </p:sp>
      <p:sp>
        <p:nvSpPr>
          <p:cNvPr id="6" name="TextBox 5"/>
          <p:cNvSpPr txBox="1"/>
          <p:nvPr/>
        </p:nvSpPr>
        <p:spPr>
          <a:xfrm>
            <a:off x="914400" y="1905000"/>
            <a:ext cx="7772400" cy="3970318"/>
          </a:xfrm>
          <a:prstGeom prst="rect">
            <a:avLst/>
          </a:prstGeom>
          <a:noFill/>
        </p:spPr>
        <p:txBody>
          <a:bodyPr wrap="square" rtlCol="0">
            <a:spAutoFit/>
          </a:bodyPr>
          <a:lstStyle/>
          <a:p>
            <a:r>
              <a:rPr lang="en-US" b="1" dirty="0" smtClean="0"/>
              <a:t>Thesis Statement: </a:t>
            </a:r>
          </a:p>
          <a:p>
            <a:endParaRPr lang="en-US" b="1" dirty="0" smtClean="0"/>
          </a:p>
          <a:p>
            <a:r>
              <a:rPr lang="en-US" dirty="0" smtClean="0"/>
              <a:t>Query-dependent selection of retrieval alternatives can generalize better than using a fixed selection of alternatives for all queries.</a:t>
            </a:r>
          </a:p>
          <a:p>
            <a:r>
              <a:rPr lang="en-US" dirty="0" smtClean="0"/>
              <a:t>	</a:t>
            </a:r>
          </a:p>
          <a:p>
            <a:r>
              <a:rPr lang="en-US" b="1" dirty="0" smtClean="0"/>
              <a:t>Thesis Goal:</a:t>
            </a:r>
          </a:p>
          <a:p>
            <a:endParaRPr lang="en-US" dirty="0" smtClean="0"/>
          </a:p>
          <a:p>
            <a:r>
              <a:rPr lang="en-US" dirty="0" smtClean="0"/>
              <a:t>To enable query-dependent selection of retrieval alternatives using estimated effectiveness</a:t>
            </a:r>
            <a:r>
              <a:rPr lang="en-US" dirty="0" smtClean="0">
                <a:solidFill>
                  <a:srgbClr val="7F7F7F"/>
                </a:solidFill>
              </a:rPr>
              <a:t>.</a:t>
            </a:r>
          </a:p>
          <a:p>
            <a:endParaRPr lang="en-US" dirty="0" smtClean="0"/>
          </a:p>
          <a:p>
            <a:r>
              <a:rPr lang="en-US" dirty="0" smtClean="0">
                <a:solidFill>
                  <a:srgbClr val="7F7F7F"/>
                </a:solidFill>
              </a:rPr>
              <a:t>	</a:t>
            </a:r>
          </a:p>
          <a:p>
            <a:endParaRPr lang="en-US" dirty="0" smtClean="0">
              <a:solidFill>
                <a:srgbClr val="7F7F7F"/>
              </a:solidFill>
            </a:endParaRPr>
          </a:p>
          <a:p>
            <a:endParaRPr lang="en-US" dirty="0" smtClean="0">
              <a:solidFill>
                <a:srgbClr val="7F7F7F"/>
              </a:solidFill>
            </a:endParaRPr>
          </a:p>
          <a:p>
            <a:endParaRPr lang="en-US" dirty="0" smtClean="0">
              <a:solidFill>
                <a:srgbClr val="7F7F7F"/>
              </a:solidFill>
            </a:endParaRPr>
          </a:p>
        </p:txBody>
      </p:sp>
    </p:spTree>
    <p:extLst>
      <p:ext uri="{BB962C8B-B14F-4D97-AF65-F5344CB8AC3E}">
        <p14:creationId xmlns:p14="http://schemas.microsoft.com/office/powerpoint/2010/main" val="36960095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340730-78B9-46F7-A52E-CECE09B41E38}" type="slidenum">
              <a:rPr lang="en-US" smtClean="0"/>
              <a:pPr/>
              <a:t>61</a:t>
            </a:fld>
            <a:endParaRPr lang="en-US" dirty="0"/>
          </a:p>
        </p:txBody>
      </p:sp>
      <p:sp>
        <p:nvSpPr>
          <p:cNvPr id="108" name="Title 1"/>
          <p:cNvSpPr>
            <a:spLocks noGrp="1"/>
          </p:cNvSpPr>
          <p:nvPr>
            <p:ph type="title"/>
          </p:nvPr>
        </p:nvSpPr>
        <p:spPr>
          <a:xfrm>
            <a:off x="457200" y="76200"/>
            <a:ext cx="8229600" cy="1143000"/>
          </a:xfrm>
        </p:spPr>
        <p:txBody>
          <a:bodyPr>
            <a:normAutofit/>
          </a:bodyPr>
          <a:lstStyle/>
          <a:p>
            <a:r>
              <a:rPr lang="en-US" sz="2400" dirty="0" smtClean="0"/>
              <a:t>Query Dependent Selection of Query Representations</a:t>
            </a:r>
            <a:endParaRPr lang="en-US" sz="2400" dirty="0"/>
          </a:p>
        </p:txBody>
      </p:sp>
      <p:sp>
        <p:nvSpPr>
          <p:cNvPr id="36" name="Predefined Process 35"/>
          <p:cNvSpPr/>
          <p:nvPr/>
        </p:nvSpPr>
        <p:spPr>
          <a:xfrm>
            <a:off x="2292630" y="4100818"/>
            <a:ext cx="1219200"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Retrieval</a:t>
            </a:r>
          </a:p>
          <a:p>
            <a:pPr algn="ctr"/>
            <a:r>
              <a:rPr lang="en-US" sz="1200" dirty="0" smtClean="0"/>
              <a:t>Model</a:t>
            </a:r>
          </a:p>
        </p:txBody>
      </p:sp>
      <p:grpSp>
        <p:nvGrpSpPr>
          <p:cNvPr id="37" name="Group 453"/>
          <p:cNvGrpSpPr/>
          <p:nvPr/>
        </p:nvGrpSpPr>
        <p:grpSpPr>
          <a:xfrm>
            <a:off x="3429000" y="3245481"/>
            <a:ext cx="2789464" cy="2932689"/>
            <a:chOff x="3886200" y="2590800"/>
            <a:chExt cx="3124200" cy="3524384"/>
          </a:xfrm>
        </p:grpSpPr>
        <p:sp>
          <p:nvSpPr>
            <p:cNvPr id="54" name="TextBox 53"/>
            <p:cNvSpPr txBox="1"/>
            <p:nvPr/>
          </p:nvSpPr>
          <p:spPr>
            <a:xfrm>
              <a:off x="3886200" y="5486400"/>
              <a:ext cx="3124200" cy="628784"/>
            </a:xfrm>
            <a:prstGeom prst="rect">
              <a:avLst/>
            </a:prstGeom>
            <a:noFill/>
          </p:spPr>
          <p:txBody>
            <a:bodyPr wrap="square" rtlCol="0">
              <a:spAutoFit/>
            </a:bodyPr>
            <a:lstStyle/>
            <a:p>
              <a:pPr algn="ctr"/>
              <a:r>
                <a:rPr lang="en-US" sz="1400" dirty="0" smtClean="0"/>
                <a:t>Results </a:t>
              </a:r>
            </a:p>
            <a:p>
              <a:pPr algn="ctr"/>
              <a:r>
                <a:rPr lang="en-US" sz="1400" dirty="0" smtClean="0"/>
                <a:t>Sets</a:t>
              </a:r>
              <a:endParaRPr lang="en-US" sz="1400" dirty="0"/>
            </a:p>
          </p:txBody>
        </p:sp>
        <p:sp>
          <p:nvSpPr>
            <p:cNvPr id="55" name="Multidocument 54"/>
            <p:cNvSpPr/>
            <p:nvPr/>
          </p:nvSpPr>
          <p:spPr>
            <a:xfrm>
              <a:off x="4934843" y="3550920"/>
              <a:ext cx="970854" cy="822960"/>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56" name="Multidocument 55"/>
            <p:cNvSpPr/>
            <p:nvPr/>
          </p:nvSpPr>
          <p:spPr>
            <a:xfrm>
              <a:off x="4934843" y="4511040"/>
              <a:ext cx="970854" cy="822960"/>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R</a:t>
              </a:r>
              <a:r>
                <a:rPr lang="en-US" sz="1400" baseline="30000" dirty="0" smtClean="0"/>
                <a:t>3</a:t>
              </a:r>
              <a:endParaRPr lang="en-US" sz="1400" dirty="0"/>
            </a:p>
          </p:txBody>
        </p:sp>
        <p:sp>
          <p:nvSpPr>
            <p:cNvPr id="57" name="Multidocument 56"/>
            <p:cNvSpPr/>
            <p:nvPr/>
          </p:nvSpPr>
          <p:spPr>
            <a:xfrm>
              <a:off x="4896546" y="2590800"/>
              <a:ext cx="970854" cy="8229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a:t>
              </a:r>
              <a:r>
                <a:rPr lang="en-US" sz="1400" baseline="30000" dirty="0" smtClean="0"/>
                <a:t>1</a:t>
              </a:r>
              <a:endParaRPr lang="en-US" sz="1400" dirty="0"/>
            </a:p>
          </p:txBody>
        </p:sp>
      </p:grpSp>
      <p:grpSp>
        <p:nvGrpSpPr>
          <p:cNvPr id="38" name="Group 102"/>
          <p:cNvGrpSpPr/>
          <p:nvPr/>
        </p:nvGrpSpPr>
        <p:grpSpPr>
          <a:xfrm>
            <a:off x="6096000" y="1697707"/>
            <a:ext cx="3467995" cy="3712493"/>
            <a:chOff x="6096000" y="2267068"/>
            <a:chExt cx="3467995" cy="3712493"/>
          </a:xfrm>
        </p:grpSpPr>
        <p:sp>
          <p:nvSpPr>
            <p:cNvPr id="50" name="Predefined Process 49"/>
            <p:cNvSpPr/>
            <p:nvPr/>
          </p:nvSpPr>
          <p:spPr>
            <a:xfrm>
              <a:off x="6096000" y="3922161"/>
              <a:ext cx="1311320" cy="2057400"/>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Query</a:t>
              </a:r>
            </a:p>
            <a:p>
              <a:pPr algn="ctr"/>
              <a:r>
                <a:rPr lang="en-US" sz="1200" dirty="0" smtClean="0">
                  <a:solidFill>
                    <a:schemeClr val="tx1"/>
                  </a:solidFill>
                </a:rPr>
                <a:t>Dependent</a:t>
              </a:r>
            </a:p>
            <a:p>
              <a:pPr algn="ctr"/>
              <a:r>
                <a:rPr lang="en-US" sz="1200" dirty="0" smtClean="0">
                  <a:solidFill>
                    <a:schemeClr val="tx1"/>
                  </a:solidFill>
                </a:rPr>
                <a:t>Selection</a:t>
              </a:r>
            </a:p>
          </p:txBody>
        </p:sp>
        <p:cxnSp>
          <p:nvCxnSpPr>
            <p:cNvPr id="51" name="Straight Arrow Connector 50"/>
            <p:cNvCxnSpPr>
              <a:stCxn id="50" idx="0"/>
              <a:endCxn id="52" idx="2"/>
            </p:cNvCxnSpPr>
            <p:nvPr/>
          </p:nvCxnSpPr>
          <p:spPr>
            <a:xfrm rot="16200000" flipV="1">
              <a:off x="6315915" y="3486416"/>
              <a:ext cx="865137" cy="6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Multidocument 51"/>
            <p:cNvSpPr/>
            <p:nvPr/>
          </p:nvSpPr>
          <p:spPr>
            <a:xfrm>
              <a:off x="6372166" y="2398161"/>
              <a:ext cx="866834" cy="684797"/>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53" name="TextBox 52"/>
            <p:cNvSpPr txBox="1"/>
            <p:nvPr/>
          </p:nvSpPr>
          <p:spPr>
            <a:xfrm>
              <a:off x="6774531" y="2267068"/>
              <a:ext cx="2789464" cy="523220"/>
            </a:xfrm>
            <a:prstGeom prst="rect">
              <a:avLst/>
            </a:prstGeom>
            <a:noFill/>
          </p:spPr>
          <p:txBody>
            <a:bodyPr wrap="square" rtlCol="0">
              <a:spAutoFit/>
            </a:bodyPr>
            <a:lstStyle/>
            <a:p>
              <a:pPr algn="ctr"/>
              <a:r>
                <a:rPr lang="en-US" sz="1400" dirty="0" smtClean="0"/>
                <a:t>Final</a:t>
              </a:r>
            </a:p>
            <a:p>
              <a:pPr algn="ctr"/>
              <a:r>
                <a:rPr lang="en-US" sz="1400" dirty="0" smtClean="0"/>
                <a:t>Results</a:t>
              </a:r>
              <a:endParaRPr lang="en-US" sz="1400" dirty="0"/>
            </a:p>
          </p:txBody>
        </p:sp>
      </p:grpSp>
      <p:grpSp>
        <p:nvGrpSpPr>
          <p:cNvPr id="39" name="Group 457"/>
          <p:cNvGrpSpPr/>
          <p:nvPr/>
        </p:nvGrpSpPr>
        <p:grpSpPr>
          <a:xfrm>
            <a:off x="729520" y="2169221"/>
            <a:ext cx="794479" cy="727046"/>
            <a:chOff x="862782" y="1565462"/>
            <a:chExt cx="889816" cy="873732"/>
          </a:xfrm>
        </p:grpSpPr>
        <p:sp>
          <p:nvSpPr>
            <p:cNvPr id="48" name="TextBox 47"/>
            <p:cNvSpPr txBox="1"/>
            <p:nvPr/>
          </p:nvSpPr>
          <p:spPr>
            <a:xfrm>
              <a:off x="862782" y="1565462"/>
              <a:ext cx="889816" cy="369873"/>
            </a:xfrm>
            <a:prstGeom prst="rect">
              <a:avLst/>
            </a:prstGeom>
            <a:noFill/>
          </p:spPr>
          <p:txBody>
            <a:bodyPr wrap="square" rtlCol="0">
              <a:spAutoFit/>
            </a:bodyPr>
            <a:lstStyle/>
            <a:p>
              <a:r>
                <a:rPr lang="en-US" sz="1400" dirty="0" smtClean="0"/>
                <a:t>Query</a:t>
              </a:r>
              <a:endParaRPr lang="en-US" sz="1400" dirty="0"/>
            </a:p>
          </p:txBody>
        </p:sp>
        <p:cxnSp>
          <p:nvCxnSpPr>
            <p:cNvPr id="49" name="Straight Arrow Connector 48"/>
            <p:cNvCxnSpPr/>
            <p:nvPr/>
          </p:nvCxnSpPr>
          <p:spPr>
            <a:xfrm rot="5400000">
              <a:off x="989408" y="2209403"/>
              <a:ext cx="45799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40" name="Straight Connector 39"/>
          <p:cNvCxnSpPr/>
          <p:nvPr/>
        </p:nvCxnSpPr>
        <p:spPr>
          <a:xfrm>
            <a:off x="435429" y="2957690"/>
            <a:ext cx="7413171" cy="1411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952750" y="2641976"/>
            <a:ext cx="1836964" cy="307777"/>
          </a:xfrm>
          <a:prstGeom prst="rect">
            <a:avLst/>
          </a:prstGeom>
          <a:noFill/>
        </p:spPr>
        <p:txBody>
          <a:bodyPr wrap="square" rtlCol="0">
            <a:spAutoFit/>
          </a:bodyPr>
          <a:lstStyle/>
          <a:p>
            <a:r>
              <a:rPr lang="en-US" sz="1400" dirty="0" smtClean="0"/>
              <a:t>IR System</a:t>
            </a:r>
            <a:endParaRPr lang="en-US" sz="1400" dirty="0"/>
          </a:p>
        </p:txBody>
      </p:sp>
      <p:grpSp>
        <p:nvGrpSpPr>
          <p:cNvPr id="42" name="Group 33"/>
          <p:cNvGrpSpPr/>
          <p:nvPr/>
        </p:nvGrpSpPr>
        <p:grpSpPr>
          <a:xfrm>
            <a:off x="-381000" y="3313223"/>
            <a:ext cx="2789465" cy="2875625"/>
            <a:chOff x="-381000" y="2927449"/>
            <a:chExt cx="3124200" cy="3455804"/>
          </a:xfrm>
        </p:grpSpPr>
        <p:grpSp>
          <p:nvGrpSpPr>
            <p:cNvPr id="43" name="Group 91"/>
            <p:cNvGrpSpPr/>
            <p:nvPr/>
          </p:nvGrpSpPr>
          <p:grpSpPr>
            <a:xfrm>
              <a:off x="762000" y="2927449"/>
              <a:ext cx="862981" cy="2606040"/>
              <a:chOff x="1371600" y="2659380"/>
              <a:chExt cx="862981" cy="2606040"/>
            </a:xfrm>
          </p:grpSpPr>
          <p:sp>
            <p:nvSpPr>
              <p:cNvPr id="45" name="Predefined Process 9"/>
              <p:cNvSpPr/>
              <p:nvPr/>
            </p:nvSpPr>
            <p:spPr>
              <a:xfrm>
                <a:off x="1371600" y="2659380"/>
                <a:ext cx="862981" cy="6858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Q1</a:t>
                </a:r>
                <a:endParaRPr lang="en-US" sz="1400" dirty="0"/>
              </a:p>
            </p:txBody>
          </p:sp>
          <p:sp>
            <p:nvSpPr>
              <p:cNvPr id="46" name="Predefined Process 45"/>
              <p:cNvSpPr/>
              <p:nvPr/>
            </p:nvSpPr>
            <p:spPr>
              <a:xfrm>
                <a:off x="1371600" y="3619500"/>
                <a:ext cx="862981" cy="685800"/>
              </a:xfrm>
              <a:prstGeom prst="flowChartPredefined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Q2</a:t>
                </a:r>
              </a:p>
            </p:txBody>
          </p:sp>
          <p:sp>
            <p:nvSpPr>
              <p:cNvPr id="47" name="Predefined Process 46"/>
              <p:cNvSpPr/>
              <p:nvPr/>
            </p:nvSpPr>
            <p:spPr>
              <a:xfrm>
                <a:off x="1371600" y="4579620"/>
                <a:ext cx="862981" cy="685800"/>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Q3</a:t>
                </a:r>
              </a:p>
              <a:p>
                <a:pPr algn="ctr"/>
                <a:endParaRPr lang="en-US" sz="1400" dirty="0"/>
              </a:p>
            </p:txBody>
          </p:sp>
        </p:grpSp>
        <p:sp>
          <p:nvSpPr>
            <p:cNvPr id="44" name="TextBox 43"/>
            <p:cNvSpPr txBox="1"/>
            <p:nvPr/>
          </p:nvSpPr>
          <p:spPr>
            <a:xfrm>
              <a:off x="-381000" y="5754470"/>
              <a:ext cx="3124200" cy="628783"/>
            </a:xfrm>
            <a:prstGeom prst="rect">
              <a:avLst/>
            </a:prstGeom>
            <a:noFill/>
          </p:spPr>
          <p:txBody>
            <a:bodyPr wrap="square" rtlCol="0">
              <a:spAutoFit/>
            </a:bodyPr>
            <a:lstStyle/>
            <a:p>
              <a:pPr algn="ctr"/>
              <a:r>
                <a:rPr lang="en-US" sz="1400" dirty="0" smtClean="0"/>
                <a:t>Query </a:t>
              </a:r>
            </a:p>
            <a:p>
              <a:pPr algn="ctr"/>
              <a:r>
                <a:rPr lang="en-US" sz="1400" dirty="0" smtClean="0"/>
                <a:t>Representations</a:t>
              </a:r>
              <a:endParaRPr lang="en-US" sz="1400" dirty="0"/>
            </a:p>
          </p:txBody>
        </p:sp>
      </p:grpSp>
      <p:cxnSp>
        <p:nvCxnSpPr>
          <p:cNvPr id="61" name="Straight Arrow Connector 60"/>
          <p:cNvCxnSpPr/>
          <p:nvPr/>
        </p:nvCxnSpPr>
        <p:spPr>
          <a:xfrm>
            <a:off x="1641985" y="3598757"/>
            <a:ext cx="567815" cy="363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641985" y="4443736"/>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1641985" y="4800600"/>
            <a:ext cx="567815" cy="4397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3581400" y="3573536"/>
            <a:ext cx="570930" cy="388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3608044" y="4416926"/>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3581400" y="4800600"/>
            <a:ext cx="570930" cy="414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5399314" y="3581400"/>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5399314" y="4426379"/>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5399314" y="5222953"/>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327771033"/>
      </p:ext>
    </p:extLst>
  </p:cSld>
  <p:clrMapOvr>
    <a:masterClrMapping/>
  </p:clrMapOvr>
  <p:transition xmlns:p14="http://schemas.microsoft.com/office/powerpoint/2010/main" advTm="700"/>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340730-78B9-46F7-A52E-CECE09B41E38}" type="slidenum">
              <a:rPr lang="en-US" smtClean="0"/>
              <a:pPr/>
              <a:t>62</a:t>
            </a:fld>
            <a:endParaRPr lang="en-US" dirty="0"/>
          </a:p>
        </p:txBody>
      </p:sp>
      <p:sp>
        <p:nvSpPr>
          <p:cNvPr id="108" name="Title 1"/>
          <p:cNvSpPr>
            <a:spLocks noGrp="1"/>
          </p:cNvSpPr>
          <p:nvPr>
            <p:ph type="title"/>
          </p:nvPr>
        </p:nvSpPr>
        <p:spPr>
          <a:xfrm>
            <a:off x="457200" y="76200"/>
            <a:ext cx="8229600" cy="1143000"/>
          </a:xfrm>
        </p:spPr>
        <p:txBody>
          <a:bodyPr>
            <a:normAutofit/>
          </a:bodyPr>
          <a:lstStyle/>
          <a:p>
            <a:r>
              <a:rPr lang="en-US" sz="2400" dirty="0" smtClean="0"/>
              <a:t>Query Dependent Selection of Ranking Algorithms</a:t>
            </a:r>
            <a:endParaRPr lang="en-US" sz="2400" dirty="0"/>
          </a:p>
        </p:txBody>
      </p:sp>
      <p:grpSp>
        <p:nvGrpSpPr>
          <p:cNvPr id="2" name="Group 33"/>
          <p:cNvGrpSpPr/>
          <p:nvPr/>
        </p:nvGrpSpPr>
        <p:grpSpPr>
          <a:xfrm>
            <a:off x="-381000" y="2169221"/>
            <a:ext cx="6599464" cy="4019627"/>
            <a:chOff x="-381000" y="2738582"/>
            <a:chExt cx="6599464" cy="4019627"/>
          </a:xfrm>
        </p:grpSpPr>
        <p:sp>
          <p:nvSpPr>
            <p:cNvPr id="36" name="Predefined Process 35"/>
            <p:cNvSpPr/>
            <p:nvPr/>
          </p:nvSpPr>
          <p:spPr>
            <a:xfrm>
              <a:off x="2408466" y="4670179"/>
              <a:ext cx="1020534"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Model 2</a:t>
              </a:r>
            </a:p>
          </p:txBody>
        </p:sp>
        <p:grpSp>
          <p:nvGrpSpPr>
            <p:cNvPr id="3" name="Group 453"/>
            <p:cNvGrpSpPr/>
            <p:nvPr/>
          </p:nvGrpSpPr>
          <p:grpSpPr>
            <a:xfrm>
              <a:off x="3429000" y="3814842"/>
              <a:ext cx="2789464" cy="2932689"/>
              <a:chOff x="3886200" y="2590800"/>
              <a:chExt cx="3124200" cy="3524384"/>
            </a:xfrm>
          </p:grpSpPr>
          <p:sp>
            <p:nvSpPr>
              <p:cNvPr id="54" name="TextBox 53"/>
              <p:cNvSpPr txBox="1"/>
              <p:nvPr/>
            </p:nvSpPr>
            <p:spPr>
              <a:xfrm>
                <a:off x="3886200" y="5486400"/>
                <a:ext cx="3124200" cy="628784"/>
              </a:xfrm>
              <a:prstGeom prst="rect">
                <a:avLst/>
              </a:prstGeom>
              <a:noFill/>
            </p:spPr>
            <p:txBody>
              <a:bodyPr wrap="square" rtlCol="0">
                <a:spAutoFit/>
              </a:bodyPr>
              <a:lstStyle/>
              <a:p>
                <a:pPr algn="ctr"/>
                <a:r>
                  <a:rPr lang="en-US" sz="1400" dirty="0" smtClean="0"/>
                  <a:t>Results </a:t>
                </a:r>
              </a:p>
              <a:p>
                <a:pPr algn="ctr"/>
                <a:r>
                  <a:rPr lang="en-US" sz="1400" dirty="0" smtClean="0"/>
                  <a:t>Sets</a:t>
                </a:r>
                <a:endParaRPr lang="en-US" sz="1400" dirty="0"/>
              </a:p>
            </p:txBody>
          </p:sp>
          <p:sp>
            <p:nvSpPr>
              <p:cNvPr id="55" name="Multidocument 54"/>
              <p:cNvSpPr/>
              <p:nvPr/>
            </p:nvSpPr>
            <p:spPr>
              <a:xfrm>
                <a:off x="4934843" y="3550920"/>
                <a:ext cx="970854" cy="822960"/>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56" name="Multidocument 55"/>
              <p:cNvSpPr/>
              <p:nvPr/>
            </p:nvSpPr>
            <p:spPr>
              <a:xfrm>
                <a:off x="4934843" y="4511040"/>
                <a:ext cx="970854" cy="822960"/>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R</a:t>
                </a:r>
                <a:r>
                  <a:rPr lang="en-US" sz="1400" baseline="30000" dirty="0" smtClean="0"/>
                  <a:t>3</a:t>
                </a:r>
                <a:endParaRPr lang="en-US" sz="1400" dirty="0"/>
              </a:p>
            </p:txBody>
          </p:sp>
          <p:sp>
            <p:nvSpPr>
              <p:cNvPr id="57" name="Multidocument 56"/>
              <p:cNvSpPr/>
              <p:nvPr/>
            </p:nvSpPr>
            <p:spPr>
              <a:xfrm>
                <a:off x="4896546" y="2590800"/>
                <a:ext cx="970854" cy="8229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a:t>
                </a:r>
                <a:r>
                  <a:rPr lang="en-US" sz="1400" baseline="30000" dirty="0" smtClean="0"/>
                  <a:t>1</a:t>
                </a:r>
                <a:endParaRPr lang="en-US" sz="1400" dirty="0"/>
              </a:p>
            </p:txBody>
          </p:sp>
        </p:grpSp>
        <p:grpSp>
          <p:nvGrpSpPr>
            <p:cNvPr id="6" name="Group 457"/>
            <p:cNvGrpSpPr/>
            <p:nvPr/>
          </p:nvGrpSpPr>
          <p:grpSpPr>
            <a:xfrm>
              <a:off x="729520" y="2738582"/>
              <a:ext cx="794479" cy="727046"/>
              <a:chOff x="862782" y="1565462"/>
              <a:chExt cx="889816" cy="873732"/>
            </a:xfrm>
          </p:grpSpPr>
          <p:sp>
            <p:nvSpPr>
              <p:cNvPr id="48" name="TextBox 47"/>
              <p:cNvSpPr txBox="1"/>
              <p:nvPr/>
            </p:nvSpPr>
            <p:spPr>
              <a:xfrm>
                <a:off x="862782" y="1565462"/>
                <a:ext cx="889816" cy="369873"/>
              </a:xfrm>
              <a:prstGeom prst="rect">
                <a:avLst/>
              </a:prstGeom>
              <a:noFill/>
            </p:spPr>
            <p:txBody>
              <a:bodyPr wrap="square" rtlCol="0">
                <a:spAutoFit/>
              </a:bodyPr>
              <a:lstStyle/>
              <a:p>
                <a:r>
                  <a:rPr lang="en-US" sz="1400" dirty="0" smtClean="0"/>
                  <a:t>Query</a:t>
                </a:r>
                <a:endParaRPr lang="en-US" sz="1400" dirty="0"/>
              </a:p>
            </p:txBody>
          </p:sp>
          <p:cxnSp>
            <p:nvCxnSpPr>
              <p:cNvPr id="49" name="Straight Arrow Connector 48"/>
              <p:cNvCxnSpPr/>
              <p:nvPr/>
            </p:nvCxnSpPr>
            <p:spPr>
              <a:xfrm rot="5400000">
                <a:off x="989408" y="2209403"/>
                <a:ext cx="45799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1" name="TextBox 40"/>
            <p:cNvSpPr txBox="1"/>
            <p:nvPr/>
          </p:nvSpPr>
          <p:spPr>
            <a:xfrm>
              <a:off x="2952750" y="3211337"/>
              <a:ext cx="1836964" cy="307777"/>
            </a:xfrm>
            <a:prstGeom prst="rect">
              <a:avLst/>
            </a:prstGeom>
            <a:noFill/>
          </p:spPr>
          <p:txBody>
            <a:bodyPr wrap="square" rtlCol="0">
              <a:spAutoFit/>
            </a:bodyPr>
            <a:lstStyle/>
            <a:p>
              <a:r>
                <a:rPr lang="en-US" sz="1400" dirty="0" smtClean="0"/>
                <a:t>IR System</a:t>
              </a:r>
              <a:endParaRPr lang="en-US" sz="1400" dirty="0"/>
            </a:p>
          </p:txBody>
        </p:sp>
        <p:grpSp>
          <p:nvGrpSpPr>
            <p:cNvPr id="7" name="Group 33"/>
            <p:cNvGrpSpPr/>
            <p:nvPr/>
          </p:nvGrpSpPr>
          <p:grpSpPr>
            <a:xfrm>
              <a:off x="-381000" y="4681514"/>
              <a:ext cx="2789465" cy="2076695"/>
              <a:chOff x="-381000" y="3887569"/>
              <a:chExt cx="3124200" cy="2495684"/>
            </a:xfrm>
          </p:grpSpPr>
          <p:sp>
            <p:nvSpPr>
              <p:cNvPr id="46" name="Predefined Process 45"/>
              <p:cNvSpPr/>
              <p:nvPr/>
            </p:nvSpPr>
            <p:spPr>
              <a:xfrm>
                <a:off x="762000" y="3887569"/>
                <a:ext cx="862981" cy="685800"/>
              </a:xfrm>
              <a:prstGeom prst="flowChartPredefined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Q*</a:t>
                </a:r>
              </a:p>
            </p:txBody>
          </p:sp>
          <p:sp>
            <p:nvSpPr>
              <p:cNvPr id="44" name="TextBox 43"/>
              <p:cNvSpPr txBox="1"/>
              <p:nvPr/>
            </p:nvSpPr>
            <p:spPr>
              <a:xfrm>
                <a:off x="-381000" y="5754470"/>
                <a:ext cx="3124200" cy="628783"/>
              </a:xfrm>
              <a:prstGeom prst="rect">
                <a:avLst/>
              </a:prstGeom>
              <a:noFill/>
            </p:spPr>
            <p:txBody>
              <a:bodyPr wrap="square" rtlCol="0">
                <a:spAutoFit/>
              </a:bodyPr>
              <a:lstStyle/>
              <a:p>
                <a:pPr algn="ctr"/>
                <a:r>
                  <a:rPr lang="en-US" sz="1400" dirty="0" smtClean="0"/>
                  <a:t>Query </a:t>
                </a:r>
              </a:p>
              <a:p>
                <a:pPr algn="ctr"/>
                <a:r>
                  <a:rPr lang="en-US" sz="1400" dirty="0" smtClean="0"/>
                  <a:t>Representation</a:t>
                </a:r>
                <a:endParaRPr lang="en-US" sz="1400" dirty="0"/>
              </a:p>
            </p:txBody>
          </p:sp>
        </p:grpSp>
      </p:grpSp>
      <p:cxnSp>
        <p:nvCxnSpPr>
          <p:cNvPr id="61" name="Straight Arrow Connector 60"/>
          <p:cNvCxnSpPr/>
          <p:nvPr/>
        </p:nvCxnSpPr>
        <p:spPr>
          <a:xfrm flipV="1">
            <a:off x="1600200" y="3600345"/>
            <a:ext cx="586071" cy="5144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641985" y="4443736"/>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1600200" y="4724400"/>
            <a:ext cx="586071" cy="517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3608044" y="3571947"/>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3608044" y="4416926"/>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3608044" y="5213500"/>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Predefined Process 68"/>
          <p:cNvSpPr/>
          <p:nvPr/>
        </p:nvSpPr>
        <p:spPr>
          <a:xfrm>
            <a:off x="2408466" y="3359616"/>
            <a:ext cx="1020534"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Model 1</a:t>
            </a:r>
          </a:p>
        </p:txBody>
      </p:sp>
      <p:sp>
        <p:nvSpPr>
          <p:cNvPr id="70" name="Predefined Process 69"/>
          <p:cNvSpPr/>
          <p:nvPr/>
        </p:nvSpPr>
        <p:spPr>
          <a:xfrm>
            <a:off x="2408464" y="4911083"/>
            <a:ext cx="1020534"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Model 3</a:t>
            </a:r>
          </a:p>
        </p:txBody>
      </p:sp>
      <p:grpSp>
        <p:nvGrpSpPr>
          <p:cNvPr id="37" name="Group 102"/>
          <p:cNvGrpSpPr/>
          <p:nvPr/>
        </p:nvGrpSpPr>
        <p:grpSpPr>
          <a:xfrm>
            <a:off x="6096000" y="1697707"/>
            <a:ext cx="3467995" cy="3712493"/>
            <a:chOff x="6096000" y="2267068"/>
            <a:chExt cx="3467995" cy="3712493"/>
          </a:xfrm>
        </p:grpSpPr>
        <p:sp>
          <p:nvSpPr>
            <p:cNvPr id="38" name="Predefined Process 37"/>
            <p:cNvSpPr/>
            <p:nvPr/>
          </p:nvSpPr>
          <p:spPr>
            <a:xfrm>
              <a:off x="6096000" y="3922161"/>
              <a:ext cx="1311320" cy="2057400"/>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Query</a:t>
              </a:r>
            </a:p>
            <a:p>
              <a:pPr algn="ctr"/>
              <a:r>
                <a:rPr lang="en-US" sz="1200" dirty="0" smtClean="0">
                  <a:solidFill>
                    <a:schemeClr val="tx1"/>
                  </a:solidFill>
                </a:rPr>
                <a:t>Dependent</a:t>
              </a:r>
            </a:p>
            <a:p>
              <a:pPr algn="ctr"/>
              <a:r>
                <a:rPr lang="en-US" sz="1200" dirty="0" smtClean="0">
                  <a:solidFill>
                    <a:schemeClr val="tx1"/>
                  </a:solidFill>
                </a:rPr>
                <a:t>Selection</a:t>
              </a:r>
            </a:p>
          </p:txBody>
        </p:sp>
        <p:cxnSp>
          <p:nvCxnSpPr>
            <p:cNvPr id="39" name="Straight Arrow Connector 38"/>
            <p:cNvCxnSpPr>
              <a:stCxn id="38" idx="0"/>
              <a:endCxn id="42" idx="2"/>
            </p:cNvCxnSpPr>
            <p:nvPr/>
          </p:nvCxnSpPr>
          <p:spPr>
            <a:xfrm rot="16200000" flipV="1">
              <a:off x="6315915" y="3486416"/>
              <a:ext cx="865137" cy="6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Multidocument 41"/>
            <p:cNvSpPr/>
            <p:nvPr/>
          </p:nvSpPr>
          <p:spPr>
            <a:xfrm>
              <a:off x="6372166" y="2398161"/>
              <a:ext cx="866834" cy="684797"/>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43" name="TextBox 42"/>
            <p:cNvSpPr txBox="1"/>
            <p:nvPr/>
          </p:nvSpPr>
          <p:spPr>
            <a:xfrm>
              <a:off x="6774531" y="2267068"/>
              <a:ext cx="2789464" cy="523220"/>
            </a:xfrm>
            <a:prstGeom prst="rect">
              <a:avLst/>
            </a:prstGeom>
            <a:noFill/>
          </p:spPr>
          <p:txBody>
            <a:bodyPr wrap="square" rtlCol="0">
              <a:spAutoFit/>
            </a:bodyPr>
            <a:lstStyle/>
            <a:p>
              <a:pPr algn="ctr"/>
              <a:r>
                <a:rPr lang="en-US" sz="1400" dirty="0" smtClean="0"/>
                <a:t>Final</a:t>
              </a:r>
            </a:p>
            <a:p>
              <a:pPr algn="ctr"/>
              <a:r>
                <a:rPr lang="en-US" sz="1400" dirty="0" smtClean="0"/>
                <a:t>Results</a:t>
              </a:r>
              <a:endParaRPr lang="en-US" sz="1400" dirty="0"/>
            </a:p>
          </p:txBody>
        </p:sp>
      </p:grpSp>
      <p:cxnSp>
        <p:nvCxnSpPr>
          <p:cNvPr id="45" name="Straight Arrow Connector 44"/>
          <p:cNvCxnSpPr/>
          <p:nvPr/>
        </p:nvCxnSpPr>
        <p:spPr>
          <a:xfrm>
            <a:off x="5399314" y="3581400"/>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399314" y="4426379"/>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399314" y="5222953"/>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5429" y="2957690"/>
            <a:ext cx="7413171" cy="1411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678502077"/>
      </p:ext>
    </p:extLst>
  </p:cSld>
  <p:clrMapOvr>
    <a:masterClrMapping/>
  </p:clrMapOvr>
  <p:transition xmlns:p14="http://schemas.microsoft.com/office/powerpoint/2010/main" advTm="700"/>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340730-78B9-46F7-A52E-CECE09B41E38}" type="slidenum">
              <a:rPr lang="en-US" smtClean="0"/>
              <a:pPr/>
              <a:t>63</a:t>
            </a:fld>
            <a:endParaRPr lang="en-US" dirty="0"/>
          </a:p>
        </p:txBody>
      </p:sp>
      <p:sp>
        <p:nvSpPr>
          <p:cNvPr id="108" name="Title 1"/>
          <p:cNvSpPr>
            <a:spLocks noGrp="1"/>
          </p:cNvSpPr>
          <p:nvPr>
            <p:ph type="title"/>
          </p:nvPr>
        </p:nvSpPr>
        <p:spPr>
          <a:xfrm>
            <a:off x="457200" y="76200"/>
            <a:ext cx="8229600" cy="1143000"/>
          </a:xfrm>
        </p:spPr>
        <p:txBody>
          <a:bodyPr>
            <a:normAutofit/>
          </a:bodyPr>
          <a:lstStyle/>
          <a:p>
            <a:r>
              <a:rPr lang="en-US" sz="2400" dirty="0" smtClean="0"/>
              <a:t>Query Dependent Selection using Effectiveness Estimation</a:t>
            </a:r>
            <a:endParaRPr lang="en-US" sz="2400" dirty="0"/>
          </a:p>
        </p:txBody>
      </p:sp>
      <p:grpSp>
        <p:nvGrpSpPr>
          <p:cNvPr id="2" name="Group 453"/>
          <p:cNvGrpSpPr/>
          <p:nvPr/>
        </p:nvGrpSpPr>
        <p:grpSpPr>
          <a:xfrm>
            <a:off x="-762000" y="3245481"/>
            <a:ext cx="2789464" cy="2932689"/>
            <a:chOff x="3886200" y="2590800"/>
            <a:chExt cx="3124200" cy="3524384"/>
          </a:xfrm>
        </p:grpSpPr>
        <p:sp>
          <p:nvSpPr>
            <p:cNvPr id="54" name="TextBox 53"/>
            <p:cNvSpPr txBox="1"/>
            <p:nvPr/>
          </p:nvSpPr>
          <p:spPr>
            <a:xfrm>
              <a:off x="3886200" y="5486400"/>
              <a:ext cx="3124200" cy="628784"/>
            </a:xfrm>
            <a:prstGeom prst="rect">
              <a:avLst/>
            </a:prstGeom>
            <a:noFill/>
          </p:spPr>
          <p:txBody>
            <a:bodyPr wrap="square" rtlCol="0">
              <a:spAutoFit/>
            </a:bodyPr>
            <a:lstStyle/>
            <a:p>
              <a:pPr algn="ctr"/>
              <a:r>
                <a:rPr lang="en-US" sz="1400" dirty="0" smtClean="0"/>
                <a:t>Results </a:t>
              </a:r>
            </a:p>
            <a:p>
              <a:pPr algn="ctr"/>
              <a:r>
                <a:rPr lang="en-US" sz="1400" dirty="0" smtClean="0"/>
                <a:t>Sets</a:t>
              </a:r>
              <a:endParaRPr lang="en-US" sz="1400" dirty="0"/>
            </a:p>
          </p:txBody>
        </p:sp>
        <p:sp>
          <p:nvSpPr>
            <p:cNvPr id="55" name="Multidocument 54"/>
            <p:cNvSpPr/>
            <p:nvPr/>
          </p:nvSpPr>
          <p:spPr>
            <a:xfrm>
              <a:off x="4934843" y="3550920"/>
              <a:ext cx="970854" cy="822960"/>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56" name="Multidocument 55"/>
            <p:cNvSpPr/>
            <p:nvPr/>
          </p:nvSpPr>
          <p:spPr>
            <a:xfrm>
              <a:off x="4934843" y="4511040"/>
              <a:ext cx="970854" cy="822960"/>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R</a:t>
              </a:r>
              <a:r>
                <a:rPr lang="en-US" sz="1400" baseline="30000" dirty="0" smtClean="0"/>
                <a:t>3</a:t>
              </a:r>
              <a:endParaRPr lang="en-US" sz="1400" dirty="0"/>
            </a:p>
          </p:txBody>
        </p:sp>
        <p:sp>
          <p:nvSpPr>
            <p:cNvPr id="57" name="Multidocument 56"/>
            <p:cNvSpPr/>
            <p:nvPr/>
          </p:nvSpPr>
          <p:spPr>
            <a:xfrm>
              <a:off x="4896546" y="2590800"/>
              <a:ext cx="970854" cy="8229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a:t>
              </a:r>
              <a:r>
                <a:rPr lang="en-US" sz="1400" baseline="30000" dirty="0" smtClean="0"/>
                <a:t>1</a:t>
              </a:r>
              <a:endParaRPr lang="en-US" sz="1400" dirty="0"/>
            </a:p>
          </p:txBody>
        </p:sp>
      </p:grpSp>
      <p:sp>
        <p:nvSpPr>
          <p:cNvPr id="52" name="Multidocument 51"/>
          <p:cNvSpPr/>
          <p:nvPr/>
        </p:nvSpPr>
        <p:spPr>
          <a:xfrm>
            <a:off x="7896166" y="1733349"/>
            <a:ext cx="866834" cy="684797"/>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53" name="TextBox 52"/>
          <p:cNvSpPr txBox="1"/>
          <p:nvPr/>
        </p:nvSpPr>
        <p:spPr>
          <a:xfrm>
            <a:off x="6934200" y="1219200"/>
            <a:ext cx="2789464" cy="523220"/>
          </a:xfrm>
          <a:prstGeom prst="rect">
            <a:avLst/>
          </a:prstGeom>
          <a:noFill/>
        </p:spPr>
        <p:txBody>
          <a:bodyPr wrap="square" rtlCol="0">
            <a:spAutoFit/>
          </a:bodyPr>
          <a:lstStyle/>
          <a:p>
            <a:pPr algn="ctr"/>
            <a:r>
              <a:rPr lang="en-US" sz="1400" dirty="0" smtClean="0"/>
              <a:t>Final</a:t>
            </a:r>
          </a:p>
          <a:p>
            <a:pPr algn="ctr"/>
            <a:r>
              <a:rPr lang="en-US" sz="1400" dirty="0" smtClean="0"/>
              <a:t>Results</a:t>
            </a:r>
            <a:endParaRPr lang="en-US" sz="1400" dirty="0"/>
          </a:p>
        </p:txBody>
      </p:sp>
      <p:cxnSp>
        <p:nvCxnSpPr>
          <p:cNvPr id="40" name="Straight Connector 39"/>
          <p:cNvCxnSpPr/>
          <p:nvPr/>
        </p:nvCxnSpPr>
        <p:spPr>
          <a:xfrm>
            <a:off x="283029" y="2754114"/>
            <a:ext cx="8708571" cy="14110"/>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030436" y="2438400"/>
            <a:ext cx="1836964" cy="307777"/>
          </a:xfrm>
          <a:prstGeom prst="rect">
            <a:avLst/>
          </a:prstGeom>
          <a:noFill/>
        </p:spPr>
        <p:txBody>
          <a:bodyPr wrap="square" rtlCol="0">
            <a:spAutoFit/>
          </a:bodyPr>
          <a:lstStyle/>
          <a:p>
            <a:r>
              <a:rPr lang="en-US" sz="1400" dirty="0" smtClean="0"/>
              <a:t>IR System</a:t>
            </a:r>
            <a:endParaRPr lang="en-US" sz="1400" dirty="0"/>
          </a:p>
        </p:txBody>
      </p:sp>
      <p:graphicFrame>
        <p:nvGraphicFramePr>
          <p:cNvPr id="58" name="Table 57"/>
          <p:cNvGraphicFramePr>
            <a:graphicFrameLocks noGrp="1"/>
          </p:cNvGraphicFramePr>
          <p:nvPr/>
        </p:nvGraphicFramePr>
        <p:xfrm>
          <a:off x="1746933" y="3400198"/>
          <a:ext cx="1507560" cy="243840"/>
        </p:xfrm>
        <a:graphic>
          <a:graphicData uri="http://schemas.openxmlformats.org/drawingml/2006/table">
            <a:tbl>
              <a:tblPr firstRow="1" bandRow="1">
                <a:tableStyleId>{69CF1AB2-1976-4502-BF36-3FF5EA218861}</a:tableStyleId>
              </a:tblPr>
              <a:tblGrid>
                <a:gridCol w="376890"/>
                <a:gridCol w="376890"/>
                <a:gridCol w="376890"/>
                <a:gridCol w="376890"/>
              </a:tblGrid>
              <a:tr h="0">
                <a:tc>
                  <a:txBody>
                    <a:bodyPr/>
                    <a:lstStyle/>
                    <a:p>
                      <a:r>
                        <a:rPr lang="en-US" sz="1000" dirty="0" smtClean="0"/>
                        <a:t>f11</a:t>
                      </a:r>
                      <a:endParaRPr lang="en-US" sz="1000" b="0" dirty="0"/>
                    </a:p>
                  </a:txBody>
                  <a:tcPr/>
                </a:tc>
                <a:tc>
                  <a:txBody>
                    <a:bodyPr/>
                    <a:lstStyle/>
                    <a:p>
                      <a:r>
                        <a:rPr lang="en-US" sz="1000" dirty="0" smtClean="0"/>
                        <a:t>f12</a:t>
                      </a:r>
                      <a:endParaRPr lang="en-US" sz="1000" b="0" dirty="0"/>
                    </a:p>
                  </a:txBody>
                  <a:tcPr/>
                </a:tc>
                <a:tc>
                  <a:txBody>
                    <a:bodyPr/>
                    <a:lstStyle/>
                    <a:p>
                      <a:r>
                        <a:rPr lang="en-US" sz="1000" dirty="0" smtClean="0"/>
                        <a:t>…</a:t>
                      </a:r>
                      <a:endParaRPr lang="en-US" sz="1000" b="0" dirty="0"/>
                    </a:p>
                  </a:txBody>
                  <a:tcPr/>
                </a:tc>
                <a:tc>
                  <a:txBody>
                    <a:bodyPr/>
                    <a:lstStyle/>
                    <a:p>
                      <a:r>
                        <a:rPr lang="en-US" sz="1000" dirty="0" smtClean="0"/>
                        <a:t>f1n</a:t>
                      </a:r>
                      <a:endParaRPr lang="en-US" sz="1000" b="0" dirty="0"/>
                    </a:p>
                  </a:txBody>
                  <a:tcPr/>
                </a:tc>
              </a:tr>
            </a:tbl>
          </a:graphicData>
        </a:graphic>
      </p:graphicFrame>
      <p:graphicFrame>
        <p:nvGraphicFramePr>
          <p:cNvPr id="59" name="Table 58"/>
          <p:cNvGraphicFramePr>
            <a:graphicFrameLocks noGrp="1"/>
          </p:cNvGraphicFramePr>
          <p:nvPr/>
        </p:nvGraphicFramePr>
        <p:xfrm>
          <a:off x="1769040" y="4201484"/>
          <a:ext cx="1507560" cy="243840"/>
        </p:xfrm>
        <a:graphic>
          <a:graphicData uri="http://schemas.openxmlformats.org/drawingml/2006/table">
            <a:tbl>
              <a:tblPr firstRow="1" bandRow="1">
                <a:tableStyleId>{69CF1AB2-1976-4502-BF36-3FF5EA218861}</a:tableStyleId>
              </a:tblPr>
              <a:tblGrid>
                <a:gridCol w="376890"/>
                <a:gridCol w="376890"/>
                <a:gridCol w="376890"/>
                <a:gridCol w="376890"/>
              </a:tblGrid>
              <a:tr h="0">
                <a:tc>
                  <a:txBody>
                    <a:bodyPr/>
                    <a:lstStyle/>
                    <a:p>
                      <a:r>
                        <a:rPr lang="en-US" sz="1000" dirty="0" smtClean="0"/>
                        <a:t>f21</a:t>
                      </a:r>
                      <a:endParaRPr lang="en-US" sz="1000" b="0" dirty="0"/>
                    </a:p>
                  </a:txBody>
                  <a:tcPr/>
                </a:tc>
                <a:tc>
                  <a:txBody>
                    <a:bodyPr/>
                    <a:lstStyle/>
                    <a:p>
                      <a:r>
                        <a:rPr lang="en-US" sz="1000" dirty="0" smtClean="0"/>
                        <a:t>f22</a:t>
                      </a:r>
                      <a:endParaRPr lang="en-US" sz="1000" b="0" dirty="0"/>
                    </a:p>
                  </a:txBody>
                  <a:tcPr/>
                </a:tc>
                <a:tc>
                  <a:txBody>
                    <a:bodyPr/>
                    <a:lstStyle/>
                    <a:p>
                      <a:r>
                        <a:rPr lang="en-US" sz="1000" dirty="0" smtClean="0"/>
                        <a:t>…</a:t>
                      </a:r>
                      <a:endParaRPr lang="en-US" sz="1000" b="0" dirty="0"/>
                    </a:p>
                  </a:txBody>
                  <a:tcPr/>
                </a:tc>
                <a:tc>
                  <a:txBody>
                    <a:bodyPr/>
                    <a:lstStyle/>
                    <a:p>
                      <a:r>
                        <a:rPr lang="en-US" sz="1000" dirty="0" smtClean="0"/>
                        <a:t>f2n</a:t>
                      </a:r>
                      <a:endParaRPr lang="en-US" sz="1000" b="0" dirty="0"/>
                    </a:p>
                  </a:txBody>
                  <a:tcPr/>
                </a:tc>
              </a:tr>
            </a:tbl>
          </a:graphicData>
        </a:graphic>
      </p:graphicFrame>
      <p:graphicFrame>
        <p:nvGraphicFramePr>
          <p:cNvPr id="60" name="Table 59"/>
          <p:cNvGraphicFramePr>
            <a:graphicFrameLocks noGrp="1"/>
          </p:cNvGraphicFramePr>
          <p:nvPr/>
        </p:nvGraphicFramePr>
        <p:xfrm>
          <a:off x="1769040" y="4998058"/>
          <a:ext cx="1507560" cy="243840"/>
        </p:xfrm>
        <a:graphic>
          <a:graphicData uri="http://schemas.openxmlformats.org/drawingml/2006/table">
            <a:tbl>
              <a:tblPr firstRow="1" bandRow="1">
                <a:tableStyleId>{69CF1AB2-1976-4502-BF36-3FF5EA218861}</a:tableStyleId>
              </a:tblPr>
              <a:tblGrid>
                <a:gridCol w="376890"/>
                <a:gridCol w="376890"/>
                <a:gridCol w="376890"/>
                <a:gridCol w="376890"/>
              </a:tblGrid>
              <a:tr h="0">
                <a:tc>
                  <a:txBody>
                    <a:bodyPr/>
                    <a:lstStyle/>
                    <a:p>
                      <a:r>
                        <a:rPr lang="en-US" sz="1000" dirty="0" smtClean="0"/>
                        <a:t>f31</a:t>
                      </a:r>
                      <a:endParaRPr lang="en-US" sz="1000" b="0" dirty="0"/>
                    </a:p>
                  </a:txBody>
                  <a:tcPr/>
                </a:tc>
                <a:tc>
                  <a:txBody>
                    <a:bodyPr/>
                    <a:lstStyle/>
                    <a:p>
                      <a:r>
                        <a:rPr lang="en-US" sz="1000" dirty="0" smtClean="0"/>
                        <a:t>f32</a:t>
                      </a:r>
                      <a:endParaRPr lang="en-US" sz="1000" b="0" dirty="0"/>
                    </a:p>
                  </a:txBody>
                  <a:tcPr/>
                </a:tc>
                <a:tc>
                  <a:txBody>
                    <a:bodyPr/>
                    <a:lstStyle/>
                    <a:p>
                      <a:r>
                        <a:rPr lang="en-US" sz="1000" dirty="0" smtClean="0"/>
                        <a:t>…</a:t>
                      </a:r>
                      <a:endParaRPr lang="en-US" sz="1000" b="0" dirty="0"/>
                    </a:p>
                  </a:txBody>
                  <a:tcPr/>
                </a:tc>
                <a:tc>
                  <a:txBody>
                    <a:bodyPr/>
                    <a:lstStyle/>
                    <a:p>
                      <a:r>
                        <a:rPr lang="en-US" sz="1000" dirty="0" smtClean="0"/>
                        <a:t>f3n</a:t>
                      </a:r>
                      <a:endParaRPr lang="en-US" sz="1000" b="0" dirty="0"/>
                    </a:p>
                  </a:txBody>
                  <a:tcPr/>
                </a:tc>
              </a:tr>
            </a:tbl>
          </a:graphicData>
        </a:graphic>
      </p:graphicFrame>
      <p:sp>
        <p:nvSpPr>
          <p:cNvPr id="95" name="TextBox 94"/>
          <p:cNvSpPr txBox="1"/>
          <p:nvPr/>
        </p:nvSpPr>
        <p:spPr>
          <a:xfrm>
            <a:off x="1746933" y="5257800"/>
            <a:ext cx="1524000" cy="307777"/>
          </a:xfrm>
          <a:prstGeom prst="rect">
            <a:avLst/>
          </a:prstGeom>
          <a:noFill/>
        </p:spPr>
        <p:txBody>
          <a:bodyPr wrap="square" rtlCol="0">
            <a:spAutoFit/>
          </a:bodyPr>
          <a:lstStyle/>
          <a:p>
            <a:pPr algn="ctr"/>
            <a:r>
              <a:rPr lang="en-US" sz="1400" dirty="0" smtClean="0"/>
              <a:t>Features</a:t>
            </a:r>
          </a:p>
        </p:txBody>
      </p:sp>
      <p:grpSp>
        <p:nvGrpSpPr>
          <p:cNvPr id="3" name="Group 96"/>
          <p:cNvGrpSpPr/>
          <p:nvPr/>
        </p:nvGrpSpPr>
        <p:grpSpPr>
          <a:xfrm>
            <a:off x="1295400" y="2392212"/>
            <a:ext cx="7772400" cy="3246588"/>
            <a:chOff x="1447800" y="2392212"/>
            <a:chExt cx="7772400" cy="3246588"/>
          </a:xfrm>
        </p:grpSpPr>
        <p:sp>
          <p:nvSpPr>
            <p:cNvPr id="50" name="Predefined Process 49"/>
            <p:cNvSpPr/>
            <p:nvPr/>
          </p:nvSpPr>
          <p:spPr>
            <a:xfrm>
              <a:off x="3962400" y="4036933"/>
              <a:ext cx="1311320"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Learning </a:t>
              </a:r>
            </a:p>
            <a:p>
              <a:pPr algn="ctr"/>
              <a:r>
                <a:rPr lang="en-US" sz="1200" dirty="0" smtClean="0">
                  <a:solidFill>
                    <a:schemeClr val="tx1"/>
                  </a:solidFill>
                </a:rPr>
                <a:t>Formulation</a:t>
              </a:r>
            </a:p>
          </p:txBody>
        </p:sp>
        <p:cxnSp>
          <p:nvCxnSpPr>
            <p:cNvPr id="51" name="Straight Arrow Connector 50"/>
            <p:cNvCxnSpPr>
              <a:stCxn id="75" idx="0"/>
              <a:endCxn id="52" idx="2"/>
            </p:cNvCxnSpPr>
            <p:nvPr/>
          </p:nvCxnSpPr>
          <p:spPr>
            <a:xfrm rot="16200000" flipV="1">
              <a:off x="7582221" y="3231697"/>
              <a:ext cx="1685324" cy="6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505200" y="4343400"/>
              <a:ext cx="391886" cy="5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Multidocument 38"/>
            <p:cNvSpPr/>
            <p:nvPr/>
          </p:nvSpPr>
          <p:spPr>
            <a:xfrm>
              <a:off x="5914966" y="3999329"/>
              <a:ext cx="866834" cy="684796"/>
            </a:xfrm>
            <a:prstGeom prst="flowChartMulti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R</a:t>
              </a:r>
              <a:r>
                <a:rPr lang="en-US" sz="1400" baseline="30000" dirty="0" smtClean="0"/>
                <a:t>2</a:t>
              </a:r>
              <a:endParaRPr lang="en-US" sz="1400" dirty="0"/>
            </a:p>
          </p:txBody>
        </p:sp>
        <p:sp>
          <p:nvSpPr>
            <p:cNvPr id="42" name="Multidocument 41"/>
            <p:cNvSpPr/>
            <p:nvPr/>
          </p:nvSpPr>
          <p:spPr>
            <a:xfrm>
              <a:off x="5901593" y="4798258"/>
              <a:ext cx="866834" cy="684796"/>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R</a:t>
              </a:r>
              <a:r>
                <a:rPr lang="en-US" sz="1400" baseline="30000" dirty="0" smtClean="0"/>
                <a:t>3</a:t>
              </a:r>
              <a:endParaRPr lang="en-US" sz="1400" dirty="0"/>
            </a:p>
          </p:txBody>
        </p:sp>
        <p:sp>
          <p:nvSpPr>
            <p:cNvPr id="43" name="Multidocument 42"/>
            <p:cNvSpPr/>
            <p:nvPr/>
          </p:nvSpPr>
          <p:spPr>
            <a:xfrm>
              <a:off x="5867400" y="3200400"/>
              <a:ext cx="866834" cy="684796"/>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a:t>
              </a:r>
              <a:r>
                <a:rPr lang="en-US" sz="1400" baseline="30000" dirty="0" smtClean="0"/>
                <a:t>1</a:t>
              </a:r>
              <a:endParaRPr lang="en-US" sz="1400" dirty="0"/>
            </a:p>
          </p:txBody>
        </p:sp>
        <p:cxnSp>
          <p:nvCxnSpPr>
            <p:cNvPr id="65" name="Straight Arrow Connector 64"/>
            <p:cNvCxnSpPr/>
            <p:nvPr/>
          </p:nvCxnSpPr>
          <p:spPr>
            <a:xfrm flipV="1">
              <a:off x="5334000" y="36576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334000" y="4350179"/>
              <a:ext cx="54428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5334000" y="4648200"/>
              <a:ext cx="5334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Predefined Process 74"/>
            <p:cNvSpPr/>
            <p:nvPr/>
          </p:nvSpPr>
          <p:spPr>
            <a:xfrm>
              <a:off x="7772400" y="4077536"/>
              <a:ext cx="1311320" cy="570664"/>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solidFill>
                    <a:schemeClr val="tx1"/>
                  </a:solidFill>
                </a:rPr>
                <a:t>Selection</a:t>
              </a:r>
            </a:p>
            <a:p>
              <a:pPr algn="ctr"/>
              <a:r>
                <a:rPr lang="en-US" sz="1200" dirty="0" smtClean="0">
                  <a:solidFill>
                    <a:schemeClr val="tx1"/>
                  </a:solidFill>
                </a:rPr>
                <a:t>or</a:t>
              </a:r>
            </a:p>
            <a:p>
              <a:pPr algn="ctr"/>
              <a:r>
                <a:rPr lang="en-US" sz="1200" dirty="0" smtClean="0">
                  <a:solidFill>
                    <a:schemeClr val="tx1"/>
                  </a:solidFill>
                </a:rPr>
                <a:t>Fusion</a:t>
              </a:r>
            </a:p>
          </p:txBody>
        </p:sp>
        <p:sp>
          <p:nvSpPr>
            <p:cNvPr id="80" name="TextBox 79"/>
            <p:cNvSpPr txBox="1"/>
            <p:nvPr/>
          </p:nvSpPr>
          <p:spPr>
            <a:xfrm>
              <a:off x="6705600" y="3276600"/>
              <a:ext cx="685800" cy="369332"/>
            </a:xfrm>
            <a:prstGeom prst="rect">
              <a:avLst/>
            </a:prstGeom>
            <a:noFill/>
          </p:spPr>
          <p:txBody>
            <a:bodyPr wrap="square" rtlCol="0">
              <a:spAutoFit/>
            </a:bodyPr>
            <a:lstStyle/>
            <a:p>
              <a:r>
                <a:rPr lang="en-US" dirty="0" smtClean="0"/>
                <a:t>0.05</a:t>
              </a:r>
              <a:endParaRPr lang="en-US" dirty="0"/>
            </a:p>
          </p:txBody>
        </p:sp>
        <p:sp>
          <p:nvSpPr>
            <p:cNvPr id="81" name="TextBox 80"/>
            <p:cNvSpPr txBox="1"/>
            <p:nvPr/>
          </p:nvSpPr>
          <p:spPr>
            <a:xfrm>
              <a:off x="6705600" y="4126468"/>
              <a:ext cx="685800" cy="369332"/>
            </a:xfrm>
            <a:prstGeom prst="rect">
              <a:avLst/>
            </a:prstGeom>
            <a:noFill/>
          </p:spPr>
          <p:txBody>
            <a:bodyPr wrap="square" rtlCol="0">
              <a:spAutoFit/>
            </a:bodyPr>
            <a:lstStyle/>
            <a:p>
              <a:r>
                <a:rPr lang="en-US" dirty="0" smtClean="0"/>
                <a:t>0.75</a:t>
              </a:r>
              <a:endParaRPr lang="en-US" dirty="0"/>
            </a:p>
          </p:txBody>
        </p:sp>
        <p:sp>
          <p:nvSpPr>
            <p:cNvPr id="82" name="TextBox 81"/>
            <p:cNvSpPr txBox="1"/>
            <p:nvPr/>
          </p:nvSpPr>
          <p:spPr>
            <a:xfrm>
              <a:off x="6705600" y="4876800"/>
              <a:ext cx="685800" cy="369332"/>
            </a:xfrm>
            <a:prstGeom prst="rect">
              <a:avLst/>
            </a:prstGeom>
            <a:noFill/>
          </p:spPr>
          <p:txBody>
            <a:bodyPr wrap="square" rtlCol="0">
              <a:spAutoFit/>
            </a:bodyPr>
            <a:lstStyle/>
            <a:p>
              <a:r>
                <a:rPr lang="en-US" dirty="0" smtClean="0"/>
                <a:t>0.20</a:t>
              </a:r>
              <a:endParaRPr lang="en-US" dirty="0"/>
            </a:p>
          </p:txBody>
        </p:sp>
        <p:cxnSp>
          <p:nvCxnSpPr>
            <p:cNvPr id="84" name="Straight Arrow Connector 83"/>
            <p:cNvCxnSpPr/>
            <p:nvPr/>
          </p:nvCxnSpPr>
          <p:spPr>
            <a:xfrm>
              <a:off x="7315201" y="3581398"/>
              <a:ext cx="457199" cy="381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82" idx="3"/>
            </p:cNvCxnSpPr>
            <p:nvPr/>
          </p:nvCxnSpPr>
          <p:spPr>
            <a:xfrm flipV="1">
              <a:off x="7391400" y="4724400"/>
              <a:ext cx="304800" cy="337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7239000" y="43434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1447800" y="3048000"/>
              <a:ext cx="7772400" cy="2590800"/>
            </a:xfrm>
            <a:prstGeom prst="rect">
              <a:avLst/>
            </a:prstGeom>
            <a:noFill/>
            <a:ln w="254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8" name="Straight Arrow Connector 97"/>
          <p:cNvCxnSpPr/>
          <p:nvPr/>
        </p:nvCxnSpPr>
        <p:spPr>
          <a:xfrm>
            <a:off x="1143000" y="3505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143000" y="4341812"/>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1143000" y="51054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29000" y="5715000"/>
            <a:ext cx="4191000" cy="381000"/>
          </a:xfrm>
          <a:prstGeom prst="rect">
            <a:avLst/>
          </a:prstGeom>
          <a:noFill/>
        </p:spPr>
        <p:txBody>
          <a:bodyPr wrap="square" rtlCol="0">
            <a:spAutoFit/>
          </a:bodyPr>
          <a:lstStyle/>
          <a:p>
            <a:pPr algn="ctr"/>
            <a:r>
              <a:rPr lang="en-US" dirty="0" smtClean="0"/>
              <a:t>Query Dependent Approach</a:t>
            </a:r>
            <a:endParaRPr lang="en-US" dirty="0"/>
          </a:p>
        </p:txBody>
      </p:sp>
      <p:sp>
        <p:nvSpPr>
          <p:cNvPr id="44" name="TextBox 43"/>
          <p:cNvSpPr txBox="1"/>
          <p:nvPr/>
        </p:nvSpPr>
        <p:spPr>
          <a:xfrm>
            <a:off x="2057400" y="1981200"/>
            <a:ext cx="794479" cy="307777"/>
          </a:xfrm>
          <a:prstGeom prst="rect">
            <a:avLst/>
          </a:prstGeom>
          <a:noFill/>
        </p:spPr>
        <p:txBody>
          <a:bodyPr wrap="square" rtlCol="0">
            <a:spAutoFit/>
          </a:bodyPr>
          <a:lstStyle/>
          <a:p>
            <a:r>
              <a:rPr lang="en-US" sz="1400" dirty="0" smtClean="0"/>
              <a:t>Query</a:t>
            </a:r>
            <a:endParaRPr lang="en-US" sz="1400" dirty="0"/>
          </a:p>
        </p:txBody>
      </p:sp>
      <p:cxnSp>
        <p:nvCxnSpPr>
          <p:cNvPr id="45" name="Straight Arrow Connector 44"/>
          <p:cNvCxnSpPr/>
          <p:nvPr/>
        </p:nvCxnSpPr>
        <p:spPr>
          <a:xfrm rot="5400000">
            <a:off x="1932286" y="2757056"/>
            <a:ext cx="873261" cy="1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004963474"/>
      </p:ext>
    </p:extLst>
  </p:cSld>
  <p:clrMapOvr>
    <a:masterClrMapping/>
  </p:clrMapOvr>
  <p:transition xmlns:p14="http://schemas.microsoft.com/office/powerpoint/2010/main" advTm="700"/>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dirty="0" smtClean="0"/>
              <a:t>Research Questions and Main Results</a:t>
            </a:r>
            <a:endParaRPr lang="en-US" sz="2400" dirty="0"/>
          </a:p>
        </p:txBody>
      </p:sp>
      <p:sp>
        <p:nvSpPr>
          <p:cNvPr id="3" name="Content Placeholder 2"/>
          <p:cNvSpPr>
            <a:spLocks noGrp="1"/>
          </p:cNvSpPr>
          <p:nvPr>
            <p:ph idx="1"/>
          </p:nvPr>
        </p:nvSpPr>
        <p:spPr>
          <a:xfrm>
            <a:off x="457200" y="1219200"/>
            <a:ext cx="8229600" cy="5181600"/>
          </a:xfrm>
        </p:spPr>
        <p:txBody>
          <a:bodyPr>
            <a:noAutofit/>
          </a:bodyPr>
          <a:lstStyle/>
          <a:p>
            <a:r>
              <a:rPr lang="en-US" sz="1800" b="1" dirty="0" smtClean="0"/>
              <a:t>How can we estimate effectiveness of retrieval alternatives ?</a:t>
            </a:r>
          </a:p>
          <a:p>
            <a:pPr lvl="1"/>
            <a:r>
              <a:rPr lang="en-US" sz="1800" dirty="0" smtClean="0">
                <a:solidFill>
                  <a:srgbClr val="000000"/>
                </a:solidFill>
              </a:rPr>
              <a:t>Effective and efficient retrieval-based features suitable for Web search.</a:t>
            </a:r>
          </a:p>
          <a:p>
            <a:pPr lvl="1"/>
            <a:r>
              <a:rPr lang="en-US" sz="1800" dirty="0" smtClean="0">
                <a:solidFill>
                  <a:srgbClr val="000000"/>
                </a:solidFill>
              </a:rPr>
              <a:t>Yields strong 0.78 linear correlation with DCG@5 and 0.52 for NDCG@5.</a:t>
            </a:r>
          </a:p>
          <a:p>
            <a:pPr lvl="1"/>
            <a:r>
              <a:rPr lang="en-US" sz="1800" dirty="0" smtClean="0">
                <a:solidFill>
                  <a:srgbClr val="000000"/>
                </a:solidFill>
              </a:rPr>
              <a:t>Readily available during retrieval.</a:t>
            </a:r>
          </a:p>
          <a:p>
            <a:pPr lvl="1">
              <a:buNone/>
            </a:pPr>
            <a:endParaRPr lang="en-US" sz="1800" dirty="0" smtClean="0">
              <a:solidFill>
                <a:srgbClr val="000000"/>
              </a:solidFill>
            </a:endParaRPr>
          </a:p>
          <a:p>
            <a:r>
              <a:rPr lang="en-US" sz="1800" b="1" dirty="0" smtClean="0">
                <a:solidFill>
                  <a:srgbClr val="000000"/>
                </a:solidFill>
              </a:rPr>
              <a:t>Can we select representations and ranking algorithm per query?</a:t>
            </a:r>
          </a:p>
          <a:p>
            <a:pPr lvl="1"/>
            <a:r>
              <a:rPr lang="en-US" sz="1800" dirty="0" smtClean="0">
                <a:solidFill>
                  <a:srgbClr val="000000"/>
                </a:solidFill>
              </a:rPr>
              <a:t>Directly model relative improvements over a baseline.</a:t>
            </a:r>
          </a:p>
          <a:p>
            <a:pPr lvl="1"/>
            <a:r>
              <a:rPr lang="en-US" sz="1800" dirty="0" smtClean="0">
                <a:solidFill>
                  <a:srgbClr val="000000"/>
                </a:solidFill>
              </a:rPr>
              <a:t>4% relative improvement over using original long queries</a:t>
            </a:r>
          </a:p>
          <a:p>
            <a:pPr lvl="1"/>
            <a:r>
              <a:rPr lang="en-US" sz="1800" dirty="0" smtClean="0">
                <a:solidFill>
                  <a:srgbClr val="000000"/>
                </a:solidFill>
              </a:rPr>
              <a:t>3.75% improvement for ranker selection and an additional 1% for fusion.  </a:t>
            </a:r>
          </a:p>
          <a:p>
            <a:pPr lvl="1"/>
            <a:r>
              <a:rPr lang="en-US" sz="1800" dirty="0" smtClean="0">
                <a:solidFill>
                  <a:srgbClr val="000000"/>
                </a:solidFill>
              </a:rPr>
              <a:t>Impact of affected subset of queries is higher (more than 13% on a 5% subset).</a:t>
            </a:r>
          </a:p>
          <a:p>
            <a:pPr lvl="1"/>
            <a:r>
              <a:rPr lang="en-US" sz="1800" dirty="0" smtClean="0">
                <a:solidFill>
                  <a:srgbClr val="000000"/>
                </a:solidFill>
              </a:rPr>
              <a:t>Relative effectiveness is better than independent estimation of individual effectiveness when using retrieval features.</a:t>
            </a:r>
          </a:p>
          <a:p>
            <a:pPr lvl="1"/>
            <a:endParaRPr lang="en-US" sz="1800" dirty="0"/>
          </a:p>
        </p:txBody>
      </p:sp>
      <p:sp>
        <p:nvSpPr>
          <p:cNvPr id="4" name="Slide Number Placeholder 3"/>
          <p:cNvSpPr>
            <a:spLocks noGrp="1"/>
          </p:cNvSpPr>
          <p:nvPr>
            <p:ph type="sldNum" sz="quarter" idx="12"/>
          </p:nvPr>
        </p:nvSpPr>
        <p:spPr/>
        <p:txBody>
          <a:bodyPr/>
          <a:lstStyle/>
          <a:p>
            <a:fld id="{47340730-78B9-46F7-A52E-CECE09B41E38}" type="slidenum">
              <a:rPr lang="en-US" smtClean="0"/>
              <a:pPr/>
              <a:t>64</a:t>
            </a:fld>
            <a:endParaRPr lang="en-US" dirty="0"/>
          </a:p>
        </p:txBody>
      </p:sp>
    </p:spTree>
    <p:extLst>
      <p:ext uri="{BB962C8B-B14F-4D97-AF65-F5344CB8AC3E}">
        <p14:creationId xmlns:p14="http://schemas.microsoft.com/office/powerpoint/2010/main" val="582534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research interests</a:t>
            </a:r>
            <a:endParaRPr lang="en-US" dirty="0"/>
          </a:p>
        </p:txBody>
      </p:sp>
      <p:sp>
        <p:nvSpPr>
          <p:cNvPr id="4" name="Oval 3"/>
          <p:cNvSpPr/>
          <p:nvPr/>
        </p:nvSpPr>
        <p:spPr>
          <a:xfrm>
            <a:off x="2084552" y="2268482"/>
            <a:ext cx="2426138" cy="24261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Information</a:t>
            </a:r>
          </a:p>
          <a:p>
            <a:pPr algn="ctr"/>
            <a:r>
              <a:rPr lang="en-US" dirty="0" smtClean="0"/>
              <a:t>Extraction</a:t>
            </a:r>
            <a:endParaRPr lang="en-US" dirty="0"/>
          </a:p>
        </p:txBody>
      </p:sp>
      <p:sp>
        <p:nvSpPr>
          <p:cNvPr id="5" name="Oval 4"/>
          <p:cNvSpPr/>
          <p:nvPr/>
        </p:nvSpPr>
        <p:spPr>
          <a:xfrm>
            <a:off x="3953640" y="2220189"/>
            <a:ext cx="2426138" cy="2426138"/>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Information Retrieval</a:t>
            </a:r>
            <a:endParaRPr lang="en-US" dirty="0"/>
          </a:p>
        </p:txBody>
      </p:sp>
      <p:sp>
        <p:nvSpPr>
          <p:cNvPr id="6" name="Oval 5"/>
          <p:cNvSpPr/>
          <p:nvPr/>
        </p:nvSpPr>
        <p:spPr>
          <a:xfrm>
            <a:off x="3131207" y="3813502"/>
            <a:ext cx="2426138" cy="2426138"/>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Machine Learning</a:t>
            </a:r>
            <a:endParaRPr lang="en-US" dirty="0"/>
          </a:p>
        </p:txBody>
      </p:sp>
      <p:sp>
        <p:nvSpPr>
          <p:cNvPr id="7" name="Oval 6"/>
          <p:cNvSpPr/>
          <p:nvPr/>
        </p:nvSpPr>
        <p:spPr>
          <a:xfrm>
            <a:off x="5697483" y="1287396"/>
            <a:ext cx="2426138" cy="2426138"/>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Mobile Systems</a:t>
            </a:r>
            <a:endParaRPr lang="en-US" dirty="0"/>
          </a:p>
        </p:txBody>
      </p:sp>
    </p:spTree>
    <p:extLst>
      <p:ext uri="{BB962C8B-B14F-4D97-AF65-F5344CB8AC3E}">
        <p14:creationId xmlns:p14="http://schemas.microsoft.com/office/powerpoint/2010/main" val="67053435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context</a:t>
            </a:r>
            <a:endParaRPr lang="en-US" dirty="0"/>
          </a:p>
        </p:txBody>
      </p:sp>
      <p:grpSp>
        <p:nvGrpSpPr>
          <p:cNvPr id="22" name="Group 21"/>
          <p:cNvGrpSpPr/>
          <p:nvPr/>
        </p:nvGrpSpPr>
        <p:grpSpPr>
          <a:xfrm>
            <a:off x="697862" y="1208691"/>
            <a:ext cx="8142428" cy="5036854"/>
            <a:chOff x="481674" y="1181888"/>
            <a:chExt cx="8142428" cy="5036854"/>
          </a:xfrm>
        </p:grpSpPr>
        <p:sp>
          <p:nvSpPr>
            <p:cNvPr id="44" name="TextBox 43"/>
            <p:cNvSpPr txBox="1"/>
            <p:nvPr/>
          </p:nvSpPr>
          <p:spPr>
            <a:xfrm>
              <a:off x="599724" y="5849410"/>
              <a:ext cx="1348827" cy="369332"/>
            </a:xfrm>
            <a:prstGeom prst="rect">
              <a:avLst/>
            </a:prstGeom>
            <a:noFill/>
          </p:spPr>
          <p:txBody>
            <a:bodyPr wrap="square" rtlCol="0">
              <a:spAutoFit/>
            </a:bodyPr>
            <a:lstStyle/>
            <a:p>
              <a:r>
                <a:rPr lang="en-US" b="1" dirty="0" smtClean="0"/>
                <a:t>Entities</a:t>
              </a:r>
              <a:endParaRPr lang="en-US" b="1" dirty="0"/>
            </a:p>
          </p:txBody>
        </p:sp>
        <p:sp>
          <p:nvSpPr>
            <p:cNvPr id="45" name="TextBox 44"/>
            <p:cNvSpPr txBox="1"/>
            <p:nvPr/>
          </p:nvSpPr>
          <p:spPr>
            <a:xfrm>
              <a:off x="2588701" y="5849410"/>
              <a:ext cx="1348827" cy="369332"/>
            </a:xfrm>
            <a:prstGeom prst="rect">
              <a:avLst/>
            </a:prstGeom>
            <a:noFill/>
          </p:spPr>
          <p:txBody>
            <a:bodyPr wrap="square" rtlCol="0">
              <a:spAutoFit/>
            </a:bodyPr>
            <a:lstStyle/>
            <a:p>
              <a:r>
                <a:rPr lang="en-US" b="1" dirty="0" smtClean="0"/>
                <a:t>Relations</a:t>
              </a:r>
              <a:endParaRPr lang="en-US" b="1" dirty="0"/>
            </a:p>
          </p:txBody>
        </p:sp>
        <p:sp>
          <p:nvSpPr>
            <p:cNvPr id="46" name="TextBox 45"/>
            <p:cNvSpPr txBox="1"/>
            <p:nvPr/>
          </p:nvSpPr>
          <p:spPr>
            <a:xfrm>
              <a:off x="6664085" y="5849410"/>
              <a:ext cx="1348827" cy="369332"/>
            </a:xfrm>
            <a:prstGeom prst="rect">
              <a:avLst/>
            </a:prstGeom>
            <a:noFill/>
          </p:spPr>
          <p:txBody>
            <a:bodyPr wrap="square" rtlCol="0">
              <a:spAutoFit/>
            </a:bodyPr>
            <a:lstStyle/>
            <a:p>
              <a:r>
                <a:rPr lang="en-US" b="1" dirty="0" smtClean="0"/>
                <a:t>Events</a:t>
              </a:r>
              <a:endParaRPr lang="en-US" b="1" dirty="0"/>
            </a:p>
          </p:txBody>
        </p:sp>
        <p:sp>
          <p:nvSpPr>
            <p:cNvPr id="50" name="TextBox 49"/>
            <p:cNvSpPr txBox="1"/>
            <p:nvPr/>
          </p:nvSpPr>
          <p:spPr>
            <a:xfrm>
              <a:off x="599724" y="4532899"/>
              <a:ext cx="1582795" cy="1015663"/>
            </a:xfrm>
            <a:prstGeom prst="rect">
              <a:avLst/>
            </a:prstGeom>
            <a:noFill/>
          </p:spPr>
          <p:txBody>
            <a:bodyPr wrap="square" rtlCol="0">
              <a:spAutoFit/>
            </a:bodyPr>
            <a:lstStyle/>
            <a:p>
              <a:r>
                <a:rPr lang="en-US" sz="1200" b="1" dirty="0" smtClean="0"/>
                <a:t>Named-entities</a:t>
              </a:r>
            </a:p>
            <a:p>
              <a:r>
                <a:rPr lang="en-US" sz="1200" dirty="0" smtClean="0"/>
                <a:t>Person</a:t>
              </a:r>
            </a:p>
            <a:p>
              <a:r>
                <a:rPr lang="en-US" sz="1200" dirty="0" smtClean="0"/>
                <a:t>Organization</a:t>
              </a:r>
            </a:p>
            <a:p>
              <a:r>
                <a:rPr lang="en-US" sz="1200" dirty="0" smtClean="0"/>
                <a:t>Location</a:t>
              </a:r>
            </a:p>
            <a:p>
              <a:r>
                <a:rPr lang="en-US" sz="1200" dirty="0" smtClean="0"/>
                <a:t>Misc.</a:t>
              </a:r>
              <a:endParaRPr lang="en-US" sz="1200" dirty="0"/>
            </a:p>
          </p:txBody>
        </p:sp>
        <p:sp>
          <p:nvSpPr>
            <p:cNvPr id="51" name="Rectangle 50"/>
            <p:cNvSpPr/>
            <p:nvPr/>
          </p:nvSpPr>
          <p:spPr>
            <a:xfrm>
              <a:off x="481674" y="3239974"/>
              <a:ext cx="2102070" cy="830997"/>
            </a:xfrm>
            <a:prstGeom prst="rect">
              <a:avLst/>
            </a:prstGeom>
          </p:spPr>
          <p:txBody>
            <a:bodyPr wrap="square">
              <a:spAutoFit/>
            </a:bodyPr>
            <a:lstStyle/>
            <a:p>
              <a:r>
                <a:rPr lang="en-US" sz="1200" b="1" dirty="0" smtClean="0"/>
                <a:t>Fine-grained</a:t>
              </a:r>
              <a:endParaRPr lang="en-US" sz="1200" dirty="0" smtClean="0"/>
            </a:p>
            <a:p>
              <a:r>
                <a:rPr lang="en-US" sz="1200" dirty="0" smtClean="0"/>
                <a:t>Actor, Architect, …</a:t>
              </a:r>
            </a:p>
            <a:p>
              <a:r>
                <a:rPr lang="en-US" sz="1200" dirty="0" smtClean="0"/>
                <a:t>Airline</a:t>
              </a:r>
              <a:r>
                <a:rPr lang="en-US" sz="1200" dirty="0"/>
                <a:t>, Sports team, … </a:t>
              </a:r>
            </a:p>
            <a:p>
              <a:r>
                <a:rPr lang="en-US" sz="1200" dirty="0" smtClean="0"/>
                <a:t>City</a:t>
              </a:r>
              <a:r>
                <a:rPr lang="en-US" sz="1200" dirty="0"/>
                <a:t>, Country, mountain, …</a:t>
              </a:r>
              <a:r>
                <a:rPr lang="en-US" sz="1200" dirty="0" smtClean="0"/>
                <a:t>.</a:t>
              </a:r>
              <a:endParaRPr lang="en-US" sz="1200" dirty="0"/>
            </a:p>
          </p:txBody>
        </p:sp>
        <p:sp>
          <p:nvSpPr>
            <p:cNvPr id="54" name="TextBox 53"/>
            <p:cNvSpPr txBox="1"/>
            <p:nvPr/>
          </p:nvSpPr>
          <p:spPr>
            <a:xfrm>
              <a:off x="2182519" y="4025067"/>
              <a:ext cx="1223692" cy="1015663"/>
            </a:xfrm>
            <a:prstGeom prst="rect">
              <a:avLst/>
            </a:prstGeom>
            <a:noFill/>
          </p:spPr>
          <p:txBody>
            <a:bodyPr wrap="square" rtlCol="0">
              <a:spAutoFit/>
            </a:bodyPr>
            <a:lstStyle/>
            <a:p>
              <a:r>
                <a:rPr lang="en-US" sz="1200" b="1" dirty="0" smtClean="0"/>
                <a:t>Traditional IE</a:t>
              </a:r>
            </a:p>
            <a:p>
              <a:r>
                <a:rPr lang="en-US" sz="1200" dirty="0" smtClean="0"/>
                <a:t>acquired-by</a:t>
              </a:r>
            </a:p>
            <a:p>
              <a:r>
                <a:rPr lang="en-US" sz="1200" dirty="0" smtClean="0"/>
                <a:t>employed-by</a:t>
              </a:r>
            </a:p>
            <a:p>
              <a:r>
                <a:rPr lang="en-US" sz="1200" dirty="0"/>
                <a:t>p</a:t>
              </a:r>
              <a:r>
                <a:rPr lang="en-US" sz="1200" dirty="0" smtClean="0"/>
                <a:t>resident-of</a:t>
              </a:r>
            </a:p>
            <a:p>
              <a:r>
                <a:rPr lang="en-US" sz="1200" dirty="0" smtClean="0"/>
                <a:t>…</a:t>
              </a:r>
              <a:endParaRPr lang="en-US" sz="1200" dirty="0"/>
            </a:p>
          </p:txBody>
        </p:sp>
        <p:sp>
          <p:nvSpPr>
            <p:cNvPr id="55" name="TextBox 54"/>
            <p:cNvSpPr txBox="1"/>
            <p:nvPr/>
          </p:nvSpPr>
          <p:spPr>
            <a:xfrm>
              <a:off x="1948551" y="2502746"/>
              <a:ext cx="2180897" cy="830997"/>
            </a:xfrm>
            <a:prstGeom prst="rect">
              <a:avLst/>
            </a:prstGeom>
            <a:noFill/>
          </p:spPr>
          <p:txBody>
            <a:bodyPr wrap="square" rtlCol="0">
              <a:spAutoFit/>
            </a:bodyPr>
            <a:lstStyle/>
            <a:p>
              <a:r>
                <a:rPr lang="en-US" sz="1200" b="1" dirty="0" smtClean="0"/>
                <a:t>Open Relation Extraction</a:t>
              </a:r>
              <a:endParaRPr lang="en-US" sz="1200" b="1" dirty="0"/>
            </a:p>
            <a:p>
              <a:r>
                <a:rPr lang="en-US" sz="1200" dirty="0" smtClean="0"/>
                <a:t>is </a:t>
              </a:r>
              <a:r>
                <a:rPr lang="en-US" sz="1200" dirty="0"/>
                <a:t>an album by, </a:t>
              </a:r>
              <a:endParaRPr lang="en-US" sz="1200" dirty="0" smtClean="0"/>
            </a:p>
            <a:p>
              <a:r>
                <a:rPr lang="en-US" sz="1200" dirty="0" smtClean="0"/>
                <a:t>has </a:t>
              </a:r>
              <a:r>
                <a:rPr lang="en-US" sz="1200" dirty="0"/>
                <a:t>a Ph.D. in, </a:t>
              </a:r>
              <a:endParaRPr lang="en-US" sz="1200" dirty="0" smtClean="0"/>
            </a:p>
            <a:p>
              <a:r>
                <a:rPr lang="en-US" sz="1200" dirty="0" smtClean="0"/>
                <a:t>made </a:t>
              </a:r>
              <a:r>
                <a:rPr lang="en-US" sz="1200" dirty="0"/>
                <a:t>a promise </a:t>
              </a:r>
              <a:r>
                <a:rPr lang="en-US" sz="1200" dirty="0" smtClean="0"/>
                <a:t>to,…</a:t>
              </a:r>
              <a:endParaRPr lang="en-US" sz="1200" dirty="0"/>
            </a:p>
          </p:txBody>
        </p:sp>
        <p:sp>
          <p:nvSpPr>
            <p:cNvPr id="57" name="TextBox 56"/>
            <p:cNvSpPr txBox="1"/>
            <p:nvPr/>
          </p:nvSpPr>
          <p:spPr>
            <a:xfrm>
              <a:off x="6443205" y="1181888"/>
              <a:ext cx="2180897" cy="830997"/>
            </a:xfrm>
            <a:prstGeom prst="rect">
              <a:avLst/>
            </a:prstGeom>
            <a:noFill/>
          </p:spPr>
          <p:txBody>
            <a:bodyPr wrap="square" rtlCol="0">
              <a:spAutoFit/>
            </a:bodyPr>
            <a:lstStyle/>
            <a:p>
              <a:r>
                <a:rPr lang="en-US" sz="1200" b="1" dirty="0" smtClean="0"/>
                <a:t>Open Event Extraction</a:t>
              </a:r>
            </a:p>
            <a:p>
              <a:r>
                <a:rPr lang="en-US" sz="1200" dirty="0" smtClean="0"/>
                <a:t>Acquisition</a:t>
              </a:r>
            </a:p>
            <a:p>
              <a:r>
                <a:rPr lang="en-US" sz="1200" dirty="0" smtClean="0"/>
                <a:t>Research study</a:t>
              </a:r>
            </a:p>
            <a:p>
              <a:r>
                <a:rPr lang="en-US" sz="1200" dirty="0" smtClean="0"/>
                <a:t>Legislation</a:t>
              </a:r>
              <a:endParaRPr lang="en-US" sz="1200" dirty="0"/>
            </a:p>
          </p:txBody>
        </p:sp>
        <p:sp>
          <p:nvSpPr>
            <p:cNvPr id="58" name="TextBox 57"/>
            <p:cNvSpPr txBox="1"/>
            <p:nvPr/>
          </p:nvSpPr>
          <p:spPr>
            <a:xfrm>
              <a:off x="6397098" y="3517236"/>
              <a:ext cx="2180897" cy="1015663"/>
            </a:xfrm>
            <a:prstGeom prst="rect">
              <a:avLst/>
            </a:prstGeom>
            <a:noFill/>
          </p:spPr>
          <p:txBody>
            <a:bodyPr wrap="square" rtlCol="0">
              <a:spAutoFit/>
            </a:bodyPr>
            <a:lstStyle/>
            <a:p>
              <a:r>
                <a:rPr lang="en-US" sz="1200" b="1" dirty="0" smtClean="0"/>
                <a:t>Template-based Extraction</a:t>
              </a:r>
            </a:p>
            <a:p>
              <a:r>
                <a:rPr lang="en-US" sz="1200" dirty="0" smtClean="0"/>
                <a:t>Bombing</a:t>
              </a:r>
            </a:p>
            <a:p>
              <a:r>
                <a:rPr lang="en-US" sz="1200" dirty="0" smtClean="0"/>
                <a:t>Arrest</a:t>
              </a:r>
            </a:p>
            <a:p>
              <a:r>
                <a:rPr lang="en-US" sz="1200" dirty="0" smtClean="0"/>
                <a:t>Arson</a:t>
              </a:r>
            </a:p>
            <a:p>
              <a:r>
                <a:rPr lang="en-US" sz="1200" dirty="0" smtClean="0"/>
                <a:t>…</a:t>
              </a:r>
              <a:endParaRPr lang="en-US" sz="1200" dirty="0"/>
            </a:p>
          </p:txBody>
        </p:sp>
        <p:sp>
          <p:nvSpPr>
            <p:cNvPr id="32" name="TextBox 31"/>
            <p:cNvSpPr txBox="1"/>
            <p:nvPr/>
          </p:nvSpPr>
          <p:spPr>
            <a:xfrm>
              <a:off x="4089381" y="2475134"/>
              <a:ext cx="1997158"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t>Rel-gram</a:t>
              </a:r>
              <a:endParaRPr lang="en-US" sz="1200" b="1" dirty="0"/>
            </a:p>
            <a:p>
              <a:r>
                <a:rPr lang="en-US" sz="1200" dirty="0" smtClean="0"/>
                <a:t>x arrests y </a:t>
              </a:r>
              <a:r>
                <a:rPr lang="en-US" sz="1200" dirty="0" smtClean="0">
                  <a:sym typeface="Wingdings"/>
                </a:rPr>
                <a:t> </a:t>
              </a:r>
              <a:r>
                <a:rPr lang="en-US" sz="1200" dirty="0" smtClean="0"/>
                <a:t>x charges y</a:t>
              </a:r>
            </a:p>
            <a:p>
              <a:r>
                <a:rPr lang="en-US" sz="1200" dirty="0" smtClean="0"/>
                <a:t>x study y </a:t>
              </a:r>
              <a:r>
                <a:rPr lang="en-US" sz="1200" dirty="0" smtClean="0">
                  <a:sym typeface="Wingdings"/>
                </a:rPr>
                <a:t> x publish z</a:t>
              </a:r>
              <a:endParaRPr lang="en-US" sz="1200" dirty="0" smtClean="0"/>
            </a:p>
            <a:p>
              <a:r>
                <a:rPr lang="en-US" sz="1200" b="1" dirty="0" smtClean="0"/>
                <a:t>…</a:t>
              </a:r>
            </a:p>
          </p:txBody>
        </p:sp>
        <p:cxnSp>
          <p:nvCxnSpPr>
            <p:cNvPr id="34" name="Straight Arrow Connector 33"/>
            <p:cNvCxnSpPr/>
            <p:nvPr/>
          </p:nvCxnSpPr>
          <p:spPr>
            <a:xfrm flipV="1">
              <a:off x="481674" y="1208691"/>
              <a:ext cx="0" cy="46407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631" y="5839916"/>
              <a:ext cx="7607501" cy="94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6715223" y="2464201"/>
            <a:ext cx="1997158"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t>Event Schemas</a:t>
            </a:r>
          </a:p>
          <a:p>
            <a:r>
              <a:rPr lang="en-US" sz="1200" dirty="0" smtClean="0"/>
              <a:t>Acquisition</a:t>
            </a:r>
          </a:p>
          <a:p>
            <a:r>
              <a:rPr lang="en-US" sz="1200" dirty="0" smtClean="0"/>
              <a:t>Research study</a:t>
            </a:r>
          </a:p>
          <a:p>
            <a:r>
              <a:rPr lang="en-US" sz="1200" dirty="0" smtClean="0"/>
              <a:t>Legislation</a:t>
            </a:r>
            <a:endParaRPr lang="en-US" sz="1200" dirty="0"/>
          </a:p>
        </p:txBody>
      </p:sp>
      <p:sp>
        <p:nvSpPr>
          <p:cNvPr id="31" name="TextBox 30"/>
          <p:cNvSpPr txBox="1"/>
          <p:nvPr/>
        </p:nvSpPr>
        <p:spPr>
          <a:xfrm>
            <a:off x="4222738" y="3287480"/>
            <a:ext cx="1851403" cy="276999"/>
          </a:xfrm>
          <a:prstGeom prst="rect">
            <a:avLst/>
          </a:prstGeom>
          <a:noFill/>
        </p:spPr>
        <p:txBody>
          <a:bodyPr wrap="square" rtlCol="0">
            <a:spAutoFit/>
          </a:bodyPr>
          <a:lstStyle/>
          <a:p>
            <a:r>
              <a:rPr lang="en-US" sz="1200" dirty="0" smtClean="0"/>
              <a:t>[AKBC 2012]</a:t>
            </a:r>
            <a:endParaRPr lang="en-US" sz="1200" dirty="0"/>
          </a:p>
        </p:txBody>
      </p:sp>
      <p:sp>
        <p:nvSpPr>
          <p:cNvPr id="52" name="TextBox 51"/>
          <p:cNvSpPr txBox="1"/>
          <p:nvPr/>
        </p:nvSpPr>
        <p:spPr>
          <a:xfrm>
            <a:off x="6618588" y="3259962"/>
            <a:ext cx="1851403" cy="276999"/>
          </a:xfrm>
          <a:prstGeom prst="rect">
            <a:avLst/>
          </a:prstGeom>
          <a:noFill/>
        </p:spPr>
        <p:txBody>
          <a:bodyPr wrap="square" rtlCol="0">
            <a:spAutoFit/>
          </a:bodyPr>
          <a:lstStyle/>
          <a:p>
            <a:r>
              <a:rPr lang="en-US" sz="1200" dirty="0" smtClean="0"/>
              <a:t>[EMNLP 2013]</a:t>
            </a:r>
            <a:endParaRPr lang="en-US" sz="1200" dirty="0"/>
          </a:p>
        </p:txBody>
      </p:sp>
      <p:sp>
        <p:nvSpPr>
          <p:cNvPr id="3" name="Up Arrow 2"/>
          <p:cNvSpPr/>
          <p:nvPr/>
        </p:nvSpPr>
        <p:spPr>
          <a:xfrm>
            <a:off x="1233714" y="4097774"/>
            <a:ext cx="163286" cy="4619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2819411" y="3470025"/>
            <a:ext cx="163286" cy="4619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054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different from approach 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Textual entailment for Question Answering</a:t>
            </a:r>
          </a:p>
          <a:p>
            <a:pPr lvl="1"/>
            <a:r>
              <a:rPr lang="en-US" dirty="0" smtClean="0"/>
              <a:t>Task of verifying if a piece of text supports (entails) a hypothesis.</a:t>
            </a:r>
          </a:p>
          <a:p>
            <a:pPr marL="274320" lvl="1" indent="0">
              <a:buNone/>
            </a:pPr>
            <a:r>
              <a:rPr lang="en-US" dirty="0" smtClean="0"/>
              <a:t>text</a:t>
            </a:r>
            <a:r>
              <a:rPr lang="en-US" dirty="0"/>
              <a:t>: </a:t>
            </a:r>
            <a:r>
              <a:rPr lang="en-US" i="1" dirty="0"/>
              <a:t>If you help the needy, God will reward you</a:t>
            </a:r>
            <a:r>
              <a:rPr lang="en-US" dirty="0"/>
              <a:t>.</a:t>
            </a:r>
          </a:p>
          <a:p>
            <a:pPr marL="274320" lvl="1" indent="0">
              <a:buNone/>
            </a:pPr>
            <a:r>
              <a:rPr lang="en-US" dirty="0" smtClean="0"/>
              <a:t>hypothesis</a:t>
            </a:r>
            <a:r>
              <a:rPr lang="en-US" dirty="0"/>
              <a:t>: </a:t>
            </a:r>
            <a:r>
              <a:rPr lang="en-US" i="1" dirty="0"/>
              <a:t>Giving money to a poor man has good consequences</a:t>
            </a:r>
            <a:r>
              <a:rPr lang="en-US" dirty="0"/>
              <a:t>. </a:t>
            </a:r>
          </a:p>
          <a:p>
            <a:pPr lvl="1"/>
            <a:r>
              <a:rPr lang="en-US" dirty="0" smtClean="0"/>
              <a:t>Paraphrasing and feature-based classification of entailment</a:t>
            </a:r>
          </a:p>
          <a:p>
            <a:pPr lvl="1"/>
            <a:r>
              <a:rPr lang="en-US" dirty="0" smtClean="0"/>
              <a:t>Few logic/rule-based approaches.</a:t>
            </a:r>
          </a:p>
          <a:p>
            <a:pPr lvl="1"/>
            <a:endParaRPr lang="en-US" dirty="0"/>
          </a:p>
          <a:p>
            <a:r>
              <a:rPr lang="en-US" dirty="0" smtClean="0"/>
              <a:t>Watson</a:t>
            </a:r>
          </a:p>
          <a:p>
            <a:pPr lvl="1"/>
            <a:r>
              <a:rPr lang="en-US" dirty="0" smtClean="0"/>
              <a:t>Jeopardy focused </a:t>
            </a:r>
          </a:p>
          <a:p>
            <a:pPr lvl="1"/>
            <a:r>
              <a:rPr lang="en-US" dirty="0" smtClean="0"/>
              <a:t>Not a lot of KR:</a:t>
            </a:r>
          </a:p>
          <a:p>
            <a:pPr lvl="2"/>
            <a:r>
              <a:rPr lang="en-US" dirty="0" smtClean="0"/>
              <a:t>Type resolution solved most of the issues</a:t>
            </a:r>
          </a:p>
          <a:p>
            <a:pPr lvl="1"/>
            <a:endParaRPr lang="en-US" dirty="0" smtClean="0"/>
          </a:p>
          <a:p>
            <a:endParaRPr lang="en-US" dirty="0"/>
          </a:p>
          <a:p>
            <a:r>
              <a:rPr lang="en-US" dirty="0" err="1" smtClean="0"/>
              <a:t>Cyc</a:t>
            </a:r>
            <a:endParaRPr lang="en-US" dirty="0"/>
          </a:p>
          <a:p>
            <a:pPr lvl="1"/>
            <a:r>
              <a:rPr lang="en-US" dirty="0" smtClean="0"/>
              <a:t>Monolithic</a:t>
            </a:r>
          </a:p>
          <a:p>
            <a:pPr lvl="1"/>
            <a:r>
              <a:rPr lang="en-US" dirty="0" smtClean="0"/>
              <a:t>Prior efforts unsuccessful (mainly because mapping language to logic)</a:t>
            </a:r>
          </a:p>
          <a:p>
            <a:pPr marL="0" indent="0">
              <a:buNone/>
            </a:pP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9288127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aseline="30000" dirty="0" smtClean="0"/>
              <a:t>th</a:t>
            </a:r>
            <a:r>
              <a:rPr lang="en-US" dirty="0" smtClean="0"/>
              <a:t> Grade Science Questions</a:t>
            </a:r>
            <a:endParaRPr lang="en-US" sz="2200" dirty="0"/>
          </a:p>
        </p:txBody>
      </p:sp>
      <p:sp>
        <p:nvSpPr>
          <p:cNvPr id="7" name="Slide Number Placeholder 6"/>
          <p:cNvSpPr>
            <a:spLocks noGrp="1"/>
          </p:cNvSpPr>
          <p:nvPr>
            <p:ph type="sldNum" sz="quarter" idx="12"/>
          </p:nvPr>
        </p:nvSpPr>
        <p:spPr/>
        <p:txBody>
          <a:bodyPr/>
          <a:lstStyle/>
          <a:p>
            <a:fld id="{37728A7F-3C0F-F649-A167-0CE17244EC1B}" type="slidenum">
              <a:rPr lang="en-US" smtClean="0"/>
              <a:t>68</a:t>
            </a:fld>
            <a:endParaRPr lang="en-US"/>
          </a:p>
        </p:txBody>
      </p:sp>
      <p:sp>
        <p:nvSpPr>
          <p:cNvPr id="5" name="Content Placeholder 2"/>
          <p:cNvSpPr>
            <a:spLocks noGrp="1"/>
          </p:cNvSpPr>
          <p:nvPr>
            <p:ph idx="1"/>
          </p:nvPr>
        </p:nvSpPr>
        <p:spPr>
          <a:xfrm>
            <a:off x="351563" y="1463383"/>
            <a:ext cx="8737244" cy="5023553"/>
          </a:xfrm>
        </p:spPr>
        <p:txBody>
          <a:bodyPr>
            <a:normAutofit fontScale="92500" lnSpcReduction="10000"/>
          </a:bodyPr>
          <a:lstStyle/>
          <a:p>
            <a:pPr marL="68580" indent="0">
              <a:buNone/>
            </a:pPr>
            <a:r>
              <a:rPr lang="en-US" sz="2100" dirty="0" smtClean="0"/>
              <a:t>If </a:t>
            </a:r>
            <a:r>
              <a:rPr lang="en-US" sz="2100" dirty="0"/>
              <a:t>an object is attracted to a magnet, the object is most likely made of </a:t>
            </a:r>
            <a:endParaRPr lang="en-US" sz="2100" dirty="0" smtClean="0"/>
          </a:p>
          <a:p>
            <a:pPr marL="68580" indent="0">
              <a:buNone/>
            </a:pPr>
            <a:r>
              <a:rPr lang="en-US" sz="2100" dirty="0" smtClean="0"/>
              <a:t>(</a:t>
            </a:r>
            <a:r>
              <a:rPr lang="en-US" sz="2100" dirty="0"/>
              <a:t>A) wood (B) plastic (C) cardboard (D) metal </a:t>
            </a:r>
          </a:p>
          <a:p>
            <a:pPr marL="68580" indent="0">
              <a:buNone/>
            </a:pPr>
            <a:endParaRPr lang="en-US" sz="2100" dirty="0"/>
          </a:p>
          <a:p>
            <a:pPr marL="68580" indent="0">
              <a:buNone/>
            </a:pPr>
            <a:r>
              <a:rPr lang="en-US" sz="2100" dirty="0"/>
              <a:t>Which example describes an organism taking in nutrients? </a:t>
            </a:r>
            <a:endParaRPr lang="en-US" sz="2100" dirty="0" smtClean="0"/>
          </a:p>
          <a:p>
            <a:pPr marL="68580" indent="0">
              <a:buNone/>
            </a:pPr>
            <a:r>
              <a:rPr lang="en-US" sz="2100" dirty="0" smtClean="0"/>
              <a:t>(</a:t>
            </a:r>
            <a:r>
              <a:rPr lang="en-US" sz="2100" dirty="0"/>
              <a:t>A) a dog burying a bone (B) a girl eating an apple (C) an insect crawling on a leaf (D) a boy planting tomatoes in a </a:t>
            </a:r>
            <a:r>
              <a:rPr lang="en-US" sz="2100" dirty="0" smtClean="0"/>
              <a:t>garden</a:t>
            </a:r>
          </a:p>
          <a:p>
            <a:pPr marL="68580" indent="0">
              <a:buNone/>
            </a:pPr>
            <a:endParaRPr lang="en-US" sz="2100" dirty="0"/>
          </a:p>
          <a:p>
            <a:pPr marL="68580" indent="0">
              <a:buNone/>
            </a:pPr>
            <a:r>
              <a:rPr lang="en-US" sz="2100" dirty="0" smtClean="0"/>
              <a:t>Growing </a:t>
            </a:r>
            <a:r>
              <a:rPr lang="en-US" sz="2100" dirty="0"/>
              <a:t>thicker fur in the winter helps some animals to </a:t>
            </a:r>
            <a:endParaRPr lang="en-US" sz="2100" dirty="0" smtClean="0"/>
          </a:p>
          <a:p>
            <a:pPr marL="68580" indent="0">
              <a:buNone/>
            </a:pPr>
            <a:r>
              <a:rPr lang="en-US" sz="2100" dirty="0" smtClean="0"/>
              <a:t>(</a:t>
            </a:r>
            <a:r>
              <a:rPr lang="en-US" sz="2100" dirty="0"/>
              <a:t>A) hide from danger (B) attract a mate (C) find food (D) keep warm </a:t>
            </a:r>
          </a:p>
          <a:p>
            <a:pPr marL="68580" indent="0">
              <a:buNone/>
            </a:pPr>
            <a:endParaRPr lang="en-US" sz="2100" dirty="0"/>
          </a:p>
          <a:p>
            <a:pPr marL="68580" indent="0">
              <a:buNone/>
            </a:pPr>
            <a:r>
              <a:rPr lang="en-US" sz="2100" dirty="0" smtClean="0"/>
              <a:t>Which </a:t>
            </a:r>
            <a:r>
              <a:rPr lang="en-US" sz="2100" dirty="0"/>
              <a:t>unit of measurement can </a:t>
            </a:r>
            <a:r>
              <a:rPr lang="en-US" sz="2100" dirty="0" smtClean="0"/>
              <a:t>was used </a:t>
            </a:r>
            <a:r>
              <a:rPr lang="en-US" sz="2100" dirty="0"/>
              <a:t>to </a:t>
            </a:r>
            <a:r>
              <a:rPr lang="en-US" sz="2100" dirty="0" err="1" smtClean="0"/>
              <a:t>descriwas</a:t>
            </a:r>
            <a:r>
              <a:rPr lang="en-US" sz="2100" dirty="0" smtClean="0"/>
              <a:t> the </a:t>
            </a:r>
            <a:r>
              <a:rPr lang="en-US" sz="2100" dirty="0"/>
              <a:t>length of a desk? </a:t>
            </a:r>
            <a:endParaRPr lang="en-US" sz="2100" dirty="0" smtClean="0"/>
          </a:p>
          <a:p>
            <a:pPr marL="68580" indent="0">
              <a:buNone/>
            </a:pPr>
            <a:r>
              <a:rPr lang="en-US" sz="2100" dirty="0" smtClean="0"/>
              <a:t>(</a:t>
            </a:r>
            <a:r>
              <a:rPr lang="en-US" sz="2100" dirty="0"/>
              <a:t>A) centimeters (B) grams (C) liters (D) degrees Celsius </a:t>
            </a:r>
          </a:p>
          <a:p>
            <a:pPr marL="68580" indent="0">
              <a:buNone/>
            </a:pPr>
            <a:endParaRPr lang="en-US" sz="2100" dirty="0"/>
          </a:p>
          <a:p>
            <a:pPr marL="68580" indent="0">
              <a:buNone/>
            </a:pPr>
            <a:r>
              <a:rPr lang="en-US" sz="2100" dirty="0" smtClean="0"/>
              <a:t>A </a:t>
            </a:r>
            <a:r>
              <a:rPr lang="en-US" sz="2100" dirty="0"/>
              <a:t>decrease in air temperature from 60°F to 35°F would most likely cause a person to (A) shiver (B) sweat (C) blink his eyes (D) feel sleepy </a:t>
            </a:r>
          </a:p>
          <a:p>
            <a:endParaRPr lang="en-US" dirty="0" smtClean="0"/>
          </a:p>
          <a:p>
            <a:pPr marL="68580" indent="0">
              <a:buNone/>
            </a:pPr>
            <a:endParaRPr lang="en-US" dirty="0" smtClean="0"/>
          </a:p>
          <a:p>
            <a:pPr marL="68580" indent="0">
              <a:buNone/>
            </a:pPr>
            <a:endParaRPr lang="en-US" dirty="0" smtClean="0"/>
          </a:p>
          <a:p>
            <a:pPr marL="365760" lvl="1" indent="0">
              <a:buNone/>
            </a:pPr>
            <a:endParaRPr lang="en-US" dirty="0" smtClean="0"/>
          </a:p>
          <a:p>
            <a:pPr marL="6858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7170137" y="199764"/>
            <a:ext cx="1509405" cy="807356"/>
          </a:xfrm>
          <a:prstGeom prst="rect">
            <a:avLst/>
          </a:prstGeom>
        </p:spPr>
      </p:pic>
    </p:spTree>
    <p:extLst>
      <p:ext uri="{BB962C8B-B14F-4D97-AF65-F5344CB8AC3E}">
        <p14:creationId xmlns:p14="http://schemas.microsoft.com/office/powerpoint/2010/main" val="1771192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199"/>
            <a:ext cx="8229600" cy="5115877"/>
          </a:xfrm>
        </p:spPr>
        <p:txBody>
          <a:bodyPr>
            <a:normAutofit/>
          </a:bodyPr>
          <a:lstStyle/>
          <a:p>
            <a:r>
              <a:rPr lang="en-US" sz="2000" dirty="0" smtClean="0"/>
              <a:t>Manually authored e.g.. MUC Templates</a:t>
            </a:r>
          </a:p>
          <a:p>
            <a:pPr lvl="1"/>
            <a:r>
              <a:rPr lang="en-US" dirty="0" smtClean="0"/>
              <a:t>Laborious</a:t>
            </a:r>
          </a:p>
          <a:p>
            <a:pPr lvl="1"/>
            <a:r>
              <a:rPr lang="en-US" dirty="0" smtClean="0"/>
              <a:t>Limited domains.</a:t>
            </a:r>
          </a:p>
          <a:p>
            <a:pPr marL="274320" lvl="1" indent="0">
              <a:buNone/>
            </a:pPr>
            <a:endParaRPr lang="en-US" dirty="0" smtClean="0"/>
          </a:p>
          <a:p>
            <a:pPr marL="274320" lvl="1" indent="0">
              <a:buNone/>
            </a:pPr>
            <a:endParaRPr lang="en-US" dirty="0" smtClean="0"/>
          </a:p>
          <a:p>
            <a:r>
              <a:rPr lang="en-US" sz="2000" dirty="0" smtClean="0"/>
              <a:t>Automatically induced from text. </a:t>
            </a:r>
          </a:p>
          <a:p>
            <a:pPr lvl="1"/>
            <a:r>
              <a:rPr lang="en-US" b="1" dirty="0" smtClean="0"/>
              <a:t>Narrative schemas [Chambers and Jurafsky, 2009]</a:t>
            </a:r>
          </a:p>
          <a:p>
            <a:pPr lvl="1"/>
            <a:r>
              <a:rPr lang="en-US" dirty="0" smtClean="0"/>
              <a:t>Event templates 	 [C &amp; J, 2011] and [Chambers, 2013]</a:t>
            </a:r>
          </a:p>
          <a:p>
            <a:pPr lvl="1"/>
            <a:r>
              <a:rPr lang="en-US" dirty="0" smtClean="0"/>
              <a:t>Probabilistic Frames [Cheung et al., 2013]</a:t>
            </a:r>
            <a:endParaRPr lang="en-US" dirty="0"/>
          </a:p>
          <a:p>
            <a:pPr lvl="1"/>
            <a:endParaRPr lang="en-US" dirty="0" smtClean="0"/>
          </a:p>
          <a:p>
            <a:pPr marL="0" indent="0">
              <a:buNone/>
            </a:pPr>
            <a:r>
              <a:rPr lang="en-US" sz="2000" dirty="0" smtClean="0"/>
              <a:t>	</a:t>
            </a:r>
          </a:p>
          <a:p>
            <a:endParaRPr lang="en-US" sz="2000" dirty="0"/>
          </a:p>
        </p:txBody>
      </p:sp>
      <p:sp>
        <p:nvSpPr>
          <p:cNvPr id="6" name="Slide Number Placeholder 5"/>
          <p:cNvSpPr>
            <a:spLocks noGrp="1"/>
          </p:cNvSpPr>
          <p:nvPr>
            <p:ph type="sldNum" sz="quarter" idx="12"/>
          </p:nvPr>
        </p:nvSpPr>
        <p:spPr/>
        <p:txBody>
          <a:bodyPr/>
          <a:lstStyle/>
          <a:p>
            <a:fld id="{37728A7F-3C0F-F649-A167-0CE17244EC1B}" type="slidenum">
              <a:rPr lang="en-US" smtClean="0"/>
              <a:t>69</a:t>
            </a:fld>
            <a:endParaRPr lang="en-US"/>
          </a:p>
        </p:txBody>
      </p:sp>
      <p:sp>
        <p:nvSpPr>
          <p:cNvPr id="7" name="Title 6"/>
          <p:cNvSpPr>
            <a:spLocks noGrp="1"/>
          </p:cNvSpPr>
          <p:nvPr>
            <p:ph type="title"/>
          </p:nvPr>
        </p:nvSpPr>
        <p:spPr/>
        <p:txBody>
          <a:bodyPr/>
          <a:lstStyle/>
          <a:p>
            <a:r>
              <a:rPr lang="en-US" dirty="0" smtClean="0"/>
              <a:t>Prior Work</a:t>
            </a:r>
            <a:endParaRPr lang="en-US" dirty="0"/>
          </a:p>
        </p:txBody>
      </p:sp>
    </p:spTree>
    <p:extLst>
      <p:ext uri="{BB962C8B-B14F-4D97-AF65-F5344CB8AC3E}">
        <p14:creationId xmlns:p14="http://schemas.microsoft.com/office/powerpoint/2010/main" val="23933318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2672" y="1989858"/>
            <a:ext cx="7967543" cy="4524314"/>
          </a:xfrm>
          <a:prstGeom prst="rect">
            <a:avLst/>
          </a:prstGeom>
          <a:noFill/>
          <a:ln>
            <a:solidFill>
              <a:srgbClr val="3366FF"/>
            </a:solidFill>
          </a:ln>
        </p:spPr>
        <p:txBody>
          <a:bodyPr wrap="square" rtlCol="0">
            <a:spAutoFit/>
          </a:bodyPr>
          <a:lstStyle/>
          <a:p>
            <a:pPr algn="just"/>
            <a:r>
              <a:rPr lang="en-US" sz="1200" dirty="0"/>
              <a:t> Manny Ramirez joined a growing lineup of All-Stars linked to drugs Thursday, with the dreadlocked slugger banished for 50 games by a sport that cannot shake free from scandal.</a:t>
            </a:r>
          </a:p>
          <a:p>
            <a:pPr algn="just"/>
            <a:endParaRPr lang="en-US" sz="1200" dirty="0"/>
          </a:p>
          <a:p>
            <a:pPr algn="just"/>
            <a:r>
              <a:rPr lang="en-US" sz="1200" dirty="0"/>
              <a:t>The Los Angeles Dodgers star said he did not take steroids and was prescribed medication by a doctor that contained a banned substance.</a:t>
            </a:r>
          </a:p>
          <a:p>
            <a:pPr algn="just"/>
            <a:endParaRPr lang="en-US" sz="1200" dirty="0"/>
          </a:p>
          <a:p>
            <a:pPr algn="just"/>
            <a:r>
              <a:rPr lang="en-US" sz="1200" dirty="0"/>
              <a:t>"It's a dark day for baseball and certainly for this organization," Dodgers general manager Ned </a:t>
            </a:r>
            <a:r>
              <a:rPr lang="en-US" sz="1200" dirty="0" err="1"/>
              <a:t>Colletti</a:t>
            </a:r>
            <a:r>
              <a:rPr lang="en-US" sz="1200" dirty="0"/>
              <a:t> told reporters on the field at Dodger Stadium. "This organization will never condone anything that isn't clean."</a:t>
            </a:r>
          </a:p>
          <a:p>
            <a:pPr algn="just"/>
            <a:endParaRPr lang="en-US" sz="1200" dirty="0"/>
          </a:p>
          <a:p>
            <a:pPr algn="just"/>
            <a:r>
              <a:rPr lang="en-US" sz="1200" dirty="0"/>
              <a:t>The commissioner's office didn't announce the specific violation by the 36-year-old outfielder, who apologized to the Dodgers and fans for "this whole situation."</a:t>
            </a:r>
          </a:p>
          <a:p>
            <a:pPr algn="just"/>
            <a:endParaRPr lang="en-US" sz="1200" dirty="0"/>
          </a:p>
          <a:p>
            <a:pPr algn="just"/>
            <a:r>
              <a:rPr lang="en-US" sz="1200" dirty="0"/>
              <a:t>However, testing by Major League Baseball showed that Ramirez had testosterone in his body that was not natural and came from an artificial source, two people with knowledge of the case told ESPN's Mark Fainaru-Wada and T.J. Quinn. The sources said that in addition to the artificial testosterone, Ramirez was identified as using the female fertility drug human chorionic gonadotropin, or </a:t>
            </a:r>
            <a:r>
              <a:rPr lang="en-US" sz="1200" dirty="0" err="1"/>
              <a:t>hCG</a:t>
            </a:r>
            <a:r>
              <a:rPr lang="en-US" sz="1200" dirty="0"/>
              <a:t>.</a:t>
            </a:r>
          </a:p>
          <a:p>
            <a:pPr algn="just"/>
            <a:endParaRPr lang="en-US" sz="1200" dirty="0"/>
          </a:p>
          <a:p>
            <a:pPr algn="just"/>
            <a:r>
              <a:rPr lang="en-US" sz="1200" dirty="0"/>
              <a:t>The sources said Ramirez was suspended for using </a:t>
            </a:r>
            <a:r>
              <a:rPr lang="en-US" sz="1200" dirty="0" err="1"/>
              <a:t>hCG</a:t>
            </a:r>
            <a:r>
              <a:rPr lang="en-US" sz="1200" dirty="0"/>
              <a:t> because baseball had documentation to prove his use of the drug. A Major League Baseball source said Ramirez's representatives indicated they would fight a suspension for using artificial testosterone.</a:t>
            </a:r>
          </a:p>
          <a:p>
            <a:pPr algn="just"/>
            <a:endParaRPr lang="en-US" sz="1200" dirty="0"/>
          </a:p>
          <a:p>
            <a:pPr algn="just"/>
            <a:r>
              <a:rPr lang="en-US" sz="1200" dirty="0"/>
              <a:t>Ramirez, in a statement issued by the players' union, said: "Recently, I saw a physician for a personal health issue. He gave me a medication, not a steroid, which he thought was OK to give </a:t>
            </a:r>
            <a:r>
              <a:rPr lang="en-US" sz="1200" dirty="0" smtClean="0"/>
              <a:t>me.</a:t>
            </a:r>
          </a:p>
          <a:p>
            <a:pPr algn="just"/>
            <a:r>
              <a:rPr lang="en-US" sz="1200" dirty="0" smtClean="0"/>
              <a:t>…</a:t>
            </a:r>
            <a:endParaRPr lang="en-US" sz="1200" dirty="0"/>
          </a:p>
        </p:txBody>
      </p:sp>
      <p:sp>
        <p:nvSpPr>
          <p:cNvPr id="5" name="Title 4"/>
          <p:cNvSpPr>
            <a:spLocks noGrp="1"/>
          </p:cNvSpPr>
          <p:nvPr>
            <p:ph type="title"/>
          </p:nvPr>
        </p:nvSpPr>
        <p:spPr/>
        <p:txBody>
          <a:bodyPr/>
          <a:lstStyle/>
          <a:p>
            <a:pPr algn="ctr"/>
            <a:r>
              <a:rPr lang="en-US" dirty="0" smtClean="0"/>
              <a:t>Modeling Events</a:t>
            </a:r>
            <a:endParaRPr lang="en-US" dirty="0"/>
          </a:p>
        </p:txBody>
      </p:sp>
      <p:sp>
        <p:nvSpPr>
          <p:cNvPr id="16" name="TextBox 15"/>
          <p:cNvSpPr txBox="1"/>
          <p:nvPr/>
        </p:nvSpPr>
        <p:spPr>
          <a:xfrm>
            <a:off x="489857" y="1105745"/>
            <a:ext cx="8050358" cy="400110"/>
          </a:xfrm>
          <a:prstGeom prst="rect">
            <a:avLst/>
          </a:prstGeom>
          <a:noFill/>
        </p:spPr>
        <p:txBody>
          <a:bodyPr wrap="square" rtlCol="0">
            <a:spAutoFit/>
          </a:bodyPr>
          <a:lstStyle/>
          <a:p>
            <a:pPr algn="ctr"/>
            <a:r>
              <a:rPr lang="en-US" sz="2000" dirty="0"/>
              <a:t>Find information about </a:t>
            </a:r>
            <a:r>
              <a:rPr lang="en-US" sz="2000" b="1" dirty="0"/>
              <a:t>players suspended for drug </a:t>
            </a:r>
            <a:r>
              <a:rPr lang="en-US" sz="2000" b="1" dirty="0" smtClean="0"/>
              <a:t>use</a:t>
            </a:r>
            <a:endParaRPr lang="en-US" sz="2000" b="1" dirty="0"/>
          </a:p>
        </p:txBody>
      </p:sp>
    </p:spTree>
    <p:extLst>
      <p:ext uri="{BB962C8B-B14F-4D97-AF65-F5344CB8AC3E}">
        <p14:creationId xmlns:p14="http://schemas.microsoft.com/office/powerpoint/2010/main" val="11254195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71" y="1569552"/>
            <a:ext cx="7967543" cy="1477328"/>
          </a:xfrm>
          <a:prstGeom prst="rect">
            <a:avLst/>
          </a:prstGeom>
          <a:noFill/>
        </p:spPr>
        <p:txBody>
          <a:bodyPr wrap="square" rtlCol="0">
            <a:spAutoFit/>
          </a:bodyPr>
          <a:lstStyle/>
          <a:p>
            <a:r>
              <a:rPr lang="en-US" dirty="0" smtClean="0"/>
              <a:t>		1) Manny Ramirez was suspended for 50 games</a:t>
            </a:r>
          </a:p>
          <a:p>
            <a:r>
              <a:rPr lang="en-US" dirty="0" smtClean="0"/>
              <a:t>	</a:t>
            </a:r>
            <a:r>
              <a:rPr lang="en-US" dirty="0"/>
              <a:t>	</a:t>
            </a:r>
            <a:r>
              <a:rPr lang="en-US" dirty="0" smtClean="0"/>
              <a:t>2) Ramirez was tested by Major League Baseball  </a:t>
            </a:r>
          </a:p>
          <a:p>
            <a:r>
              <a:rPr lang="en-US" dirty="0"/>
              <a:t>	</a:t>
            </a:r>
            <a:r>
              <a:rPr lang="en-US" dirty="0" smtClean="0"/>
              <a:t>	3) Ramirez had testosterone from an artificial source</a:t>
            </a:r>
          </a:p>
          <a:p>
            <a:r>
              <a:rPr lang="en-US" dirty="0" smtClean="0"/>
              <a:t>		4) Ramirez used the drug </a:t>
            </a:r>
            <a:r>
              <a:rPr lang="en-US" dirty="0" err="1" smtClean="0"/>
              <a:t>hCG</a:t>
            </a:r>
            <a:endParaRPr lang="en-US" dirty="0" smtClean="0"/>
          </a:p>
          <a:p>
            <a:r>
              <a:rPr lang="en-US" dirty="0"/>
              <a:t>	</a:t>
            </a:r>
            <a:r>
              <a:rPr lang="en-US" dirty="0" smtClean="0"/>
              <a:t>	5) Ramirez was suspended by Major League Baseball</a:t>
            </a:r>
          </a:p>
        </p:txBody>
      </p:sp>
      <p:sp>
        <p:nvSpPr>
          <p:cNvPr id="3" name="Title 2"/>
          <p:cNvSpPr>
            <a:spLocks noGrp="1"/>
          </p:cNvSpPr>
          <p:nvPr>
            <p:ph type="title"/>
          </p:nvPr>
        </p:nvSpPr>
        <p:spPr/>
        <p:txBody>
          <a:bodyPr/>
          <a:lstStyle/>
          <a:p>
            <a:pPr algn="ctr"/>
            <a:r>
              <a:rPr lang="en-US" dirty="0" smtClean="0"/>
              <a:t>Modeling Events</a:t>
            </a:r>
            <a:endParaRPr lang="en-US" dirty="0"/>
          </a:p>
        </p:txBody>
      </p:sp>
      <p:sp>
        <p:nvSpPr>
          <p:cNvPr id="9" name="TextBox 8"/>
          <p:cNvSpPr txBox="1"/>
          <p:nvPr/>
        </p:nvSpPr>
        <p:spPr>
          <a:xfrm>
            <a:off x="572672" y="3060294"/>
            <a:ext cx="7967543" cy="3477875"/>
          </a:xfrm>
          <a:prstGeom prst="rect">
            <a:avLst/>
          </a:prstGeom>
          <a:noFill/>
          <a:ln>
            <a:solidFill>
              <a:srgbClr val="3366FF"/>
            </a:solidFill>
          </a:ln>
        </p:spPr>
        <p:txBody>
          <a:bodyPr wrap="square" rtlCol="0">
            <a:spAutoFit/>
          </a:bodyPr>
          <a:lstStyle/>
          <a:p>
            <a:pPr algn="just"/>
            <a:r>
              <a:rPr lang="en-US" sz="1000" dirty="0"/>
              <a:t> Manny Ramirez joined a growing lineup of All-Stars linked to drugs Thursday, with the dreadlocked slugger banished for 50 games by a sport that cannot shake free from scandal.</a:t>
            </a:r>
          </a:p>
          <a:p>
            <a:pPr algn="just"/>
            <a:endParaRPr lang="en-US" sz="1000" dirty="0"/>
          </a:p>
          <a:p>
            <a:pPr algn="just"/>
            <a:r>
              <a:rPr lang="en-US" sz="1000" dirty="0"/>
              <a:t>The Los Angeles Dodgers star said he did not take steroids and was prescribed medication by a doctor that contained a banned substance.</a:t>
            </a:r>
          </a:p>
          <a:p>
            <a:pPr algn="just"/>
            <a:endParaRPr lang="en-US" sz="1000" dirty="0"/>
          </a:p>
          <a:p>
            <a:pPr algn="just"/>
            <a:r>
              <a:rPr lang="en-US" sz="1000" dirty="0"/>
              <a:t>"It's a dark day for baseball and certainly for this organization," Dodgers general manager Ned </a:t>
            </a:r>
            <a:r>
              <a:rPr lang="en-US" sz="1000" dirty="0" err="1"/>
              <a:t>Colletti</a:t>
            </a:r>
            <a:r>
              <a:rPr lang="en-US" sz="1000" dirty="0"/>
              <a:t> told reporters on the field at Dodger Stadium. "This organization will never condone anything that isn't clean."</a:t>
            </a:r>
          </a:p>
          <a:p>
            <a:pPr algn="just"/>
            <a:endParaRPr lang="en-US" sz="1000" dirty="0"/>
          </a:p>
          <a:p>
            <a:pPr algn="just"/>
            <a:r>
              <a:rPr lang="en-US" sz="1000" dirty="0"/>
              <a:t>The commissioner's office didn't announce the specific violation by the 36-year-old outfielder, who apologized to the Dodgers and fans for "this whole situation."</a:t>
            </a:r>
          </a:p>
          <a:p>
            <a:pPr algn="just"/>
            <a:endParaRPr lang="en-US" sz="1000" dirty="0"/>
          </a:p>
          <a:p>
            <a:pPr algn="just"/>
            <a:r>
              <a:rPr lang="en-US" sz="1000" dirty="0"/>
              <a:t>However, testing by Major League Baseball showed that Ramirez had testosterone in his body that was not natural and came from an artificial source, two people with knowledge of the case told ESPN's Mark Fainaru-Wada and T.J. Quinn. The sources said that in addition to the artificial testosterone, Ramirez was identified as using the female fertility drug human chorionic gonadotropin, or </a:t>
            </a:r>
            <a:r>
              <a:rPr lang="en-US" sz="1000" dirty="0" err="1"/>
              <a:t>hCG</a:t>
            </a:r>
            <a:r>
              <a:rPr lang="en-US" sz="1000" dirty="0"/>
              <a:t>.</a:t>
            </a:r>
          </a:p>
          <a:p>
            <a:pPr algn="just"/>
            <a:endParaRPr lang="en-US" sz="1000" dirty="0"/>
          </a:p>
          <a:p>
            <a:pPr algn="just"/>
            <a:r>
              <a:rPr lang="en-US" sz="1000" dirty="0"/>
              <a:t>The sources said Ramirez was suspended for using </a:t>
            </a:r>
            <a:r>
              <a:rPr lang="en-US" sz="1000" dirty="0" err="1"/>
              <a:t>hCG</a:t>
            </a:r>
            <a:r>
              <a:rPr lang="en-US" sz="1000" dirty="0"/>
              <a:t> because baseball had documentation to prove his use of the drug. A Major League Baseball source said Ramirez's representatives indicated they would fight a suspension for using artificial testosterone.</a:t>
            </a:r>
          </a:p>
          <a:p>
            <a:pPr algn="just"/>
            <a:endParaRPr lang="en-US" sz="1000" dirty="0"/>
          </a:p>
          <a:p>
            <a:pPr algn="just"/>
            <a:r>
              <a:rPr lang="en-US" sz="1000" dirty="0"/>
              <a:t>Ramirez, in a statement issued by the players' union, said: "Recently, I saw a physician for a personal health issue. He gave me a medication, not a steroid, which he thought was OK to give </a:t>
            </a:r>
            <a:r>
              <a:rPr lang="en-US" sz="1000" dirty="0" smtClean="0"/>
              <a:t>me.</a:t>
            </a:r>
          </a:p>
          <a:p>
            <a:pPr algn="just"/>
            <a:r>
              <a:rPr lang="en-US" sz="1000" dirty="0" smtClean="0"/>
              <a:t>…</a:t>
            </a:r>
            <a:endParaRPr lang="en-US" sz="1000" dirty="0"/>
          </a:p>
        </p:txBody>
      </p:sp>
      <p:sp>
        <p:nvSpPr>
          <p:cNvPr id="10" name="TextBox 9"/>
          <p:cNvSpPr txBox="1"/>
          <p:nvPr/>
        </p:nvSpPr>
        <p:spPr>
          <a:xfrm>
            <a:off x="489857" y="1105745"/>
            <a:ext cx="8050358" cy="400110"/>
          </a:xfrm>
          <a:prstGeom prst="rect">
            <a:avLst/>
          </a:prstGeom>
          <a:noFill/>
        </p:spPr>
        <p:txBody>
          <a:bodyPr wrap="square" rtlCol="0">
            <a:spAutoFit/>
          </a:bodyPr>
          <a:lstStyle/>
          <a:p>
            <a:pPr algn="ctr"/>
            <a:r>
              <a:rPr lang="en-US" sz="2000" b="1" dirty="0"/>
              <a:t>What are the salient pieces of information in this document?</a:t>
            </a:r>
          </a:p>
        </p:txBody>
      </p:sp>
    </p:spTree>
    <p:extLst>
      <p:ext uri="{BB962C8B-B14F-4D97-AF65-F5344CB8AC3E}">
        <p14:creationId xmlns:p14="http://schemas.microsoft.com/office/powerpoint/2010/main" val="5798188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71" y="1569552"/>
            <a:ext cx="7967543" cy="923330"/>
          </a:xfrm>
          <a:prstGeom prst="rect">
            <a:avLst/>
          </a:prstGeom>
          <a:noFill/>
        </p:spPr>
        <p:txBody>
          <a:bodyPr wrap="square" rtlCol="0">
            <a:spAutoFit/>
          </a:bodyPr>
          <a:lstStyle/>
          <a:p>
            <a:r>
              <a:rPr lang="en-US" dirty="0" smtClean="0"/>
              <a:t>   		</a:t>
            </a:r>
            <a:r>
              <a:rPr lang="en-US" b="1" dirty="0" smtClean="0"/>
              <a:t>Key Actors:</a:t>
            </a:r>
            <a:r>
              <a:rPr lang="en-US" dirty="0" smtClean="0"/>
              <a:t>		Manny Ramirez, Dodges, MLB, …</a:t>
            </a:r>
          </a:p>
          <a:p>
            <a:r>
              <a:rPr lang="en-US" dirty="0" smtClean="0"/>
              <a:t>   		</a:t>
            </a:r>
            <a:r>
              <a:rPr lang="en-US" b="1" dirty="0" smtClean="0"/>
              <a:t>Key Actions:</a:t>
            </a:r>
            <a:r>
              <a:rPr lang="en-US" dirty="0" smtClean="0"/>
              <a:t>	suspended by, suspended for, used drug, …</a:t>
            </a:r>
          </a:p>
          <a:p>
            <a:r>
              <a:rPr lang="en-US" dirty="0"/>
              <a:t>	</a:t>
            </a:r>
            <a:r>
              <a:rPr lang="en-US" dirty="0" smtClean="0"/>
              <a:t>	</a:t>
            </a:r>
          </a:p>
        </p:txBody>
      </p:sp>
      <p:sp>
        <p:nvSpPr>
          <p:cNvPr id="3" name="Title 2"/>
          <p:cNvSpPr>
            <a:spLocks noGrp="1"/>
          </p:cNvSpPr>
          <p:nvPr>
            <p:ph type="title"/>
          </p:nvPr>
        </p:nvSpPr>
        <p:spPr/>
        <p:txBody>
          <a:bodyPr/>
          <a:lstStyle/>
          <a:p>
            <a:pPr algn="ctr"/>
            <a:r>
              <a:rPr lang="en-US" dirty="0" smtClean="0"/>
              <a:t>Modeling Events</a:t>
            </a:r>
            <a:endParaRPr lang="en-US" dirty="0"/>
          </a:p>
        </p:txBody>
      </p:sp>
      <p:sp>
        <p:nvSpPr>
          <p:cNvPr id="9" name="TextBox 8"/>
          <p:cNvSpPr txBox="1"/>
          <p:nvPr/>
        </p:nvSpPr>
        <p:spPr>
          <a:xfrm>
            <a:off x="572672" y="3060294"/>
            <a:ext cx="7967543" cy="3477875"/>
          </a:xfrm>
          <a:prstGeom prst="rect">
            <a:avLst/>
          </a:prstGeom>
          <a:noFill/>
          <a:ln>
            <a:solidFill>
              <a:srgbClr val="3366FF"/>
            </a:solidFill>
          </a:ln>
        </p:spPr>
        <p:txBody>
          <a:bodyPr wrap="square" rtlCol="0">
            <a:spAutoFit/>
          </a:bodyPr>
          <a:lstStyle/>
          <a:p>
            <a:pPr algn="just"/>
            <a:r>
              <a:rPr lang="en-US" sz="1000" dirty="0"/>
              <a:t> Manny Ramirez joined a growing lineup of All-Stars linked to drugs Thursday, with the dreadlocked slugger banished for 50 games by a sport that cannot shake free from scandal.</a:t>
            </a:r>
          </a:p>
          <a:p>
            <a:pPr algn="just"/>
            <a:endParaRPr lang="en-US" sz="1000" dirty="0"/>
          </a:p>
          <a:p>
            <a:pPr algn="just"/>
            <a:r>
              <a:rPr lang="en-US" sz="1000" dirty="0"/>
              <a:t>The Los Angeles Dodgers star said he did not take steroids and was prescribed medication by a doctor that contained a banned substance.</a:t>
            </a:r>
          </a:p>
          <a:p>
            <a:pPr algn="just"/>
            <a:endParaRPr lang="en-US" sz="1000" dirty="0"/>
          </a:p>
          <a:p>
            <a:pPr algn="just"/>
            <a:r>
              <a:rPr lang="en-US" sz="1000" dirty="0"/>
              <a:t>"It's a dark day for baseball and certainly for this organization," Dodgers general manager Ned </a:t>
            </a:r>
            <a:r>
              <a:rPr lang="en-US" sz="1000" dirty="0" err="1"/>
              <a:t>Colletti</a:t>
            </a:r>
            <a:r>
              <a:rPr lang="en-US" sz="1000" dirty="0"/>
              <a:t> told reporters on the field at Dodger Stadium. "This organization will never condone anything that isn't clean."</a:t>
            </a:r>
          </a:p>
          <a:p>
            <a:pPr algn="just"/>
            <a:endParaRPr lang="en-US" sz="1000" dirty="0"/>
          </a:p>
          <a:p>
            <a:pPr algn="just"/>
            <a:r>
              <a:rPr lang="en-US" sz="1000" dirty="0"/>
              <a:t>The commissioner's office didn't announce the specific violation by the 36-year-old outfielder, who apologized to the Dodgers and fans for "this whole situation."</a:t>
            </a:r>
          </a:p>
          <a:p>
            <a:pPr algn="just"/>
            <a:endParaRPr lang="en-US" sz="1000" dirty="0"/>
          </a:p>
          <a:p>
            <a:pPr algn="just"/>
            <a:r>
              <a:rPr lang="en-US" sz="1000" dirty="0"/>
              <a:t>However, testing by Major League Baseball showed that Ramirez had testosterone in his body that was not natural and came from an artificial source, two people with knowledge of the case told ESPN's Mark Fainaru-Wada and T.J. Quinn. The sources said that in addition to the artificial testosterone, Ramirez was identified as using the female fertility drug human chorionic gonadotropin, or </a:t>
            </a:r>
            <a:r>
              <a:rPr lang="en-US" sz="1000" dirty="0" err="1"/>
              <a:t>hCG</a:t>
            </a:r>
            <a:r>
              <a:rPr lang="en-US" sz="1000" dirty="0"/>
              <a:t>.</a:t>
            </a:r>
          </a:p>
          <a:p>
            <a:pPr algn="just"/>
            <a:endParaRPr lang="en-US" sz="1000" dirty="0"/>
          </a:p>
          <a:p>
            <a:pPr algn="just"/>
            <a:r>
              <a:rPr lang="en-US" sz="1000" dirty="0"/>
              <a:t>The sources said Ramirez was suspended for using </a:t>
            </a:r>
            <a:r>
              <a:rPr lang="en-US" sz="1000" dirty="0" err="1"/>
              <a:t>hCG</a:t>
            </a:r>
            <a:r>
              <a:rPr lang="en-US" sz="1000" dirty="0"/>
              <a:t> because baseball had documentation to prove his use of the drug. A Major League Baseball source said Ramirez's representatives indicated they would fight a suspension for using artificial testosterone.</a:t>
            </a:r>
          </a:p>
          <a:p>
            <a:pPr algn="just"/>
            <a:endParaRPr lang="en-US" sz="1000" dirty="0"/>
          </a:p>
          <a:p>
            <a:pPr algn="just"/>
            <a:r>
              <a:rPr lang="en-US" sz="1000" dirty="0"/>
              <a:t>Ramirez, in a statement issued by the players' union, said: "Recently, I saw a physician for a personal health issue. He gave me a medication, not a steroid, which he thought was OK to give </a:t>
            </a:r>
            <a:r>
              <a:rPr lang="en-US" sz="1000" dirty="0" smtClean="0"/>
              <a:t>me.</a:t>
            </a:r>
          </a:p>
          <a:p>
            <a:pPr algn="just"/>
            <a:r>
              <a:rPr lang="en-US" sz="1000" dirty="0" smtClean="0"/>
              <a:t>…</a:t>
            </a:r>
            <a:endParaRPr lang="en-US" sz="1000" dirty="0"/>
          </a:p>
        </p:txBody>
      </p:sp>
      <p:sp>
        <p:nvSpPr>
          <p:cNvPr id="10" name="TextBox 9"/>
          <p:cNvSpPr txBox="1"/>
          <p:nvPr/>
        </p:nvSpPr>
        <p:spPr>
          <a:xfrm>
            <a:off x="489857" y="1105745"/>
            <a:ext cx="8050358" cy="400110"/>
          </a:xfrm>
          <a:prstGeom prst="rect">
            <a:avLst/>
          </a:prstGeom>
          <a:noFill/>
        </p:spPr>
        <p:txBody>
          <a:bodyPr wrap="square" rtlCol="0">
            <a:spAutoFit/>
          </a:bodyPr>
          <a:lstStyle/>
          <a:p>
            <a:pPr algn="ctr"/>
            <a:r>
              <a:rPr lang="en-US" sz="2000" b="1" dirty="0"/>
              <a:t>What are the salient pieces of information in this document?</a:t>
            </a:r>
          </a:p>
        </p:txBody>
      </p:sp>
    </p:spTree>
    <p:extLst>
      <p:ext uri="{BB962C8B-B14F-4D97-AF65-F5344CB8AC3E}">
        <p14:creationId xmlns:p14="http://schemas.microsoft.com/office/powerpoint/2010/main" val="69735794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1|0.2|0.1|0.2"/>
</p:tagLst>
</file>

<file path=ppt/tags/tag2.xml><?xml version="1.0" encoding="utf-8"?>
<p:tagLst xmlns:a="http://schemas.openxmlformats.org/drawingml/2006/main" xmlns:r="http://schemas.openxmlformats.org/officeDocument/2006/relationships" xmlns:p="http://schemas.openxmlformats.org/presentationml/2006/main">
  <p:tag name="TIMING" val="|0.2|0.1|0.1"/>
</p:tagLst>
</file>

<file path=ppt/tags/tag3.xml><?xml version="1.0" encoding="utf-8"?>
<p:tagLst xmlns:a="http://schemas.openxmlformats.org/drawingml/2006/main" xmlns:r="http://schemas.openxmlformats.org/officeDocument/2006/relationships" xmlns:p="http://schemas.openxmlformats.org/presentationml/2006/main">
  <p:tag name="TIMING" val="|0.2|0.1|0.1"/>
</p:tagLst>
</file>

<file path=ppt/tags/tag4.xml><?xml version="1.0" encoding="utf-8"?>
<p:tagLst xmlns:a="http://schemas.openxmlformats.org/drawingml/2006/main" xmlns:r="http://schemas.openxmlformats.org/officeDocument/2006/relationships" xmlns:p="http://schemas.openxmlformats.org/presentationml/2006/main">
  <p:tag name="TIMING" val="|0.2|0.1|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10023</TotalTime>
  <Words>5488</Words>
  <Application>Microsoft Macintosh PowerPoint</Application>
  <PresentationFormat>On-screen Show (4:3)</PresentationFormat>
  <Paragraphs>1478</Paragraphs>
  <Slides>69</Slides>
  <Notes>45</Notes>
  <HiddenSlides>2</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Default Theme</vt:lpstr>
      <vt:lpstr>Open-domain Knowledge Extraction</vt:lpstr>
      <vt:lpstr>Why extract knowledge?</vt:lpstr>
      <vt:lpstr>Why extract knowledge? </vt:lpstr>
      <vt:lpstr>Knowledge Extraction</vt:lpstr>
      <vt:lpstr>Knowledge Extraction for Modeling Events </vt:lpstr>
      <vt:lpstr>Modeling Events</vt:lpstr>
      <vt:lpstr>Modeling Events</vt:lpstr>
      <vt:lpstr>Modeling Events</vt:lpstr>
      <vt:lpstr>Modeling Events</vt:lpstr>
      <vt:lpstr>Modeling Events</vt:lpstr>
      <vt:lpstr>Modeling Events</vt:lpstr>
      <vt:lpstr>Modeling Events</vt:lpstr>
      <vt:lpstr>Modeling Events</vt:lpstr>
      <vt:lpstr>Modeling Events</vt:lpstr>
      <vt:lpstr>In context</vt:lpstr>
      <vt:lpstr>Event Schemas</vt:lpstr>
      <vt:lpstr>Event Schemas</vt:lpstr>
      <vt:lpstr>Event Schemas</vt:lpstr>
      <vt:lpstr>Applications</vt:lpstr>
      <vt:lpstr>Prior Work</vt:lpstr>
      <vt:lpstr>Extracting Knowledge About Events</vt:lpstr>
      <vt:lpstr>Rel-grams</vt:lpstr>
      <vt:lpstr>Generalized Tuples</vt:lpstr>
      <vt:lpstr>Rel-grams Tabulation</vt:lpstr>
      <vt:lpstr>Rel-grams Evaluation</vt:lpstr>
      <vt:lpstr>Rel-grams Evaluation</vt:lpstr>
      <vt:lpstr>Building Schemas</vt:lpstr>
      <vt:lpstr>Building Schemas</vt:lpstr>
      <vt:lpstr>Example output</vt:lpstr>
      <vt:lpstr>Experimental Results</vt:lpstr>
      <vt:lpstr>Mechanical Turk Evaluation</vt:lpstr>
      <vt:lpstr>Comparison with Chambers &amp; Jurafsky</vt:lpstr>
      <vt:lpstr>Coherence Issues</vt:lpstr>
      <vt:lpstr>Mixing Distinct Events</vt:lpstr>
      <vt:lpstr>Mixing Distinct Events</vt:lpstr>
      <vt:lpstr>Mixing Distinct Events</vt:lpstr>
      <vt:lpstr>Mixing Distinct Events</vt:lpstr>
      <vt:lpstr>Using Open IE Triples</vt:lpstr>
      <vt:lpstr>Mixing Distinct Actors: Narrative Schemas</vt:lpstr>
      <vt:lpstr>Mixing Distinct Actors: Rel-grams</vt:lpstr>
      <vt:lpstr>Summary</vt:lpstr>
      <vt:lpstr>PowerPoint Presentation</vt:lpstr>
      <vt:lpstr>Knowledge Required at 4th Grade Level</vt:lpstr>
      <vt:lpstr>Examples</vt:lpstr>
      <vt:lpstr>4th Grade Science Questions</vt:lpstr>
      <vt:lpstr>Keyword Search alone isn’t adequate.</vt:lpstr>
      <vt:lpstr>Reasoning Required </vt:lpstr>
      <vt:lpstr>System Overview</vt:lpstr>
      <vt:lpstr>Knowledge</vt:lpstr>
      <vt:lpstr>Knowledge Extraction</vt:lpstr>
      <vt:lpstr>Knowledge Extraction</vt:lpstr>
      <vt:lpstr>Knowledge Extraction</vt:lpstr>
      <vt:lpstr>Knowledge</vt:lpstr>
      <vt:lpstr>Question Interpretation</vt:lpstr>
      <vt:lpstr>Structured Matching as a one-step inference</vt:lpstr>
      <vt:lpstr>Future Work</vt:lpstr>
      <vt:lpstr>PowerPoint Presentation</vt:lpstr>
      <vt:lpstr>Broad Directions for Future Work</vt:lpstr>
      <vt:lpstr>A Static design of an Information Retrieval System</vt:lpstr>
      <vt:lpstr>Introduction</vt:lpstr>
      <vt:lpstr>Query Dependent Selection of Query Representations</vt:lpstr>
      <vt:lpstr>Query Dependent Selection of Ranking Algorithms</vt:lpstr>
      <vt:lpstr>Query Dependent Selection using Effectiveness Estimation</vt:lpstr>
      <vt:lpstr>Research Questions and Main Results</vt:lpstr>
      <vt:lpstr>My research interests</vt:lpstr>
      <vt:lpstr>In context</vt:lpstr>
      <vt:lpstr>How is this different from approach x?</vt:lpstr>
      <vt:lpstr>4th Grade Science Questions</vt:lpstr>
      <vt:lpstr>Prior Work</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Event Schemas</dc:title>
  <dc:creator>Niranjan Balasubramanian</dc:creator>
  <cp:lastModifiedBy>Niranjan Balasubramanian</cp:lastModifiedBy>
  <cp:revision>411</cp:revision>
  <dcterms:created xsi:type="dcterms:W3CDTF">2014-03-02T05:49:10Z</dcterms:created>
  <dcterms:modified xsi:type="dcterms:W3CDTF">2014-03-09T17:49:01Z</dcterms:modified>
</cp:coreProperties>
</file>