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72" r:id="rId10"/>
    <p:sldId id="268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95" autoAdjust="0"/>
  </p:normalViewPr>
  <p:slideViewPr>
    <p:cSldViewPr snapToGrid="0" snapToObjects="1">
      <p:cViewPr varScale="1">
        <p:scale>
          <a:sx n="73" d="100"/>
          <a:sy n="73" d="100"/>
        </p:scale>
        <p:origin x="-62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1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3AD31-87DC-E344-A0CF-5AF6B4238AEC}" type="datetimeFigureOut">
              <a:rPr lang="en-US" smtClean="0"/>
              <a:t>9/17/13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28738-DBB7-4F49-A63F-DD2B2F985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1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lgrams.cs.washington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Analysis in Rel-grams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Arrest Schema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0650" y="1667645"/>
            <a:ext cx="7956149" cy="2620455"/>
            <a:chOff x="811460" y="1494061"/>
            <a:chExt cx="7956149" cy="2620455"/>
          </a:xfrm>
        </p:grpSpPr>
        <p:sp>
          <p:nvSpPr>
            <p:cNvPr id="6" name="TextBox 5"/>
            <p:cNvSpPr txBox="1"/>
            <p:nvPr/>
          </p:nvSpPr>
          <p:spPr>
            <a:xfrm>
              <a:off x="811460" y="2312954"/>
              <a:ext cx="3399141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chemeClr val="accent3"/>
                  </a:solidFill>
                </a:rPr>
                <a:t>&lt;</a:t>
              </a:r>
              <a:r>
                <a:rPr lang="en-US" dirty="0" smtClean="0">
                  <a:solidFill>
                    <a:schemeClr val="accent3"/>
                  </a:solidFill>
                </a:rPr>
                <a:t>person&gt;</a:t>
              </a:r>
              <a:r>
                <a:rPr lang="en-US" dirty="0" smtClean="0"/>
                <a:t>, arrested by, </a:t>
              </a:r>
              <a:r>
                <a:rPr lang="en-US" dirty="0" smtClean="0">
                  <a:solidFill>
                    <a:schemeClr val="accent4"/>
                  </a:solidFill>
                </a:rPr>
                <a:t>&lt;org&gt;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40213" y="1494061"/>
              <a:ext cx="3390880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9BBB59"/>
                  </a:solidFill>
                </a:rPr>
                <a:t>&lt;</a:t>
              </a:r>
              <a:r>
                <a:rPr lang="en-US" dirty="0" smtClean="0">
                  <a:solidFill>
                    <a:srgbClr val="9BBB59"/>
                  </a:solidFill>
                </a:rPr>
                <a:t>person&gt;</a:t>
              </a:r>
              <a:r>
                <a:rPr lang="en-US" dirty="0" smtClean="0"/>
                <a:t>, charged by, </a:t>
              </a:r>
              <a:r>
                <a:rPr lang="en-US" dirty="0" smtClean="0">
                  <a:solidFill>
                    <a:srgbClr val="8064A2"/>
                  </a:solidFill>
                </a:rPr>
                <a:t>&lt;org&gt;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3022" y="3745184"/>
              <a:ext cx="284757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9BBB59"/>
                  </a:solidFill>
                </a:rPr>
                <a:t>&lt;</a:t>
              </a:r>
              <a:r>
                <a:rPr lang="en-US" dirty="0" smtClean="0">
                  <a:solidFill>
                    <a:srgbClr val="9BBB59"/>
                  </a:solidFill>
                </a:rPr>
                <a:t>person&gt;</a:t>
              </a:r>
              <a:r>
                <a:rPr lang="en-US" dirty="0" smtClean="0"/>
                <a:t>, be in, &lt;location&gt;)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40212" y="3745184"/>
              <a:ext cx="3827397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smtClean="0">
                  <a:solidFill>
                    <a:srgbClr val="9BBB59"/>
                  </a:solidFill>
                </a:rPr>
                <a:t>&lt;</a:t>
              </a:r>
              <a:r>
                <a:rPr lang="en-US" dirty="0" smtClean="0">
                  <a:solidFill>
                    <a:srgbClr val="9BBB59"/>
                  </a:solidFill>
                </a:rPr>
                <a:t>person&gt;</a:t>
              </a:r>
              <a:r>
                <a:rPr lang="en-US" dirty="0" smtClean="0"/>
                <a:t>, arrested for , &lt;activity&gt;)</a:t>
              </a:r>
              <a:endParaRPr lang="en-US" dirty="0"/>
            </a:p>
          </p:txBody>
        </p:sp>
        <p:cxnSp>
          <p:nvCxnSpPr>
            <p:cNvPr id="4" name="Straight Connector 3"/>
            <p:cNvCxnSpPr>
              <a:endCxn id="7" idx="1"/>
            </p:cNvCxnSpPr>
            <p:nvPr/>
          </p:nvCxnSpPr>
          <p:spPr>
            <a:xfrm flipV="1">
              <a:off x="1943280" y="1678727"/>
              <a:ext cx="2996933" cy="63422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943280" y="2682286"/>
              <a:ext cx="2996933" cy="1224200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34160" y="1863393"/>
              <a:ext cx="0" cy="1881791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943280" y="2682286"/>
              <a:ext cx="0" cy="1062898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3848080" y="1863394"/>
              <a:ext cx="3359454" cy="619053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080133" y="4930779"/>
            <a:ext cx="58008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Use equality constraints to identify and merge actors.</a:t>
            </a:r>
          </a:p>
        </p:txBody>
      </p:sp>
    </p:spTree>
    <p:extLst>
      <p:ext uri="{BB962C8B-B14F-4D97-AF65-F5344CB8AC3E}">
        <p14:creationId xmlns:p14="http://schemas.microsoft.com/office/powerpoint/2010/main" val="1256108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Arrest Schema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1337449" y="2065224"/>
            <a:ext cx="7822507" cy="4374699"/>
            <a:chOff x="2809098" y="1980559"/>
            <a:chExt cx="7822507" cy="4374699"/>
          </a:xfrm>
        </p:grpSpPr>
        <p:sp>
          <p:nvSpPr>
            <p:cNvPr id="43" name="Oval 42"/>
            <p:cNvSpPr/>
            <p:nvPr/>
          </p:nvSpPr>
          <p:spPr>
            <a:xfrm>
              <a:off x="3193906" y="3656317"/>
              <a:ext cx="423289" cy="404119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5862227" y="4830788"/>
              <a:ext cx="423289" cy="40411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903755" y="1980559"/>
              <a:ext cx="423289" cy="404119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56133" y="5951139"/>
              <a:ext cx="423289" cy="404119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Curved Connector 49"/>
            <p:cNvCxnSpPr>
              <a:stCxn id="43" idx="0"/>
            </p:cNvCxnSpPr>
            <p:nvPr/>
          </p:nvCxnSpPr>
          <p:spPr>
            <a:xfrm rot="5400000" flipH="1" flipV="1">
              <a:off x="3884902" y="1637464"/>
              <a:ext cx="1539502" cy="2498204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>
              <a:stCxn id="43" idx="6"/>
              <a:endCxn id="44" idx="0"/>
            </p:cNvCxnSpPr>
            <p:nvPr/>
          </p:nvCxnSpPr>
          <p:spPr>
            <a:xfrm>
              <a:off x="3617195" y="3858377"/>
              <a:ext cx="2456677" cy="972411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43" idx="4"/>
              <a:endCxn id="46" idx="2"/>
            </p:cNvCxnSpPr>
            <p:nvPr/>
          </p:nvCxnSpPr>
          <p:spPr>
            <a:xfrm rot="16200000" flipH="1">
              <a:off x="3584461" y="3881526"/>
              <a:ext cx="2092763" cy="2450582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2809098" y="2374756"/>
              <a:ext cx="248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arrested by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662749" y="2744088"/>
              <a:ext cx="248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charged by</a:t>
              </a:r>
              <a:endParaRPr lang="en-US" dirty="0"/>
            </a:p>
          </p:txBody>
        </p:sp>
        <p:cxnSp>
          <p:nvCxnSpPr>
            <p:cNvPr id="60" name="Curved Connector 59"/>
            <p:cNvCxnSpPr>
              <a:stCxn id="43" idx="6"/>
              <a:endCxn id="45" idx="4"/>
            </p:cNvCxnSpPr>
            <p:nvPr/>
          </p:nvCxnSpPr>
          <p:spPr>
            <a:xfrm flipV="1">
              <a:off x="3617195" y="2384678"/>
              <a:ext cx="2498205" cy="1473699"/>
            </a:xfrm>
            <a:prstGeom prst="curved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608577" y="3972961"/>
              <a:ext cx="248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arrested on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3119" y="5495510"/>
              <a:ext cx="2482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 in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444011" y="2005424"/>
              <a:ext cx="4187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A2:&lt;org&gt;: {police, FBI, Secret service, …}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4972362" y="4958531"/>
            <a:ext cx="329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A3: {charge, suspicion,…}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72362" y="6070591"/>
            <a:ext cx="442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A4: &lt;</a:t>
            </a:r>
            <a:r>
              <a:rPr lang="en-US" dirty="0" smtClean="0"/>
              <a:t>location</a:t>
            </a:r>
            <a:r>
              <a:rPr lang="en-US" dirty="0" smtClean="0"/>
              <a:t>&gt;{jail, prison, apartment, …}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0" y="4066288"/>
            <a:ext cx="418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A1:&lt;person&gt;: </a:t>
            </a:r>
          </a:p>
          <a:p>
            <a:r>
              <a:rPr lang="en-US" dirty="0" smtClean="0"/>
              <a:t>{suspect, man, he, …}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72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Rel-grams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503"/>
            <a:ext cx="8229600" cy="2691162"/>
          </a:xfrm>
        </p:spPr>
        <p:txBody>
          <a:bodyPr>
            <a:noAutofit/>
          </a:bodyPr>
          <a:lstStyle/>
          <a:p>
            <a:r>
              <a:rPr lang="en-US" sz="1800" dirty="0" smtClean="0"/>
              <a:t>Model for relation co-occurrence </a:t>
            </a:r>
          </a:p>
          <a:p>
            <a:pPr lvl="1"/>
            <a:r>
              <a:rPr lang="en-US" sz="1800" dirty="0" smtClean="0"/>
              <a:t>P(T’|T) – Probability of seeing tuple T’ in the vicinity of tuple T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1.1 M </a:t>
            </a:r>
            <a:r>
              <a:rPr lang="en-US" sz="1800" dirty="0" err="1" smtClean="0"/>
              <a:t>rel</a:t>
            </a:r>
            <a:r>
              <a:rPr lang="en-US" sz="1800" dirty="0" smtClean="0"/>
              <a:t>-grams from large corpus of 1.8M news stories.</a:t>
            </a:r>
          </a:p>
          <a:p>
            <a:r>
              <a:rPr lang="en-US" sz="1800" dirty="0" smtClean="0"/>
              <a:t>Represent </a:t>
            </a:r>
            <a:r>
              <a:rPr lang="en-US" sz="1800" dirty="0" smtClean="0"/>
              <a:t>relations using Open IE relation tuples</a:t>
            </a:r>
          </a:p>
          <a:p>
            <a:pPr lvl="1"/>
            <a:r>
              <a:rPr lang="en-US" sz="1800" dirty="0" smtClean="0"/>
              <a:t>Relation phrases and semantic types for arguments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Applications</a:t>
            </a:r>
          </a:p>
          <a:p>
            <a:pPr lvl="1"/>
            <a:r>
              <a:rPr lang="en-US" sz="1800" dirty="0"/>
              <a:t>C</a:t>
            </a:r>
            <a:r>
              <a:rPr lang="en-US" sz="1800" dirty="0" smtClean="0"/>
              <a:t>ommon sense knowledge e.g., What happens when X gets arrested?</a:t>
            </a:r>
          </a:p>
          <a:p>
            <a:pPr lvl="1"/>
            <a:r>
              <a:rPr lang="en-US" sz="1800" dirty="0" smtClean="0"/>
              <a:t> Event schemas</a:t>
            </a:r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578839"/>
              </p:ext>
            </p:extLst>
          </p:nvPr>
        </p:nvGraphicFramePr>
        <p:xfrm>
          <a:off x="386440" y="3975383"/>
          <a:ext cx="8454280" cy="222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552"/>
                <a:gridCol w="4189646"/>
                <a:gridCol w="835082"/>
              </a:tblGrid>
              <a:tr h="556465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#(T,</a:t>
                      </a:r>
                      <a:r>
                        <a:rPr lang="en-US" baseline="0" dirty="0" smtClean="0"/>
                        <a:t> T’)</a:t>
                      </a:r>
                      <a:endParaRPr lang="en-US" dirty="0"/>
                    </a:p>
                  </a:txBody>
                  <a:tcPr/>
                </a:tc>
              </a:tr>
              <a:tr h="556465">
                <a:tc>
                  <a:txBody>
                    <a:bodyPr/>
                    <a:lstStyle/>
                    <a:p>
                      <a:r>
                        <a:rPr lang="en-US" dirty="0" smtClean="0"/>
                        <a:t>(bomb, explode in, &lt;location&gt;)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(group, claimed, responsibility)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5564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(x:&lt;person&gt;, arrested by, </a:t>
                      </a:r>
                      <a:r>
                        <a:rPr lang="en-US" sz="1800" dirty="0" smtClean="0"/>
                        <a:t>&lt;</a:t>
                      </a:r>
                      <a:r>
                        <a:rPr lang="en-US" sz="1800" dirty="0" smtClean="0"/>
                        <a:t>org&gt;)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(x:&lt;person&gt;, charged with, &lt;activity&gt;)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  <a:tr h="55646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(x:&lt;person&gt;, failed, test)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(x:&lt;person&gt;, suspended for, &lt;activity&gt;)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2204" y="6226621"/>
            <a:ext cx="58008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dirty="0" smtClean="0"/>
              <a:t>Available at: </a:t>
            </a:r>
            <a:r>
              <a:rPr lang="en-US" dirty="0" smtClean="0">
                <a:hlinkClick r:id="rId2"/>
              </a:rPr>
              <a:t>http://relgrams.cs.washington.edu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1406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Rel-graph: A graph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4195"/>
          </a:xfrm>
        </p:spPr>
        <p:txBody>
          <a:bodyPr>
            <a:normAutofit/>
          </a:bodyPr>
          <a:lstStyle/>
          <a:p>
            <a:r>
              <a:rPr lang="en-US" sz="1800" dirty="0"/>
              <a:t>E</a:t>
            </a:r>
            <a:r>
              <a:rPr lang="en-US" sz="1800" dirty="0" smtClean="0"/>
              <a:t>xtension of pairwise co-occurrences.</a:t>
            </a:r>
          </a:p>
          <a:p>
            <a:pPr lvl="1"/>
            <a:r>
              <a:rPr lang="en-US" sz="1800" dirty="0" smtClean="0"/>
              <a:t>Relation </a:t>
            </a:r>
            <a:r>
              <a:rPr lang="en-US" sz="1800" dirty="0" smtClean="0"/>
              <a:t>tuples </a:t>
            </a:r>
            <a:r>
              <a:rPr lang="en-US" sz="1800" dirty="0" smtClean="0"/>
              <a:t>vertices. </a:t>
            </a:r>
          </a:p>
          <a:p>
            <a:pPr lvl="1"/>
            <a:r>
              <a:rPr lang="en-US" sz="1800" dirty="0" smtClean="0"/>
              <a:t>C</a:t>
            </a:r>
            <a:r>
              <a:rPr lang="en-US" sz="1800" dirty="0" smtClean="0"/>
              <a:t>o</a:t>
            </a:r>
            <a:r>
              <a:rPr lang="en-US" sz="1800" dirty="0" smtClean="0"/>
              <a:t>-occurrence based weighted edges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Can help with finding tuples related to an event for building event schemas.</a:t>
            </a:r>
          </a:p>
          <a:p>
            <a:pPr lvl="1"/>
            <a:r>
              <a:rPr lang="en-US" sz="1800" dirty="0" smtClean="0"/>
              <a:t>Tuples related to an event often found in tightly connected clusters.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800" dirty="0"/>
              <a:t>T</a:t>
            </a:r>
            <a:r>
              <a:rPr lang="en-US" sz="1800" dirty="0" smtClean="0"/>
              <a:t>wo approaches for exploiting graph structure</a:t>
            </a:r>
          </a:p>
          <a:p>
            <a:pPr lvl="1"/>
            <a:r>
              <a:rPr lang="en-US" sz="1400" dirty="0" smtClean="0"/>
              <a:t>Markov clustering </a:t>
            </a:r>
          </a:p>
          <a:p>
            <a:pPr lvl="1"/>
            <a:r>
              <a:rPr lang="en-US" sz="1400" dirty="0" smtClean="0"/>
              <a:t>Personalized Page Rank</a:t>
            </a:r>
            <a:endParaRPr lang="en-US" sz="1800" dirty="0" smtClean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9280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partitioning approach for finding tight clusters</a:t>
            </a:r>
            <a:r>
              <a:rPr lang="en-US" sz="1800" dirty="0"/>
              <a:t> </a:t>
            </a:r>
            <a:r>
              <a:rPr lang="en-US" sz="1800" dirty="0" smtClean="0"/>
              <a:t>in the relation graph.</a:t>
            </a:r>
          </a:p>
          <a:p>
            <a:pPr lvl="1"/>
            <a:r>
              <a:rPr lang="en-US" sz="1400" dirty="0" smtClean="0"/>
              <a:t>Score the clusters based on some measure of their connectivity.</a:t>
            </a:r>
          </a:p>
          <a:p>
            <a:pPr lvl="1"/>
            <a:r>
              <a:rPr lang="en-US" sz="1400" dirty="0" smtClean="0"/>
              <a:t>Output the top scoring clusters as related tuples.</a:t>
            </a:r>
            <a:endParaRPr lang="en-US" sz="1400" dirty="0" smtClean="0"/>
          </a:p>
          <a:p>
            <a:endParaRPr lang="en-US" sz="1800" dirty="0"/>
          </a:p>
          <a:p>
            <a:r>
              <a:rPr lang="en-US" sz="1800" dirty="0" smtClean="0"/>
              <a:t>Simulates random walks</a:t>
            </a:r>
          </a:p>
          <a:p>
            <a:pPr marL="742950" lvl="2" indent="-342900"/>
            <a:r>
              <a:rPr lang="en-US" sz="1800" dirty="0" smtClean="0"/>
              <a:t>Based on the intuition that longer </a:t>
            </a:r>
            <a:r>
              <a:rPr lang="en-US" sz="1800" dirty="0"/>
              <a:t>paths more likely to be within cluster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An iterative two step process </a:t>
            </a:r>
          </a:p>
          <a:p>
            <a:pPr lvl="1"/>
            <a:r>
              <a:rPr lang="en-US" sz="1800" dirty="0" smtClean="0"/>
              <a:t>Expansion step diffuses </a:t>
            </a:r>
            <a:r>
              <a:rPr lang="en-US" sz="1800" dirty="0" smtClean="0"/>
              <a:t>flow within </a:t>
            </a:r>
            <a:r>
              <a:rPr lang="en-US" sz="1800" dirty="0" smtClean="0"/>
              <a:t>cluster (computes powers of adj. matrix)</a:t>
            </a:r>
            <a:endParaRPr lang="en-US" sz="1800" dirty="0" smtClean="0"/>
          </a:p>
          <a:p>
            <a:pPr lvl="1"/>
            <a:r>
              <a:rPr lang="en-US" sz="1800" dirty="0" smtClean="0"/>
              <a:t>Inflation step </a:t>
            </a:r>
            <a:r>
              <a:rPr lang="en-US" sz="1800" dirty="0" smtClean="0"/>
              <a:t>restricts flow between </a:t>
            </a:r>
            <a:r>
              <a:rPr lang="en-US" sz="1800" dirty="0" smtClean="0"/>
              <a:t>clusters</a:t>
            </a:r>
            <a:r>
              <a:rPr lang="en-US" sz="1800" dirty="0"/>
              <a:t> </a:t>
            </a:r>
            <a:r>
              <a:rPr lang="en-US" sz="1800" dirty="0" smtClean="0"/>
              <a:t>(powers of entries)</a:t>
            </a:r>
            <a:endParaRPr lang="en-US" sz="1800" dirty="0" smtClean="0"/>
          </a:p>
          <a:p>
            <a:pPr marL="914400" lvl="2" indent="0">
              <a:buNone/>
            </a:pPr>
            <a:endParaRPr lang="en-US" sz="1800" dirty="0" smtClean="0"/>
          </a:p>
          <a:p>
            <a:r>
              <a:rPr lang="en-US" sz="1800" dirty="0" smtClean="0"/>
              <a:t>Efficient implementation </a:t>
            </a:r>
            <a:endParaRPr lang="en-US" sz="1800" dirty="0" smtClean="0"/>
          </a:p>
          <a:p>
            <a:pPr lvl="1"/>
            <a:r>
              <a:rPr lang="en-US" sz="1800" dirty="0" smtClean="0"/>
              <a:t>Uses pruning techniques to enforce sparsity.</a:t>
            </a:r>
          </a:p>
          <a:p>
            <a:pPr lvl="1"/>
            <a:r>
              <a:rPr lang="en-US" sz="1800" dirty="0" smtClean="0"/>
              <a:t>In practice converges </a:t>
            </a:r>
            <a:r>
              <a:rPr lang="en-US" sz="1800" dirty="0" smtClean="0"/>
              <a:t>in a small number </a:t>
            </a:r>
            <a:r>
              <a:rPr lang="en-US" sz="1800" dirty="0" smtClean="0"/>
              <a:t>of </a:t>
            </a:r>
            <a:r>
              <a:rPr lang="en-US" sz="1800" dirty="0" smtClean="0"/>
              <a:t>iterations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67479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Page 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Find nodes </a:t>
            </a:r>
            <a:r>
              <a:rPr lang="en-US" sz="1800" dirty="0" smtClean="0"/>
              <a:t>well </a:t>
            </a:r>
            <a:r>
              <a:rPr lang="en-US" sz="1800" dirty="0" smtClean="0"/>
              <a:t>connected to a “query” node.</a:t>
            </a:r>
            <a:endParaRPr lang="en-US" sz="1800" dirty="0" smtClean="0"/>
          </a:p>
          <a:p>
            <a:pPr lvl="1"/>
            <a:r>
              <a:rPr lang="en-US" sz="1800" dirty="0" smtClean="0"/>
              <a:t>Identify good seed nodes.</a:t>
            </a:r>
            <a:endParaRPr lang="en-US" sz="1800" dirty="0" smtClean="0"/>
          </a:p>
          <a:p>
            <a:pPr lvl="1"/>
            <a:r>
              <a:rPr lang="en-US" sz="1800" dirty="0" smtClean="0"/>
              <a:t>Run </a:t>
            </a:r>
            <a:r>
              <a:rPr lang="en-US" sz="1800" dirty="0" smtClean="0"/>
              <a:t>Personalized Page </a:t>
            </a:r>
            <a:r>
              <a:rPr lang="en-US" sz="1800" dirty="0" smtClean="0"/>
              <a:t>Rank </a:t>
            </a:r>
            <a:r>
              <a:rPr lang="en-US" sz="1800" dirty="0" smtClean="0"/>
              <a:t>on the neighborhood of the seed nodes.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Page </a:t>
            </a:r>
            <a:r>
              <a:rPr lang="en-US" sz="1800" dirty="0" smtClean="0"/>
              <a:t>Rank adapted to reflect the notion of a query node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Nodes close to the query node and with high connectivity have high PR.</a:t>
            </a:r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Converges fast if the neighborhood is limited to a small number of hops from the query.</a:t>
            </a:r>
            <a:endParaRPr lang="en-US" sz="1400" dirty="0"/>
          </a:p>
          <a:p>
            <a:pPr marL="0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9830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Evaluation: Find Related Tuples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03" y="2759074"/>
            <a:ext cx="4849341" cy="361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4174" y="1558745"/>
            <a:ext cx="8032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</a:t>
            </a:r>
            <a:r>
              <a:rPr lang="en-US" dirty="0" smtClean="0"/>
              <a:t>evaluation on 20 clusters to see if tuples in a cluster  are related.</a:t>
            </a:r>
          </a:p>
          <a:p>
            <a:r>
              <a:rPr lang="en-US" dirty="0" smtClean="0"/>
              <a:t>	For each cluster determine an implicit topic.	</a:t>
            </a:r>
            <a:endParaRPr lang="en-US" dirty="0"/>
          </a:p>
          <a:p>
            <a:r>
              <a:rPr lang="en-US" dirty="0" smtClean="0"/>
              <a:t>	For each tuple in the cluster assess if it belongs to the implicit topic.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964208" y="4035653"/>
            <a:ext cx="3353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away: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Hard partitioning not good.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Good seeds result in good clusters.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8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Event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090"/>
            <a:ext cx="8229600" cy="304427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Event schemas </a:t>
            </a:r>
            <a:r>
              <a:rPr lang="en-US" sz="1800" dirty="0" smtClean="0"/>
              <a:t>contain </a:t>
            </a:r>
            <a:r>
              <a:rPr lang="en-US" sz="1800" dirty="0" smtClean="0"/>
              <a:t>actors and the roles they play within an event.</a:t>
            </a:r>
          </a:p>
          <a:p>
            <a:pPr lvl="1"/>
            <a:r>
              <a:rPr lang="en-US" sz="1800" dirty="0" smtClean="0"/>
              <a:t>Chambers et al., 2009 automatically induced event schemas using SVO tuples.</a:t>
            </a:r>
            <a:endParaRPr lang="en-US" sz="1800" dirty="0"/>
          </a:p>
          <a:p>
            <a:r>
              <a:rPr lang="en-US" sz="1800" dirty="0" smtClean="0"/>
              <a:t>Our approach:</a:t>
            </a:r>
          </a:p>
          <a:p>
            <a:pPr lvl="1"/>
            <a:r>
              <a:rPr lang="en-US" sz="1800" dirty="0" smtClean="0"/>
              <a:t>Create relation graph using Rel-grams.</a:t>
            </a:r>
          </a:p>
          <a:p>
            <a:pPr lvl="1"/>
            <a:r>
              <a:rPr lang="en-US" sz="1800" dirty="0" smtClean="0"/>
              <a:t>Find high connectivity nodes within the relation graph as seeds.</a:t>
            </a:r>
          </a:p>
          <a:p>
            <a:pPr lvl="1"/>
            <a:r>
              <a:rPr lang="en-US" sz="1800" dirty="0" smtClean="0"/>
              <a:t>For each seed find related tuples using personalized page rank.</a:t>
            </a:r>
          </a:p>
          <a:p>
            <a:pPr lvl="1"/>
            <a:r>
              <a:rPr lang="en-US" sz="1800" dirty="0" smtClean="0"/>
              <a:t>Use equality constraints on arguments in the related tuples to identify/merge actors.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90" y="3605124"/>
            <a:ext cx="4623026" cy="325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71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Arrest Schema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405" y="5852716"/>
            <a:ext cx="58008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Find neighborhood for query tuple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823" y="1599756"/>
            <a:ext cx="7554425" cy="3749275"/>
            <a:chOff x="869823" y="1599756"/>
            <a:chExt cx="7554425" cy="3749275"/>
          </a:xfrm>
        </p:grpSpPr>
        <p:sp>
          <p:nvSpPr>
            <p:cNvPr id="7" name="TextBox 6"/>
            <p:cNvSpPr txBox="1"/>
            <p:nvPr/>
          </p:nvSpPr>
          <p:spPr>
            <a:xfrm>
              <a:off x="869823" y="2418649"/>
              <a:ext cx="343393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(&lt;</a:t>
              </a:r>
              <a:r>
                <a:rPr lang="en-US" dirty="0" smtClean="0">
                  <a:solidFill>
                    <a:schemeClr val="bg1"/>
                  </a:solidFill>
                </a:rPr>
                <a:t>person&gt;</a:t>
              </a:r>
              <a:r>
                <a:rPr lang="en-US" dirty="0" smtClean="0">
                  <a:solidFill>
                    <a:schemeClr val="bg1"/>
                  </a:solidFill>
                </a:rPr>
                <a:t>, arrested by, &lt;org&gt;)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8812" y="1599756"/>
              <a:ext cx="3062135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</a:t>
              </a:r>
              <a:r>
                <a:rPr lang="en-US" dirty="0" smtClean="0">
                  <a:solidFill>
                    <a:schemeClr val="tx1"/>
                  </a:solidFill>
                </a:rPr>
                <a:t>, charged by, &lt;org&gt;)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6177" y="3850879"/>
              <a:ext cx="2847579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person&gt;, </a:t>
              </a:r>
              <a:r>
                <a:rPr lang="en-US" dirty="0" smtClean="0">
                  <a:solidFill>
                    <a:schemeClr val="tx1"/>
                  </a:solidFill>
                </a:rPr>
                <a:t>be in, &lt;location&gt;)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8812" y="3850879"/>
              <a:ext cx="360543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</a:t>
              </a:r>
              <a:r>
                <a:rPr lang="en-US" dirty="0" smtClean="0">
                  <a:solidFill>
                    <a:schemeClr val="tx1"/>
                  </a:solidFill>
                </a:rPr>
                <a:t>, arrested for , &lt;activity&gt;)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0"/>
            </p:cNvCxnSpPr>
            <p:nvPr/>
          </p:nvCxnSpPr>
          <p:spPr>
            <a:xfrm flipV="1">
              <a:off x="2586790" y="1969089"/>
              <a:ext cx="3870368" cy="4495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9" idx="0"/>
            </p:cNvCxnSpPr>
            <p:nvPr/>
          </p:nvCxnSpPr>
          <p:spPr>
            <a:xfrm>
              <a:off x="2586790" y="2787981"/>
              <a:ext cx="293177" cy="1062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8" idx="2"/>
            </p:cNvCxnSpPr>
            <p:nvPr/>
          </p:nvCxnSpPr>
          <p:spPr>
            <a:xfrm flipV="1">
              <a:off x="2879967" y="1969088"/>
              <a:ext cx="3469913" cy="18817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  <a:endCxn id="10" idx="0"/>
            </p:cNvCxnSpPr>
            <p:nvPr/>
          </p:nvCxnSpPr>
          <p:spPr>
            <a:xfrm>
              <a:off x="2586790" y="2787981"/>
              <a:ext cx="4034740" cy="1062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>
            <a:xfrm>
              <a:off x="6349880" y="1969088"/>
              <a:ext cx="271650" cy="18817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69823" y="4942612"/>
              <a:ext cx="358366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person&gt;, is </a:t>
              </a:r>
              <a:r>
                <a:rPr lang="en-US" dirty="0" smtClean="0">
                  <a:solidFill>
                    <a:schemeClr val="tx1"/>
                  </a:solidFill>
                </a:rPr>
                <a:t>father of</a:t>
              </a:r>
              <a:r>
                <a:rPr lang="en-US" dirty="0" smtClean="0">
                  <a:solidFill>
                    <a:schemeClr val="tx1"/>
                  </a:solidFill>
                </a:rPr>
                <a:t>, </a:t>
              </a:r>
              <a:r>
                <a:rPr lang="en-US" dirty="0" smtClean="0">
                  <a:solidFill>
                    <a:schemeClr val="tx1"/>
                  </a:solidFill>
                </a:rPr>
                <a:t>&lt;location&gt;)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8812" y="4979699"/>
              <a:ext cx="3583664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person&gt;, is </a:t>
              </a:r>
              <a:r>
                <a:rPr lang="en-US" dirty="0" smtClean="0">
                  <a:solidFill>
                    <a:schemeClr val="tx1"/>
                  </a:solidFill>
                </a:rPr>
                <a:t>director of</a:t>
              </a:r>
              <a:r>
                <a:rPr lang="en-US" dirty="0" smtClean="0">
                  <a:solidFill>
                    <a:schemeClr val="tx1"/>
                  </a:solidFill>
                </a:rPr>
                <a:t>, &lt;org&gt;</a:t>
              </a:r>
              <a:r>
                <a:rPr lang="en-US" dirty="0" smtClean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9" idx="2"/>
              <a:endCxn id="16" idx="0"/>
            </p:cNvCxnSpPr>
            <p:nvPr/>
          </p:nvCxnSpPr>
          <p:spPr>
            <a:xfrm flipH="1">
              <a:off x="2661655" y="4220211"/>
              <a:ext cx="218312" cy="72240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7" idx="0"/>
            </p:cNvCxnSpPr>
            <p:nvPr/>
          </p:nvCxnSpPr>
          <p:spPr>
            <a:xfrm>
              <a:off x="2879967" y="4220211"/>
              <a:ext cx="3730677" cy="7594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2623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Arrest Schema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8405" y="5852716"/>
            <a:ext cx="58008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dirty="0" smtClean="0"/>
              <a:t>Use Personalized Page Rank to find related </a:t>
            </a:r>
            <a:r>
              <a:rPr lang="en-US" dirty="0" smtClean="0"/>
              <a:t>tuples.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823" y="1599756"/>
            <a:ext cx="7554425" cy="3749275"/>
            <a:chOff x="869823" y="1599756"/>
            <a:chExt cx="7554425" cy="3749275"/>
          </a:xfrm>
        </p:grpSpPr>
        <p:sp>
          <p:nvSpPr>
            <p:cNvPr id="7" name="TextBox 6"/>
            <p:cNvSpPr txBox="1"/>
            <p:nvPr/>
          </p:nvSpPr>
          <p:spPr>
            <a:xfrm>
              <a:off x="869823" y="2418649"/>
              <a:ext cx="3433934" cy="36933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(&lt;</a:t>
              </a:r>
              <a:r>
                <a:rPr lang="en-US" dirty="0" smtClean="0">
                  <a:solidFill>
                    <a:schemeClr val="bg1"/>
                  </a:solidFill>
                </a:rPr>
                <a:t>person&gt;</a:t>
              </a:r>
              <a:r>
                <a:rPr lang="en-US" dirty="0" smtClean="0">
                  <a:solidFill>
                    <a:schemeClr val="bg1"/>
                  </a:solidFill>
                </a:rPr>
                <a:t>, arrested by, &lt;org&gt;)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18812" y="1599756"/>
              <a:ext cx="3062135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</a:t>
              </a:r>
              <a:r>
                <a:rPr lang="en-US" dirty="0" smtClean="0">
                  <a:solidFill>
                    <a:schemeClr val="tx1"/>
                  </a:solidFill>
                </a:rPr>
                <a:t>, charged by, &lt;org&gt;)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56177" y="3850879"/>
              <a:ext cx="2847579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person&gt;, </a:t>
              </a:r>
              <a:r>
                <a:rPr lang="en-US" dirty="0" smtClean="0">
                  <a:solidFill>
                    <a:schemeClr val="tx1"/>
                  </a:solidFill>
                </a:rPr>
                <a:t>be in, &lt;location&gt;)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18812" y="3850879"/>
              <a:ext cx="3605436" cy="36933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(&lt;</a:t>
              </a:r>
              <a:r>
                <a:rPr lang="en-US" dirty="0" smtClean="0">
                  <a:solidFill>
                    <a:schemeClr val="tx1"/>
                  </a:solidFill>
                </a:rPr>
                <a:t>person&gt;</a:t>
              </a:r>
              <a:r>
                <a:rPr lang="en-US" dirty="0" smtClean="0">
                  <a:solidFill>
                    <a:schemeClr val="tx1"/>
                  </a:solidFill>
                </a:rPr>
                <a:t>, arrested for , &lt;activity&gt;)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>
              <a:stCxn id="7" idx="0"/>
            </p:cNvCxnSpPr>
            <p:nvPr/>
          </p:nvCxnSpPr>
          <p:spPr>
            <a:xfrm flipV="1">
              <a:off x="2586790" y="1969089"/>
              <a:ext cx="3870368" cy="4495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7" idx="2"/>
              <a:endCxn id="9" idx="0"/>
            </p:cNvCxnSpPr>
            <p:nvPr/>
          </p:nvCxnSpPr>
          <p:spPr>
            <a:xfrm>
              <a:off x="2586790" y="2787981"/>
              <a:ext cx="293177" cy="1062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8" idx="2"/>
            </p:cNvCxnSpPr>
            <p:nvPr/>
          </p:nvCxnSpPr>
          <p:spPr>
            <a:xfrm flipV="1">
              <a:off x="2879967" y="1969088"/>
              <a:ext cx="3469913" cy="18817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2"/>
              <a:endCxn id="10" idx="0"/>
            </p:cNvCxnSpPr>
            <p:nvPr/>
          </p:nvCxnSpPr>
          <p:spPr>
            <a:xfrm>
              <a:off x="2586790" y="2787981"/>
              <a:ext cx="4034740" cy="10628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2"/>
              <a:endCxn id="10" idx="0"/>
            </p:cNvCxnSpPr>
            <p:nvPr/>
          </p:nvCxnSpPr>
          <p:spPr>
            <a:xfrm>
              <a:off x="6349880" y="1969088"/>
              <a:ext cx="271650" cy="18817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69823" y="4942612"/>
              <a:ext cx="3583664" cy="3693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trike="sngStrike" dirty="0" smtClean="0">
                  <a:solidFill>
                    <a:schemeClr val="tx1"/>
                  </a:solidFill>
                </a:rPr>
                <a:t>(&lt;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person&gt;, is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father of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,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&lt;location&gt;)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18812" y="4979699"/>
              <a:ext cx="3583664" cy="369332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trike="sngStrike" dirty="0" smtClean="0">
                  <a:solidFill>
                    <a:schemeClr val="tx1"/>
                  </a:solidFill>
                </a:rPr>
                <a:t>(&lt;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person&gt;, is 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director of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, &lt;org&gt;</a:t>
              </a:r>
              <a:r>
                <a:rPr lang="en-US" strike="sngStrike" dirty="0" smtClean="0">
                  <a:solidFill>
                    <a:schemeClr val="tx1"/>
                  </a:solidFill>
                </a:rPr>
                <a:t>)</a:t>
              </a:r>
              <a:endParaRPr lang="en-US" strike="sngStrike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/>
            <p:cNvCxnSpPr>
              <a:stCxn id="9" idx="2"/>
              <a:endCxn id="16" idx="0"/>
            </p:cNvCxnSpPr>
            <p:nvPr/>
          </p:nvCxnSpPr>
          <p:spPr>
            <a:xfrm flipH="1">
              <a:off x="2661655" y="4220211"/>
              <a:ext cx="218312" cy="72240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2"/>
              <a:endCxn id="17" idx="0"/>
            </p:cNvCxnSpPr>
            <p:nvPr/>
          </p:nvCxnSpPr>
          <p:spPr>
            <a:xfrm>
              <a:off x="2879967" y="4220211"/>
              <a:ext cx="3730677" cy="7594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3514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819</Words>
  <Application>Microsoft Macintosh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Graph Analysis in Rel-grams</vt:lpstr>
      <vt:lpstr>Rel-grams</vt:lpstr>
      <vt:lpstr>Rel-graph: A graph of relations</vt:lpstr>
      <vt:lpstr>Markov Clustering</vt:lpstr>
      <vt:lpstr>Personalized Page Rank</vt:lpstr>
      <vt:lpstr>Evaluation: Find Related Tuples</vt:lpstr>
      <vt:lpstr>Application: Event Schemas</vt:lpstr>
      <vt:lpstr>Example: Arrest Schema</vt:lpstr>
      <vt:lpstr>Example: Arrest Schema</vt:lpstr>
      <vt:lpstr>Example: Arrest Schema</vt:lpstr>
      <vt:lpstr>Example: Arrest Schema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Analysis in Rel-grams</dc:title>
  <dc:creator>Niranjan Balasubramanian</dc:creator>
  <cp:lastModifiedBy>Niranjan Balasubramanian</cp:lastModifiedBy>
  <cp:revision>35</cp:revision>
  <dcterms:created xsi:type="dcterms:W3CDTF">2013-09-16T21:45:25Z</dcterms:created>
  <dcterms:modified xsi:type="dcterms:W3CDTF">2013-09-18T17:34:41Z</dcterms:modified>
</cp:coreProperties>
</file>