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800" i="1" dirty="0">
                <a:solidFill>
                  <a:srgbClr val="FFFF00"/>
                </a:solidFill>
                <a:latin typeface="Comic Sans MS"/>
              </a:rPr>
              <a:t>WELCOME TO OUR AMAZING PRESENTATION!!!</a:t>
            </a:r>
          </a:p>
        </p:txBody>
      </p:sp>
      <p:sp>
        <p:nvSpPr>
          <p:cNvPr id="3" name="Subtitle 2"/>
          <p:cNvSpPr>
            <a:spLocks noGrp="1"/>
          </p:cNvSpPr>
          <p:nvPr>
            <p:ph type="subTitle" idx="1"/>
          </p:nvPr>
        </p:nvSpPr>
        <p:spPr/>
        <p:txBody>
          <a:bodyPr/>
          <a:lstStyle/>
          <a:p>
            <a:pPr algn="ctr"/>
            <a:r>
              <a:rPr sz="600">
                <a:solidFill>
                  <a:srgbClr val="808080"/>
                </a:solidFill>
                <a:latin typeface="Papyrus"/>
              </a:rPr>
              <a:t>this is all in lowercase and has terrible readability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sz="900">
                <a:solidFill>
                  <a:srgbClr val="FF00FF"/>
                </a:solidFill>
                <a:latin typeface="Times New Roman"/>
              </a:rPr>
              <a:t>ALL CAPS TITLE THAT IS VERY HARD TO READ</a:t>
            </a:r>
          </a:p>
        </p:txBody>
      </p:sp>
      <p:sp>
        <p:nvSpPr>
          <p:cNvPr id="3" name="Content Placeholder 2"/>
          <p:cNvSpPr>
            <a:spLocks noGrp="1"/>
          </p:cNvSpPr>
          <p:nvPr>
            <p:ph idx="1"/>
          </p:nvPr>
        </p:nvSpPr>
        <p:spPr/>
        <p:txBody>
          <a:bodyPr>
            <a:normAutofit fontScale="92500"/>
          </a:bodyPr>
          <a:lstStyle/>
          <a:p>
            <a:pPr algn="just"/>
            <a:r>
              <a:rPr sz="700">
                <a:solidFill>
                  <a:srgbClr val="006400"/>
                </a:solidFill>
                <a:latin typeface="Courier New"/>
              </a:rPr>
              <a:t>this entire paragraph is in lowercase which violates sentence case guidelines and uses way too many characters per line making it extremely difficult to read and comprehend the content because it goes on and on without proper breaks or formatting and uses terrible fonts that are not SAP approved and has poor color contrast making it nearly impossible for people with accessibility needs to read this content properly.</a:t>
            </a:r>
          </a:p>
          <a:p>
            <a:pPr algn="ctr"/>
            <a:r>
              <a:rPr sz="1000" i="1">
                <a:solidFill>
                  <a:srgbClr val="FFA500"/>
                </a:solidFill>
                <a:latin typeface="Impact"/>
              </a:rPr>
              <a:t>    </a:t>
            </a:r>
          </a:p>
          <a:p>
            <a:r>
              <a:rPr sz="800" u="sng">
                <a:solidFill>
                  <a:srgbClr val="800080"/>
                </a:solidFill>
                <a:latin typeface="Brush Script MT"/>
              </a:rPr>
              <a:t>THEN WE SWITCH TO ALL CAPS WHICH IS ALSO TERRIBLE FOR READABILITY AND ACCESSIBILITY.</a:t>
            </a:r>
          </a:p>
          <a:p>
            <a:endParaRPr sz="800" u="sng">
              <a:solidFill>
                <a:srgbClr val="800080"/>
              </a:solidFill>
              <a:latin typeface="Brush Script MT"/>
            </a:endParaRPr>
          </a:p>
          <a:p>
            <a:r>
              <a:t>Then We Use Title Case For Everything Which Is Not Recommended Unless It's A Proper Noun.</a:t>
            </a:r>
          </a:p>
          <a:p>
            <a:endParaRPr/>
          </a:p>
          <a:p>
            <a:r>
              <a:t>We also use italics everywhere which is explicitly discouraged for accessibility reasons and makes text very hard to read for many people.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900">
                <a:solidFill>
                  <a:srgbClr val="FF1493"/>
                </a:solidFill>
                <a:latin typeface="Algerian"/>
              </a:rPr>
              <a:t>Bullet Points Done Wrong</a:t>
            </a:r>
          </a:p>
        </p:txBody>
      </p:sp>
      <p:sp>
        <p:nvSpPr>
          <p:cNvPr id="3" name="Content Placeholder 2"/>
          <p:cNvSpPr>
            <a:spLocks noGrp="1"/>
          </p:cNvSpPr>
          <p:nvPr>
            <p:ph idx="1"/>
          </p:nvPr>
        </p:nvSpPr>
        <p:spPr/>
        <p:txBody>
          <a:bodyPr/>
          <a:lstStyle/>
          <a:p>
            <a:pPr algn="ctr"/>
            <a:r>
              <a:rPr sz="600" i="1">
                <a:solidFill>
                  <a:srgbClr val="8B4513"/>
                </a:solidFill>
                <a:latin typeface="Chiller"/>
              </a:rPr>
              <a:t>• this bullet point is all lowercase and way too long with more than 80 characters making it very difficult to read and understand</a:t>
            </a:r>
          </a:p>
          <a:p>
            <a:pPr algn="ctr"/>
            <a:r>
              <a:rPr sz="600" i="1">
                <a:solidFill>
                  <a:srgbClr val="8B4513"/>
                </a:solidFill>
                <a:latin typeface="Chiller"/>
              </a:rPr>
              <a:t>• THIS BULLET IS ALL CAPS WHICH IS TERRIBLE</a:t>
            </a:r>
          </a:p>
          <a:p>
            <a:pPr algn="ctr"/>
            <a:r>
              <a:rPr sz="600" i="1">
                <a:solidFill>
                  <a:srgbClr val="8B4513"/>
                </a:solidFill>
                <a:latin typeface="Chiller"/>
              </a:rPr>
              <a:t>• This Bullet Uses Title Case For Every Word Which Is Wrong</a:t>
            </a:r>
          </a:p>
          <a:p>
            <a:pPr algn="ctr"/>
            <a:r>
              <a:rPr sz="600" i="1">
                <a:solidFill>
                  <a:srgbClr val="8B4513"/>
                </a:solidFill>
                <a:latin typeface="Chiller"/>
              </a:rPr>
              <a:t>• This bullet uses "quotation marks for emphasis" instead of bold</a:t>
            </a:r>
          </a:p>
          <a:p>
            <a:pPr algn="ctr"/>
            <a:r>
              <a:rPr sz="600" i="1">
                <a:solidFill>
                  <a:srgbClr val="8B4513"/>
                </a:solidFill>
                <a:latin typeface="Chiller"/>
              </a:rPr>
              <a:t>• This bullet uses _underscores_ and *asterisks* for emphasis</a:t>
            </a:r>
          </a:p>
          <a:p>
            <a:pPr algn="ctr"/>
            <a:r>
              <a:rPr sz="600" i="1">
                <a:solidFill>
                  <a:srgbClr val="8B4513"/>
                </a:solidFill>
                <a:latin typeface="Chiller"/>
              </a:rPr>
              <a:t>• This bullet has a hyperlink that just says "click here" which is not descriptive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700">
                <a:solidFill>
                  <a:srgbClr val="FF4500"/>
                </a:solidFill>
                <a:latin typeface="Jokerman"/>
              </a:rPr>
              <a:t>wrong emphasis techniques</a:t>
            </a:r>
          </a:p>
        </p:txBody>
      </p:sp>
      <p:sp>
        <p:nvSpPr>
          <p:cNvPr id="3" name="Content Placeholder 2"/>
          <p:cNvSpPr>
            <a:spLocks noGrp="1"/>
          </p:cNvSpPr>
          <p:nvPr>
            <p:ph idx="1"/>
          </p:nvPr>
        </p:nvSpPr>
        <p:spPr/>
        <p:txBody>
          <a:bodyPr/>
          <a:lstStyle/>
          <a:p>
            <a:r>
              <a:rPr sz="800" i="1">
                <a:solidFill>
                  <a:srgbClr val="4B0082"/>
                </a:solidFill>
                <a:latin typeface="Curlz MT"/>
              </a:rPr>
              <a:t>Here we use "quotation marks" for emphasis instead of bold.</a:t>
            </a:r>
          </a:p>
          <a:p>
            <a:r>
              <a:rPr sz="800" u="sng">
                <a:solidFill>
                  <a:srgbClr val="4B0082"/>
                </a:solidFill>
                <a:latin typeface="Curlz MT"/>
              </a:rPr>
              <a:t>    </a:t>
            </a:r>
          </a:p>
          <a:p>
            <a:r>
              <a:rPr sz="800" i="1">
                <a:solidFill>
                  <a:srgbClr val="4B0082"/>
                </a:solidFill>
                <a:latin typeface="Curlz MT"/>
              </a:rPr>
              <a:t>We also use italics for emphasis which is discouraged.</a:t>
            </a:r>
          </a:p>
          <a:p>
            <a:endParaRPr sz="800" i="1">
              <a:solidFill>
                <a:srgbClr val="4B0082"/>
              </a:solidFill>
              <a:latin typeface="Curlz MT"/>
            </a:endParaRPr>
          </a:p>
          <a:p>
            <a:r>
              <a:rPr sz="800" i="1">
                <a:solidFill>
                  <a:srgbClr val="4B0082"/>
                </a:solidFill>
                <a:latin typeface="Curlz MT"/>
              </a:rPr>
              <a:t>We underline random words which can be confused with hyperlinks.</a:t>
            </a:r>
          </a:p>
          <a:p>
            <a:endParaRPr sz="800" i="1">
              <a:solidFill>
                <a:srgbClr val="4B0082"/>
              </a:solidFill>
              <a:latin typeface="Curlz MT"/>
            </a:endParaRPr>
          </a:p>
          <a:p>
            <a:r>
              <a:rPr sz="800" i="1">
                <a:solidFill>
                  <a:srgbClr val="4B0082"/>
                </a:solidFill>
                <a:latin typeface="Curlz MT"/>
              </a:rPr>
              <a:t>ENTIRE SENTENCES ARE IN CAPS WHICH IS WRONG.</a:t>
            </a:r>
          </a:p>
          <a:p>
            <a:endParaRPr sz="800" i="1">
              <a:solidFill>
                <a:srgbClr val="4B0082"/>
              </a:solidFill>
              <a:latin typeface="Curlz MT"/>
            </a:endParaRPr>
          </a:p>
          <a:p>
            <a:r>
              <a:rPr sz="800" i="1">
                <a:solidFill>
                  <a:srgbClr val="4B0082"/>
                </a:solidFill>
                <a:latin typeface="Curlz MT"/>
              </a:rPr>
              <a:t>We use multiple forms of emphasis together like "bold italics underlined" text.</a:t>
            </a:r>
          </a:p>
          <a:p>
            <a:endParaRPr sz="800" i="1">
              <a:solidFill>
                <a:srgbClr val="4B0082"/>
              </a:solidFill>
              <a:latin typeface="Curlz MT"/>
            </a:endParaRPr>
          </a:p>
          <a:p>
            <a:r>
              <a:rPr sz="800" i="1">
                <a:solidFill>
                  <a:srgbClr val="4B0082"/>
                </a:solidFill>
                <a:latin typeface="Curlz MT"/>
              </a:rPr>
              <a:t>We also use !!!excessive!!! punctuation for emphasis.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14400"/>
            <a:ext cx="7315200" cy="5486400"/>
          </a:xfrm>
          <a:prstGeom prst="rect">
            <a:avLst/>
          </a:prstGeom>
          <a:noFill/>
        </p:spPr>
        <p:txBody>
          <a:bodyPr wrap="none">
            <a:spAutoFit/>
          </a:bodyPr>
          <a:lstStyle/>
          <a:p>
            <a:r>
              <a:rPr sz="500">
                <a:solidFill>
                  <a:srgbClr val="FFFF64"/>
                </a:solidFill>
                <a:latin typeface="Mistral"/>
              </a:rPr>
              <a:t>This text has terrible contrast - yellow text on white background</a:t>
            </a:r>
          </a:p>
          <a:p>
            <a:r>
              <a:rPr sz="600">
                <a:solidFill>
                  <a:srgbClr val="DCDCDC"/>
                </a:solidFill>
                <a:latin typeface="Old English Text MT"/>
              </a:rPr>
              <a:t>This is light gray on white - also terrible contrast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334</Words>
  <Application>Microsoft Macintosh PowerPoint</Application>
  <PresentationFormat>On-screen Show (4:3)</PresentationFormat>
  <Paragraphs>31</Paragraphs>
  <Slides>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vt:i4>
      </vt:variant>
    </vt:vector>
  </HeadingPairs>
  <TitlesOfParts>
    <vt:vector size="20" baseType="lpstr">
      <vt:lpstr>Brush Script MT</vt:lpstr>
      <vt:lpstr>Algerian</vt:lpstr>
      <vt:lpstr>Arial</vt:lpstr>
      <vt:lpstr>Calibri</vt:lpstr>
      <vt:lpstr>Chiller</vt:lpstr>
      <vt:lpstr>Comic Sans MS</vt:lpstr>
      <vt:lpstr>Courier New</vt:lpstr>
      <vt:lpstr>Curlz MT</vt:lpstr>
      <vt:lpstr>Impact</vt:lpstr>
      <vt:lpstr>Jokerman</vt:lpstr>
      <vt:lpstr>Mistral</vt:lpstr>
      <vt:lpstr>Old English Text MT</vt:lpstr>
      <vt:lpstr>Papyrus</vt:lpstr>
      <vt:lpstr>Times New Roman</vt:lpstr>
      <vt:lpstr>Office Theme</vt:lpstr>
      <vt:lpstr>WELCOME TO OUR AMAZING PRESENTATION!!!</vt:lpstr>
      <vt:lpstr>ALL CAPS TITLE THAT IS VERY HARD TO READ</vt:lpstr>
      <vt:lpstr>Bullet Points Done Wrong</vt:lpstr>
      <vt:lpstr>wrong emphasis techniques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Gowda, Niranjan J</cp:lastModifiedBy>
  <cp:revision>2</cp:revision>
  <dcterms:created xsi:type="dcterms:W3CDTF">2013-01-27T09:14:16Z</dcterms:created>
  <dcterms:modified xsi:type="dcterms:W3CDTF">2025-06-17T13:46:11Z</dcterms:modified>
  <cp:category/>
</cp:coreProperties>
</file>