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270" r:id="rId4"/>
    <p:sldId id="287" r:id="rId5"/>
    <p:sldId id="296" r:id="rId6"/>
    <p:sldId id="289" r:id="rId7"/>
    <p:sldId id="290" r:id="rId8"/>
    <p:sldId id="295" r:id="rId9"/>
    <p:sldId id="280" r:id="rId10"/>
    <p:sldId id="284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86378"/>
  </p:normalViewPr>
  <p:slideViewPr>
    <p:cSldViewPr snapToGrid="0">
      <p:cViewPr varScale="1">
        <p:scale>
          <a:sx n="91" d="100"/>
          <a:sy n="91" d="100"/>
        </p:scale>
        <p:origin x="208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28/03/20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Case Study Submission</a:t>
            </a:r>
            <a:br>
              <a:rPr lang="en-IN" sz="2800" dirty="0"/>
            </a:br>
            <a:r>
              <a:rPr lang="en-IN" sz="2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</a:t>
            </a:r>
          </a:p>
          <a:p>
            <a:pPr algn="l"/>
            <a:r>
              <a:rPr lang="en-IN" sz="1800" dirty="0"/>
              <a:t>Sukanya Desikan</a:t>
            </a:r>
          </a:p>
          <a:p>
            <a:pPr algn="l"/>
            <a:r>
              <a:rPr lang="en-IN" sz="1800" dirty="0"/>
              <a:t>Niranjan </a:t>
            </a:r>
            <a:r>
              <a:rPr lang="en-IN" sz="1800" dirty="0" err="1"/>
              <a:t>Harpale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9244-E7C3-1E44-B07F-EF03E3DE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81" y="267656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 the interest rates for good quality loans with purpose ‘small business’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7E267-71B6-BE4D-BE60-6F3AAEB94842}"/>
              </a:ext>
            </a:extLst>
          </p:cNvPr>
          <p:cNvSpPr txBox="1"/>
          <p:nvPr/>
        </p:nvSpPr>
        <p:spPr>
          <a:xfrm>
            <a:off x="226758" y="1334883"/>
            <a:ext cx="9919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Distribution of % loans across purposes</a:t>
            </a:r>
          </a:p>
          <a:p>
            <a:r>
              <a:rPr lang="en-US" sz="1200" i="1" dirty="0"/>
              <a:t>Small business contributes to ~10% of total loans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B5C93-0BE1-3E49-A031-95DB8D76D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5"/>
          <a:stretch/>
        </p:blipFill>
        <p:spPr>
          <a:xfrm>
            <a:off x="372868" y="1858103"/>
            <a:ext cx="10557727" cy="1750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FA4BB4-9C69-8442-8A7D-B4FECF8DADBF}"/>
              </a:ext>
            </a:extLst>
          </p:cNvPr>
          <p:cNvSpPr txBox="1"/>
          <p:nvPr/>
        </p:nvSpPr>
        <p:spPr>
          <a:xfrm>
            <a:off x="226758" y="3644522"/>
            <a:ext cx="537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For Small Business - Number of loans across interest rate bins</a:t>
            </a:r>
          </a:p>
          <a:p>
            <a:r>
              <a:rPr lang="en-US" sz="1200" i="1" dirty="0"/>
              <a:t>There are more loans existing for high interest rate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843FB7-14CA-7A45-9C30-61AF43EFCA49}"/>
              </a:ext>
            </a:extLst>
          </p:cNvPr>
          <p:cNvSpPr/>
          <p:nvPr/>
        </p:nvSpPr>
        <p:spPr>
          <a:xfrm>
            <a:off x="4420927" y="2910213"/>
            <a:ext cx="662200" cy="7058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96C449-1B12-0E41-892F-71A91468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09" y="4167742"/>
            <a:ext cx="2317451" cy="2690258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5D21C6E-E525-5440-ABAA-2C31FB349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4921"/>
              </p:ext>
            </p:extLst>
          </p:nvPr>
        </p:nvGraphicFramePr>
        <p:xfrm>
          <a:off x="6090010" y="4248994"/>
          <a:ext cx="4527002" cy="2501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3219">
                  <a:extLst>
                    <a:ext uri="{9D8B030D-6E8A-4147-A177-3AD203B41FA5}">
                      <a16:colId xmlns:a16="http://schemas.microsoft.com/office/drawing/2014/main" val="1473635764"/>
                    </a:ext>
                  </a:extLst>
                </a:gridCol>
                <a:gridCol w="1217345">
                  <a:extLst>
                    <a:ext uri="{9D8B030D-6E8A-4147-A177-3AD203B41FA5}">
                      <a16:colId xmlns:a16="http://schemas.microsoft.com/office/drawing/2014/main" val="2552147781"/>
                    </a:ext>
                  </a:extLst>
                </a:gridCol>
                <a:gridCol w="1103219">
                  <a:extLst>
                    <a:ext uri="{9D8B030D-6E8A-4147-A177-3AD203B41FA5}">
                      <a16:colId xmlns:a16="http://schemas.microsoft.com/office/drawing/2014/main" val="1362154462"/>
                    </a:ext>
                  </a:extLst>
                </a:gridCol>
                <a:gridCol w="1103219">
                  <a:extLst>
                    <a:ext uri="{9D8B030D-6E8A-4147-A177-3AD203B41FA5}">
                      <a16:colId xmlns:a16="http://schemas.microsoft.com/office/drawing/2014/main" val="2140860330"/>
                    </a:ext>
                  </a:extLst>
                </a:gridCol>
              </a:tblGrid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Bins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# Loans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% Loans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969842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42014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224880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18426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51704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233348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936104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961251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55338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044066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13561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9590"/>
                  </a:ext>
                </a:extLst>
              </a:tr>
              <a:tr h="155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68623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63789EE-BAF4-9248-B3FA-731BE92693E2}"/>
              </a:ext>
            </a:extLst>
          </p:cNvPr>
          <p:cNvSpPr txBox="1"/>
          <p:nvPr/>
        </p:nvSpPr>
        <p:spPr>
          <a:xfrm>
            <a:off x="6016283" y="3644522"/>
            <a:ext cx="628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For Small Business - Loans across interest rate bins for every grade</a:t>
            </a:r>
          </a:p>
          <a:p>
            <a:r>
              <a:rPr lang="en-US" sz="1200" i="1" dirty="0"/>
              <a:t>Medium &amp; High interest rates are assigned even for good quality loans in grade  C and D</a:t>
            </a:r>
            <a:endParaRPr lang="en-US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6A17F-7632-A549-98FC-7E59072EA765}"/>
              </a:ext>
            </a:extLst>
          </p:cNvPr>
          <p:cNvSpPr/>
          <p:nvPr/>
        </p:nvSpPr>
        <p:spPr>
          <a:xfrm>
            <a:off x="6090011" y="5038266"/>
            <a:ext cx="4527002" cy="7734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2F2007-428E-E847-B4B8-30C45596E819}"/>
              </a:ext>
            </a:extLst>
          </p:cNvPr>
          <p:cNvCxnSpPr>
            <a:cxnSpLocks/>
          </p:cNvCxnSpPr>
          <p:nvPr/>
        </p:nvCxnSpPr>
        <p:spPr>
          <a:xfrm>
            <a:off x="5856850" y="3756032"/>
            <a:ext cx="0" cy="31019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9244-E7C3-1E44-B07F-EF03E3DE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81" y="267656"/>
            <a:ext cx="9313817" cy="856138"/>
          </a:xfrm>
        </p:spPr>
        <p:txBody>
          <a:bodyPr>
            <a:normAutofit/>
          </a:bodyPr>
          <a:lstStyle/>
          <a:p>
            <a:r>
              <a:rPr lang="en-US" dirty="0"/>
              <a:t>Scope to improve verification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D6CF3-7FDE-FE41-BDC6-BAF139241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7" b="2767"/>
          <a:stretch/>
        </p:blipFill>
        <p:spPr>
          <a:xfrm>
            <a:off x="1138981" y="1729812"/>
            <a:ext cx="9819393" cy="2666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813B4-DF44-9F4A-97D0-EC1BF6EDB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3" b="2527"/>
          <a:stretch/>
        </p:blipFill>
        <p:spPr>
          <a:xfrm>
            <a:off x="1089146" y="4947580"/>
            <a:ext cx="9819393" cy="189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8B6A1F-496B-F147-A9E9-DE6EA99C7FF3}"/>
              </a:ext>
            </a:extLst>
          </p:cNvPr>
          <p:cNvSpPr txBox="1"/>
          <p:nvPr/>
        </p:nvSpPr>
        <p:spPr>
          <a:xfrm>
            <a:off x="1089146" y="1036623"/>
            <a:ext cx="991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Default rates across verification status</a:t>
            </a:r>
          </a:p>
          <a:p>
            <a:r>
              <a:rPr lang="en-US" sz="1200" i="1" dirty="0"/>
              <a:t>Observation : Verified loans have comparatively higher default rates. Since it is expected that if a loan is verified the chances of default decreases, this data suggests an improvement to the process is required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C7627-F4ED-974F-947D-D023B70A0FED}"/>
              </a:ext>
            </a:extLst>
          </p:cNvPr>
          <p:cNvSpPr txBox="1"/>
          <p:nvPr/>
        </p:nvSpPr>
        <p:spPr>
          <a:xfrm>
            <a:off x="989477" y="4410293"/>
            <a:ext cx="9919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Loan amount across verification status</a:t>
            </a:r>
          </a:p>
          <a:p>
            <a:r>
              <a:rPr lang="en-US" sz="1200" i="1" dirty="0"/>
              <a:t>Observation: This suggests that verified loans have higher loan amounts. The process can be made more thorough by verifying even lesser loan amounts </a:t>
            </a:r>
          </a:p>
        </p:txBody>
      </p:sp>
    </p:spTree>
    <p:extLst>
      <p:ext uri="{BB962C8B-B14F-4D97-AF65-F5344CB8AC3E}">
        <p14:creationId xmlns:p14="http://schemas.microsoft.com/office/powerpoint/2010/main" val="2050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D352-0672-C44D-A49E-9F6FC124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&amp; Approach</a:t>
            </a:r>
          </a:p>
        </p:txBody>
      </p:sp>
    </p:spTree>
    <p:extLst>
      <p:ext uri="{BB962C8B-B14F-4D97-AF65-F5344CB8AC3E}">
        <p14:creationId xmlns:p14="http://schemas.microsoft.com/office/powerpoint/2010/main" val="390225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Defaults are rising across the years along with increase in loans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DD632-657D-0641-BAFB-553E6143F793}"/>
              </a:ext>
            </a:extLst>
          </p:cNvPr>
          <p:cNvSpPr txBox="1"/>
          <p:nvPr/>
        </p:nvSpPr>
        <p:spPr>
          <a:xfrm>
            <a:off x="266700" y="1635998"/>
            <a:ext cx="54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loans across years – Split by Loan Status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9CF00D-8755-A84B-B75F-ED5E1275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077482"/>
            <a:ext cx="5675011" cy="35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B3E09A-85DD-124F-92F8-973872F33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1"/>
          <a:stretch/>
        </p:blipFill>
        <p:spPr>
          <a:xfrm>
            <a:off x="6096000" y="2077482"/>
            <a:ext cx="5829300" cy="35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79ECB8-8C58-FA4D-BCA6-E431F7624808}"/>
              </a:ext>
            </a:extLst>
          </p:cNvPr>
          <p:cNvSpPr txBox="1"/>
          <p:nvPr/>
        </p:nvSpPr>
        <p:spPr>
          <a:xfrm>
            <a:off x="6061093" y="1662152"/>
            <a:ext cx="54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Invested across years– Split by Loan Status</a:t>
            </a:r>
          </a:p>
        </p:txBody>
      </p:sp>
    </p:spTree>
    <p:extLst>
      <p:ext uri="{BB962C8B-B14F-4D97-AF65-F5344CB8AC3E}">
        <p14:creationId xmlns:p14="http://schemas.microsoft.com/office/powerpoint/2010/main" val="429258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D75A-D1B3-AA41-A305-CE70C93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43" y="249644"/>
            <a:ext cx="9313817" cy="5984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Approach to identify factors affecting default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A7E53-535A-0B44-8E2F-7F595B7ABC8E}"/>
              </a:ext>
            </a:extLst>
          </p:cNvPr>
          <p:cNvGrpSpPr/>
          <p:nvPr/>
        </p:nvGrpSpPr>
        <p:grpSpPr>
          <a:xfrm>
            <a:off x="818411" y="963468"/>
            <a:ext cx="9431280" cy="5913997"/>
            <a:chOff x="427015" y="810360"/>
            <a:chExt cx="9431280" cy="60476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11DAE3C-33A2-0C45-AE60-AFC0DCF4513F}"/>
                </a:ext>
              </a:extLst>
            </p:cNvPr>
            <p:cNvSpPr/>
            <p:nvPr/>
          </p:nvSpPr>
          <p:spPr>
            <a:xfrm>
              <a:off x="1419286" y="1674340"/>
              <a:ext cx="1007999" cy="86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3600"/>
                <a:gd name="f8" fmla="val 1500"/>
                <a:gd name="f9" fmla="val 1800"/>
                <a:gd name="f10" fmla="val 3000"/>
                <a:gd name="f11" fmla="val 14409"/>
                <a:gd name="f12" fmla="val 20100"/>
                <a:gd name="f13" fmla="val 16209"/>
                <a:gd name="f14" fmla="val 18600"/>
                <a:gd name="f15" fmla="val 18009"/>
                <a:gd name="f16" fmla="val 11610"/>
                <a:gd name="f17" fmla="val 17893"/>
                <a:gd name="f18" fmla="val 11472"/>
                <a:gd name="f19" fmla="val 20839"/>
                <a:gd name="f20" fmla="val 4833"/>
                <a:gd name="f21" fmla="val 21528"/>
                <a:gd name="f22" fmla="val 2450"/>
                <a:gd name="f23" fmla="val 21113"/>
                <a:gd name="f24" fmla="val 1591"/>
                <a:gd name="f25" fmla="val 20781"/>
                <a:gd name="f26" fmla="val 20300"/>
                <a:gd name="f27" fmla="+- 0 0 0"/>
                <a:gd name="f28" fmla="*/ f3 1 21600"/>
                <a:gd name="f29" fmla="*/ f4 1 21600"/>
                <a:gd name="f30" fmla="*/ f27 f0 1"/>
                <a:gd name="f31" fmla="*/ 0 f28 1"/>
                <a:gd name="f32" fmla="*/ 18600 f28 1"/>
                <a:gd name="f33" fmla="*/ 18009 f29 1"/>
                <a:gd name="f34" fmla="*/ 3600 f29 1"/>
                <a:gd name="f35" fmla="*/ 10800 f28 1"/>
                <a:gd name="f36" fmla="*/ 0 f29 1"/>
                <a:gd name="f37" fmla="*/ f30 1 f2"/>
                <a:gd name="f38" fmla="*/ 10800 f29 1"/>
                <a:gd name="f39" fmla="*/ 19890 f29 1"/>
                <a:gd name="f40" fmla="*/ 21600 f28 1"/>
                <a:gd name="f41" fmla="+- f37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35" y="f36"/>
                </a:cxn>
                <a:cxn ang="f41">
                  <a:pos x="f31" y="f38"/>
                </a:cxn>
                <a:cxn ang="f41">
                  <a:pos x="f35" y="f39"/>
                </a:cxn>
                <a:cxn ang="f41">
                  <a:pos x="f40" y="f38"/>
                </a:cxn>
              </a:cxnLst>
              <a:rect l="f31" t="f34" r="f32" b="f33"/>
              <a:pathLst>
                <a:path w="21600" h="21600">
                  <a:moveTo>
                    <a:pt x="f5" y="f7"/>
                  </a:moveTo>
                  <a:lnTo>
                    <a:pt x="f8" y="f7"/>
                  </a:lnTo>
                  <a:lnTo>
                    <a:pt x="f8" y="f9"/>
                  </a:lnTo>
                  <a:lnTo>
                    <a:pt x="f10" y="f9"/>
                  </a:lnTo>
                  <a:lnTo>
                    <a:pt x="f10" y="f5"/>
                  </a:lnTo>
                  <a:lnTo>
                    <a:pt x="f6" y="f5"/>
                  </a:lnTo>
                  <a:lnTo>
                    <a:pt x="f6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5" y="f26"/>
                  </a:cubicBezTo>
                  <a:close/>
                </a:path>
                <a:path w="21600" h="21600" fill="none">
                  <a:moveTo>
                    <a:pt x="f8" y="f7"/>
                  </a:moveTo>
                  <a:lnTo>
                    <a:pt x="f14" y="f7"/>
                  </a:lnTo>
                  <a:lnTo>
                    <a:pt x="f14" y="f13"/>
                  </a:lnTo>
                </a:path>
                <a:path w="21600" h="21600" fill="none">
                  <a:moveTo>
                    <a:pt x="f10" y="f9"/>
                  </a:moveTo>
                  <a:lnTo>
                    <a:pt x="f12" y="f9"/>
                  </a:lnTo>
                  <a:lnTo>
                    <a:pt x="f12" y="f11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100" b="0" i="0" u="none" strike="noStrike" kern="1200" cap="none" dirty="0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Data Frames</a:t>
              </a:r>
            </a:p>
          </p:txBody>
        </p:sp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5F55A4F3-EEF9-9641-B3E2-C41DEDE1FCF1}"/>
                </a:ext>
              </a:extLst>
            </p:cNvPr>
            <p:cNvSpPr/>
            <p:nvPr/>
          </p:nvSpPr>
          <p:spPr>
            <a:xfrm>
              <a:off x="2283285" y="2034340"/>
              <a:ext cx="720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C35D5B0-7978-FA47-8A9C-0BDDE0B19C59}"/>
                </a:ext>
              </a:extLst>
            </p:cNvPr>
            <p:cNvSpPr/>
            <p:nvPr/>
          </p:nvSpPr>
          <p:spPr>
            <a:xfrm>
              <a:off x="3003286" y="1818340"/>
              <a:ext cx="1368000" cy="3600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2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Data Cleaning</a:t>
              </a: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13F9C2AA-1922-C344-813C-6301EDE12C00}"/>
                </a:ext>
              </a:extLst>
            </p:cNvPr>
            <p:cNvSpPr/>
            <p:nvPr/>
          </p:nvSpPr>
          <p:spPr>
            <a:xfrm>
              <a:off x="4371286" y="2034340"/>
              <a:ext cx="648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06A8091-8E60-F14B-84BD-77CE21E60A20}"/>
                </a:ext>
              </a:extLst>
            </p:cNvPr>
            <p:cNvSpPr/>
            <p:nvPr/>
          </p:nvSpPr>
          <p:spPr>
            <a:xfrm>
              <a:off x="5019286" y="1746340"/>
              <a:ext cx="1080000" cy="576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2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Data For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2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Analysis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9389592-B46E-6149-B6EB-E79BBEFC2317}"/>
                </a:ext>
              </a:extLst>
            </p:cNvPr>
            <p:cNvSpPr/>
            <p:nvPr/>
          </p:nvSpPr>
          <p:spPr>
            <a:xfrm>
              <a:off x="1131286" y="1278340"/>
              <a:ext cx="5184000" cy="15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6480">
              <a:solidFill>
                <a:srgbClr val="000000"/>
              </a:solidFill>
              <a:custDash>
                <a:ds d="283333" sp="283333"/>
                <a:ds d="283333" sp="283333"/>
                <a:ds d="1411111" sp="283333"/>
                <a:ds d="1411111" sp="283333"/>
                <a:ds d="1411111" sp="283333"/>
              </a:custDash>
            </a:ln>
          </p:spPr>
          <p:txBody>
            <a:bodyPr vert="horz" wrap="none" lIns="93240" tIns="48240" rIns="93240" bIns="4824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FF2CC0-4D41-EB46-B27F-8E5617C0BD0F}"/>
                </a:ext>
              </a:extLst>
            </p:cNvPr>
            <p:cNvSpPr txBox="1"/>
            <p:nvPr/>
          </p:nvSpPr>
          <p:spPr>
            <a:xfrm>
              <a:off x="1131286" y="882340"/>
              <a:ext cx="2520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2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Data Understanding &amp; Cleaning</a:t>
              </a: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13368FC-77AA-784D-AAC4-90CFEC44208E}"/>
                </a:ext>
              </a:extLst>
            </p:cNvPr>
            <p:cNvSpPr/>
            <p:nvPr/>
          </p:nvSpPr>
          <p:spPr>
            <a:xfrm>
              <a:off x="6099286" y="2034340"/>
              <a:ext cx="720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0597F33-E2BE-F541-A06D-DE868FFB38AE}"/>
                </a:ext>
              </a:extLst>
            </p:cNvPr>
            <p:cNvSpPr/>
            <p:nvPr/>
          </p:nvSpPr>
          <p:spPr>
            <a:xfrm>
              <a:off x="6819286" y="1170339"/>
              <a:ext cx="2880000" cy="259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1. Find Categorical and Quantitative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Variables.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2. Analyze, check distribution of each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of these variables.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3. Add derived columns if required.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4. Plot graphs and take insights.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02807D-D514-1645-932B-D7415A7ED8E1}"/>
                </a:ext>
              </a:extLst>
            </p:cNvPr>
            <p:cNvSpPr txBox="1"/>
            <p:nvPr/>
          </p:nvSpPr>
          <p:spPr>
            <a:xfrm>
              <a:off x="6891285" y="1213900"/>
              <a:ext cx="2043000" cy="316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600" b="1" i="0" u="sng" strike="noStrike" kern="1200" cap="none">
                  <a:ln>
                    <a:noFill/>
                  </a:ln>
                  <a:uFillTx/>
                  <a:latin typeface="Liberation Sans" pitchFamily="18"/>
                  <a:ea typeface="Noto Sans CJK SC Regular" pitchFamily="2"/>
                  <a:cs typeface="FreeSans" pitchFamily="2"/>
                </a:rPr>
                <a:t>Univariate Analysis</a:t>
              </a: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F633A98B-BBCF-AA46-8BAD-8885A578C6C0}"/>
                </a:ext>
              </a:extLst>
            </p:cNvPr>
            <p:cNvSpPr/>
            <p:nvPr/>
          </p:nvSpPr>
          <p:spPr>
            <a:xfrm>
              <a:off x="8187286" y="3762340"/>
              <a:ext cx="0" cy="432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531E42E-F40D-F748-9445-AB80B203CAE2}"/>
                </a:ext>
              </a:extLst>
            </p:cNvPr>
            <p:cNvSpPr/>
            <p:nvPr/>
          </p:nvSpPr>
          <p:spPr>
            <a:xfrm>
              <a:off x="6819286" y="4122340"/>
              <a:ext cx="2880000" cy="259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1. Analyze each categorical and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quanitative variables according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to the segments of values.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2. Add derived columns if required.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3. Plot graphs of the segments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and take insights.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58A421-85C7-624C-B4C0-DFBDDE3E05E8}"/>
                </a:ext>
              </a:extLst>
            </p:cNvPr>
            <p:cNvSpPr txBox="1"/>
            <p:nvPr/>
          </p:nvSpPr>
          <p:spPr>
            <a:xfrm>
              <a:off x="6864286" y="4122340"/>
              <a:ext cx="2835000" cy="5418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500" b="1" i="0" u="sng" strike="noStrike" kern="1200" cap="none">
                  <a:ln>
                    <a:noFill/>
                  </a:ln>
                  <a:uFillTx/>
                  <a:latin typeface="Liberation Sans" pitchFamily="18"/>
                  <a:ea typeface="Noto Sans CJK SC Regular" pitchFamily="2"/>
                  <a:cs typeface="FreeSans" pitchFamily="2"/>
                </a:rPr>
                <a:t>Segmented Univariate Analysis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B94C0F3-750A-8047-BA90-1580942CF2A2}"/>
                </a:ext>
              </a:extLst>
            </p:cNvPr>
            <p:cNvSpPr/>
            <p:nvPr/>
          </p:nvSpPr>
          <p:spPr>
            <a:xfrm>
              <a:off x="3291286" y="3906340"/>
              <a:ext cx="2880000" cy="280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1. Analyze two attributes together.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2. Find the correlation between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different variables.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3. Perform correlation analysis with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plotting correlation matrix.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4. Add derived columns if required.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5. Plot graphs of two variables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and observe the how they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effect each other.</a:t>
              </a: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CF771E3E-FCDC-6048-9CB6-639993E568B7}"/>
                </a:ext>
              </a:extLst>
            </p:cNvPr>
            <p:cNvSpPr/>
            <p:nvPr/>
          </p:nvSpPr>
          <p:spPr>
            <a:xfrm flipH="1">
              <a:off x="6171285" y="5274340"/>
              <a:ext cx="648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84AFD6-9D31-DB49-9559-AB57D73976FD}"/>
                </a:ext>
              </a:extLst>
            </p:cNvPr>
            <p:cNvSpPr txBox="1"/>
            <p:nvPr/>
          </p:nvSpPr>
          <p:spPr>
            <a:xfrm>
              <a:off x="3219285" y="3906340"/>
              <a:ext cx="28350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600" b="1" i="0" u="sng" strike="noStrike" kern="1200" cap="none">
                  <a:ln>
                    <a:noFill/>
                  </a:ln>
                  <a:uFillTx/>
                  <a:latin typeface="Liberation Sans" pitchFamily="18"/>
                  <a:ea typeface="Noto Sans CJK SC Regular" pitchFamily="2"/>
                  <a:cs typeface="FreeSans" pitchFamily="2"/>
                </a:rPr>
                <a:t>Bivariate Analysis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0158AFA-7ABC-824B-8C00-2AA12A95793B}"/>
                </a:ext>
              </a:extLst>
            </p:cNvPr>
            <p:cNvSpPr/>
            <p:nvPr/>
          </p:nvSpPr>
          <p:spPr>
            <a:xfrm>
              <a:off x="771285" y="3906340"/>
              <a:ext cx="2015999" cy="280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1. Driving factors behind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loan default.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2. Observations from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Analysis.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2. Recommendations to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3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   Lenfing Club.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C37D7609-3A86-A242-8AF3-58476311AE9B}"/>
                </a:ext>
              </a:extLst>
            </p:cNvPr>
            <p:cNvSpPr/>
            <p:nvPr/>
          </p:nvSpPr>
          <p:spPr>
            <a:xfrm flipH="1">
              <a:off x="2787286" y="5274340"/>
              <a:ext cx="504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1E6A67-1BC6-624B-8ACD-09348F3E4E54}"/>
                </a:ext>
              </a:extLst>
            </p:cNvPr>
            <p:cNvSpPr txBox="1"/>
            <p:nvPr/>
          </p:nvSpPr>
          <p:spPr>
            <a:xfrm>
              <a:off x="915286" y="3978340"/>
              <a:ext cx="15840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1600" b="1" i="0" u="sng" strike="noStrike" kern="1200" cap="none">
                  <a:ln>
                    <a:noFill/>
                  </a:ln>
                  <a:uFillTx/>
                  <a:latin typeface="Liberation Sans" pitchFamily="18"/>
                  <a:ea typeface="Noto Sans CJK SC Regular" pitchFamily="2"/>
                  <a:cs typeface="FreeSans" pitchFamily="2"/>
                </a:rPr>
                <a:t>Results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08714E8-DA5F-7B4E-A822-01E85249D722}"/>
                </a:ext>
              </a:extLst>
            </p:cNvPr>
            <p:cNvSpPr/>
            <p:nvPr/>
          </p:nvSpPr>
          <p:spPr>
            <a:xfrm>
              <a:off x="427015" y="810360"/>
              <a:ext cx="9431280" cy="604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99" h="16800">
                  <a:moveTo>
                    <a:pt x="26199" y="0"/>
                  </a:moveTo>
                  <a:lnTo>
                    <a:pt x="26199" y="16800"/>
                  </a:lnTo>
                  <a:lnTo>
                    <a:pt x="0" y="16800"/>
                  </a:lnTo>
                  <a:lnTo>
                    <a:pt x="0" y="9513"/>
                  </a:lnTo>
                  <a:lnTo>
                    <a:pt x="0" y="7489"/>
                  </a:lnTo>
                  <a:lnTo>
                    <a:pt x="17200" y="7489"/>
                  </a:lnTo>
                  <a:lnTo>
                    <a:pt x="17200" y="202"/>
                  </a:lnTo>
                  <a:lnTo>
                    <a:pt x="17000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0">
              <a:solidFill>
                <a:srgbClr val="000000"/>
              </a:solidFill>
              <a:custDash>
                <a:ds d="144567" sp="144567"/>
                <a:ds d="144567" sp="144567"/>
                <a:ds d="720000" sp="144567"/>
                <a:ds d="720000" sp="144567"/>
                <a:ds d="720000" sp="144567"/>
              </a:custDash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09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D352-0672-C44D-A49E-9F6FC124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driving default rates</a:t>
            </a:r>
          </a:p>
        </p:txBody>
      </p:sp>
    </p:spTree>
    <p:extLst>
      <p:ext uri="{BB962C8B-B14F-4D97-AF65-F5344CB8AC3E}">
        <p14:creationId xmlns:p14="http://schemas.microsoft.com/office/powerpoint/2010/main" val="166253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9764-7DA4-284A-ABDD-60F31CD4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Significant influencers of default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00C85-DF5A-8048-8520-6B2CB196F3F9}"/>
              </a:ext>
            </a:extLst>
          </p:cNvPr>
          <p:cNvSpPr txBox="1"/>
          <p:nvPr/>
        </p:nvSpPr>
        <p:spPr>
          <a:xfrm>
            <a:off x="947056" y="1384757"/>
            <a:ext cx="365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Term</a:t>
            </a:r>
          </a:p>
          <a:p>
            <a:r>
              <a:rPr lang="en-US" sz="1200" i="1" dirty="0"/>
              <a:t>”60 months”  has higher default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A3673-1561-6649-8226-DDC83D35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" r="4649" b="6657"/>
          <a:stretch/>
        </p:blipFill>
        <p:spPr>
          <a:xfrm>
            <a:off x="947057" y="1907978"/>
            <a:ext cx="3657596" cy="2026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E0C0B-148B-4948-B1ED-6E020BF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93" y="1889830"/>
            <a:ext cx="3842993" cy="2094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F643C8-E602-A045-9B01-60EFA653C121}"/>
              </a:ext>
            </a:extLst>
          </p:cNvPr>
          <p:cNvSpPr txBox="1"/>
          <p:nvPr/>
        </p:nvSpPr>
        <p:spPr>
          <a:xfrm>
            <a:off x="6461593" y="1366610"/>
            <a:ext cx="434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Grade</a:t>
            </a:r>
          </a:p>
          <a:p>
            <a:r>
              <a:rPr lang="en-US" sz="1200" i="1" dirty="0"/>
              <a:t>Default rates increases as grade of loan decreases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69C48-B824-5742-A7DF-F4E626DBF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56" y="4483807"/>
            <a:ext cx="3657599" cy="2324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1F752-C9F3-D84F-891B-D9820F93C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89" y="4639573"/>
            <a:ext cx="3750297" cy="2177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C00637-9EC9-E64C-ACAE-79A8F592CBAD}"/>
              </a:ext>
            </a:extLst>
          </p:cNvPr>
          <p:cNvSpPr txBox="1"/>
          <p:nvPr/>
        </p:nvSpPr>
        <p:spPr>
          <a:xfrm>
            <a:off x="6461593" y="4116353"/>
            <a:ext cx="414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Loan to Income Ratio</a:t>
            </a:r>
          </a:p>
          <a:p>
            <a:r>
              <a:rPr lang="en-US" sz="1200" i="1" dirty="0"/>
              <a:t>Default loans have higher loan to income ratios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75D5E-803D-DF49-9E51-B7D140A0CB70}"/>
              </a:ext>
            </a:extLst>
          </p:cNvPr>
          <p:cNvSpPr txBox="1"/>
          <p:nvPr/>
        </p:nvSpPr>
        <p:spPr>
          <a:xfrm>
            <a:off x="947054" y="3983133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Interest Rate</a:t>
            </a:r>
          </a:p>
          <a:p>
            <a:r>
              <a:rPr lang="en-US" sz="1200" i="1" dirty="0"/>
              <a:t>Default loans  have higher interest rates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682742-BD81-6743-9BCE-E5380B9CCE25}"/>
              </a:ext>
            </a:extLst>
          </p:cNvPr>
          <p:cNvCxnSpPr>
            <a:cxnSpLocks/>
          </p:cNvCxnSpPr>
          <p:nvPr/>
        </p:nvCxnSpPr>
        <p:spPr>
          <a:xfrm>
            <a:off x="5779309" y="1628220"/>
            <a:ext cx="0" cy="5053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4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9764-7DA4-284A-ABDD-60F31CD4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Significant influencers of default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00C85-DF5A-8048-8520-6B2CB196F3F9}"/>
              </a:ext>
            </a:extLst>
          </p:cNvPr>
          <p:cNvSpPr txBox="1"/>
          <p:nvPr/>
        </p:nvSpPr>
        <p:spPr>
          <a:xfrm>
            <a:off x="477125" y="1335095"/>
            <a:ext cx="1140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Purpose</a:t>
            </a:r>
          </a:p>
          <a:p>
            <a:r>
              <a:rPr lang="en-US" sz="1200" i="1" dirty="0"/>
              <a:t>”Small business”  has higher default rate than other purposes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1C2797-829B-AF4C-95A8-05064876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2" y="1889830"/>
            <a:ext cx="11305408" cy="363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799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D352-0672-C44D-A49E-9F6FC124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reduce default rates</a:t>
            </a:r>
          </a:p>
        </p:txBody>
      </p:sp>
    </p:spTree>
    <p:extLst>
      <p:ext uri="{BB962C8B-B14F-4D97-AF65-F5344CB8AC3E}">
        <p14:creationId xmlns:p14="http://schemas.microsoft.com/office/powerpoint/2010/main" val="12959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9244-E7C3-1E44-B07F-EF03E3DE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144" y="279458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 loan sanctions to lower grades instead of increasing interest rate and term length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2A784-4441-F748-BC11-A118C028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2" y="2010686"/>
            <a:ext cx="5720861" cy="3644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A6DAD-4764-B84F-BA39-64E1A79F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40" y="2010686"/>
            <a:ext cx="6150856" cy="3644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E6531-6348-A042-8C82-05A02A117573}"/>
              </a:ext>
            </a:extLst>
          </p:cNvPr>
          <p:cNvSpPr txBox="1"/>
          <p:nvPr/>
        </p:nvSpPr>
        <p:spPr>
          <a:xfrm>
            <a:off x="255563" y="5655212"/>
            <a:ext cx="1168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Recommendation:</a:t>
            </a:r>
          </a:p>
          <a:p>
            <a:r>
              <a:rPr lang="en-US" dirty="0"/>
              <a:t>Since we see that 60 month term and higher interest rates increases the chances of default, reducing loan approval to grades less than ‘D’ should be considered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D294-EA6A-7542-B13C-396AB95CBE0C}"/>
              </a:ext>
            </a:extLst>
          </p:cNvPr>
          <p:cNvSpPr txBox="1"/>
          <p:nvPr/>
        </p:nvSpPr>
        <p:spPr>
          <a:xfrm>
            <a:off x="178192" y="1491842"/>
            <a:ext cx="572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Number of loans for each term split by grade</a:t>
            </a:r>
          </a:p>
          <a:p>
            <a:r>
              <a:rPr lang="en-US" sz="1200" i="1" dirty="0"/>
              <a:t>Observation : More loans are assigned with term 60 months  as grade decreases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2A4E7-502E-814E-BB95-6D961B02F883}"/>
              </a:ext>
            </a:extLst>
          </p:cNvPr>
          <p:cNvSpPr txBox="1"/>
          <p:nvPr/>
        </p:nvSpPr>
        <p:spPr>
          <a:xfrm>
            <a:off x="5980445" y="1491842"/>
            <a:ext cx="621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Number of loans for each interest rate bins split by grade</a:t>
            </a:r>
          </a:p>
          <a:p>
            <a:r>
              <a:rPr lang="en-US" sz="1200" i="1" dirty="0"/>
              <a:t>Observation: Lesser grades are assigned higher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39376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608</Words>
  <Application>Microsoft Macintosh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Liberation Sans</vt:lpstr>
      <vt:lpstr>Times New Roman</vt:lpstr>
      <vt:lpstr>Office Theme</vt:lpstr>
      <vt:lpstr>Lending Case Study Submission  </vt:lpstr>
      <vt:lpstr>Context &amp; Approach</vt:lpstr>
      <vt:lpstr> Defaults are rising across the years along with increase in loans</vt:lpstr>
      <vt:lpstr>Approach to identify factors affecting default</vt:lpstr>
      <vt:lpstr>Factors driving default rates</vt:lpstr>
      <vt:lpstr>Significant influencers of default (1/2)</vt:lpstr>
      <vt:lpstr>Significant influencers of default (2/2)</vt:lpstr>
      <vt:lpstr>Recommendations to reduce default rates</vt:lpstr>
      <vt:lpstr>Reduce loan sanctions to lower grades instead of increasing interest rate and term length</vt:lpstr>
      <vt:lpstr>Reduce the interest rates for good quality loans with purpose ‘small business’</vt:lpstr>
      <vt:lpstr>Scope to improve verification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ASSIGNMENT  SUBMISSION </dc:title>
  <dc:creator>sukanya desikan</dc:creator>
  <cp:lastModifiedBy>sukanya desikan</cp:lastModifiedBy>
  <cp:revision>27</cp:revision>
  <dcterms:created xsi:type="dcterms:W3CDTF">2020-03-29T05:39:25Z</dcterms:created>
  <dcterms:modified xsi:type="dcterms:W3CDTF">2020-03-30T07:07:32Z</dcterms:modified>
</cp:coreProperties>
</file>