
<file path=[Content_Types].xml><?xml version="1.0" encoding="utf-8"?>
<Types xmlns="http://schemas.openxmlformats.org/package/2006/content-types"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10449360" y="325800"/>
            <a:ext cx="1446120" cy="379080"/>
          </a:xfrm>
          <a:prstGeom prst="rect">
            <a:avLst/>
          </a:prstGeom>
          <a:ln>
            <a:noFill/>
          </a:ln>
        </p:spPr>
      </p:pic>
      <p:pic>
        <p:nvPicPr>
          <p:cNvPr id="1" name="Picture 7" descr=""/>
          <p:cNvPicPr/>
          <p:nvPr/>
        </p:nvPicPr>
        <p:blipFill>
          <a:blip r:embed="rId3"/>
          <a:stretch/>
        </p:blipFill>
        <p:spPr>
          <a:xfrm>
            <a:off x="0" y="177840"/>
            <a:ext cx="1267560" cy="8143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136520" y="640080"/>
            <a:ext cx="9313200" cy="85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6" descr=""/>
          <p:cNvPicPr/>
          <p:nvPr/>
        </p:nvPicPr>
        <p:blipFill>
          <a:blip r:embed="rId2"/>
          <a:stretch/>
        </p:blipFill>
        <p:spPr>
          <a:xfrm>
            <a:off x="10449360" y="325800"/>
            <a:ext cx="1446120" cy="379080"/>
          </a:xfrm>
          <a:prstGeom prst="rect">
            <a:avLst/>
          </a:prstGeom>
          <a:ln>
            <a:noFill/>
          </a:ln>
        </p:spPr>
      </p:pic>
      <p:pic>
        <p:nvPicPr>
          <p:cNvPr id="39" name="Picture 7" descr=""/>
          <p:cNvPicPr/>
          <p:nvPr/>
        </p:nvPicPr>
        <p:blipFill>
          <a:blip r:embed="rId3"/>
          <a:stretch/>
        </p:blipFill>
        <p:spPr>
          <a:xfrm>
            <a:off x="0" y="177840"/>
            <a:ext cx="1267560" cy="8143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391400" y="344520"/>
            <a:ext cx="9143280" cy="31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INVESTMENT ASSIGNMENT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SPARK FUNDS INVESTMENT ANALYSIS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88440" y="4793760"/>
            <a:ext cx="6138000" cy="15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by </a:t>
            </a:r>
            <a:r>
              <a:rPr b="1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Niranjan Harpale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4176000" y="3404160"/>
            <a:ext cx="3311640" cy="4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SUBMISSION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05000" y="1855080"/>
            <a:ext cx="11167920" cy="43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 make investment in companies by identifying best sector, counties and a suitable investment type.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Strategy is to invest where others are investing.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Constraint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1. To  invest between 5 to 15 million USD per round of investment.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2. Invest only in English-speaking countries because of the ease of communication.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136520" y="640080"/>
            <a:ext cx="931320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Business Objective: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136520" y="432000"/>
            <a:ext cx="931320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Problem solving methodology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296000" y="1793880"/>
            <a:ext cx="1655640" cy="619560"/>
          </a:xfrm>
          <a:prstGeom prst="foldedCorner">
            <a:avLst>
              <a:gd name="adj" fmla="val 189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1224000" y="1917720"/>
            <a:ext cx="1511640" cy="619920"/>
          </a:xfrm>
          <a:prstGeom prst="foldedCorner">
            <a:avLst>
              <a:gd name="adj" fmla="val 189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008000" y="2041920"/>
            <a:ext cx="1511640" cy="681480"/>
          </a:xfrm>
          <a:prstGeom prst="foldedCorner">
            <a:avLst>
              <a:gd name="adj" fmla="val 189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sets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(companies.txt,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rounds2.csv,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mapping.csv)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Line 5"/>
          <p:cNvSpPr/>
          <p:nvPr/>
        </p:nvSpPr>
        <p:spPr>
          <a:xfrm>
            <a:off x="4968000" y="2165760"/>
            <a:ext cx="792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Line 6"/>
          <p:cNvSpPr/>
          <p:nvPr/>
        </p:nvSpPr>
        <p:spPr>
          <a:xfrm>
            <a:off x="6984000" y="2165760"/>
            <a:ext cx="792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7"/>
          <p:cNvSpPr/>
          <p:nvPr/>
        </p:nvSpPr>
        <p:spPr>
          <a:xfrm>
            <a:off x="7560000" y="1793880"/>
            <a:ext cx="1871640" cy="681480"/>
          </a:xfrm>
          <a:custGeom>
            <a:avLst/>
            <a:gdLst/>
            <a:ahLst/>
            <a:rect l="l" t="t" r="r" b="b"/>
            <a:pathLst>
              <a:path w="5202" h="1896">
                <a:moveTo>
                  <a:pt x="1300" y="0"/>
                </a:moveTo>
                <a:lnTo>
                  <a:pt x="5201" y="0"/>
                </a:lnTo>
                <a:lnTo>
                  <a:pt x="3900" y="1895"/>
                </a:lnTo>
                <a:lnTo>
                  <a:pt x="0" y="1895"/>
                </a:lnTo>
                <a:lnTo>
                  <a:pt x="1300" y="0"/>
                </a:ln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Analysis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Line 8"/>
          <p:cNvSpPr/>
          <p:nvPr/>
        </p:nvSpPr>
        <p:spPr>
          <a:xfrm>
            <a:off x="2736000" y="2165760"/>
            <a:ext cx="792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9"/>
          <p:cNvSpPr/>
          <p:nvPr/>
        </p:nvSpPr>
        <p:spPr>
          <a:xfrm>
            <a:off x="8424000" y="2475720"/>
            <a:ext cx="360" cy="620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Line 10"/>
          <p:cNvSpPr/>
          <p:nvPr/>
        </p:nvSpPr>
        <p:spPr>
          <a:xfrm flipH="1">
            <a:off x="6048000" y="4968000"/>
            <a:ext cx="648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1"/>
          <p:cNvSpPr/>
          <p:nvPr/>
        </p:nvSpPr>
        <p:spPr>
          <a:xfrm>
            <a:off x="3528000" y="1917720"/>
            <a:ext cx="1439640" cy="557640"/>
          </a:xfrm>
          <a:custGeom>
            <a:avLst/>
            <a:gdLst/>
            <a:ahLst/>
            <a:rect l="l" t="t" r="r" b="b"/>
            <a:pathLst>
              <a:path w="4001" h="1552">
                <a:moveTo>
                  <a:pt x="258" y="0"/>
                </a:moveTo>
                <a:cubicBezTo>
                  <a:pt x="129" y="0"/>
                  <a:pt x="0" y="129"/>
                  <a:pt x="0" y="258"/>
                </a:cubicBezTo>
                <a:lnTo>
                  <a:pt x="0" y="1292"/>
                </a:lnTo>
                <a:cubicBezTo>
                  <a:pt x="0" y="1421"/>
                  <a:pt x="129" y="1551"/>
                  <a:pt x="258" y="1551"/>
                </a:cubicBezTo>
                <a:lnTo>
                  <a:pt x="3742" y="1551"/>
                </a:lnTo>
                <a:cubicBezTo>
                  <a:pt x="3871" y="1551"/>
                  <a:pt x="4000" y="1421"/>
                  <a:pt x="4000" y="1292"/>
                </a:cubicBezTo>
                <a:lnTo>
                  <a:pt x="4000" y="258"/>
                </a:lnTo>
                <a:cubicBezTo>
                  <a:pt x="4000" y="129"/>
                  <a:pt x="3871" y="0"/>
                  <a:pt x="3742" y="0"/>
                </a:cubicBezTo>
                <a:lnTo>
                  <a:pt x="258" y="0"/>
                </a:ln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Merging data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12"/>
          <p:cNvSpPr/>
          <p:nvPr/>
        </p:nvSpPr>
        <p:spPr>
          <a:xfrm>
            <a:off x="5688000" y="1855800"/>
            <a:ext cx="1511640" cy="743760"/>
          </a:xfrm>
          <a:custGeom>
            <a:avLst/>
            <a:gdLst/>
            <a:ahLst/>
            <a:rect l="l" t="t" r="r" b="b"/>
            <a:pathLst>
              <a:path w="4202" h="2069">
                <a:moveTo>
                  <a:pt x="0" y="0"/>
                </a:moveTo>
                <a:lnTo>
                  <a:pt x="4201" y="0"/>
                </a:lnTo>
                <a:lnTo>
                  <a:pt x="3150" y="2068"/>
                </a:lnTo>
                <a:lnTo>
                  <a:pt x="1050" y="2068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Cleaning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13"/>
          <p:cNvSpPr/>
          <p:nvPr/>
        </p:nvSpPr>
        <p:spPr>
          <a:xfrm>
            <a:off x="720000" y="1545840"/>
            <a:ext cx="4607640" cy="1301760"/>
          </a:xfrm>
          <a:prstGeom prst="rect">
            <a:avLst/>
          </a:prstGeom>
          <a:noFill/>
          <a:ln>
            <a:solidFill>
              <a:srgbClr val="2c00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4"/>
          <p:cNvSpPr/>
          <p:nvPr/>
        </p:nvSpPr>
        <p:spPr>
          <a:xfrm>
            <a:off x="5544000" y="1545840"/>
            <a:ext cx="4607640" cy="1301760"/>
          </a:xfrm>
          <a:prstGeom prst="rect">
            <a:avLst/>
          </a:prstGeom>
          <a:noFill/>
          <a:ln>
            <a:solidFill>
              <a:srgbClr val="2c00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5"/>
          <p:cNvSpPr/>
          <p:nvPr/>
        </p:nvSpPr>
        <p:spPr>
          <a:xfrm>
            <a:off x="816480" y="1309320"/>
            <a:ext cx="220716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Understanding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6"/>
          <p:cNvSpPr/>
          <p:nvPr/>
        </p:nvSpPr>
        <p:spPr>
          <a:xfrm>
            <a:off x="5799600" y="1267920"/>
            <a:ext cx="190404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Preparation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17"/>
          <p:cNvSpPr/>
          <p:nvPr/>
        </p:nvSpPr>
        <p:spPr>
          <a:xfrm>
            <a:off x="6696000" y="3034080"/>
            <a:ext cx="3815640" cy="1115640"/>
          </a:xfrm>
          <a:prstGeom prst="rect">
            <a:avLst/>
          </a:prstGeom>
          <a:solidFill>
            <a:srgbClr val="ffffff"/>
          </a:solidFill>
          <a:ln>
            <a:solidFill>
              <a:srgbClr val="2c001e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Average funding raised for venture, seed,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angel and private equity type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Selecting best funding typefrom results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18"/>
          <p:cNvSpPr/>
          <p:nvPr/>
        </p:nvSpPr>
        <p:spPr>
          <a:xfrm>
            <a:off x="7200000" y="2995920"/>
            <a:ext cx="295164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Funding Type Analysis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Line 19"/>
          <p:cNvSpPr/>
          <p:nvPr/>
        </p:nvSpPr>
        <p:spPr>
          <a:xfrm>
            <a:off x="8352000" y="4150080"/>
            <a:ext cx="360" cy="3139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0"/>
          <p:cNvSpPr/>
          <p:nvPr/>
        </p:nvSpPr>
        <p:spPr>
          <a:xfrm>
            <a:off x="6696000" y="4392000"/>
            <a:ext cx="3743640" cy="1439640"/>
          </a:xfrm>
          <a:prstGeom prst="rect">
            <a:avLst/>
          </a:prstGeom>
          <a:solidFill>
            <a:srgbClr val="ffffff"/>
          </a:solidFill>
          <a:ln>
            <a:solidFill>
              <a:srgbClr val="2c001e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Finding top 9 counties according to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funding raised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Choosing top 3 Engish-speaking counties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from selected top9 countries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1"/>
          <p:cNvSpPr/>
          <p:nvPr/>
        </p:nvSpPr>
        <p:spPr>
          <a:xfrm>
            <a:off x="7163280" y="4320000"/>
            <a:ext cx="2735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Country wise Analysis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2"/>
          <p:cNvSpPr/>
          <p:nvPr/>
        </p:nvSpPr>
        <p:spPr>
          <a:xfrm>
            <a:off x="3960000" y="3456000"/>
            <a:ext cx="2087640" cy="2519640"/>
          </a:xfrm>
          <a:prstGeom prst="rect">
            <a:avLst/>
          </a:prstGeom>
          <a:solidFill>
            <a:srgbClr val="ffffff"/>
          </a:solidFill>
          <a:ln>
            <a:solidFill>
              <a:srgbClr val="2c001e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Correcting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Mapping category list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with main sector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Fnding main top 3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main sectors for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each country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3"/>
          <p:cNvSpPr/>
          <p:nvPr/>
        </p:nvSpPr>
        <p:spPr>
          <a:xfrm>
            <a:off x="3960000" y="3528000"/>
            <a:ext cx="179964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Sector Analysis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4"/>
          <p:cNvSpPr/>
          <p:nvPr/>
        </p:nvSpPr>
        <p:spPr>
          <a:xfrm>
            <a:off x="3384000" y="2945880"/>
            <a:ext cx="7415640" cy="3245760"/>
          </a:xfrm>
          <a:prstGeom prst="rect">
            <a:avLst/>
          </a:prstGeom>
          <a:noFill/>
          <a:ln>
            <a:solidFill>
              <a:srgbClr val="2c00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5"/>
          <p:cNvSpPr/>
          <p:nvPr/>
        </p:nvSpPr>
        <p:spPr>
          <a:xfrm>
            <a:off x="3384000" y="2965680"/>
            <a:ext cx="187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Analysis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Line 26"/>
          <p:cNvSpPr/>
          <p:nvPr/>
        </p:nvSpPr>
        <p:spPr>
          <a:xfrm flipH="1">
            <a:off x="2808000" y="4968000"/>
            <a:ext cx="1152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7"/>
          <p:cNvSpPr/>
          <p:nvPr/>
        </p:nvSpPr>
        <p:spPr>
          <a:xfrm>
            <a:off x="360000" y="3312000"/>
            <a:ext cx="2807640" cy="2663640"/>
          </a:xfrm>
          <a:custGeom>
            <a:avLst/>
            <a:gdLst/>
            <a:ahLst/>
            <a:rect l="l" t="t" r="r" b="b"/>
            <a:pathLst>
              <a:path w="7802" h="7402">
                <a:moveTo>
                  <a:pt x="1950" y="0"/>
                </a:moveTo>
                <a:lnTo>
                  <a:pt x="7801" y="0"/>
                </a:lnTo>
                <a:lnTo>
                  <a:pt x="5850" y="7401"/>
                </a:lnTo>
                <a:lnTo>
                  <a:pt x="0" y="7401"/>
                </a:lnTo>
                <a:lnTo>
                  <a:pt x="1950" y="0"/>
                </a:ln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Suggesing best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funding type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Suggesting best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Sector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Suggesting best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country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8"/>
          <p:cNvSpPr/>
          <p:nvPr/>
        </p:nvSpPr>
        <p:spPr>
          <a:xfrm>
            <a:off x="1368000" y="3427920"/>
            <a:ext cx="115164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136520" y="640080"/>
            <a:ext cx="931320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ANALYSIS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05000" y="1855080"/>
            <a:ext cx="11167920" cy="43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 Sets: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1. comapies.txt:  a text file containing information related to companies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2. rounds2.csv:  a csv file having all information about funding round types and raised funding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 mapping.csv: a csv file where all categories are mapped to 8 main sectors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 source: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1. We have taken real investment data from crunchbase.com.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2. Wikipedia page of English speaking countries information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 Cleaning: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1. We merged data from companies.txt and rounds2.csv file into one file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2. On this file we performed cleaning by performing: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Removing missing values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Correcting wrong values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136520" y="640080"/>
            <a:ext cx="931320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FUNDING TYPE ANALYSIS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653760" y="1362960"/>
            <a:ext cx="10274400" cy="511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368000" y="368640"/>
            <a:ext cx="931320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COUNTRY ANALYSIS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792000" y="1224000"/>
            <a:ext cx="10421280" cy="516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664280" y="244440"/>
            <a:ext cx="5413320" cy="63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SECTOR ANALYSIS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6" name="Table 2"/>
          <p:cNvGraphicFramePr/>
          <p:nvPr/>
        </p:nvGraphicFramePr>
        <p:xfrm>
          <a:off x="878400" y="953640"/>
          <a:ext cx="8308800" cy="5802480"/>
        </p:xfrm>
        <a:graphic>
          <a:graphicData uri="http://schemas.openxmlformats.org/drawingml/2006/table">
            <a:tbl>
              <a:tblPr/>
              <a:tblGrid>
                <a:gridCol w="1570680"/>
                <a:gridCol w="2212560"/>
                <a:gridCol w="2255400"/>
                <a:gridCol w="2270520"/>
              </a:tblGrid>
              <a:tr h="34992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Country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TOP 3 Sectors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Investment Count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Best Company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</a:tr>
              <a:tr h="349920">
                <a:tc rowSpan="3"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USA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Others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2950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virtustream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86184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Social, Finance, Analytics, Advertising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2714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shotspotter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60588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2350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349920">
                <a:tc rowSpan="3"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GBR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Others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147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electric-cloud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86184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133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celltick-technologies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60588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130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349920">
                <a:tc rowSpan="3"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Others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firstcry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86184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manthan-systems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60552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1172520" y="1728000"/>
            <a:ext cx="8475120" cy="434340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1136520" y="640080"/>
            <a:ext cx="931320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2379240" y="792000"/>
            <a:ext cx="5828400" cy="94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 of Investment in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top 3 countries in top 3 sectors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05000" y="1855080"/>
            <a:ext cx="11167920" cy="43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Results of the analysis to choose an company to invest 5 million to 15 million USD in companies from most invested sectors are: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1. Spark Funds has top 3 counties to invest in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USA, GBR, and IND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2. Spark Funds can choose </a:t>
            </a:r>
            <a:r>
              <a:rPr b="0" i="1" lang="en-IN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virtustream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or </a:t>
            </a:r>
            <a:r>
              <a:rPr b="0" i="1" lang="en-IN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shotspotter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company in USA.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 Spark Funds can choose </a:t>
            </a:r>
            <a:r>
              <a:rPr b="0" i="1" lang="en-IN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electric-cloud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or</a:t>
            </a:r>
            <a:r>
              <a:rPr b="0" lang="en-IN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i="1" lang="en-IN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celltick-technologies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in GBR.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4. Spark Funds can choose </a:t>
            </a:r>
            <a:r>
              <a:rPr b="0" i="1" lang="en-IN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firstcry</a:t>
            </a:r>
            <a:r>
              <a:rPr b="0" lang="en-IN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or </a:t>
            </a:r>
            <a:r>
              <a:rPr b="0" i="1" lang="en-IN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manthan-systems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in IND.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Best Investment type for Spark Fund is: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Venture.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136520" y="640080"/>
            <a:ext cx="931320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CONCLUSION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2016-06-09T08:16:28Z</dcterms:created>
  <dc:creator>Chiranjeev</dc:creator>
  <dc:description/>
  <dc:language>en-IN</dc:language>
  <cp:lastModifiedBy/>
  <dcterms:modified xsi:type="dcterms:W3CDTF">2020-03-02T23:45:47Z</dcterms:modified>
  <cp:revision>43</cp:revision>
  <dc:subject/>
  <dc:title>Investment Case Study  Submission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