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14aa37f6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a14aa37f60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2cf20e7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62cf20e73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14aa37f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a14aa37f60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2be5ff9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62be5ff90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14aa37f6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a14aa37f6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2cc3d4c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62cc3d4c4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14aa37f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a14aa37f60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14aa37f6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a14aa37f60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421ab17e46fd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d421ab17e46fd6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14aa37f6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a14aa37f60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14aa37f6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a14aa37f60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2cf20e7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62cf20e73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142aadb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a142aadb8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14aa37f6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a14aa37f60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142aadb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a142aadb8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4aa37f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a14aa37f60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14aa37f6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a14aa37f60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14aa37f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a14aa37f6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11" Type="http://schemas.openxmlformats.org/officeDocument/2006/relationships/image" Target="../media/image30.png"/><Relationship Id="rId10" Type="http://schemas.openxmlformats.org/officeDocument/2006/relationships/image" Target="../media/image12.jpg"/><Relationship Id="rId9" Type="http://schemas.openxmlformats.org/officeDocument/2006/relationships/image" Target="../media/image18.jp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4.jpg"/><Relationship Id="rId8" Type="http://schemas.openxmlformats.org/officeDocument/2006/relationships/image" Target="../media/image1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10" Type="http://schemas.openxmlformats.org/officeDocument/2006/relationships/image" Target="../media/image30.png"/><Relationship Id="rId9" Type="http://schemas.openxmlformats.org/officeDocument/2006/relationships/image" Target="../media/image12.jpg"/><Relationship Id="rId5" Type="http://schemas.openxmlformats.org/officeDocument/2006/relationships/image" Target="../media/image7.pn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8" Type="http://schemas.openxmlformats.org/officeDocument/2006/relationships/image" Target="../media/image1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0" y="3334877"/>
            <a:ext cx="12195622" cy="3518434"/>
            <a:chOff x="-1892" y="177905"/>
            <a:chExt cx="7802232" cy="2251344"/>
          </a:xfrm>
        </p:grpSpPr>
        <p:pic>
          <p:nvPicPr>
            <p:cNvPr descr="A colorful silhouette of a city&#10;&#10;Description automatically generated" id="18" name="Google Shape;18;p2"/>
            <p:cNvPicPr preferRelativeResize="0"/>
            <p:nvPr/>
          </p:nvPicPr>
          <p:blipFill rotWithShape="1">
            <a:blip r:embed="rId2">
              <a:alphaModFix amt="50000"/>
            </a:blip>
            <a:srcRect b="0" l="0" r="0" t="0"/>
            <a:stretch/>
          </p:blipFill>
          <p:spPr>
            <a:xfrm>
              <a:off x="28576" y="177905"/>
              <a:ext cx="7753350" cy="18135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oogle Shape;19;p2"/>
            <p:cNvGrpSpPr/>
            <p:nvPr/>
          </p:nvGrpSpPr>
          <p:grpSpPr>
            <a:xfrm>
              <a:off x="50317" y="2056553"/>
              <a:ext cx="7647309" cy="372696"/>
              <a:chOff x="-6834" y="137265"/>
              <a:chExt cx="7647309" cy="372696"/>
            </a:xfrm>
          </p:grpSpPr>
          <p:pic>
            <p:nvPicPr>
              <p:cNvPr id="20" name="Google Shape;20;p2"/>
              <p:cNvPicPr preferRelativeResize="0"/>
              <p:nvPr/>
            </p:nvPicPr>
            <p:blipFill rotWithShape="1">
              <a:blip r:embed="rId3">
                <a:alphaModFix/>
              </a:blip>
              <a:srcRect b="7343" l="0" r="0" t="6983"/>
              <a:stretch/>
            </p:blipFill>
            <p:spPr>
              <a:xfrm>
                <a:off x="-6834" y="147578"/>
                <a:ext cx="847213" cy="3623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484" y="219904"/>
                <a:ext cx="1312243" cy="2306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47973" y="137265"/>
                <a:ext cx="615927" cy="3463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355923" y="212272"/>
                <a:ext cx="1270819" cy="2603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1165" y="163830"/>
                <a:ext cx="470853" cy="2973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blue and orange logo&#10;&#10;Description automatically generated" id="25" name="Google Shape;25;p2"/>
              <p:cNvPicPr preferRelativeResize="0"/>
              <p:nvPr/>
            </p:nvPicPr>
            <p:blipFill rotWithShape="1">
              <a:blip r:embed="rId8">
                <a:alphaModFix/>
              </a:blip>
              <a:srcRect b="7280" l="0" r="0" t="6222"/>
              <a:stretch/>
            </p:blipFill>
            <p:spPr>
              <a:xfrm>
                <a:off x="5102568" y="163830"/>
                <a:ext cx="759514" cy="3168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329722" y="158401"/>
                <a:ext cx="310753" cy="312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035776" y="158401"/>
                <a:ext cx="970781" cy="3225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" name="Google Shape;28;p2"/>
            <p:cNvGrpSpPr/>
            <p:nvPr/>
          </p:nvGrpSpPr>
          <p:grpSpPr>
            <a:xfrm>
              <a:off x="-1892" y="1982885"/>
              <a:ext cx="7802232" cy="76043"/>
              <a:chOff x="-1892" y="144560"/>
              <a:chExt cx="7802232" cy="76043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892" y="144560"/>
                <a:ext cx="7800689" cy="45719"/>
              </a:xfrm>
              <a:prstGeom prst="rect">
                <a:avLst/>
              </a:prstGeom>
              <a:solidFill>
                <a:srgbClr val="FCDB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0" y="175518"/>
                <a:ext cx="7800340" cy="45085"/>
              </a:xfrm>
              <a:prstGeom prst="rect">
                <a:avLst/>
              </a:prstGeom>
              <a:solidFill>
                <a:srgbClr val="1264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descr="An organic corner shape" id="31" name="Google Shape;31;p2"/>
          <p:cNvSpPr/>
          <p:nvPr/>
        </p:nvSpPr>
        <p:spPr>
          <a:xfrm>
            <a:off x="0" y="-12700"/>
            <a:ext cx="3924300" cy="1752600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gradFill>
            <a:gsLst>
              <a:gs pos="0">
                <a:srgbClr val="63993F"/>
              </a:gs>
              <a:gs pos="27000">
                <a:srgbClr val="63993F"/>
              </a:gs>
              <a:gs pos="58999">
                <a:srgbClr val="FDB514"/>
              </a:gs>
              <a:gs pos="97000">
                <a:srgbClr val="126433"/>
              </a:gs>
              <a:gs pos="100000">
                <a:srgbClr val="12643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letters on a black background&#10;&#10;Description automatically generated" id="32" name="Google Shape;32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228600" y="44042"/>
            <a:ext cx="3327400" cy="53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0" y="6155725"/>
            <a:ext cx="12195622" cy="697584"/>
            <a:chOff x="-1892" y="1982885"/>
            <a:chExt cx="7802232" cy="446364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317" y="2056553"/>
              <a:ext cx="7647309" cy="372696"/>
              <a:chOff x="-6834" y="137265"/>
              <a:chExt cx="7647309" cy="372696"/>
            </a:xfrm>
          </p:grpSpPr>
          <p:pic>
            <p:nvPicPr>
              <p:cNvPr id="41" name="Google Shape;41;p3"/>
              <p:cNvPicPr preferRelativeResize="0"/>
              <p:nvPr/>
            </p:nvPicPr>
            <p:blipFill rotWithShape="1">
              <a:blip r:embed="rId2">
                <a:alphaModFix/>
              </a:blip>
              <a:srcRect b="7343" l="0" r="0" t="6983"/>
              <a:stretch/>
            </p:blipFill>
            <p:spPr>
              <a:xfrm>
                <a:off x="-6834" y="147578"/>
                <a:ext cx="847213" cy="3623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99484" y="219904"/>
                <a:ext cx="1312243" cy="2306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747973" y="137265"/>
                <a:ext cx="615927" cy="3463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Google Shape;44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5923" y="212272"/>
                <a:ext cx="1270819" cy="2603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501165" y="163830"/>
                <a:ext cx="470853" cy="2973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blue and orange logo&#10;&#10;Description automatically generated" id="46" name="Google Shape;46;p3"/>
              <p:cNvPicPr preferRelativeResize="0"/>
              <p:nvPr/>
            </p:nvPicPr>
            <p:blipFill rotWithShape="1">
              <a:blip r:embed="rId7">
                <a:alphaModFix/>
              </a:blip>
              <a:srcRect b="7280" l="0" r="0" t="6222"/>
              <a:stretch/>
            </p:blipFill>
            <p:spPr>
              <a:xfrm>
                <a:off x="5102568" y="163830"/>
                <a:ext cx="759514" cy="3168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47;p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329722" y="158401"/>
                <a:ext cx="310753" cy="312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035776" y="158401"/>
                <a:ext cx="970781" cy="3225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-1892" y="1982885"/>
              <a:ext cx="7802232" cy="76043"/>
              <a:chOff x="-1892" y="144560"/>
              <a:chExt cx="7802232" cy="76043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-1892" y="144560"/>
                <a:ext cx="7800689" cy="45719"/>
              </a:xfrm>
              <a:prstGeom prst="rect">
                <a:avLst/>
              </a:prstGeom>
              <a:solidFill>
                <a:srgbClr val="FCDB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0" y="175518"/>
                <a:ext cx="7800340" cy="45085"/>
              </a:xfrm>
              <a:prstGeom prst="rect">
                <a:avLst/>
              </a:prstGeom>
              <a:solidFill>
                <a:srgbClr val="1264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" name="Google Shape;52;p3"/>
          <p:cNvGrpSpPr/>
          <p:nvPr/>
        </p:nvGrpSpPr>
        <p:grpSpPr>
          <a:xfrm>
            <a:off x="-18921" y="-8441"/>
            <a:ext cx="12208322" cy="545492"/>
            <a:chOff x="-18921" y="-8441"/>
            <a:chExt cx="12208322" cy="545492"/>
          </a:xfrm>
        </p:grpSpPr>
        <p:pic>
          <p:nvPicPr>
            <p:cNvPr descr="A blue letters on a black background&#10;&#10;Description automatically generated" id="53" name="Google Shape;53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468612" y="97594"/>
              <a:ext cx="2710927" cy="4394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" name="Google Shape;54;p3"/>
            <p:cNvGrpSpPr/>
            <p:nvPr/>
          </p:nvGrpSpPr>
          <p:grpSpPr>
            <a:xfrm>
              <a:off x="-18921" y="-8441"/>
              <a:ext cx="12208322" cy="75053"/>
              <a:chOff x="-18921" y="-8441"/>
              <a:chExt cx="12208322" cy="75053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18921" y="-8441"/>
                <a:ext cx="12193210" cy="71450"/>
              </a:xfrm>
              <a:prstGeom prst="rect">
                <a:avLst/>
              </a:prstGeom>
              <a:solidFill>
                <a:srgbClr val="FCDB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-3264" y="20893"/>
                <a:ext cx="12192665" cy="45719"/>
              </a:xfrm>
              <a:prstGeom prst="rect">
                <a:avLst/>
              </a:prstGeom>
              <a:solidFill>
                <a:srgbClr val="1264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ctrTitle"/>
          </p:nvPr>
        </p:nvSpPr>
        <p:spPr>
          <a:xfrm>
            <a:off x="1524000" y="1122363"/>
            <a:ext cx="9144000" cy="1104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384</a:t>
            </a:r>
            <a:r>
              <a:rPr b="1" lang="en-US" sz="2800"/>
              <a:t>_</a:t>
            </a:r>
            <a:r>
              <a:rPr lang="en-US"/>
              <a:t>Detection of Network Attacks on Application Servers Using Deep Learning in IoT Environments</a:t>
            </a:r>
            <a:endParaRPr/>
          </a:p>
        </p:txBody>
      </p:sp>
      <p:sp>
        <p:nvSpPr>
          <p:cNvPr id="119" name="Google Shape;119;p13"/>
          <p:cNvSpPr txBox="1"/>
          <p:nvPr>
            <p:ph idx="1" type="subTitle"/>
          </p:nvPr>
        </p:nvSpPr>
        <p:spPr>
          <a:xfrm>
            <a:off x="1524000" y="2693910"/>
            <a:ext cx="91440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Niranjan W. Meegammana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893325" y="503961"/>
            <a:ext cx="513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Feature Selection Strategy</a:t>
            </a:r>
            <a:endParaRPr sz="2800"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36" y="1371465"/>
            <a:ext cx="9714425" cy="3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1070100" y="4883975"/>
            <a:ext cx="100653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from all techniques were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amalgamated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ranked on feature importance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893325" y="503961"/>
            <a:ext cx="513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Feature Selection (20 of 42)</a:t>
            </a:r>
            <a:endParaRPr sz="2800"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325" y="1055902"/>
            <a:ext cx="8578551" cy="45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375" y="1344875"/>
            <a:ext cx="9637975" cy="28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893325" y="503961"/>
            <a:ext cx="513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Algorithm Evaluation</a:t>
            </a:r>
            <a:endParaRPr sz="2800"/>
          </a:p>
        </p:txBody>
      </p:sp>
      <p:sp>
        <p:nvSpPr>
          <p:cNvPr id="191" name="Google Shape;191;p24"/>
          <p:cNvSpPr txBox="1"/>
          <p:nvPr/>
        </p:nvSpPr>
        <p:spPr>
          <a:xfrm>
            <a:off x="1055900" y="4500150"/>
            <a:ext cx="94398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and ANN surpassed others with ~92% and ~93% classification accuracy.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 provided faster testing.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461250" y="279700"/>
            <a:ext cx="513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Model Creation</a:t>
            </a:r>
            <a:endParaRPr sz="2800"/>
          </a:p>
        </p:txBody>
      </p:sp>
      <p:sp>
        <p:nvSpPr>
          <p:cNvPr id="197" name="Google Shape;197;p25"/>
          <p:cNvSpPr txBox="1"/>
          <p:nvPr/>
        </p:nvSpPr>
        <p:spPr>
          <a:xfrm>
            <a:off x="0" y="0"/>
            <a:ext cx="106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595800" y="972775"/>
            <a:ext cx="96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ANN model created using the Keras and </a:t>
            </a:r>
            <a:r>
              <a:rPr lang="en-US" sz="2400"/>
              <a:t>Tensorflow</a:t>
            </a:r>
            <a:r>
              <a:rPr lang="en-US" sz="2400"/>
              <a:t> libraries</a:t>
            </a:r>
            <a:endParaRPr sz="2400"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2276" t="0"/>
          <a:stretch/>
        </p:blipFill>
        <p:spPr>
          <a:xfrm>
            <a:off x="461250" y="1604350"/>
            <a:ext cx="3850200" cy="25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875" y="1526875"/>
            <a:ext cx="6884726" cy="28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486038" y="668800"/>
            <a:ext cx="54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Hyperparameters Tuning </a:t>
            </a:r>
            <a:endParaRPr sz="2800"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50" y="1562450"/>
            <a:ext cx="4917225" cy="19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600" y="1384125"/>
            <a:ext cx="6033075" cy="25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692800" y="4190000"/>
            <a:ext cx="105552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Search achieved 0.99 ROC.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near-perfect curve indicating excellent performance.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821725" y="388550"/>
            <a:ext cx="54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K-Fold Cross Validation </a:t>
            </a:r>
            <a:endParaRPr sz="2800"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50" y="1004148"/>
            <a:ext cx="3996550" cy="309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925" y="1092650"/>
            <a:ext cx="4262675" cy="25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1257400" y="4311725"/>
            <a:ext cx="96771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Accounts for data variability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reliability and generalization capability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Assurance on low bias and variance.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607300" y="645313"/>
            <a:ext cx="54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Model Training and Testing</a:t>
            </a:r>
            <a:endParaRPr sz="2800"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75" y="1413075"/>
            <a:ext cx="5662224" cy="22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200" y="1535138"/>
            <a:ext cx="5713975" cy="18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571525" y="3698075"/>
            <a:ext cx="11091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ANN DL model effective in identifying IoT attacks.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It a</a:t>
            </a:r>
            <a:r>
              <a:rPr lang="en-US" sz="2400"/>
              <a:t>rchived</a:t>
            </a:r>
            <a:r>
              <a:rPr lang="en-US" sz="2400"/>
              <a:t> superior accuracy, precision, recall, and F1 score.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Excelled in performance and efficiency.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Future research focus on new attack vectors, hyperparameter refinement.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838200" y="279375"/>
            <a:ext cx="10515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Proposed Implementation 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446" y="1513017"/>
            <a:ext cx="9525050" cy="42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838200" y="279375"/>
            <a:ext cx="10515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901150" y="1119550"/>
            <a:ext cx="10452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research enhances IoT application server security in IoT environments using the ANN Deep Learning model, achieving 93% accuracy and a 0.99 Precision Score for detecting attacks. </a:t>
            </a:r>
            <a:br>
              <a:rPr lang="en-US" sz="2400"/>
            </a:br>
            <a:br>
              <a:rPr lang="en-US" sz="2400"/>
            </a:br>
            <a:r>
              <a:rPr lang="en-US" sz="2400"/>
              <a:t>It ensures heightened protection, contributing to a safer digital society.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838200" y="279375"/>
            <a:ext cx="10515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901150" y="1119550"/>
            <a:ext cx="94236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sincerely thank Dr. Harinda Fernando, my research supervisor,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and Dr. Anuradha Jayakody, the head of graduate studies at SLIIT,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their guidance, insights, and support throughout this research.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Research questions and objectives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Literature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 &amp; discussion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838200" y="279375"/>
            <a:ext cx="10515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 &amp; 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/>
        </p:nvSpPr>
        <p:spPr>
          <a:xfrm>
            <a:off x="1208400" y="170575"/>
            <a:ext cx="101829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ct_state_ttl: Several states that have been filtered.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sload:  Source payload rate in bytes per second.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rate: Data transfer rate in bytes per second.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sttl: Time-to-Live (TTL) value configured in the IP header of the packet.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smean: Mean packet size transmitted.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dload: Destination payload rate in bytes per second.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sbytes: The overall volume of bytes transmitted from the source.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ct_srv_dst: Count of connections with the same service.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ct_dst_src_ltm: Count of connections within a specific time window.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dbytes: The aggregate volume of bytes sent from the source.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ackdat: Mean of the diff between ack and seq number for TCP packets.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dttl: TTL value set in the IP header of the packets received.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ct_dst_sport_ltm: Count of connections between same dest and source port pair in a time window.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dmean: Mean packet size received by the destination in a network flow.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ct_srv_src: Number of connections with the same service on the source side.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dpkt: Total number of bytes received by the destination IP address.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tcp rtt:  The mean round-trip time for TCP connections.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dur:  Duration of the network flow or connection in seconds.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synack:  Average time duration between the SYN and ACK packets in a TCP connection setup.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spkt: Mean time between two consecutive packets sent from the source.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838200" y="1509475"/>
            <a:ext cx="1081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Application servers using </a:t>
            </a:r>
            <a:r>
              <a:rPr lang="en-US"/>
              <a:t>Interconnected IoT devices in critical infrastructure pose security risks.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solutions like IDPS have limitations due to IoT constraints. 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research employing ANN DL model, </a:t>
            </a:r>
            <a:r>
              <a:rPr lang="en-US"/>
              <a:t>achieved</a:t>
            </a:r>
            <a:r>
              <a:rPr lang="en-US"/>
              <a:t> 93% accuracy and 0.99 precision score on network attack detection on IoT servers.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DL can enhance IoT application server security against diverse attacks.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838200" y="1509475"/>
            <a:ext cx="1081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network attacks threaten IoT application servers?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can DL be used to detect network attacks on IoT servers?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Which DL algorithm best perform in network attack detection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objectives</a:t>
            </a:r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838200" y="1509475"/>
            <a:ext cx="1081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i</a:t>
            </a:r>
            <a:r>
              <a:rPr lang="en-US"/>
              <a:t>nvestigate IoT application server attacks.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study</a:t>
            </a:r>
            <a:r>
              <a:rPr lang="en-US"/>
              <a:t> ML/</a:t>
            </a:r>
            <a:r>
              <a:rPr lang="en-US"/>
              <a:t>DL algorithm</a:t>
            </a:r>
            <a:r>
              <a:rPr lang="en-US"/>
              <a:t>s</a:t>
            </a:r>
            <a:r>
              <a:rPr lang="en-US"/>
              <a:t> for attack detection.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develop a DL model for IoT server attacks.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evaluate DL model performances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838200" y="1509475"/>
            <a:ext cx="1081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IoT networks, systems, and data are at risk of cyber attacks.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IDS and IPS systems struggle to protect IoT networks.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Deep Learning promises a better solution for attack detection.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UNSW-NB15 Dataset is more suitable for IoT attack detection.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Many research studies have disregarded data imbalance.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selection is important for </a:t>
            </a:r>
            <a:r>
              <a:rPr lang="en-US"/>
              <a:t>constrained</a:t>
            </a:r>
            <a:r>
              <a:rPr lang="en-US"/>
              <a:t> IoT Servers.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25" y="1474975"/>
            <a:ext cx="9420325" cy="35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838200" y="210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901" y="1596712"/>
            <a:ext cx="4007957" cy="2909637"/>
          </a:xfrm>
          <a:prstGeom prst="rect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975" y="1535925"/>
            <a:ext cx="3059625" cy="3865625"/>
          </a:xfrm>
          <a:prstGeom prst="rect">
            <a:avLst/>
          </a:prstGeom>
          <a:noFill/>
          <a:ln cap="flat" cmpd="sng" w="9525">
            <a:solidFill>
              <a:srgbClr val="607D8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0"/>
          <p:cNvSpPr txBox="1"/>
          <p:nvPr/>
        </p:nvSpPr>
        <p:spPr>
          <a:xfrm>
            <a:off x="4980125" y="4605125"/>
            <a:ext cx="697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Created by </a:t>
            </a: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UNSW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, Australia </a:t>
            </a:r>
            <a:b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Contain Hybrid of real modern </a:t>
            </a: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normal 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activities a</a:t>
            </a:r>
            <a:b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2.54m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 samples with</a:t>
            </a: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 9 attack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 types having </a:t>
            </a: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49 features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838200" y="279375"/>
            <a:ext cx="10515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</a:t>
            </a:r>
            <a:r>
              <a:rPr lang="en-US"/>
              <a:t>&amp; Discussion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899000" y="1313250"/>
            <a:ext cx="90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 Preparation : </a:t>
            </a:r>
            <a:r>
              <a:rPr lang="en-US" sz="2800"/>
              <a:t>Undersampling of Majoring Class </a:t>
            </a:r>
            <a:endParaRPr sz="2800"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75" y="1928850"/>
            <a:ext cx="11154675" cy="1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775100"/>
            <a:ext cx="6672326" cy="20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