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87946df3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f87946df3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72825" y="725825"/>
            <a:ext cx="8196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</a:rPr>
              <a:t>Securing IoT Servers</a:t>
            </a:r>
            <a:br>
              <a:rPr b="1" lang="en" sz="2400">
                <a:solidFill>
                  <a:schemeClr val="accent1"/>
                </a:solidFill>
              </a:rPr>
            </a:br>
            <a:r>
              <a:rPr lang="en" sz="2400">
                <a:solidFill>
                  <a:schemeClr val="accent1"/>
                </a:solidFill>
              </a:rPr>
              <a:t>Shallow vs. Deep Neural Network Architectures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35300" y="1688525"/>
            <a:ext cx="7893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Niranjan W. Meegammana</a:t>
            </a:r>
            <a:br>
              <a:rPr lang="en"/>
            </a:br>
            <a:r>
              <a:rPr lang="en">
                <a:solidFill>
                  <a:schemeClr val="accent1"/>
                </a:solidFill>
              </a:rPr>
              <a:t>Shilpa Sayura Foundation, Sri Lanka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Harinda Fernando</a:t>
            </a:r>
            <a:br>
              <a:rPr lang="en" sz="1800"/>
            </a:br>
            <a:r>
              <a:rPr lang="en">
                <a:solidFill>
                  <a:schemeClr val="accent1"/>
                </a:solidFill>
              </a:rPr>
              <a:t>Sri Lanka Institute of Information Technology, Sri Lanka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flipH="1" rot="10800000">
            <a:off x="24890264" y="4578917"/>
            <a:ext cx="97164" cy="97176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-541437" y="4224558"/>
            <a:ext cx="10129650" cy="918937"/>
            <a:chOff x="-541437" y="4224558"/>
            <a:chExt cx="10129650" cy="918937"/>
          </a:xfrm>
        </p:grpSpPr>
        <p:cxnSp>
          <p:nvCxnSpPr>
            <p:cNvPr id="58" name="Google Shape;58;p13"/>
            <p:cNvCxnSpPr>
              <a:stCxn id="59" idx="6"/>
              <a:endCxn id="60" idx="2"/>
            </p:cNvCxnSpPr>
            <p:nvPr/>
          </p:nvCxnSpPr>
          <p:spPr>
            <a:xfrm>
              <a:off x="8494674" y="4380236"/>
              <a:ext cx="292200" cy="2148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>
              <a:stCxn id="62" idx="1"/>
              <a:endCxn id="63" idx="7"/>
            </p:cNvCxnSpPr>
            <p:nvPr/>
          </p:nvCxnSpPr>
          <p:spPr>
            <a:xfrm>
              <a:off x="1682488" y="4523566"/>
              <a:ext cx="285600" cy="2976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>
              <a:stCxn id="65" idx="7"/>
              <a:endCxn id="66" idx="3"/>
            </p:cNvCxnSpPr>
            <p:nvPr/>
          </p:nvCxnSpPr>
          <p:spPr>
            <a:xfrm rot="10800000">
              <a:off x="6995003" y="4377181"/>
              <a:ext cx="793500" cy="3123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3"/>
            <p:cNvCxnSpPr>
              <a:stCxn id="66" idx="5"/>
              <a:endCxn id="68" idx="1"/>
            </p:cNvCxnSpPr>
            <p:nvPr/>
          </p:nvCxnSpPr>
          <p:spPr>
            <a:xfrm flipH="1">
              <a:off x="6231785" y="4377227"/>
              <a:ext cx="951600" cy="3600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3"/>
            <p:cNvCxnSpPr>
              <a:stCxn id="68" idx="7"/>
              <a:endCxn id="70" idx="3"/>
            </p:cNvCxnSpPr>
            <p:nvPr/>
          </p:nvCxnSpPr>
          <p:spPr>
            <a:xfrm rot="10800000">
              <a:off x="5394838" y="4319415"/>
              <a:ext cx="958800" cy="4179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3"/>
            <p:cNvCxnSpPr>
              <a:stCxn id="70" idx="6"/>
              <a:endCxn id="72" idx="2"/>
            </p:cNvCxnSpPr>
            <p:nvPr/>
          </p:nvCxnSpPr>
          <p:spPr>
            <a:xfrm flipH="1">
              <a:off x="4532650" y="4380236"/>
              <a:ext cx="1009200" cy="1527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3"/>
            <p:cNvCxnSpPr>
              <a:stCxn id="72" idx="7"/>
              <a:endCxn id="74" idx="3"/>
            </p:cNvCxnSpPr>
            <p:nvPr/>
          </p:nvCxnSpPr>
          <p:spPr>
            <a:xfrm rot="10800000">
              <a:off x="3485628" y="4379611"/>
              <a:ext cx="1194000" cy="2142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3"/>
            <p:cNvCxnSpPr>
              <a:stCxn id="74" idx="6"/>
              <a:endCxn id="76" idx="2"/>
            </p:cNvCxnSpPr>
            <p:nvPr/>
          </p:nvCxnSpPr>
          <p:spPr>
            <a:xfrm flipH="1">
              <a:off x="2491452" y="4473925"/>
              <a:ext cx="1221600" cy="1440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3"/>
            <p:cNvCxnSpPr>
              <a:stCxn id="62" idx="2"/>
              <a:endCxn id="76" idx="7"/>
            </p:cNvCxnSpPr>
            <p:nvPr/>
          </p:nvCxnSpPr>
          <p:spPr>
            <a:xfrm>
              <a:off x="1657272" y="4462680"/>
              <a:ext cx="981000" cy="2160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3"/>
            <p:cNvCxnSpPr>
              <a:stCxn id="79" idx="1"/>
              <a:endCxn id="62" idx="5"/>
            </p:cNvCxnSpPr>
            <p:nvPr/>
          </p:nvCxnSpPr>
          <p:spPr>
            <a:xfrm flipH="1" rot="10800000">
              <a:off x="729896" y="4401673"/>
              <a:ext cx="1074300" cy="3954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3"/>
            <p:cNvCxnSpPr>
              <a:stCxn id="81" idx="3"/>
              <a:endCxn id="79" idx="7"/>
            </p:cNvCxnSpPr>
            <p:nvPr/>
          </p:nvCxnSpPr>
          <p:spPr>
            <a:xfrm>
              <a:off x="94774" y="4349001"/>
              <a:ext cx="823500" cy="4482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2" name="Google Shape;82;p13"/>
            <p:cNvGrpSpPr/>
            <p:nvPr/>
          </p:nvGrpSpPr>
          <p:grpSpPr>
            <a:xfrm flipH="1" rot="10800000">
              <a:off x="583275" y="4462061"/>
              <a:ext cx="481593" cy="481650"/>
              <a:chOff x="1489700" y="18726150"/>
              <a:chExt cx="895500" cy="895500"/>
            </a:xfrm>
          </p:grpSpPr>
          <p:sp>
            <p:nvSpPr>
              <p:cNvPr id="83" name="Google Shape;83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13"/>
            <p:cNvGrpSpPr/>
            <p:nvPr/>
          </p:nvGrpSpPr>
          <p:grpSpPr>
            <a:xfrm flipH="1" rot="10800000">
              <a:off x="1587707" y="4307002"/>
              <a:ext cx="311319" cy="311356"/>
              <a:chOff x="1489700" y="18726150"/>
              <a:chExt cx="895500" cy="895500"/>
            </a:xfrm>
          </p:grpSpPr>
          <p:sp>
            <p:nvSpPr>
              <p:cNvPr id="85" name="Google Shape;85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13"/>
            <p:cNvGrpSpPr/>
            <p:nvPr/>
          </p:nvGrpSpPr>
          <p:grpSpPr>
            <a:xfrm flipH="1" rot="10800000">
              <a:off x="2421863" y="4462222"/>
              <a:ext cx="311319" cy="311356"/>
              <a:chOff x="1489700" y="18726150"/>
              <a:chExt cx="895500" cy="895500"/>
            </a:xfrm>
          </p:grpSpPr>
          <p:sp>
            <p:nvSpPr>
              <p:cNvPr id="87" name="Google Shape;87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" name="Google Shape;88;p13"/>
            <p:cNvGrpSpPr/>
            <p:nvPr/>
          </p:nvGrpSpPr>
          <p:grpSpPr>
            <a:xfrm flipH="1" rot="10800000">
              <a:off x="3339072" y="4233100"/>
              <a:ext cx="481593" cy="481650"/>
              <a:chOff x="1489700" y="18726150"/>
              <a:chExt cx="895500" cy="895500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13"/>
            <p:cNvGrpSpPr/>
            <p:nvPr/>
          </p:nvGrpSpPr>
          <p:grpSpPr>
            <a:xfrm flipH="1" rot="10800000">
              <a:off x="4463090" y="4377248"/>
              <a:ext cx="311319" cy="311356"/>
              <a:chOff x="1489700" y="18726150"/>
              <a:chExt cx="895500" cy="895500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" name="Google Shape;92;p13"/>
            <p:cNvGrpSpPr/>
            <p:nvPr/>
          </p:nvGrpSpPr>
          <p:grpSpPr>
            <a:xfrm flipH="1" rot="10800000">
              <a:off x="5300095" y="4224558"/>
              <a:ext cx="311319" cy="311356"/>
              <a:chOff x="1489700" y="18726150"/>
              <a:chExt cx="895500" cy="8955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13"/>
            <p:cNvGrpSpPr/>
            <p:nvPr/>
          </p:nvGrpSpPr>
          <p:grpSpPr>
            <a:xfrm flipH="1" rot="10800000">
              <a:off x="6137100" y="4520751"/>
              <a:ext cx="311319" cy="311356"/>
              <a:chOff x="1489700" y="18726150"/>
              <a:chExt cx="895500" cy="895500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13"/>
            <p:cNvGrpSpPr/>
            <p:nvPr/>
          </p:nvGrpSpPr>
          <p:grpSpPr>
            <a:xfrm flipH="1" rot="10800000">
              <a:off x="6848413" y="4230589"/>
              <a:ext cx="481593" cy="481650"/>
              <a:chOff x="1489700" y="18726150"/>
              <a:chExt cx="895500" cy="895500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 flipH="1" rot="10800000">
              <a:off x="7571965" y="4472917"/>
              <a:ext cx="311319" cy="311356"/>
              <a:chOff x="1489700" y="18726150"/>
              <a:chExt cx="895500" cy="8955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 flipH="1" rot="10800000">
              <a:off x="8252919" y="4224558"/>
              <a:ext cx="311319" cy="311356"/>
              <a:chOff x="1489700" y="18726150"/>
              <a:chExt cx="895500" cy="895500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13"/>
            <p:cNvGrpSpPr/>
            <p:nvPr/>
          </p:nvGrpSpPr>
          <p:grpSpPr>
            <a:xfrm flipH="1" rot="10800000">
              <a:off x="-7" y="4254208"/>
              <a:ext cx="311319" cy="311356"/>
              <a:chOff x="1489700" y="18726150"/>
              <a:chExt cx="895500" cy="895500"/>
            </a:xfrm>
          </p:grpSpPr>
          <p:sp>
            <p:nvSpPr>
              <p:cNvPr id="103" name="Google Shape;103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" name="Google Shape;63;p13"/>
            <p:cNvSpPr/>
            <p:nvPr/>
          </p:nvSpPr>
          <p:spPr>
            <a:xfrm flipH="1" rot="10800000">
              <a:off x="1820990" y="4674126"/>
              <a:ext cx="172234" cy="172255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" name="Google Shape;104;p13"/>
            <p:cNvCxnSpPr>
              <a:stCxn id="74" idx="0"/>
              <a:endCxn id="105" idx="6"/>
            </p:cNvCxnSpPr>
            <p:nvPr/>
          </p:nvCxnSpPr>
          <p:spPr>
            <a:xfrm flipH="1">
              <a:off x="3545968" y="4607125"/>
              <a:ext cx="33900" cy="1605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3"/>
            <p:cNvSpPr/>
            <p:nvPr/>
          </p:nvSpPr>
          <p:spPr>
            <a:xfrm flipH="1" rot="6137505">
              <a:off x="3441637" y="4765520"/>
              <a:ext cx="172184" cy="172165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" name="Google Shape;106;p13"/>
            <p:cNvCxnSpPr>
              <a:stCxn id="79" idx="4"/>
              <a:endCxn id="107" idx="7"/>
            </p:cNvCxnSpPr>
            <p:nvPr/>
          </p:nvCxnSpPr>
          <p:spPr>
            <a:xfrm flipH="1" rot="10800000">
              <a:off x="824071" y="4301186"/>
              <a:ext cx="422700" cy="2685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" name="Google Shape;107;p13"/>
            <p:cNvSpPr/>
            <p:nvPr/>
          </p:nvSpPr>
          <p:spPr>
            <a:xfrm flipH="1" rot="6137505">
              <a:off x="1088180" y="4261771"/>
              <a:ext cx="172184" cy="172165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" name="Google Shape;108;p13"/>
            <p:cNvCxnSpPr>
              <a:stCxn id="79" idx="2"/>
              <a:endCxn id="109" idx="2"/>
            </p:cNvCxnSpPr>
            <p:nvPr/>
          </p:nvCxnSpPr>
          <p:spPr>
            <a:xfrm flipH="1">
              <a:off x="163187" y="4702886"/>
              <a:ext cx="527700" cy="1980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" name="Google Shape;109;p13"/>
            <p:cNvSpPr/>
            <p:nvPr/>
          </p:nvSpPr>
          <p:spPr>
            <a:xfrm flipH="1" rot="10800000">
              <a:off x="163060" y="4814721"/>
              <a:ext cx="172234" cy="172255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" name="Google Shape;110;p13"/>
            <p:cNvCxnSpPr>
              <a:stCxn id="76" idx="5"/>
              <a:endCxn id="111" idx="1"/>
            </p:cNvCxnSpPr>
            <p:nvPr/>
          </p:nvCxnSpPr>
          <p:spPr>
            <a:xfrm flipH="1" rot="10800000">
              <a:off x="2638401" y="4408814"/>
              <a:ext cx="58200" cy="1482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" name="Google Shape;111;p13"/>
            <p:cNvSpPr/>
            <p:nvPr/>
          </p:nvSpPr>
          <p:spPr>
            <a:xfrm flipH="1" rot="10800000">
              <a:off x="2671312" y="4261736"/>
              <a:ext cx="172234" cy="172255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" name="Google Shape;112;p13"/>
            <p:cNvCxnSpPr>
              <a:stCxn id="72" idx="7"/>
              <a:endCxn id="113" idx="7"/>
            </p:cNvCxnSpPr>
            <p:nvPr/>
          </p:nvCxnSpPr>
          <p:spPr>
            <a:xfrm>
              <a:off x="4679628" y="4593811"/>
              <a:ext cx="369600" cy="2562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" name="Google Shape;113;p13"/>
            <p:cNvSpPr/>
            <p:nvPr/>
          </p:nvSpPr>
          <p:spPr>
            <a:xfrm flipH="1" rot="10800000">
              <a:off x="4902362" y="4702877"/>
              <a:ext cx="172234" cy="172255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" name="Google Shape;114;p13"/>
            <p:cNvCxnSpPr>
              <a:stCxn id="68" idx="4"/>
              <a:endCxn id="115" idx="0"/>
            </p:cNvCxnSpPr>
            <p:nvPr/>
          </p:nvCxnSpPr>
          <p:spPr>
            <a:xfrm flipH="1" rot="10800000">
              <a:off x="6292759" y="4441824"/>
              <a:ext cx="100500" cy="1485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3"/>
            <p:cNvSpPr/>
            <p:nvPr/>
          </p:nvSpPr>
          <p:spPr>
            <a:xfrm flipH="1" rot="10800000">
              <a:off x="6307088" y="4269478"/>
              <a:ext cx="172234" cy="172255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" name="Google Shape;116;p13"/>
            <p:cNvCxnSpPr>
              <a:stCxn id="65" idx="2"/>
              <a:endCxn id="117" idx="3"/>
            </p:cNvCxnSpPr>
            <p:nvPr/>
          </p:nvCxnSpPr>
          <p:spPr>
            <a:xfrm flipH="1">
              <a:off x="7168129" y="4628595"/>
              <a:ext cx="473400" cy="2619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" name="Google Shape;117;p13"/>
            <p:cNvSpPr/>
            <p:nvPr/>
          </p:nvSpPr>
          <p:spPr>
            <a:xfrm flipH="1" rot="6137505">
              <a:off x="7154408" y="4757777"/>
              <a:ext cx="172184" cy="172165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" name="Google Shape;118;p13"/>
            <p:cNvCxnSpPr>
              <a:stCxn id="65" idx="5"/>
              <a:endCxn id="59" idx="2"/>
            </p:cNvCxnSpPr>
            <p:nvPr/>
          </p:nvCxnSpPr>
          <p:spPr>
            <a:xfrm flipH="1" rot="10800000">
              <a:off x="7788503" y="4380209"/>
              <a:ext cx="534000" cy="1875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3"/>
            <p:cNvCxnSpPr>
              <a:stCxn id="59" idx="0"/>
              <a:endCxn id="120" idx="4"/>
            </p:cNvCxnSpPr>
            <p:nvPr/>
          </p:nvCxnSpPr>
          <p:spPr>
            <a:xfrm>
              <a:off x="8408578" y="4466341"/>
              <a:ext cx="45000" cy="1728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" name="Google Shape;120;p13"/>
            <p:cNvSpPr/>
            <p:nvPr/>
          </p:nvSpPr>
          <p:spPr>
            <a:xfrm flipH="1" rot="10800000">
              <a:off x="8367337" y="4639119"/>
              <a:ext cx="172234" cy="172255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" name="Google Shape;121;p13"/>
            <p:cNvCxnSpPr>
              <a:stCxn id="70" idx="0"/>
              <a:endCxn id="122" idx="0"/>
            </p:cNvCxnSpPr>
            <p:nvPr/>
          </p:nvCxnSpPr>
          <p:spPr>
            <a:xfrm>
              <a:off x="5455755" y="4466341"/>
              <a:ext cx="69300" cy="380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" name="Google Shape;122;p13"/>
            <p:cNvSpPr/>
            <p:nvPr/>
          </p:nvSpPr>
          <p:spPr>
            <a:xfrm flipH="1" rot="10800000">
              <a:off x="5439055" y="4674126"/>
              <a:ext cx="172234" cy="172255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" name="Google Shape;123;p13"/>
            <p:cNvCxnSpPr>
              <a:stCxn id="60" idx="3"/>
              <a:endCxn id="124" idx="7"/>
            </p:cNvCxnSpPr>
            <p:nvPr/>
          </p:nvCxnSpPr>
          <p:spPr>
            <a:xfrm>
              <a:off x="8812113" y="4534187"/>
              <a:ext cx="776100" cy="2550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5" name="Google Shape;125;p13"/>
            <p:cNvGrpSpPr/>
            <p:nvPr/>
          </p:nvGrpSpPr>
          <p:grpSpPr>
            <a:xfrm flipH="1" rot="10800000">
              <a:off x="8717332" y="4439394"/>
              <a:ext cx="311319" cy="311356"/>
              <a:chOff x="1489700" y="18726150"/>
              <a:chExt cx="895500" cy="895500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7" name="Google Shape;127;p13"/>
            <p:cNvCxnSpPr>
              <a:stCxn id="128" idx="0"/>
              <a:endCxn id="129" idx="4"/>
            </p:cNvCxnSpPr>
            <p:nvPr/>
          </p:nvCxnSpPr>
          <p:spPr>
            <a:xfrm flipH="1">
              <a:off x="8873029" y="4636230"/>
              <a:ext cx="3300" cy="335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" name="Google Shape;129;p13"/>
            <p:cNvSpPr/>
            <p:nvPr/>
          </p:nvSpPr>
          <p:spPr>
            <a:xfrm flipH="1" rot="10800000">
              <a:off x="8786865" y="4971240"/>
              <a:ext cx="172234" cy="172255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flipH="1" rot="10800000">
              <a:off x="9054254" y="4261736"/>
              <a:ext cx="172234" cy="172255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" name="Google Shape;131;p13"/>
            <p:cNvCxnSpPr>
              <a:stCxn id="130" idx="1"/>
              <a:endCxn id="60" idx="5"/>
            </p:cNvCxnSpPr>
            <p:nvPr/>
          </p:nvCxnSpPr>
          <p:spPr>
            <a:xfrm flipH="1">
              <a:off x="8933977" y="4408765"/>
              <a:ext cx="145500" cy="1254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Google Shape;132;p13"/>
            <p:cNvSpPr/>
            <p:nvPr/>
          </p:nvSpPr>
          <p:spPr>
            <a:xfrm flipH="1" rot="10800000">
              <a:off x="7034165" y="4406537"/>
              <a:ext cx="126037" cy="126052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flipH="1" rot="10800000">
              <a:off x="3516853" y="4414656"/>
              <a:ext cx="126037" cy="126052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flipH="1" rot="10800000">
              <a:off x="755187" y="4632108"/>
              <a:ext cx="126037" cy="126052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flipH="1" rot="10800000">
              <a:off x="8827747" y="4539055"/>
              <a:ext cx="97164" cy="97176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 rot="10800000">
              <a:off x="7679855" y="4578917"/>
              <a:ext cx="97164" cy="97176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flipH="1" rot="10800000">
              <a:off x="6237018" y="4618779"/>
              <a:ext cx="97164" cy="97176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 rot="10800000">
              <a:off x="8365401" y="4331772"/>
              <a:ext cx="97164" cy="97176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flipH="1" rot="10800000">
              <a:off x="5407985" y="4331772"/>
              <a:ext cx="97164" cy="97176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 rot="10800000">
              <a:off x="4570980" y="4475275"/>
              <a:ext cx="97164" cy="97176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flipH="1" rot="10800000">
              <a:off x="2530284" y="4562972"/>
              <a:ext cx="97164" cy="97176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 rot="10800000">
              <a:off x="1693279" y="4411496"/>
              <a:ext cx="97164" cy="97176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 rot="10800000">
              <a:off x="114927" y="4355689"/>
              <a:ext cx="97164" cy="97176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flipH="1" rot="10800000">
              <a:off x="7989717" y="4851654"/>
              <a:ext cx="172234" cy="172255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Google Shape;144;p13"/>
            <p:cNvCxnSpPr>
              <a:stCxn id="135" idx="7"/>
              <a:endCxn id="143" idx="3"/>
            </p:cNvCxnSpPr>
            <p:nvPr/>
          </p:nvCxnSpPr>
          <p:spPr>
            <a:xfrm>
              <a:off x="7762789" y="4661862"/>
              <a:ext cx="252300" cy="215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3"/>
            <p:cNvCxnSpPr/>
            <p:nvPr/>
          </p:nvCxnSpPr>
          <p:spPr>
            <a:xfrm>
              <a:off x="-541437" y="4648487"/>
              <a:ext cx="776100" cy="2550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46" name="Google Shape;14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97" y="272902"/>
            <a:ext cx="740526" cy="87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6675" y="177705"/>
            <a:ext cx="838398" cy="874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>
            <a:off x="147028" y="3285439"/>
            <a:ext cx="8775900" cy="132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 flipH="1" rot="10800000">
            <a:off x="24904017" y="4578893"/>
            <a:ext cx="97200" cy="972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14"/>
          <p:cNvGrpSpPr/>
          <p:nvPr/>
        </p:nvGrpSpPr>
        <p:grpSpPr>
          <a:xfrm>
            <a:off x="-318135" y="5615008"/>
            <a:ext cx="10129565" cy="919137"/>
            <a:chOff x="-541437" y="4224358"/>
            <a:chExt cx="10129565" cy="919137"/>
          </a:xfrm>
        </p:grpSpPr>
        <p:cxnSp>
          <p:nvCxnSpPr>
            <p:cNvPr id="155" name="Google Shape;155;p14"/>
            <p:cNvCxnSpPr>
              <a:stCxn id="156" idx="6"/>
              <a:endCxn id="157" idx="2"/>
            </p:cNvCxnSpPr>
            <p:nvPr/>
          </p:nvCxnSpPr>
          <p:spPr>
            <a:xfrm>
              <a:off x="8494568" y="4380040"/>
              <a:ext cx="292200" cy="2148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4"/>
            <p:cNvCxnSpPr>
              <a:stCxn id="159" idx="1"/>
              <a:endCxn id="160" idx="7"/>
            </p:cNvCxnSpPr>
            <p:nvPr/>
          </p:nvCxnSpPr>
          <p:spPr>
            <a:xfrm>
              <a:off x="1682403" y="4523372"/>
              <a:ext cx="285600" cy="2979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4"/>
            <p:cNvCxnSpPr>
              <a:stCxn id="162" idx="7"/>
              <a:endCxn id="163" idx="3"/>
            </p:cNvCxnSpPr>
            <p:nvPr/>
          </p:nvCxnSpPr>
          <p:spPr>
            <a:xfrm rot="10800000">
              <a:off x="6994901" y="4376387"/>
              <a:ext cx="793500" cy="3129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4"/>
            <p:cNvCxnSpPr>
              <a:stCxn id="163" idx="5"/>
              <a:endCxn id="165" idx="1"/>
            </p:cNvCxnSpPr>
            <p:nvPr/>
          </p:nvCxnSpPr>
          <p:spPr>
            <a:xfrm flipH="1">
              <a:off x="6231802" y="4376380"/>
              <a:ext cx="951600" cy="3606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4"/>
            <p:cNvCxnSpPr>
              <a:stCxn id="165" idx="7"/>
              <a:endCxn id="167" idx="3"/>
            </p:cNvCxnSpPr>
            <p:nvPr/>
          </p:nvCxnSpPr>
          <p:spPr>
            <a:xfrm rot="10800000">
              <a:off x="5394736" y="4319221"/>
              <a:ext cx="958800" cy="4179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4"/>
            <p:cNvCxnSpPr>
              <a:stCxn id="167" idx="6"/>
              <a:endCxn id="169" idx="2"/>
            </p:cNvCxnSpPr>
            <p:nvPr/>
          </p:nvCxnSpPr>
          <p:spPr>
            <a:xfrm flipH="1">
              <a:off x="4532544" y="4380040"/>
              <a:ext cx="1009200" cy="1527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4"/>
            <p:cNvCxnSpPr>
              <a:stCxn id="169" idx="7"/>
              <a:endCxn id="171" idx="3"/>
            </p:cNvCxnSpPr>
            <p:nvPr/>
          </p:nvCxnSpPr>
          <p:spPr>
            <a:xfrm rot="10800000">
              <a:off x="3485826" y="4378818"/>
              <a:ext cx="1193700" cy="2148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14"/>
            <p:cNvCxnSpPr>
              <a:stCxn id="171" idx="6"/>
              <a:endCxn id="173" idx="2"/>
            </p:cNvCxnSpPr>
            <p:nvPr/>
          </p:nvCxnSpPr>
          <p:spPr>
            <a:xfrm flipH="1">
              <a:off x="2491470" y="4473085"/>
              <a:ext cx="1221600" cy="1446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4"/>
            <p:cNvCxnSpPr>
              <a:stCxn id="159" idx="2"/>
              <a:endCxn id="173" idx="7"/>
            </p:cNvCxnSpPr>
            <p:nvPr/>
          </p:nvCxnSpPr>
          <p:spPr>
            <a:xfrm>
              <a:off x="1657190" y="4462484"/>
              <a:ext cx="981000" cy="2160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4"/>
            <p:cNvCxnSpPr>
              <a:stCxn id="176" idx="1"/>
              <a:endCxn id="159" idx="5"/>
            </p:cNvCxnSpPr>
            <p:nvPr/>
          </p:nvCxnSpPr>
          <p:spPr>
            <a:xfrm flipH="1" rot="10800000">
              <a:off x="729910" y="4401741"/>
              <a:ext cx="1074300" cy="3945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4"/>
            <p:cNvCxnSpPr>
              <a:stCxn id="178" idx="3"/>
              <a:endCxn id="176" idx="7"/>
            </p:cNvCxnSpPr>
            <p:nvPr/>
          </p:nvCxnSpPr>
          <p:spPr>
            <a:xfrm>
              <a:off x="94689" y="4348803"/>
              <a:ext cx="823500" cy="4473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9" name="Google Shape;179;p14"/>
            <p:cNvGrpSpPr/>
            <p:nvPr/>
          </p:nvGrpSpPr>
          <p:grpSpPr>
            <a:xfrm flipH="1" rot="10800000">
              <a:off x="583287" y="4461202"/>
              <a:ext cx="481600" cy="481689"/>
              <a:chOff x="1489700" y="18726150"/>
              <a:chExt cx="895500" cy="895500"/>
            </a:xfrm>
          </p:grpSpPr>
          <p:sp>
            <p:nvSpPr>
              <p:cNvPr id="180" name="Google Shape;180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 flipH="1" rot="10800000">
              <a:off x="1587635" y="4306802"/>
              <a:ext cx="311276" cy="311365"/>
              <a:chOff x="1489700" y="18726150"/>
              <a:chExt cx="895500" cy="895500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14"/>
            <p:cNvGrpSpPr/>
            <p:nvPr/>
          </p:nvGrpSpPr>
          <p:grpSpPr>
            <a:xfrm flipH="1" rot="10800000">
              <a:off x="2421791" y="4462022"/>
              <a:ext cx="311276" cy="311365"/>
              <a:chOff x="1489700" y="18726150"/>
              <a:chExt cx="895500" cy="895500"/>
            </a:xfrm>
          </p:grpSpPr>
          <p:sp>
            <p:nvSpPr>
              <p:cNvPr id="184" name="Google Shape;184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4"/>
            <p:cNvGrpSpPr/>
            <p:nvPr/>
          </p:nvGrpSpPr>
          <p:grpSpPr>
            <a:xfrm flipH="1" rot="10800000">
              <a:off x="3339084" y="4232240"/>
              <a:ext cx="481600" cy="481689"/>
              <a:chOff x="1489700" y="18726150"/>
              <a:chExt cx="895500" cy="895500"/>
            </a:xfrm>
          </p:grpSpPr>
          <p:sp>
            <p:nvSpPr>
              <p:cNvPr id="186" name="Google Shape;186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flipH="1" rot="10800000">
              <a:off x="4463019" y="4377048"/>
              <a:ext cx="311276" cy="311365"/>
              <a:chOff x="1489700" y="18726150"/>
              <a:chExt cx="895500" cy="895500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4"/>
            <p:cNvGrpSpPr/>
            <p:nvPr/>
          </p:nvGrpSpPr>
          <p:grpSpPr>
            <a:xfrm flipH="1" rot="10800000">
              <a:off x="5300023" y="4224358"/>
              <a:ext cx="311276" cy="311365"/>
              <a:chOff x="1489700" y="18726150"/>
              <a:chExt cx="895500" cy="895500"/>
            </a:xfrm>
          </p:grpSpPr>
          <p:sp>
            <p:nvSpPr>
              <p:cNvPr id="190" name="Google Shape;190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4"/>
            <p:cNvGrpSpPr/>
            <p:nvPr/>
          </p:nvGrpSpPr>
          <p:grpSpPr>
            <a:xfrm flipH="1" rot="10800000">
              <a:off x="6137028" y="4520551"/>
              <a:ext cx="311276" cy="311365"/>
              <a:chOff x="1489700" y="18726150"/>
              <a:chExt cx="895500" cy="895500"/>
            </a:xfrm>
          </p:grpSpPr>
          <p:sp>
            <p:nvSpPr>
              <p:cNvPr id="192" name="Google Shape;192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14"/>
            <p:cNvGrpSpPr/>
            <p:nvPr/>
          </p:nvGrpSpPr>
          <p:grpSpPr>
            <a:xfrm flipH="1" rot="10800000">
              <a:off x="6848425" y="4229729"/>
              <a:ext cx="481600" cy="481689"/>
              <a:chOff x="1489700" y="18726150"/>
              <a:chExt cx="895500" cy="895500"/>
            </a:xfrm>
          </p:grpSpPr>
          <p:sp>
            <p:nvSpPr>
              <p:cNvPr id="194" name="Google Shape;194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4"/>
            <p:cNvGrpSpPr/>
            <p:nvPr/>
          </p:nvGrpSpPr>
          <p:grpSpPr>
            <a:xfrm flipH="1" rot="10800000">
              <a:off x="7571893" y="4472717"/>
              <a:ext cx="311276" cy="311365"/>
              <a:chOff x="1489700" y="18726150"/>
              <a:chExt cx="895500" cy="895500"/>
            </a:xfrm>
          </p:grpSpPr>
          <p:sp>
            <p:nvSpPr>
              <p:cNvPr id="196" name="Google Shape;196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14"/>
            <p:cNvGrpSpPr/>
            <p:nvPr/>
          </p:nvGrpSpPr>
          <p:grpSpPr>
            <a:xfrm flipH="1" rot="10800000">
              <a:off x="8252847" y="4224358"/>
              <a:ext cx="311276" cy="311365"/>
              <a:chOff x="1489700" y="18726150"/>
              <a:chExt cx="895500" cy="895500"/>
            </a:xfrm>
          </p:grpSpPr>
          <p:sp>
            <p:nvSpPr>
              <p:cNvPr id="198" name="Google Shape;198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4"/>
            <p:cNvGrpSpPr/>
            <p:nvPr/>
          </p:nvGrpSpPr>
          <p:grpSpPr>
            <a:xfrm flipH="1" rot="10800000">
              <a:off x="-79" y="4254008"/>
              <a:ext cx="311276" cy="311365"/>
              <a:chOff x="1489700" y="18726150"/>
              <a:chExt cx="895500" cy="895500"/>
            </a:xfrm>
          </p:grpSpPr>
          <p:sp>
            <p:nvSpPr>
              <p:cNvPr id="200" name="Google Shape;200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" name="Google Shape;160;p14"/>
            <p:cNvSpPr/>
            <p:nvPr/>
          </p:nvSpPr>
          <p:spPr>
            <a:xfrm flipH="1" rot="10800000">
              <a:off x="1820990" y="4674181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" name="Google Shape;201;p14"/>
            <p:cNvCxnSpPr>
              <a:stCxn id="171" idx="0"/>
              <a:endCxn id="202" idx="6"/>
            </p:cNvCxnSpPr>
            <p:nvPr/>
          </p:nvCxnSpPr>
          <p:spPr>
            <a:xfrm flipH="1">
              <a:off x="3545984" y="4606296"/>
              <a:ext cx="33900" cy="161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2" name="Google Shape;202;p14"/>
            <p:cNvSpPr/>
            <p:nvPr/>
          </p:nvSpPr>
          <p:spPr>
            <a:xfrm flipH="1" rot="6136141">
              <a:off x="3441543" y="4765484"/>
              <a:ext cx="172234" cy="172234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14"/>
            <p:cNvCxnSpPr>
              <a:stCxn id="176" idx="4"/>
              <a:endCxn id="204" idx="7"/>
            </p:cNvCxnSpPr>
            <p:nvPr/>
          </p:nvCxnSpPr>
          <p:spPr>
            <a:xfrm flipH="1" rot="10800000">
              <a:off x="824087" y="4301235"/>
              <a:ext cx="422700" cy="2676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" name="Google Shape;204;p14"/>
            <p:cNvSpPr/>
            <p:nvPr/>
          </p:nvSpPr>
          <p:spPr>
            <a:xfrm flipH="1" rot="6136141">
              <a:off x="1088086" y="4261736"/>
              <a:ext cx="172234" cy="172234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14"/>
            <p:cNvCxnSpPr>
              <a:stCxn id="176" idx="2"/>
              <a:endCxn id="206" idx="2"/>
            </p:cNvCxnSpPr>
            <p:nvPr/>
          </p:nvCxnSpPr>
          <p:spPr>
            <a:xfrm flipH="1">
              <a:off x="163201" y="4702046"/>
              <a:ext cx="527700" cy="1989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" name="Google Shape;206;p14"/>
            <p:cNvSpPr/>
            <p:nvPr/>
          </p:nvSpPr>
          <p:spPr>
            <a:xfrm flipH="1" rot="10800000">
              <a:off x="163060" y="4814776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" name="Google Shape;207;p14"/>
            <p:cNvCxnSpPr>
              <a:stCxn id="173" idx="5"/>
              <a:endCxn id="208" idx="1"/>
            </p:cNvCxnSpPr>
            <p:nvPr/>
          </p:nvCxnSpPr>
          <p:spPr>
            <a:xfrm flipH="1" rot="10800000">
              <a:off x="2638299" y="4408917"/>
              <a:ext cx="58200" cy="1479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14"/>
            <p:cNvSpPr/>
            <p:nvPr/>
          </p:nvSpPr>
          <p:spPr>
            <a:xfrm flipH="1" rot="10800000">
              <a:off x="2671312" y="4261791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9" name="Google Shape;209;p14"/>
            <p:cNvCxnSpPr>
              <a:stCxn id="169" idx="7"/>
              <a:endCxn id="210" idx="7"/>
            </p:cNvCxnSpPr>
            <p:nvPr/>
          </p:nvCxnSpPr>
          <p:spPr>
            <a:xfrm>
              <a:off x="4679526" y="4593618"/>
              <a:ext cx="369900" cy="2562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0" name="Google Shape;210;p14"/>
            <p:cNvSpPr/>
            <p:nvPr/>
          </p:nvSpPr>
          <p:spPr>
            <a:xfrm flipH="1" rot="10800000">
              <a:off x="4902362" y="4702932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" name="Google Shape;211;p14"/>
            <p:cNvCxnSpPr>
              <a:stCxn id="165" idx="4"/>
              <a:endCxn id="212" idx="0"/>
            </p:cNvCxnSpPr>
            <p:nvPr/>
          </p:nvCxnSpPr>
          <p:spPr>
            <a:xfrm flipH="1" rot="10800000">
              <a:off x="6292666" y="4441626"/>
              <a:ext cx="100500" cy="1485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2" name="Google Shape;212;p14"/>
            <p:cNvSpPr/>
            <p:nvPr/>
          </p:nvSpPr>
          <p:spPr>
            <a:xfrm flipH="1" rot="10800000">
              <a:off x="6307088" y="4269533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" name="Google Shape;213;p14"/>
            <p:cNvCxnSpPr>
              <a:stCxn id="162" idx="2"/>
              <a:endCxn id="214" idx="3"/>
            </p:cNvCxnSpPr>
            <p:nvPr/>
          </p:nvCxnSpPr>
          <p:spPr>
            <a:xfrm flipH="1">
              <a:off x="7168048" y="4628399"/>
              <a:ext cx="473400" cy="2619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14"/>
            <p:cNvSpPr/>
            <p:nvPr/>
          </p:nvSpPr>
          <p:spPr>
            <a:xfrm flipH="1" rot="6136141">
              <a:off x="7154313" y="4757742"/>
              <a:ext cx="172234" cy="172234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14"/>
            <p:cNvCxnSpPr>
              <a:stCxn id="162" idx="5"/>
              <a:endCxn id="156" idx="2"/>
            </p:cNvCxnSpPr>
            <p:nvPr/>
          </p:nvCxnSpPr>
          <p:spPr>
            <a:xfrm flipH="1" rot="10800000">
              <a:off x="7788401" y="4380012"/>
              <a:ext cx="534000" cy="1875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4"/>
            <p:cNvCxnSpPr>
              <a:stCxn id="156" idx="0"/>
              <a:endCxn id="217" idx="4"/>
            </p:cNvCxnSpPr>
            <p:nvPr/>
          </p:nvCxnSpPr>
          <p:spPr>
            <a:xfrm>
              <a:off x="8408485" y="4466148"/>
              <a:ext cx="45000" cy="173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7" name="Google Shape;217;p14"/>
            <p:cNvSpPr/>
            <p:nvPr/>
          </p:nvSpPr>
          <p:spPr>
            <a:xfrm flipH="1" rot="10800000">
              <a:off x="8367337" y="4639173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" name="Google Shape;218;p14"/>
            <p:cNvCxnSpPr>
              <a:stCxn id="167" idx="0"/>
              <a:endCxn id="219" idx="0"/>
            </p:cNvCxnSpPr>
            <p:nvPr/>
          </p:nvCxnSpPr>
          <p:spPr>
            <a:xfrm>
              <a:off x="5455661" y="4466148"/>
              <a:ext cx="69600" cy="380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9" name="Google Shape;219;p14"/>
            <p:cNvSpPr/>
            <p:nvPr/>
          </p:nvSpPr>
          <p:spPr>
            <a:xfrm flipH="1" rot="10800000">
              <a:off x="5439055" y="4674181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0" name="Google Shape;220;p14"/>
            <p:cNvCxnSpPr>
              <a:stCxn id="157" idx="3"/>
              <a:endCxn id="221" idx="7"/>
            </p:cNvCxnSpPr>
            <p:nvPr/>
          </p:nvCxnSpPr>
          <p:spPr>
            <a:xfrm>
              <a:off x="8812028" y="4533989"/>
              <a:ext cx="776100" cy="2550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 flipH="1" rot="10800000">
              <a:off x="8717260" y="4439194"/>
              <a:ext cx="311276" cy="311365"/>
              <a:chOff x="1489700" y="18726150"/>
              <a:chExt cx="895500" cy="895500"/>
            </a:xfrm>
          </p:grpSpPr>
          <p:sp>
            <p:nvSpPr>
              <p:cNvPr id="223" name="Google Shape;223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4" name="Google Shape;224;p14"/>
            <p:cNvCxnSpPr>
              <a:stCxn id="225" idx="0"/>
              <a:endCxn id="226" idx="4"/>
            </p:cNvCxnSpPr>
            <p:nvPr/>
          </p:nvCxnSpPr>
          <p:spPr>
            <a:xfrm flipH="1">
              <a:off x="8873047" y="4636230"/>
              <a:ext cx="3300" cy="335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" name="Google Shape;226;p14"/>
            <p:cNvSpPr/>
            <p:nvPr/>
          </p:nvSpPr>
          <p:spPr>
            <a:xfrm flipH="1" rot="10800000">
              <a:off x="8786865" y="4971295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 flipH="1" rot="10800000">
              <a:off x="9054254" y="4261791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Google Shape;228;p14"/>
            <p:cNvCxnSpPr>
              <a:stCxn id="227" idx="1"/>
              <a:endCxn id="157" idx="5"/>
            </p:cNvCxnSpPr>
            <p:nvPr/>
          </p:nvCxnSpPr>
          <p:spPr>
            <a:xfrm flipH="1">
              <a:off x="8933672" y="4408773"/>
              <a:ext cx="145800" cy="125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9" name="Google Shape;229;p14"/>
            <p:cNvSpPr/>
            <p:nvPr/>
          </p:nvSpPr>
          <p:spPr>
            <a:xfrm flipH="1" rot="10800000">
              <a:off x="7034165" y="4406589"/>
              <a:ext cx="126000" cy="1260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 flipH="1" rot="10800000">
              <a:off x="3516853" y="4414708"/>
              <a:ext cx="126000" cy="1260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 flipH="1" rot="10800000">
              <a:off x="755187" y="4632160"/>
              <a:ext cx="126000" cy="1260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 flipH="1" rot="10800000">
              <a:off x="8827747" y="4539030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 flipH="1" rot="10800000">
              <a:off x="7679855" y="4578893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 flipH="1" rot="10800000">
              <a:off x="6237018" y="4618755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 flipH="1" rot="10800000">
              <a:off x="8365401" y="4331747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 flipH="1" rot="10800000">
              <a:off x="5407985" y="4331747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 flipH="1" rot="10800000">
              <a:off x="4570980" y="4475251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 flipH="1" rot="10800000">
              <a:off x="2530284" y="4562948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 flipH="1" rot="10800000">
              <a:off x="1693279" y="4411472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 flipH="1" rot="10800000">
              <a:off x="114927" y="4355665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 flipH="1" rot="10800000">
              <a:off x="7989717" y="4851708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1" name="Google Shape;241;p14"/>
            <p:cNvCxnSpPr>
              <a:stCxn id="232" idx="7"/>
              <a:endCxn id="240" idx="3"/>
            </p:cNvCxnSpPr>
            <p:nvPr/>
          </p:nvCxnSpPr>
          <p:spPr>
            <a:xfrm>
              <a:off x="7762820" y="4661858"/>
              <a:ext cx="252000" cy="215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4"/>
            <p:cNvCxnSpPr/>
            <p:nvPr/>
          </p:nvCxnSpPr>
          <p:spPr>
            <a:xfrm>
              <a:off x="-541437" y="4648487"/>
              <a:ext cx="776100" cy="2550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43" name="Google Shape;243;p14"/>
          <p:cNvPicPr preferRelativeResize="0"/>
          <p:nvPr/>
        </p:nvPicPr>
        <p:blipFill rotWithShape="1">
          <a:blip r:embed="rId3">
            <a:alphaModFix/>
          </a:blip>
          <a:srcRect b="11331" l="0" r="0" t="0"/>
          <a:stretch/>
        </p:blipFill>
        <p:spPr>
          <a:xfrm>
            <a:off x="461353" y="710523"/>
            <a:ext cx="2275966" cy="13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4"/>
          <p:cNvSpPr txBox="1"/>
          <p:nvPr/>
        </p:nvSpPr>
        <p:spPr>
          <a:xfrm>
            <a:off x="147028" y="2068792"/>
            <a:ext cx="321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IoT servers face network attacks.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IDS are not adequate.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Host based DNN can help.</a:t>
            </a:r>
            <a:endParaRPr sz="1600"/>
          </a:p>
        </p:txBody>
      </p:sp>
      <p:pic>
        <p:nvPicPr>
          <p:cNvPr id="245" name="Google Shape;2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790" y="867437"/>
            <a:ext cx="2890401" cy="115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/>
        </p:nvSpPr>
        <p:spPr>
          <a:xfrm>
            <a:off x="3321028" y="2089767"/>
            <a:ext cx="3115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Shallow and Deep </a:t>
            </a:r>
            <a:r>
              <a:rPr lang="en" sz="1600"/>
              <a:t>NN models.</a:t>
            </a:r>
            <a:br>
              <a:rPr lang="en" sz="1600"/>
            </a:br>
            <a:r>
              <a:rPr lang="en" sz="1600"/>
              <a:t>Use UNSW-NB15 dataset.</a:t>
            </a:r>
            <a:br>
              <a:rPr lang="en" sz="1600"/>
            </a:br>
            <a:r>
              <a:rPr lang="en" sz="1600"/>
              <a:t>Train with Supervised Learning.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Deploy on IoT environments.</a:t>
            </a:r>
            <a:endParaRPr sz="1600"/>
          </a:p>
        </p:txBody>
      </p:sp>
      <p:pic>
        <p:nvPicPr>
          <p:cNvPr id="247" name="Google Shape;24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0553" y="710525"/>
            <a:ext cx="2382300" cy="132784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 txBox="1"/>
          <p:nvPr/>
        </p:nvSpPr>
        <p:spPr>
          <a:xfrm>
            <a:off x="6436778" y="2089767"/>
            <a:ext cx="2667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20 and 40 feature datasets.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Train 2 Shallow Models.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Train 2 Deep Models.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Compare performance.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49" name="Google Shape;24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353" y="3686812"/>
            <a:ext cx="2112599" cy="85978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 txBox="1"/>
          <p:nvPr/>
        </p:nvSpPr>
        <p:spPr>
          <a:xfrm>
            <a:off x="3086402" y="3773512"/>
            <a:ext cx="116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Deep40</a:t>
            </a:r>
            <a:br>
              <a:rPr lang="en" sz="1600"/>
            </a:br>
            <a:r>
              <a:rPr lang="en" sz="1600"/>
              <a:t>Shallow20</a:t>
            </a:r>
            <a:endParaRPr sz="1600"/>
          </a:p>
        </p:txBody>
      </p:sp>
      <p:sp>
        <p:nvSpPr>
          <p:cNvPr id="251" name="Google Shape;251;p14"/>
          <p:cNvSpPr/>
          <p:nvPr/>
        </p:nvSpPr>
        <p:spPr>
          <a:xfrm>
            <a:off x="4171642" y="3771239"/>
            <a:ext cx="2005200" cy="67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"/>
          <p:cNvSpPr/>
          <p:nvPr/>
        </p:nvSpPr>
        <p:spPr>
          <a:xfrm>
            <a:off x="4171642" y="3847439"/>
            <a:ext cx="1915800" cy="23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98%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14"/>
          <p:cNvSpPr/>
          <p:nvPr/>
        </p:nvSpPr>
        <p:spPr>
          <a:xfrm>
            <a:off x="4171642" y="4116864"/>
            <a:ext cx="1534200" cy="233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93%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6304528" y="5946675"/>
            <a:ext cx="5562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Deep40 98% accuracy 0.32% resource usage.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Shallow20 95% of Deep40, </a:t>
            </a:r>
            <a:br>
              <a:rPr lang="en"/>
            </a:br>
            <a:r>
              <a:rPr lang="en"/>
              <a:t>low resource usage (75% of Deep40) suitable for resource-constrained environments.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"/>
          <p:cNvSpPr/>
          <p:nvPr/>
        </p:nvSpPr>
        <p:spPr>
          <a:xfrm>
            <a:off x="6744509" y="3756281"/>
            <a:ext cx="2005200" cy="67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"/>
          <p:cNvSpPr/>
          <p:nvPr/>
        </p:nvSpPr>
        <p:spPr>
          <a:xfrm>
            <a:off x="6744509" y="3832481"/>
            <a:ext cx="1915500" cy="23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0.32</a:t>
            </a:r>
            <a:r>
              <a:rPr lang="en">
                <a:solidFill>
                  <a:schemeClr val="lt1"/>
                </a:solidFill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14"/>
          <p:cNvSpPr/>
          <p:nvPr/>
        </p:nvSpPr>
        <p:spPr>
          <a:xfrm>
            <a:off x="6744509" y="4101906"/>
            <a:ext cx="1533900" cy="233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0.25%</a:t>
            </a:r>
            <a:endParaRPr/>
          </a:p>
        </p:txBody>
      </p:sp>
      <p:sp>
        <p:nvSpPr>
          <p:cNvPr id="258" name="Google Shape;258;p14"/>
          <p:cNvSpPr txBox="1"/>
          <p:nvPr/>
        </p:nvSpPr>
        <p:spPr>
          <a:xfrm>
            <a:off x="4064290" y="3254839"/>
            <a:ext cx="21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Model Performance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59" name="Google Shape;259;p14"/>
          <p:cNvSpPr txBox="1"/>
          <p:nvPr/>
        </p:nvSpPr>
        <p:spPr>
          <a:xfrm>
            <a:off x="6668315" y="3229664"/>
            <a:ext cx="21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Resource</a:t>
            </a:r>
            <a:r>
              <a:rPr b="1" lang="en" sz="1600">
                <a:solidFill>
                  <a:schemeClr val="accent1"/>
                </a:solidFill>
              </a:rPr>
              <a:t> Usage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155853" y="174194"/>
            <a:ext cx="2983500" cy="5259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PROBLEM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3348203" y="174194"/>
            <a:ext cx="2983500" cy="5259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METHODOLOGY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6540553" y="184625"/>
            <a:ext cx="2382300" cy="5259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SOLUTION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389653" y="3029825"/>
            <a:ext cx="2489400" cy="5259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RESUlTS</a:t>
            </a:r>
            <a:endParaRPr b="1" sz="1800">
              <a:solidFill>
                <a:schemeClr val="lt1"/>
              </a:solidFill>
            </a:endParaRPr>
          </a:p>
        </p:txBody>
      </p:sp>
      <p:grpSp>
        <p:nvGrpSpPr>
          <p:cNvPr id="264" name="Google Shape;264;p14"/>
          <p:cNvGrpSpPr/>
          <p:nvPr/>
        </p:nvGrpSpPr>
        <p:grpSpPr>
          <a:xfrm>
            <a:off x="-529812" y="4744195"/>
            <a:ext cx="10129565" cy="919137"/>
            <a:chOff x="-541437" y="4224358"/>
            <a:chExt cx="10129565" cy="919137"/>
          </a:xfrm>
        </p:grpSpPr>
        <p:cxnSp>
          <p:nvCxnSpPr>
            <p:cNvPr id="265" name="Google Shape;265;p14"/>
            <p:cNvCxnSpPr>
              <a:stCxn id="266" idx="6"/>
              <a:endCxn id="267" idx="2"/>
            </p:cNvCxnSpPr>
            <p:nvPr/>
          </p:nvCxnSpPr>
          <p:spPr>
            <a:xfrm>
              <a:off x="8494568" y="4380040"/>
              <a:ext cx="292200" cy="2148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14"/>
            <p:cNvCxnSpPr>
              <a:stCxn id="269" idx="1"/>
              <a:endCxn id="270" idx="7"/>
            </p:cNvCxnSpPr>
            <p:nvPr/>
          </p:nvCxnSpPr>
          <p:spPr>
            <a:xfrm>
              <a:off x="1682403" y="4523372"/>
              <a:ext cx="285600" cy="2979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14"/>
            <p:cNvCxnSpPr>
              <a:stCxn id="272" idx="7"/>
              <a:endCxn id="273" idx="3"/>
            </p:cNvCxnSpPr>
            <p:nvPr/>
          </p:nvCxnSpPr>
          <p:spPr>
            <a:xfrm rot="10800000">
              <a:off x="6994901" y="4376387"/>
              <a:ext cx="793500" cy="3129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4"/>
            <p:cNvCxnSpPr>
              <a:stCxn id="273" idx="5"/>
              <a:endCxn id="275" idx="1"/>
            </p:cNvCxnSpPr>
            <p:nvPr/>
          </p:nvCxnSpPr>
          <p:spPr>
            <a:xfrm flipH="1">
              <a:off x="6231802" y="4376380"/>
              <a:ext cx="951600" cy="3606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4"/>
            <p:cNvCxnSpPr>
              <a:stCxn id="275" idx="7"/>
              <a:endCxn id="277" idx="3"/>
            </p:cNvCxnSpPr>
            <p:nvPr/>
          </p:nvCxnSpPr>
          <p:spPr>
            <a:xfrm rot="10800000">
              <a:off x="5394736" y="4319221"/>
              <a:ext cx="958800" cy="4179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4"/>
            <p:cNvCxnSpPr>
              <a:stCxn id="277" idx="6"/>
              <a:endCxn id="279" idx="2"/>
            </p:cNvCxnSpPr>
            <p:nvPr/>
          </p:nvCxnSpPr>
          <p:spPr>
            <a:xfrm flipH="1">
              <a:off x="4532544" y="4380040"/>
              <a:ext cx="1009200" cy="1527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4"/>
            <p:cNvCxnSpPr>
              <a:stCxn id="279" idx="7"/>
              <a:endCxn id="281" idx="3"/>
            </p:cNvCxnSpPr>
            <p:nvPr/>
          </p:nvCxnSpPr>
          <p:spPr>
            <a:xfrm rot="10800000">
              <a:off x="3485826" y="4378818"/>
              <a:ext cx="1193700" cy="2148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4"/>
            <p:cNvCxnSpPr>
              <a:stCxn id="281" idx="6"/>
              <a:endCxn id="283" idx="2"/>
            </p:cNvCxnSpPr>
            <p:nvPr/>
          </p:nvCxnSpPr>
          <p:spPr>
            <a:xfrm flipH="1">
              <a:off x="2491470" y="4473085"/>
              <a:ext cx="1221600" cy="1446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4"/>
            <p:cNvCxnSpPr>
              <a:stCxn id="269" idx="2"/>
              <a:endCxn id="283" idx="7"/>
            </p:cNvCxnSpPr>
            <p:nvPr/>
          </p:nvCxnSpPr>
          <p:spPr>
            <a:xfrm>
              <a:off x="1657190" y="4462484"/>
              <a:ext cx="981000" cy="2160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14"/>
            <p:cNvCxnSpPr>
              <a:stCxn id="286" idx="1"/>
              <a:endCxn id="269" idx="5"/>
            </p:cNvCxnSpPr>
            <p:nvPr/>
          </p:nvCxnSpPr>
          <p:spPr>
            <a:xfrm flipH="1" rot="10800000">
              <a:off x="729910" y="4401741"/>
              <a:ext cx="1074300" cy="3945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14"/>
            <p:cNvCxnSpPr>
              <a:stCxn id="288" idx="3"/>
              <a:endCxn id="286" idx="7"/>
            </p:cNvCxnSpPr>
            <p:nvPr/>
          </p:nvCxnSpPr>
          <p:spPr>
            <a:xfrm>
              <a:off x="94689" y="4348803"/>
              <a:ext cx="823500" cy="4473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9" name="Google Shape;289;p14"/>
            <p:cNvGrpSpPr/>
            <p:nvPr/>
          </p:nvGrpSpPr>
          <p:grpSpPr>
            <a:xfrm flipH="1" rot="10800000">
              <a:off x="583287" y="4461202"/>
              <a:ext cx="481600" cy="481689"/>
              <a:chOff x="1489700" y="18726150"/>
              <a:chExt cx="895500" cy="895500"/>
            </a:xfrm>
          </p:grpSpPr>
          <p:sp>
            <p:nvSpPr>
              <p:cNvPr id="290" name="Google Shape;290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14"/>
            <p:cNvGrpSpPr/>
            <p:nvPr/>
          </p:nvGrpSpPr>
          <p:grpSpPr>
            <a:xfrm flipH="1" rot="10800000">
              <a:off x="1587635" y="4306802"/>
              <a:ext cx="311276" cy="311365"/>
              <a:chOff x="1489700" y="18726150"/>
              <a:chExt cx="895500" cy="895500"/>
            </a:xfrm>
          </p:grpSpPr>
          <p:sp>
            <p:nvSpPr>
              <p:cNvPr id="292" name="Google Shape;292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14"/>
            <p:cNvGrpSpPr/>
            <p:nvPr/>
          </p:nvGrpSpPr>
          <p:grpSpPr>
            <a:xfrm flipH="1" rot="10800000">
              <a:off x="2421791" y="4462022"/>
              <a:ext cx="311276" cy="311365"/>
              <a:chOff x="1489700" y="18726150"/>
              <a:chExt cx="895500" cy="895500"/>
            </a:xfrm>
          </p:grpSpPr>
          <p:sp>
            <p:nvSpPr>
              <p:cNvPr id="294" name="Google Shape;294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14"/>
            <p:cNvGrpSpPr/>
            <p:nvPr/>
          </p:nvGrpSpPr>
          <p:grpSpPr>
            <a:xfrm flipH="1" rot="10800000">
              <a:off x="3339084" y="4232240"/>
              <a:ext cx="481600" cy="481689"/>
              <a:chOff x="1489700" y="18726150"/>
              <a:chExt cx="895500" cy="895500"/>
            </a:xfrm>
          </p:grpSpPr>
          <p:sp>
            <p:nvSpPr>
              <p:cNvPr id="296" name="Google Shape;296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" name="Google Shape;297;p14"/>
            <p:cNvGrpSpPr/>
            <p:nvPr/>
          </p:nvGrpSpPr>
          <p:grpSpPr>
            <a:xfrm flipH="1" rot="10800000">
              <a:off x="4463019" y="4377048"/>
              <a:ext cx="311276" cy="311365"/>
              <a:chOff x="1489700" y="18726150"/>
              <a:chExt cx="895500" cy="895500"/>
            </a:xfrm>
          </p:grpSpPr>
          <p:sp>
            <p:nvSpPr>
              <p:cNvPr id="298" name="Google Shape;298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14"/>
            <p:cNvGrpSpPr/>
            <p:nvPr/>
          </p:nvGrpSpPr>
          <p:grpSpPr>
            <a:xfrm flipH="1" rot="10800000">
              <a:off x="5300023" y="4224358"/>
              <a:ext cx="311276" cy="311365"/>
              <a:chOff x="1489700" y="18726150"/>
              <a:chExt cx="895500" cy="895500"/>
            </a:xfrm>
          </p:grpSpPr>
          <p:sp>
            <p:nvSpPr>
              <p:cNvPr id="300" name="Google Shape;300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" name="Google Shape;301;p14"/>
            <p:cNvGrpSpPr/>
            <p:nvPr/>
          </p:nvGrpSpPr>
          <p:grpSpPr>
            <a:xfrm flipH="1" rot="10800000">
              <a:off x="6137028" y="4520551"/>
              <a:ext cx="311276" cy="311365"/>
              <a:chOff x="1489700" y="18726150"/>
              <a:chExt cx="895500" cy="895500"/>
            </a:xfrm>
          </p:grpSpPr>
          <p:sp>
            <p:nvSpPr>
              <p:cNvPr id="302" name="Google Shape;302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14"/>
            <p:cNvGrpSpPr/>
            <p:nvPr/>
          </p:nvGrpSpPr>
          <p:grpSpPr>
            <a:xfrm flipH="1" rot="10800000">
              <a:off x="6848425" y="4229729"/>
              <a:ext cx="481600" cy="481689"/>
              <a:chOff x="1489700" y="18726150"/>
              <a:chExt cx="895500" cy="895500"/>
            </a:xfrm>
          </p:grpSpPr>
          <p:sp>
            <p:nvSpPr>
              <p:cNvPr id="304" name="Google Shape;304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" name="Google Shape;305;p14"/>
            <p:cNvGrpSpPr/>
            <p:nvPr/>
          </p:nvGrpSpPr>
          <p:grpSpPr>
            <a:xfrm flipH="1" rot="10800000">
              <a:off x="7571893" y="4472717"/>
              <a:ext cx="311276" cy="311365"/>
              <a:chOff x="1489700" y="18726150"/>
              <a:chExt cx="895500" cy="895500"/>
            </a:xfrm>
          </p:grpSpPr>
          <p:sp>
            <p:nvSpPr>
              <p:cNvPr id="306" name="Google Shape;306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7" name="Google Shape;307;p14"/>
            <p:cNvGrpSpPr/>
            <p:nvPr/>
          </p:nvGrpSpPr>
          <p:grpSpPr>
            <a:xfrm flipH="1" rot="10800000">
              <a:off x="8252847" y="4224358"/>
              <a:ext cx="311276" cy="311365"/>
              <a:chOff x="1489700" y="18726150"/>
              <a:chExt cx="895500" cy="895500"/>
            </a:xfrm>
          </p:grpSpPr>
          <p:sp>
            <p:nvSpPr>
              <p:cNvPr id="308" name="Google Shape;308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14"/>
            <p:cNvGrpSpPr/>
            <p:nvPr/>
          </p:nvGrpSpPr>
          <p:grpSpPr>
            <a:xfrm flipH="1" rot="10800000">
              <a:off x="-79" y="4254008"/>
              <a:ext cx="311276" cy="311365"/>
              <a:chOff x="1489700" y="18726150"/>
              <a:chExt cx="895500" cy="895500"/>
            </a:xfrm>
          </p:grpSpPr>
          <p:sp>
            <p:nvSpPr>
              <p:cNvPr id="310" name="Google Shape;310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0" name="Google Shape;270;p14"/>
            <p:cNvSpPr/>
            <p:nvPr/>
          </p:nvSpPr>
          <p:spPr>
            <a:xfrm flipH="1" rot="10800000">
              <a:off x="1820990" y="4674181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1" name="Google Shape;311;p14"/>
            <p:cNvCxnSpPr>
              <a:stCxn id="281" idx="0"/>
              <a:endCxn id="312" idx="6"/>
            </p:cNvCxnSpPr>
            <p:nvPr/>
          </p:nvCxnSpPr>
          <p:spPr>
            <a:xfrm flipH="1">
              <a:off x="3545984" y="4606296"/>
              <a:ext cx="33900" cy="161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2" name="Google Shape;312;p14"/>
            <p:cNvSpPr/>
            <p:nvPr/>
          </p:nvSpPr>
          <p:spPr>
            <a:xfrm flipH="1" rot="6136141">
              <a:off x="3441543" y="4765484"/>
              <a:ext cx="172234" cy="172234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3" name="Google Shape;313;p14"/>
            <p:cNvCxnSpPr>
              <a:stCxn id="286" idx="4"/>
              <a:endCxn id="314" idx="7"/>
            </p:cNvCxnSpPr>
            <p:nvPr/>
          </p:nvCxnSpPr>
          <p:spPr>
            <a:xfrm flipH="1" rot="10800000">
              <a:off x="824087" y="4301235"/>
              <a:ext cx="422700" cy="2676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4" name="Google Shape;314;p14"/>
            <p:cNvSpPr/>
            <p:nvPr/>
          </p:nvSpPr>
          <p:spPr>
            <a:xfrm flipH="1" rot="6136141">
              <a:off x="1088086" y="4261736"/>
              <a:ext cx="172234" cy="172234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5" name="Google Shape;315;p14"/>
            <p:cNvCxnSpPr>
              <a:stCxn id="286" idx="2"/>
              <a:endCxn id="316" idx="2"/>
            </p:cNvCxnSpPr>
            <p:nvPr/>
          </p:nvCxnSpPr>
          <p:spPr>
            <a:xfrm flipH="1">
              <a:off x="163201" y="4702046"/>
              <a:ext cx="527700" cy="1989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6" name="Google Shape;316;p14"/>
            <p:cNvSpPr/>
            <p:nvPr/>
          </p:nvSpPr>
          <p:spPr>
            <a:xfrm flipH="1" rot="10800000">
              <a:off x="163060" y="4814776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7" name="Google Shape;317;p14"/>
            <p:cNvCxnSpPr>
              <a:stCxn id="283" idx="5"/>
              <a:endCxn id="318" idx="1"/>
            </p:cNvCxnSpPr>
            <p:nvPr/>
          </p:nvCxnSpPr>
          <p:spPr>
            <a:xfrm flipH="1" rot="10800000">
              <a:off x="2638299" y="4408917"/>
              <a:ext cx="58200" cy="1479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8" name="Google Shape;318;p14"/>
            <p:cNvSpPr/>
            <p:nvPr/>
          </p:nvSpPr>
          <p:spPr>
            <a:xfrm flipH="1" rot="10800000">
              <a:off x="2671312" y="4261791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9" name="Google Shape;319;p14"/>
            <p:cNvCxnSpPr>
              <a:stCxn id="279" idx="7"/>
              <a:endCxn id="320" idx="7"/>
            </p:cNvCxnSpPr>
            <p:nvPr/>
          </p:nvCxnSpPr>
          <p:spPr>
            <a:xfrm>
              <a:off x="4679526" y="4593618"/>
              <a:ext cx="369900" cy="2562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0" name="Google Shape;320;p14"/>
            <p:cNvSpPr/>
            <p:nvPr/>
          </p:nvSpPr>
          <p:spPr>
            <a:xfrm flipH="1" rot="10800000">
              <a:off x="4902362" y="4702932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1" name="Google Shape;321;p14"/>
            <p:cNvCxnSpPr>
              <a:stCxn id="275" idx="4"/>
              <a:endCxn id="322" idx="0"/>
            </p:cNvCxnSpPr>
            <p:nvPr/>
          </p:nvCxnSpPr>
          <p:spPr>
            <a:xfrm flipH="1" rot="10800000">
              <a:off x="6292666" y="4441626"/>
              <a:ext cx="100500" cy="1485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2" name="Google Shape;322;p14"/>
            <p:cNvSpPr/>
            <p:nvPr/>
          </p:nvSpPr>
          <p:spPr>
            <a:xfrm flipH="1" rot="10800000">
              <a:off x="6307088" y="4269533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3" name="Google Shape;323;p14"/>
            <p:cNvCxnSpPr>
              <a:stCxn id="272" idx="2"/>
              <a:endCxn id="324" idx="3"/>
            </p:cNvCxnSpPr>
            <p:nvPr/>
          </p:nvCxnSpPr>
          <p:spPr>
            <a:xfrm flipH="1">
              <a:off x="7168048" y="4628399"/>
              <a:ext cx="473400" cy="2619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4" name="Google Shape;324;p14"/>
            <p:cNvSpPr/>
            <p:nvPr/>
          </p:nvSpPr>
          <p:spPr>
            <a:xfrm flipH="1" rot="6136141">
              <a:off x="7154313" y="4757742"/>
              <a:ext cx="172234" cy="172234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" name="Google Shape;325;p14"/>
            <p:cNvCxnSpPr>
              <a:stCxn id="272" idx="5"/>
              <a:endCxn id="266" idx="2"/>
            </p:cNvCxnSpPr>
            <p:nvPr/>
          </p:nvCxnSpPr>
          <p:spPr>
            <a:xfrm flipH="1" rot="10800000">
              <a:off x="7788401" y="4380012"/>
              <a:ext cx="534000" cy="1875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14"/>
            <p:cNvCxnSpPr>
              <a:stCxn id="266" idx="0"/>
              <a:endCxn id="327" idx="4"/>
            </p:cNvCxnSpPr>
            <p:nvPr/>
          </p:nvCxnSpPr>
          <p:spPr>
            <a:xfrm>
              <a:off x="8408485" y="4466148"/>
              <a:ext cx="45000" cy="173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7" name="Google Shape;327;p14"/>
            <p:cNvSpPr/>
            <p:nvPr/>
          </p:nvSpPr>
          <p:spPr>
            <a:xfrm flipH="1" rot="10800000">
              <a:off x="8367337" y="4639173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8" name="Google Shape;328;p14"/>
            <p:cNvCxnSpPr>
              <a:stCxn id="277" idx="0"/>
              <a:endCxn id="329" idx="0"/>
            </p:cNvCxnSpPr>
            <p:nvPr/>
          </p:nvCxnSpPr>
          <p:spPr>
            <a:xfrm>
              <a:off x="5455661" y="4466148"/>
              <a:ext cx="69600" cy="380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9" name="Google Shape;329;p14"/>
            <p:cNvSpPr/>
            <p:nvPr/>
          </p:nvSpPr>
          <p:spPr>
            <a:xfrm flipH="1" rot="10800000">
              <a:off x="5439055" y="4674181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" name="Google Shape;330;p14"/>
            <p:cNvCxnSpPr>
              <a:stCxn id="267" idx="3"/>
            </p:cNvCxnSpPr>
            <p:nvPr/>
          </p:nvCxnSpPr>
          <p:spPr>
            <a:xfrm>
              <a:off x="8812028" y="4533989"/>
              <a:ext cx="776100" cy="2550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31" name="Google Shape;331;p14"/>
            <p:cNvGrpSpPr/>
            <p:nvPr/>
          </p:nvGrpSpPr>
          <p:grpSpPr>
            <a:xfrm flipH="1" rot="10800000">
              <a:off x="8717260" y="4439194"/>
              <a:ext cx="311276" cy="311365"/>
              <a:chOff x="1489700" y="18726150"/>
              <a:chExt cx="895500" cy="895500"/>
            </a:xfrm>
          </p:grpSpPr>
          <p:sp>
            <p:nvSpPr>
              <p:cNvPr id="332" name="Google Shape;332;p14"/>
              <p:cNvSpPr/>
              <p:nvPr/>
            </p:nvSpPr>
            <p:spPr>
              <a:xfrm>
                <a:off x="1489700" y="18726150"/>
                <a:ext cx="895500" cy="895500"/>
              </a:xfrm>
              <a:prstGeom prst="ellipse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>
                <a:off x="1689800" y="18926250"/>
                <a:ext cx="495300" cy="495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33" name="Google Shape;333;p14"/>
            <p:cNvCxnSpPr>
              <a:stCxn id="334" idx="0"/>
              <a:endCxn id="335" idx="4"/>
            </p:cNvCxnSpPr>
            <p:nvPr/>
          </p:nvCxnSpPr>
          <p:spPr>
            <a:xfrm flipH="1">
              <a:off x="8873047" y="4636230"/>
              <a:ext cx="3300" cy="335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5" name="Google Shape;335;p14"/>
            <p:cNvSpPr/>
            <p:nvPr/>
          </p:nvSpPr>
          <p:spPr>
            <a:xfrm flipH="1" rot="10800000">
              <a:off x="8786865" y="4971295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 flipH="1" rot="10800000">
              <a:off x="9054254" y="4261791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" name="Google Shape;337;p14"/>
            <p:cNvCxnSpPr>
              <a:stCxn id="336" idx="1"/>
              <a:endCxn id="267" idx="5"/>
            </p:cNvCxnSpPr>
            <p:nvPr/>
          </p:nvCxnSpPr>
          <p:spPr>
            <a:xfrm flipH="1">
              <a:off x="8933672" y="4408773"/>
              <a:ext cx="145800" cy="125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8" name="Google Shape;338;p14"/>
            <p:cNvSpPr/>
            <p:nvPr/>
          </p:nvSpPr>
          <p:spPr>
            <a:xfrm flipH="1" rot="10800000">
              <a:off x="7034165" y="4406589"/>
              <a:ext cx="126000" cy="1260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 flipH="1" rot="10800000">
              <a:off x="3516853" y="4414708"/>
              <a:ext cx="126000" cy="1260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 flipH="1" rot="10800000">
              <a:off x="755187" y="4632160"/>
              <a:ext cx="126000" cy="1260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 flipH="1" rot="10800000">
              <a:off x="8827747" y="4539030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 flipH="1" rot="10800000">
              <a:off x="7679855" y="4578893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 flipH="1" rot="10800000">
              <a:off x="6237018" y="4618755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 flipH="1" rot="10800000">
              <a:off x="8365401" y="4331747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 flipH="1" rot="10800000">
              <a:off x="5407985" y="4331747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 flipH="1" rot="10800000">
              <a:off x="4570980" y="4475251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 flipH="1" rot="10800000">
              <a:off x="2530284" y="4562948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 flipH="1" rot="10800000">
              <a:off x="1693279" y="4411472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 flipH="1" rot="10800000">
              <a:off x="114927" y="4355665"/>
              <a:ext cx="97200" cy="97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 flipH="1" rot="10800000">
              <a:off x="7989717" y="4851708"/>
              <a:ext cx="172200" cy="1722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" name="Google Shape;350;p14"/>
            <p:cNvCxnSpPr>
              <a:stCxn id="341" idx="7"/>
              <a:endCxn id="349" idx="3"/>
            </p:cNvCxnSpPr>
            <p:nvPr/>
          </p:nvCxnSpPr>
          <p:spPr>
            <a:xfrm>
              <a:off x="7762820" y="4661858"/>
              <a:ext cx="252000" cy="2151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14"/>
            <p:cNvCxnSpPr/>
            <p:nvPr/>
          </p:nvCxnSpPr>
          <p:spPr>
            <a:xfrm>
              <a:off x="-541437" y="4648487"/>
              <a:ext cx="776100" cy="255000"/>
            </a:xfrm>
            <a:prstGeom prst="straightConnector1">
              <a:avLst/>
            </a:prstGeom>
            <a:noFill/>
            <a:ln cap="flat" cmpd="sng" w="38100">
              <a:solidFill>
                <a:srgbClr val="A4C2F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