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54" r:id="rId5"/>
    <p:sldMasterId id="2147483659" r:id="rId6"/>
    <p:sldMasterId id="2147483663" r:id="rId7"/>
    <p:sldMasterId id="2147483668" r:id="rId8"/>
    <p:sldMasterId id="2147483673" r:id="rId9"/>
    <p:sldMasterId id="2147483678" r:id="rId10"/>
    <p:sldMasterId id="2147483685" r:id="rId11"/>
    <p:sldMasterId id="2147483688" r:id="rId12"/>
  </p:sldMasterIdLst>
  <p:notesMasterIdLst>
    <p:notesMasterId r:id="rId26"/>
  </p:notesMasterIdLst>
  <p:handoutMasterIdLst>
    <p:handoutMasterId r:id="rId27"/>
  </p:handoutMasterIdLst>
  <p:sldIdLst>
    <p:sldId id="571" r:id="rId13"/>
    <p:sldId id="577" r:id="rId14"/>
    <p:sldId id="685" r:id="rId15"/>
    <p:sldId id="686" r:id="rId16"/>
    <p:sldId id="707" r:id="rId17"/>
    <p:sldId id="708" r:id="rId18"/>
    <p:sldId id="699" r:id="rId19"/>
    <p:sldId id="688" r:id="rId20"/>
    <p:sldId id="705" r:id="rId21"/>
    <p:sldId id="706" r:id="rId22"/>
    <p:sldId id="696" r:id="rId23"/>
    <p:sldId id="691" r:id="rId24"/>
    <p:sldId id="602" r:id="rId25"/>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5" userDrawn="1">
          <p15:clr>
            <a:srgbClr val="A4A3A4"/>
          </p15:clr>
        </p15:guide>
        <p15:guide id="2" pos="3840" userDrawn="1">
          <p15:clr>
            <a:srgbClr val="A4A3A4"/>
          </p15:clr>
        </p15:guide>
        <p15:guide id="3" orient="horz" userDrawn="1">
          <p15:clr>
            <a:srgbClr val="A4A3A4"/>
          </p15:clr>
        </p15:guide>
        <p15:guide id="4" pos="7716" userDrawn="1">
          <p15:clr>
            <a:srgbClr val="A4A3A4"/>
          </p15:clr>
        </p15:guide>
      </p15:sldGuideLst>
    </p:ext>
    <p:ext uri="{2D200454-40CA-4A62-9FC3-DE9A4176ACB9}">
      <p15:notesGuideLst xmlns:p15="http://schemas.microsoft.com/office/powerpoint/2012/main">
        <p15:guide id="1" orient="horz" pos="305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9950F"/>
    <a:srgbClr val="A5A5A5"/>
    <a:srgbClr val="E7E6E6"/>
    <a:srgbClr val="48367D"/>
    <a:srgbClr val="4C5252"/>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7" autoAdjust="0"/>
    <p:restoredTop sz="86391"/>
  </p:normalViewPr>
  <p:slideViewPr>
    <p:cSldViewPr showGuides="1">
      <p:cViewPr>
        <p:scale>
          <a:sx n="78" d="100"/>
          <a:sy n="78" d="100"/>
        </p:scale>
        <p:origin x="653" y="96"/>
      </p:cViewPr>
      <p:guideLst>
        <p:guide orient="horz" pos="2105"/>
        <p:guide pos="3840"/>
        <p:guide orient="horz"/>
        <p:guide pos="77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050"/>
        <p:guide pos="214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9.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t>17/12/2024</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t>‹#›</a:t>
            </a:fld>
            <a:endParaRPr lang="en-NZ"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t>17/12/2024</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t>‹#›</a:t>
            </a:fld>
            <a:endParaRPr lang="en-NZ"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p:cNvPicPr>
            <a:picLocks noChangeAspect="1"/>
          </p:cNvPicPr>
          <p:nvPr userDrawn="1"/>
        </p:nvPicPr>
        <p:blipFill>
          <a:blip r:embed="rId2" cstate="print"/>
          <a:stretch>
            <a:fillRect/>
          </a:stretch>
        </p:blipFill>
        <p:spPr>
          <a:xfrm>
            <a:off x="515352" y="6384910"/>
            <a:ext cx="812480" cy="142503"/>
          </a:xfrm>
          <a:prstGeom prst="rect">
            <a:avLst/>
          </a:prstGeom>
        </p:spPr>
      </p:pic>
      <p:sp>
        <p:nvSpPr>
          <p:cNvPr id="14" name="Text Placeholder 5"/>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9105" lvl="1" indent="-215900">
              <a:spcBef>
                <a:spcPts val="1000"/>
              </a:spcBef>
              <a:spcAft>
                <a:spcPts val="0"/>
              </a:spcAft>
            </a:pPr>
            <a:r>
              <a:rPr lang="en-US" altLang="ja-JP" dirty="0"/>
              <a:t>Editable body copy</a:t>
            </a:r>
          </a:p>
          <a:p>
            <a:pPr marL="809625" lvl="2" indent="-215900">
              <a:spcBef>
                <a:spcPts val="1000"/>
              </a:spcBef>
              <a:spcAft>
                <a:spcPts val="0"/>
              </a:spcAft>
            </a:pPr>
            <a:r>
              <a:rPr lang="en-US" altLang="ja-JP" dirty="0"/>
              <a:t>Editable body copy</a:t>
            </a:r>
          </a:p>
          <a:p>
            <a:pPr marL="1323975" lvl="4" indent="-230505">
              <a:spcBef>
                <a:spcPts val="1000"/>
              </a:spcBef>
              <a:spcAft>
                <a:spcPts val="0"/>
              </a:spcAf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9105" lvl="1" indent="-215900">
              <a:spcBef>
                <a:spcPts val="1000"/>
              </a:spcBef>
              <a:spcAft>
                <a:spcPts val="0"/>
              </a:spcAft>
            </a:pPr>
            <a:r>
              <a:rPr lang="en-US" altLang="ja-JP" dirty="0"/>
              <a:t>Editable body copy</a:t>
            </a:r>
          </a:p>
          <a:p>
            <a:pPr marL="809625" lvl="2" indent="-215900">
              <a:spcBef>
                <a:spcPts val="1000"/>
              </a:spcBef>
              <a:spcAft>
                <a:spcPts val="0"/>
              </a:spcAft>
            </a:pPr>
            <a:r>
              <a:rPr lang="en-US" altLang="ja-JP" dirty="0"/>
              <a:t>Editable body copy</a:t>
            </a:r>
          </a:p>
          <a:p>
            <a:pPr marL="1323975" lvl="4" indent="-230505">
              <a:spcBef>
                <a:spcPts val="1000"/>
              </a:spcBef>
              <a:spcAft>
                <a:spcPts val="0"/>
              </a:spcAf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9105" lvl="1" indent="-215900">
              <a:spcBef>
                <a:spcPts val="1000"/>
              </a:spcBef>
              <a:spcAft>
                <a:spcPts val="0"/>
              </a:spcAft>
            </a:pPr>
            <a:r>
              <a:rPr lang="en-US" altLang="ja-JP" dirty="0"/>
              <a:t>Editable body copy</a:t>
            </a:r>
          </a:p>
          <a:p>
            <a:pPr marL="809625" lvl="2" indent="-215900">
              <a:spcBef>
                <a:spcPts val="1000"/>
              </a:spcBef>
              <a:spcAft>
                <a:spcPts val="0"/>
              </a:spcAft>
            </a:pPr>
            <a:r>
              <a:rPr lang="en-US" altLang="ja-JP" dirty="0"/>
              <a:t>Editable body copy</a:t>
            </a:r>
          </a:p>
          <a:p>
            <a:pPr marL="1323975" lvl="4" indent="-230505">
              <a:spcBef>
                <a:spcPts val="1000"/>
              </a:spcBef>
              <a:spcAft>
                <a:spcPts val="0"/>
              </a:spcAf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9220200" y="5410200"/>
            <a:ext cx="2601503" cy="1082742"/>
            <a:chOff x="10616154" y="97913"/>
            <a:chExt cx="3619726" cy="1349912"/>
          </a:xfrm>
        </p:grpSpPr>
        <p:pic>
          <p:nvPicPr>
            <p:cNvPr id="14" name="Picture 2" descr="NIRF — SAVEETHA SCHOOL OF MANAGEMENT"/>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a:fillRect/>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a:fillRect/>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9105" lvl="1" indent="-215900">
              <a:spcBef>
                <a:spcPts val="1000"/>
              </a:spcBef>
              <a:spcAft>
                <a:spcPts val="0"/>
              </a:spcAft>
            </a:pPr>
            <a:r>
              <a:rPr lang="en-US" altLang="ja-JP" dirty="0"/>
              <a:t>Editable body copy</a:t>
            </a:r>
          </a:p>
          <a:p>
            <a:pPr marL="809625" lvl="2" indent="-215900">
              <a:spcBef>
                <a:spcPts val="1000"/>
              </a:spcBef>
              <a:spcAft>
                <a:spcPts val="0"/>
              </a:spcAft>
            </a:pPr>
            <a:r>
              <a:rPr lang="en-US" altLang="ja-JP" dirty="0"/>
              <a:t>Editable body copy</a:t>
            </a:r>
          </a:p>
          <a:p>
            <a:pPr marL="1323975" lvl="4" indent="-230505">
              <a:spcBef>
                <a:spcPts val="1000"/>
              </a:spcBef>
              <a:spcAft>
                <a:spcPts val="0"/>
              </a:spcAf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9105" indent="-215900">
              <a:spcBef>
                <a:spcPts val="1000"/>
              </a:spcBef>
              <a:spcAft>
                <a:spcPts val="0"/>
              </a:spcAf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defRPr sz="2000">
                <a:solidFill>
                  <a:schemeClr val="bg1"/>
                </a:solidFill>
                <a:latin typeface="Roboto Medium" pitchFamily="2" charset="0"/>
                <a:ea typeface="Roboto Medium" pitchFamily="2" charset="0"/>
                <a:cs typeface="Roboto Medium" pitchFamily="2" charset="0"/>
              </a:defRPr>
            </a:lvl3pPr>
            <a:lvl4pPr marL="1094105" indent="-203200">
              <a:spcBef>
                <a:spcPts val="0"/>
              </a:spcBef>
              <a:spcAft>
                <a:spcPts val="1400"/>
              </a:spcAft>
              <a:defRPr sz="1800">
                <a:solidFill>
                  <a:schemeClr val="bg1"/>
                </a:solidFill>
              </a:defRPr>
            </a:lvl4pPr>
            <a:lvl5pPr marL="1323975" indent="-230505">
              <a:spcBef>
                <a:spcPts val="0"/>
              </a:spcBef>
              <a:spcAft>
                <a:spcPts val="1400"/>
              </a:spcAf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9105" indent="-215900">
              <a:spcBef>
                <a:spcPts val="1000"/>
              </a:spcBef>
              <a:spcAft>
                <a:spcPts val="0"/>
              </a:spcAf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defRPr sz="2000">
                <a:solidFill>
                  <a:srgbClr val="A5A5A5"/>
                </a:solidFill>
                <a:latin typeface="Roboto Medium" pitchFamily="2" charset="0"/>
                <a:ea typeface="Roboto Medium" pitchFamily="2" charset="0"/>
                <a:cs typeface="Roboto Medium" pitchFamily="2" charset="0"/>
              </a:defRPr>
            </a:lvl3pPr>
            <a:lvl4pPr marL="1094105" indent="-203200">
              <a:spcBef>
                <a:spcPts val="0"/>
              </a:spcBef>
              <a:spcAft>
                <a:spcPts val="1400"/>
              </a:spcAft>
              <a:defRPr sz="1800">
                <a:solidFill>
                  <a:schemeClr val="bg1"/>
                </a:solidFill>
              </a:defRPr>
            </a:lvl4pPr>
            <a:lvl5pPr marL="1323975" indent="-230505">
              <a:spcBef>
                <a:spcPts val="0"/>
              </a:spcBef>
              <a:spcAft>
                <a:spcPts val="1400"/>
              </a:spcAf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480">
              <a:spcBef>
                <a:spcPts val="900"/>
              </a:spcBef>
              <a:defRPr sz="1100">
                <a:solidFill>
                  <a:schemeClr val="bg1"/>
                </a:solidFill>
              </a:defRPr>
            </a:lvl2pPr>
            <a:lvl3pPr marL="744855" indent="-151130">
              <a:spcBef>
                <a:spcPts val="900"/>
              </a:spcBef>
              <a:defRPr sz="9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altLang="ja-JP" dirty="0"/>
              <a:t>Editable body copy</a:t>
            </a:r>
          </a:p>
        </p:txBody>
      </p:sp>
      <p:sp>
        <p:nvSpPr>
          <p:cNvPr id="24" name="Text Placeholder 2"/>
          <p:cNvSpPr>
            <a:spLocks noGrp="1"/>
          </p:cNvSpPr>
          <p:nvPr>
            <p:ph type="body" sz="quarter" idx="18" hasCustomPrompt="1"/>
          </p:nvPr>
        </p:nvSpPr>
        <p:spPr>
          <a:xfrm>
            <a:off x="4480249" y="4869160"/>
            <a:ext cx="3442051" cy="1152128"/>
          </a:xfrm>
          <a:prstGeom prst="rect">
            <a:avLst/>
          </a:prstGeom>
        </p:spPr>
        <p:txBody>
          <a:bodyPr/>
          <a:lstStyle>
            <a:lvl1pPr marL="230505" marR="0" indent="-230505" algn="l" defTabSz="914400" rtl="0" eaLnBrk="1" fontAlgn="auto" latinLnBrk="0" hangingPunct="1">
              <a:lnSpc>
                <a:spcPct val="90000"/>
              </a:lnSpc>
              <a:spcBef>
                <a:spcPts val="300"/>
              </a:spcBef>
              <a:spcAft>
                <a:spcPts val="0"/>
              </a:spcAft>
              <a:buClrTx/>
              <a:buSzTx/>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defRPr sz="9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ja-JP" dirty="0"/>
              <a:t>Editable body copy</a:t>
            </a:r>
          </a:p>
        </p:txBody>
      </p:sp>
      <p:sp>
        <p:nvSpPr>
          <p:cNvPr id="36" name="Text Placeholder 2"/>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480">
              <a:spcBef>
                <a:spcPts val="900"/>
              </a:spcBef>
              <a:defRPr sz="1100">
                <a:solidFill>
                  <a:schemeClr val="bg1"/>
                </a:solidFill>
              </a:defRPr>
            </a:lvl2pPr>
            <a:lvl3pPr marL="744855" indent="-151130">
              <a:spcBef>
                <a:spcPts val="900"/>
              </a:spcBef>
              <a:defRPr sz="9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altLang="ja-JP" dirty="0"/>
              <a:t>Editable body copy</a:t>
            </a:r>
          </a:p>
        </p:txBody>
      </p:sp>
      <p:sp>
        <p:nvSpPr>
          <p:cNvPr id="14" name="Text Placeholder 2"/>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9105" indent="-215900">
              <a:spcBef>
                <a:spcPts val="900"/>
              </a:spcBef>
              <a:defRPr sz="2000">
                <a:solidFill>
                  <a:schemeClr val="bg1"/>
                </a:solidFill>
              </a:defRPr>
            </a:lvl2pPr>
            <a:lvl3pPr marL="809625" indent="-215900">
              <a:spcBef>
                <a:spcPts val="900"/>
              </a:spcBef>
              <a:defRPr sz="18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dirty="0"/>
              <a:t>Edit Master text styles</a:t>
            </a:r>
          </a:p>
        </p:txBody>
      </p:sp>
      <p:sp>
        <p:nvSpPr>
          <p:cNvPr id="28" name="Picture Placeholder 2"/>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480">
              <a:spcBef>
                <a:spcPts val="900"/>
              </a:spcBef>
              <a:defRPr sz="1100">
                <a:solidFill>
                  <a:schemeClr val="bg1"/>
                </a:solidFill>
              </a:defRPr>
            </a:lvl2pPr>
            <a:lvl3pPr marL="744855" indent="-151130">
              <a:spcBef>
                <a:spcPts val="900"/>
              </a:spcBef>
              <a:defRPr sz="9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altLang="ja-JP" dirty="0"/>
              <a:t>Editable body copy</a:t>
            </a:r>
          </a:p>
        </p:txBody>
      </p:sp>
      <p:sp>
        <p:nvSpPr>
          <p:cNvPr id="24" name="Text Placeholder 2"/>
          <p:cNvSpPr>
            <a:spLocks noGrp="1"/>
          </p:cNvSpPr>
          <p:nvPr>
            <p:ph type="body" sz="quarter" idx="18" hasCustomPrompt="1"/>
          </p:nvPr>
        </p:nvSpPr>
        <p:spPr>
          <a:xfrm>
            <a:off x="4480249" y="4869160"/>
            <a:ext cx="3442051" cy="1152128"/>
          </a:xfrm>
          <a:prstGeom prst="rect">
            <a:avLst/>
          </a:prstGeom>
        </p:spPr>
        <p:txBody>
          <a:bodyPr/>
          <a:lstStyle>
            <a:lvl1pPr marL="230505" marR="0" indent="-230505" algn="l" defTabSz="914400" rtl="0" eaLnBrk="1" fontAlgn="auto" latinLnBrk="0" hangingPunct="1">
              <a:lnSpc>
                <a:spcPct val="90000"/>
              </a:lnSpc>
              <a:spcBef>
                <a:spcPts val="300"/>
              </a:spcBef>
              <a:spcAft>
                <a:spcPts val="0"/>
              </a:spcAft>
              <a:buClrTx/>
              <a:buSzTx/>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defRPr sz="9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altLang="ja-JP" dirty="0"/>
              <a:t>Editable body copy</a:t>
            </a:r>
          </a:p>
        </p:txBody>
      </p:sp>
      <p:sp>
        <p:nvSpPr>
          <p:cNvPr id="36" name="Text Placeholder 2"/>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480">
              <a:spcBef>
                <a:spcPts val="900"/>
              </a:spcBef>
              <a:defRPr sz="1100">
                <a:solidFill>
                  <a:schemeClr val="bg1"/>
                </a:solidFill>
              </a:defRPr>
            </a:lvl2pPr>
            <a:lvl3pPr marL="744855" indent="-151130">
              <a:spcBef>
                <a:spcPts val="900"/>
              </a:spcBef>
              <a:defRPr sz="9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altLang="ja-JP" dirty="0"/>
              <a:t>Editable body copy</a:t>
            </a:r>
          </a:p>
        </p:txBody>
      </p:sp>
      <p:sp>
        <p:nvSpPr>
          <p:cNvPr id="14" name="Text Placeholder 2"/>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9105" indent="-215900">
              <a:spcBef>
                <a:spcPts val="900"/>
              </a:spcBef>
              <a:defRPr sz="2000">
                <a:solidFill>
                  <a:schemeClr val="bg1"/>
                </a:solidFill>
              </a:defRPr>
            </a:lvl2pPr>
            <a:lvl3pPr marL="809625" indent="-215900">
              <a:spcBef>
                <a:spcPts val="900"/>
              </a:spcBef>
              <a:defRPr sz="18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dirty="0"/>
              <a:t>Edit Master text styles</a:t>
            </a:r>
          </a:p>
        </p:txBody>
      </p:sp>
      <p:sp>
        <p:nvSpPr>
          <p:cNvPr id="28" name="Picture Placeholder 2"/>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9105" indent="-215900">
              <a:spcBef>
                <a:spcPts val="900"/>
              </a:spcBef>
              <a:defRPr sz="2000">
                <a:solidFill>
                  <a:schemeClr val="bg1"/>
                </a:solidFill>
              </a:defRPr>
            </a:lvl2pPr>
            <a:lvl3pPr marL="809625" indent="-215900">
              <a:spcBef>
                <a:spcPts val="900"/>
              </a:spcBef>
              <a:defRPr sz="18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dirty="0"/>
              <a:t>Edit Master text styles</a:t>
            </a:r>
          </a:p>
        </p:txBody>
      </p:sp>
      <p:sp>
        <p:nvSpPr>
          <p:cNvPr id="4" name="Table Placeholder 3"/>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9105" indent="-215900">
              <a:spcBef>
                <a:spcPts val="900"/>
              </a:spcBef>
              <a:defRPr sz="2000">
                <a:solidFill>
                  <a:schemeClr val="bg1"/>
                </a:solidFill>
              </a:defRPr>
            </a:lvl2pPr>
            <a:lvl3pPr marL="809625" indent="-215900">
              <a:spcBef>
                <a:spcPts val="900"/>
              </a:spcBef>
              <a:defRPr sz="18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dirty="0"/>
              <a:t>Edit Master text styles</a:t>
            </a:r>
          </a:p>
        </p:txBody>
      </p:sp>
      <p:sp>
        <p:nvSpPr>
          <p:cNvPr id="4" name="Table Placeholder 3"/>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9105" indent="-215900">
              <a:spcBef>
                <a:spcPts val="900"/>
              </a:spcBef>
              <a:defRPr sz="2000">
                <a:solidFill>
                  <a:schemeClr val="bg1"/>
                </a:solidFill>
              </a:defRPr>
            </a:lvl2pPr>
            <a:lvl3pPr marL="809625" indent="-215900">
              <a:spcBef>
                <a:spcPts val="900"/>
              </a:spcBef>
              <a:defRPr sz="18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dirty="0"/>
              <a:t>Edit Master text styles</a:t>
            </a:r>
          </a:p>
        </p:txBody>
      </p:sp>
      <p:sp>
        <p:nvSpPr>
          <p:cNvPr id="11" name="Title 1"/>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9105" indent="-215900">
              <a:spcBef>
                <a:spcPts val="900"/>
              </a:spcBef>
              <a:defRPr sz="2000">
                <a:solidFill>
                  <a:schemeClr val="bg1"/>
                </a:solidFill>
              </a:defRPr>
            </a:lvl2pPr>
            <a:lvl3pPr marL="809625" indent="-215900">
              <a:spcBef>
                <a:spcPts val="900"/>
              </a:spcBef>
              <a:defRPr sz="18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dirty="0"/>
              <a:t>Edit Master text styles</a:t>
            </a:r>
          </a:p>
        </p:txBody>
      </p:sp>
      <p:sp>
        <p:nvSpPr>
          <p:cNvPr id="11" name="Title 1"/>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p:cNvSpPr>
            <a:spLocks noGrp="1"/>
          </p:cNvSpPr>
          <p:nvPr>
            <p:ph type="chart" sz="quarter" idx="19" hasCustomPrompt="1"/>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9105" indent="-215900">
              <a:spcBef>
                <a:spcPts val="1000"/>
              </a:spcBef>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defRPr sz="2000">
                <a:solidFill>
                  <a:schemeClr val="bg1"/>
                </a:solidFill>
                <a:latin typeface="Roboto Medium" pitchFamily="2" charset="0"/>
                <a:ea typeface="Roboto Medium" pitchFamily="2" charset="0"/>
                <a:cs typeface="Roboto Medium" pitchFamily="2" charset="0"/>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p:cNvGrpSpPr/>
          <p:nvPr userDrawn="1"/>
        </p:nvGrpSpPr>
        <p:grpSpPr>
          <a:xfrm>
            <a:off x="9220200" y="304800"/>
            <a:ext cx="2601503" cy="1082742"/>
            <a:chOff x="10616154" y="97913"/>
            <a:chExt cx="3619726" cy="1349912"/>
          </a:xfrm>
        </p:grpSpPr>
        <p:pic>
          <p:nvPicPr>
            <p:cNvPr id="22" name="Picture 2" descr="NIRF — SAVEETHA SCHOOL OF MANAGEMENT"/>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a:fillRect/>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a:fillRect/>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p:cNvSpPr>
            <a:spLocks noGrp="1"/>
          </p:cNvSpPr>
          <p:nvPr>
            <p:ph type="chart" sz="quarter" idx="19" hasCustomPrompt="1"/>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9105" indent="-215900">
              <a:spcBef>
                <a:spcPts val="1000"/>
              </a:spcBef>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defRPr sz="2000">
                <a:solidFill>
                  <a:srgbClr val="A5A5A5"/>
                </a:solidFill>
                <a:latin typeface="Roboto Medium" pitchFamily="2" charset="0"/>
                <a:ea typeface="Roboto Medium" pitchFamily="2" charset="0"/>
                <a:cs typeface="Roboto Medium" pitchFamily="2" charset="0"/>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9105" indent="-215900">
              <a:spcBef>
                <a:spcPts val="900"/>
              </a:spcBef>
              <a:defRPr sz="2000">
                <a:solidFill>
                  <a:schemeClr val="bg1"/>
                </a:solidFill>
              </a:defRPr>
            </a:lvl2pPr>
            <a:lvl3pPr marL="809625" indent="-215900">
              <a:spcBef>
                <a:spcPts val="900"/>
              </a:spcBef>
              <a:defRPr sz="18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dirty="0"/>
              <a:t>Editable body copy</a:t>
            </a:r>
          </a:p>
        </p:txBody>
      </p:sp>
      <p:sp>
        <p:nvSpPr>
          <p:cNvPr id="2" name="Pentagon 1"/>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9105" indent="-215900">
              <a:spcBef>
                <a:spcPts val="900"/>
              </a:spcBef>
              <a:defRPr sz="2000">
                <a:solidFill>
                  <a:schemeClr val="bg1"/>
                </a:solidFill>
              </a:defRPr>
            </a:lvl2pPr>
            <a:lvl3pPr marL="809625" indent="-215900">
              <a:spcBef>
                <a:spcPts val="900"/>
              </a:spcBef>
              <a:defRPr sz="1800">
                <a:solidFill>
                  <a:schemeClr val="bg1"/>
                </a:solidFill>
              </a:defRPr>
            </a:lvl3pPr>
            <a:lvl4pPr marL="1094105" indent="-203200">
              <a:spcBef>
                <a:spcPts val="900"/>
              </a:spcBef>
              <a:defRPr sz="1600">
                <a:solidFill>
                  <a:schemeClr val="bg1"/>
                </a:solidFill>
              </a:defRPr>
            </a:lvl4pPr>
            <a:lvl5pPr marL="1323975" indent="-230505">
              <a:spcBef>
                <a:spcPts val="900"/>
              </a:spcBef>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p:cNvPicPr>
            <a:picLocks noChangeAspect="1"/>
          </p:cNvPicPr>
          <p:nvPr userDrawn="1"/>
        </p:nvPicPr>
        <p:blipFill>
          <a:blip r:embed="rId2" cstate="print"/>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405"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defRPr sz="2000">
                <a:solidFill>
                  <a:schemeClr val="bg1"/>
                </a:solidFill>
              </a:defRPr>
            </a:lvl3pPr>
            <a:lvl4pPr marL="890905" indent="0">
              <a:spcBef>
                <a:spcPts val="0"/>
              </a:spcBef>
              <a:spcAft>
                <a:spcPts val="1400"/>
              </a:spcAft>
              <a:buNone/>
              <a:defRPr sz="1800">
                <a:solidFill>
                  <a:schemeClr val="bg1"/>
                </a:solidFill>
              </a:defRPr>
            </a:lvl4pPr>
            <a:lvl5pPr marL="1093470" indent="0">
              <a:spcBef>
                <a:spcPts val="0"/>
              </a:spcBef>
              <a:spcAft>
                <a:spcPts val="1400"/>
              </a:spcAft>
              <a:buNone/>
              <a:defRPr sz="1800">
                <a:solidFill>
                  <a:schemeClr val="bg1"/>
                </a:solidFill>
              </a:defRPr>
            </a:lvl5pPr>
          </a:lstStyle>
          <a:p>
            <a:pPr lvl="0"/>
            <a:r>
              <a:rPr lang="en-US" dirty="0"/>
              <a:t>Edit Master text styles</a:t>
            </a:r>
          </a:p>
          <a:p>
            <a:pPr lvl="1"/>
            <a:endParaRPr lang="en-US" dirty="0"/>
          </a:p>
        </p:txBody>
      </p:sp>
      <p:sp>
        <p:nvSpPr>
          <p:cNvPr id="13" name="Title 1"/>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
        <p:nvSpPr>
          <p:cNvPr id="8" name="Title 1"/>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405"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defRPr sz="2000">
                <a:solidFill>
                  <a:schemeClr val="bg1"/>
                </a:solidFill>
              </a:defRPr>
            </a:lvl3pPr>
            <a:lvl4pPr marL="890905" indent="0">
              <a:spcBef>
                <a:spcPts val="0"/>
              </a:spcBef>
              <a:spcAft>
                <a:spcPts val="1400"/>
              </a:spcAft>
              <a:buNone/>
              <a:defRPr sz="1800">
                <a:solidFill>
                  <a:schemeClr val="bg1"/>
                </a:solidFill>
              </a:defRPr>
            </a:lvl4pPr>
            <a:lvl5pPr marL="1093470" indent="0">
              <a:spcBef>
                <a:spcPts val="0"/>
              </a:spcBef>
              <a:spcAft>
                <a:spcPts val="1400"/>
              </a:spcAft>
              <a:buNone/>
              <a:defRPr sz="1800">
                <a:solidFill>
                  <a:schemeClr val="bg1"/>
                </a:solidFill>
              </a:defRPr>
            </a:lvl5pPr>
          </a:lstStyle>
          <a:p>
            <a:pPr lvl="0"/>
            <a:r>
              <a:rPr lang="en-US" dirty="0"/>
              <a:t>Edit Master text styles</a:t>
            </a:r>
          </a:p>
          <a:p>
            <a:pPr lvl="1"/>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405"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defRPr sz="2000">
                <a:solidFill>
                  <a:schemeClr val="bg1"/>
                </a:solidFill>
              </a:defRPr>
            </a:lvl3pPr>
            <a:lvl4pPr marL="890905" indent="0">
              <a:spcBef>
                <a:spcPts val="0"/>
              </a:spcBef>
              <a:spcAft>
                <a:spcPts val="1400"/>
              </a:spcAft>
              <a:buNone/>
              <a:defRPr sz="1800">
                <a:solidFill>
                  <a:schemeClr val="bg1"/>
                </a:solidFill>
              </a:defRPr>
            </a:lvl4pPr>
            <a:lvl5pPr marL="1093470" indent="0">
              <a:spcBef>
                <a:spcPts val="0"/>
              </a:spcBef>
              <a:spcAft>
                <a:spcPts val="1400"/>
              </a:spcAft>
              <a:buNone/>
              <a:defRPr sz="1800">
                <a:solidFill>
                  <a:schemeClr val="bg1"/>
                </a:solidFill>
              </a:defRPr>
            </a:lvl5pPr>
          </a:lstStyle>
          <a:p>
            <a:pPr lvl="0"/>
            <a:r>
              <a:rPr lang="en-US" dirty="0"/>
              <a:t>Edit Master text styles</a:t>
            </a:r>
          </a:p>
          <a:p>
            <a:pPr lvl="1"/>
            <a:endParaRPr lang="en-US" dirty="0"/>
          </a:p>
        </p:txBody>
      </p:sp>
      <p:sp>
        <p:nvSpPr>
          <p:cNvPr id="7" name="Text Placeholder 2"/>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405"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defRPr sz="2000">
                <a:solidFill>
                  <a:schemeClr val="bg1"/>
                </a:solidFill>
              </a:defRPr>
            </a:lvl3pPr>
            <a:lvl4pPr marL="890905" indent="0">
              <a:spcBef>
                <a:spcPts val="0"/>
              </a:spcBef>
              <a:spcAft>
                <a:spcPts val="1400"/>
              </a:spcAft>
              <a:buNone/>
              <a:defRPr sz="1800">
                <a:solidFill>
                  <a:schemeClr val="bg1"/>
                </a:solidFill>
              </a:defRPr>
            </a:lvl4pPr>
            <a:lvl5pPr marL="1093470" indent="0">
              <a:spcBef>
                <a:spcPts val="0"/>
              </a:spcBef>
              <a:spcAft>
                <a:spcPts val="1400"/>
              </a:spcAft>
              <a:buNone/>
              <a:defRPr sz="1800">
                <a:solidFill>
                  <a:schemeClr val="bg1"/>
                </a:solidFill>
              </a:defRPr>
            </a:lvl5pPr>
          </a:lstStyle>
          <a:p>
            <a:pPr lvl="0"/>
            <a:r>
              <a:rPr lang="en-US" dirty="0"/>
              <a:t>Edit Master text styles</a:t>
            </a:r>
          </a:p>
          <a:p>
            <a:pPr lvl="1"/>
            <a:endParaRPr lang="en-US" dirty="0"/>
          </a:p>
        </p:txBody>
      </p:sp>
      <p:sp>
        <p:nvSpPr>
          <p:cNvPr id="8" name="Title 1"/>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405"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defRPr sz="2000">
                <a:solidFill>
                  <a:schemeClr val="bg1"/>
                </a:solidFill>
              </a:defRPr>
            </a:lvl3pPr>
            <a:lvl4pPr marL="890905" indent="0">
              <a:spcBef>
                <a:spcPts val="0"/>
              </a:spcBef>
              <a:spcAft>
                <a:spcPts val="1400"/>
              </a:spcAft>
              <a:buNone/>
              <a:defRPr sz="1800">
                <a:solidFill>
                  <a:schemeClr val="bg1"/>
                </a:solidFill>
              </a:defRPr>
            </a:lvl4pPr>
            <a:lvl5pPr marL="1093470" indent="0">
              <a:spcBef>
                <a:spcPts val="0"/>
              </a:spcBef>
              <a:spcAft>
                <a:spcPts val="1400"/>
              </a:spcAft>
              <a:buNone/>
              <a:defRPr sz="1800">
                <a:solidFill>
                  <a:schemeClr val="bg1"/>
                </a:solidFill>
              </a:defRPr>
            </a:lvl5pPr>
          </a:lstStyle>
          <a:p>
            <a:pPr lvl="0"/>
            <a:r>
              <a:rPr lang="en-US" dirty="0"/>
              <a:t>Edit Master text styles</a:t>
            </a:r>
          </a:p>
          <a:p>
            <a:pPr lvl="1"/>
            <a:endParaRPr lang="en-US" dirty="0"/>
          </a:p>
        </p:txBody>
      </p:sp>
      <p:sp>
        <p:nvSpPr>
          <p:cNvPr id="9" name="Text Placeholder 2"/>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405"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defRPr sz="2000">
                <a:solidFill>
                  <a:schemeClr val="bg1"/>
                </a:solidFill>
              </a:defRPr>
            </a:lvl3pPr>
            <a:lvl4pPr marL="890905" indent="0">
              <a:spcBef>
                <a:spcPts val="0"/>
              </a:spcBef>
              <a:spcAft>
                <a:spcPts val="1400"/>
              </a:spcAft>
              <a:buNone/>
              <a:defRPr sz="1800">
                <a:solidFill>
                  <a:schemeClr val="bg1"/>
                </a:solidFill>
              </a:defRPr>
            </a:lvl4pPr>
            <a:lvl5pPr marL="1093470" indent="0">
              <a:spcBef>
                <a:spcPts val="0"/>
              </a:spcBef>
              <a:spcAft>
                <a:spcPts val="1400"/>
              </a:spcAft>
              <a:buNone/>
              <a:defRPr sz="1800">
                <a:solidFill>
                  <a:schemeClr val="bg1"/>
                </a:solidFill>
              </a:defRPr>
            </a:lvl5pPr>
          </a:lstStyle>
          <a:p>
            <a:pPr lvl="0"/>
            <a:r>
              <a:rPr lang="en-US" dirty="0"/>
              <a:t>Edit Master text styles</a:t>
            </a:r>
          </a:p>
          <a:p>
            <a:pPr lvl="1"/>
            <a:endParaRPr lang="en-US" dirty="0"/>
          </a:p>
        </p:txBody>
      </p:sp>
      <p:sp>
        <p:nvSpPr>
          <p:cNvPr id="13" name="Title 1"/>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t>‹#›</a:t>
            </a:fld>
            <a:endParaRPr lang="en-NZ"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5.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9.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6" r:id="rId1"/>
    <p:sldLayoutId id="2147483687"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90053"/>
            <a:ext cx="8421823" cy="1099460"/>
          </a:xfrm>
        </p:spPr>
        <p:txBody>
          <a:bodyPr/>
          <a:lstStyle/>
          <a:p>
            <a:pPr algn="ctr"/>
            <a:r>
              <a:rPr lang="en-US" sz="2800" dirty="0">
                <a:latin typeface="Times New Roman" panose="02020603050405020304" pitchFamily="18" charset="0"/>
                <a:cs typeface="Times New Roman" panose="02020603050405020304" pitchFamily="18" charset="0"/>
              </a:rPr>
              <a:t>SERIAL COMMUNICATION USING LORA RF96</a:t>
            </a:r>
          </a:p>
        </p:txBody>
      </p:sp>
      <p:sp>
        <p:nvSpPr>
          <p:cNvPr id="5" name="TextBox 11"/>
          <p:cNvSpPr txBox="1">
            <a:spLocks noChangeArrowheads="1"/>
          </p:cNvSpPr>
          <p:nvPr/>
        </p:nvSpPr>
        <p:spPr bwMode="auto">
          <a:xfrm>
            <a:off x="642704" y="4038600"/>
            <a:ext cx="4495800" cy="1518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228600" lvl="0" indent="-228600" eaLnBrk="1" hangingPunct="1">
              <a:lnSpc>
                <a:spcPct val="150000"/>
              </a:lnSpc>
              <a:defRPr/>
            </a:pPr>
            <a:r>
              <a:rPr lang="en-IN" sz="2000" b="1" dirty="0">
                <a:solidFill>
                  <a:srgbClr val="C00000"/>
                </a:solidFill>
              </a:rPr>
              <a:t>Course Based Project </a:t>
            </a:r>
          </a:p>
          <a:p>
            <a:pPr marL="228600" lvl="0" indent="-228600" eaLnBrk="1" hangingPunct="1">
              <a:lnSpc>
                <a:spcPct val="150000"/>
              </a:lnSpc>
              <a:defRPr/>
            </a:pPr>
            <a:r>
              <a:rPr lang="en-IN" sz="1200" b="1" dirty="0">
                <a:solidFill>
                  <a:srgbClr val="C00000"/>
                </a:solidFill>
              </a:rPr>
              <a:t>Microcontroller and ARM Processor </a:t>
            </a:r>
          </a:p>
          <a:p>
            <a:pPr marL="228600" lvl="0" indent="-228600" eaLnBrk="1" hangingPunct="1">
              <a:lnSpc>
                <a:spcPct val="150000"/>
              </a:lnSpc>
              <a:defRPr/>
            </a:pPr>
            <a:r>
              <a:rPr lang="en-IN" sz="1200" b="1" dirty="0">
                <a:solidFill>
                  <a:srgbClr val="C00000"/>
                </a:solidFill>
              </a:rPr>
              <a:t>Applications </a:t>
            </a:r>
          </a:p>
          <a:p>
            <a:pPr marL="228600" lvl="0" indent="-228600" eaLnBrk="1" hangingPunct="1">
              <a:lnSpc>
                <a:spcPct val="150000"/>
              </a:lnSpc>
              <a:defRPr/>
            </a:pPr>
            <a:r>
              <a:rPr lang="en-US" altLang="en-US" sz="2000" b="1" dirty="0">
                <a:solidFill>
                  <a:schemeClr val="bg1">
                    <a:lumMod val="50000"/>
                  </a:schemeClr>
                </a:solidFill>
                <a:latin typeface="Roboto Medium"/>
                <a:cs typeface="Times New Roman" panose="02020603050405020304" pitchFamily="18" charset="0"/>
              </a:rPr>
              <a:t>Guide: </a:t>
            </a:r>
            <a:r>
              <a:rPr lang="en-US" altLang="en-US" sz="2000" b="1" dirty="0">
                <a:latin typeface="Roboto Medium"/>
                <a:cs typeface="Times New Roman" panose="02020603050405020304" pitchFamily="18" charset="0"/>
              </a:rPr>
              <a:t>ANIL KUMAR CS</a:t>
            </a:r>
            <a:endParaRPr lang="en-US" altLang="en-US" sz="2000" b="1" u="sng" dirty="0">
              <a:latin typeface="Roboto Medium"/>
              <a:cs typeface="Times New Roman" panose="02020603050405020304" pitchFamily="18" charset="0"/>
            </a:endParaRPr>
          </a:p>
        </p:txBody>
      </p:sp>
      <p:sp>
        <p:nvSpPr>
          <p:cNvPr id="6" name="TextBox 11"/>
          <p:cNvSpPr txBox="1">
            <a:spLocks noChangeArrowheads="1"/>
          </p:cNvSpPr>
          <p:nvPr/>
        </p:nvSpPr>
        <p:spPr bwMode="auto">
          <a:xfrm>
            <a:off x="5131130" y="4191000"/>
            <a:ext cx="4191000" cy="1630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1" hangingPunct="1">
              <a:spcBef>
                <a:spcPct val="0"/>
              </a:spcBef>
              <a:buFontTx/>
              <a:buNone/>
            </a:pPr>
            <a:r>
              <a:rPr lang="en-US" altLang="en-US" sz="2000" b="1" dirty="0">
                <a:solidFill>
                  <a:schemeClr val="bg1">
                    <a:lumMod val="50000"/>
                  </a:schemeClr>
                </a:solidFill>
                <a:latin typeface="Times New Roman" panose="02020603050405020304" pitchFamily="18" charset="0"/>
                <a:cs typeface="Times New Roman" panose="02020603050405020304" pitchFamily="18" charset="0"/>
              </a:rPr>
              <a:t>Group Members</a:t>
            </a:r>
          </a:p>
          <a:p>
            <a:pPr eaLnBrk="1" hangingPunct="1"/>
            <a:r>
              <a:rPr lang="en-US" altLang="en-US" sz="2000" dirty="0">
                <a:latin typeface="Times New Roman" panose="02020603050405020304" pitchFamily="18" charset="0"/>
                <a:cs typeface="Times New Roman" panose="02020603050405020304" pitchFamily="18" charset="0"/>
              </a:rPr>
              <a:t>R22EN130 – Niranjan Meti</a:t>
            </a:r>
          </a:p>
          <a:p>
            <a:pPr eaLnBrk="1" hangingPunct="1"/>
            <a:r>
              <a:rPr lang="en-US" altLang="en-US" sz="2000" dirty="0">
                <a:latin typeface="Times New Roman" panose="02020603050405020304" pitchFamily="18" charset="0"/>
                <a:cs typeface="Times New Roman" panose="02020603050405020304" pitchFamily="18" charset="0"/>
              </a:rPr>
              <a:t>R22EN155 – Shashank Reddy V</a:t>
            </a:r>
          </a:p>
          <a:p>
            <a:pPr eaLnBrk="1" hangingPunct="1"/>
            <a:r>
              <a:rPr lang="en-US" altLang="en-US" sz="2000" dirty="0">
                <a:latin typeface="Times New Roman" panose="02020603050405020304" pitchFamily="18" charset="0"/>
                <a:cs typeface="Times New Roman" panose="02020603050405020304" pitchFamily="18" charset="0"/>
              </a:rPr>
              <a:t>R22EN157 – Shreya R</a:t>
            </a:r>
          </a:p>
          <a:p>
            <a:pPr eaLnBrk="1" hangingPunct="1"/>
            <a:r>
              <a:rPr lang="en-US" altLang="en-US" sz="2000" dirty="0">
                <a:latin typeface="Times New Roman" panose="02020603050405020304" pitchFamily="18" charset="0"/>
                <a:cs typeface="Times New Roman" panose="02020603050405020304" pitchFamily="18" charset="0"/>
              </a:rPr>
              <a:t>R22EN166 – A </a:t>
            </a:r>
            <a:r>
              <a:rPr lang="en-US" altLang="en-US" sz="2000" dirty="0" err="1">
                <a:latin typeface="Times New Roman" panose="02020603050405020304" pitchFamily="18" charset="0"/>
                <a:cs typeface="Times New Roman" panose="02020603050405020304" pitchFamily="18" charset="0"/>
              </a:rPr>
              <a:t>Sahithya</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C00000"/>
                </a:solidFill>
                <a:latin typeface="Times New Roman" panose="02020603050405020304" pitchFamily="18" charset="0"/>
                <a:cs typeface="Times New Roman" panose="02020603050405020304" pitchFamily="18" charset="0"/>
                <a:sym typeface="+mn-ea"/>
              </a:rPr>
              <a:t>BLOCK DIAGRAM</a:t>
            </a:r>
            <a:r>
              <a:rPr lang="en-US" altLang="en-IN" b="1" dirty="0">
                <a:solidFill>
                  <a:srgbClr val="C00000"/>
                </a:solidFill>
                <a:latin typeface="Times New Roman" panose="02020603050405020304" pitchFamily="18" charset="0"/>
                <a:cs typeface="Times New Roman" panose="02020603050405020304" pitchFamily="18" charset="0"/>
                <a:sym typeface="+mn-ea"/>
              </a:rPr>
              <a:t>  explanation</a:t>
            </a:r>
          </a:p>
        </p:txBody>
      </p:sp>
      <p:sp>
        <p:nvSpPr>
          <p:cNvPr id="3" name="Text Placeholder 2"/>
          <p:cNvSpPr>
            <a:spLocks noGrp="1"/>
          </p:cNvSpPr>
          <p:nvPr>
            <p:ph type="body" sz="quarter" idx="17"/>
          </p:nvPr>
        </p:nvSpPr>
        <p:spPr/>
        <p:txBody>
          <a:bodyPr/>
          <a:lstStyle/>
          <a:p>
            <a:r>
              <a:rPr lang="en-US" sz="280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transmitter collects input data, processes it via Arduino Nano, and transmits it wirelessly using a LoRa module and antenna.</a:t>
            </a:r>
          </a:p>
          <a:p>
            <a:r>
              <a:rPr lang="en-US" sz="280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The receiver captures the data through the LoRa module, processes it using another Arduino Nano, and displays the output for monitoring.</a:t>
            </a:r>
          </a:p>
          <a:p>
            <a:r>
              <a:rPr lang="en-US" sz="280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This system is useful for long-range wireless communication, typically applied in IoT (Internet of Things), remote monitoring, and sensor networks.</a:t>
            </a:r>
            <a:endParaRPr lang="en-US"/>
          </a:p>
          <a:p>
            <a:endParaRPr lang="en-US"/>
          </a:p>
          <a:p>
            <a:endParaRPr lang="en-US"/>
          </a:p>
          <a:p>
            <a:endParaRPr lang="en-US"/>
          </a:p>
          <a:p>
            <a:endParaRPr lang="en-US"/>
          </a:p>
          <a:p>
            <a:endParaRPr lang="en-US"/>
          </a:p>
        </p:txBody>
      </p:sp>
      <p:sp>
        <p:nvSpPr>
          <p:cNvPr id="4" name="Slide Number Placeholder 3"/>
          <p:cNvSpPr>
            <a:spLocks noGrp="1"/>
          </p:cNvSpPr>
          <p:nvPr>
            <p:ph type="sldNum" sz="quarter" idx="14"/>
          </p:nvPr>
        </p:nvSpPr>
        <p:spPr/>
        <p:txBody>
          <a:bodyPr/>
          <a:lstStyle/>
          <a:p>
            <a:fld id="{45A3C14A-F937-4231-B6F1-40B429FAFB2F}" type="slidenum">
              <a:rPr lang="en-NZ" smtClean="0"/>
              <a:t>10</a:t>
            </a:fld>
            <a:endParaRPr lang="en-NZ"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95400" y="395786"/>
            <a:ext cx="10048800" cy="838202"/>
          </a:xfrm>
        </p:spPr>
        <p:txBody>
          <a:bodyPr/>
          <a:lstStyle/>
          <a:p>
            <a:r>
              <a:rPr lang="en-IN" sz="3400" b="1" dirty="0">
                <a:solidFill>
                  <a:srgbClr val="C00000"/>
                </a:solidFill>
                <a:latin typeface="Times New Roman" panose="02020603050405020304" pitchFamily="18" charset="0"/>
                <a:cs typeface="Times New Roman" panose="02020603050405020304" pitchFamily="18" charset="0"/>
              </a:rPr>
              <a:t>Expected Outcome</a:t>
            </a:r>
            <a:endParaRPr lang="en-US" sz="3400"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quarter" idx="17"/>
          </p:nvPr>
        </p:nvSpPr>
        <p:spPr>
          <a:xfrm>
            <a:off x="695401" y="1186100"/>
            <a:ext cx="10801200" cy="4909899"/>
          </a:xfrm>
        </p:spPr>
        <p:txBody>
          <a:bodyPr/>
          <a:lstStyle/>
          <a:p>
            <a:pPr marL="0" lvl="0" indent="0">
              <a:spcBef>
                <a:spcPts val="1000"/>
              </a:spcBef>
              <a:spcAft>
                <a:spcPts val="0"/>
              </a:spcAft>
              <a:buNone/>
            </a:pPr>
            <a:r>
              <a:rPr lang="en-US" b="1" dirty="0">
                <a:solidFill>
                  <a:schemeClr val="tx1"/>
                </a:solidFill>
                <a:latin typeface="Times New Roman" panose="02020603050405020304" pitchFamily="18" charset="0"/>
                <a:ea typeface="+mn-ea"/>
                <a:cs typeface="Times New Roman" panose="02020603050405020304" pitchFamily="18" charset="0"/>
              </a:rPr>
              <a:t>Functional Long-Range Communication System: </a:t>
            </a:r>
            <a:r>
              <a:rPr lang="en-US" dirty="0">
                <a:solidFill>
                  <a:schemeClr val="tx1"/>
                </a:solidFill>
                <a:latin typeface="Times New Roman" panose="02020603050405020304" pitchFamily="18" charset="0"/>
                <a:ea typeface="+mn-ea"/>
                <a:cs typeface="Times New Roman" panose="02020603050405020304" pitchFamily="18" charset="0"/>
              </a:rPr>
              <a:t>A fully functional LoRa-based communication system capable of transmitting and receiving data over long distances (up to several kilometers) with minimal power consumption.</a:t>
            </a:r>
          </a:p>
          <a:p>
            <a:pPr marL="0" lvl="0" indent="0">
              <a:spcBef>
                <a:spcPts val="1000"/>
              </a:spcBef>
              <a:spcAft>
                <a:spcPts val="0"/>
              </a:spcAft>
              <a:buNone/>
            </a:pPr>
            <a:r>
              <a:rPr lang="en-US" b="1" dirty="0">
                <a:solidFill>
                  <a:schemeClr val="tx1"/>
                </a:solidFill>
                <a:latin typeface="Times New Roman" panose="02020603050405020304" pitchFamily="18" charset="0"/>
                <a:ea typeface="+mn-ea"/>
                <a:cs typeface="Times New Roman" panose="02020603050405020304" pitchFamily="18" charset="0"/>
              </a:rPr>
              <a:t>Reliable Data Transmission: </a:t>
            </a:r>
            <a:r>
              <a:rPr lang="en-US" dirty="0">
                <a:solidFill>
                  <a:schemeClr val="tx1"/>
                </a:solidFill>
                <a:latin typeface="Times New Roman" panose="02020603050405020304" pitchFamily="18" charset="0"/>
                <a:ea typeface="+mn-ea"/>
                <a:cs typeface="Times New Roman" panose="02020603050405020304" pitchFamily="18" charset="0"/>
              </a:rPr>
              <a:t>Consistent and error-free wireless data transmission between the transmitter and receiver, even in environments with physical obstructions or interference.</a:t>
            </a:r>
          </a:p>
          <a:p>
            <a:pPr marL="0" lvl="0" indent="0">
              <a:spcBef>
                <a:spcPts val="1000"/>
              </a:spcBef>
              <a:spcAft>
                <a:spcPts val="0"/>
              </a:spcAft>
              <a:buNone/>
            </a:pPr>
            <a:r>
              <a:rPr lang="en-US" b="1" dirty="0">
                <a:solidFill>
                  <a:schemeClr val="tx1"/>
                </a:solidFill>
                <a:latin typeface="Times New Roman" panose="02020603050405020304" pitchFamily="18" charset="0"/>
                <a:ea typeface="+mn-ea"/>
                <a:cs typeface="Times New Roman" panose="02020603050405020304" pitchFamily="18" charset="0"/>
              </a:rPr>
              <a:t>Low-Power Operation: </a:t>
            </a:r>
            <a:r>
              <a:rPr lang="en-US" dirty="0">
                <a:solidFill>
                  <a:schemeClr val="tx1"/>
                </a:solidFill>
                <a:latin typeface="Times New Roman" panose="02020603050405020304" pitchFamily="18" charset="0"/>
                <a:ea typeface="+mn-ea"/>
                <a:cs typeface="Times New Roman" panose="02020603050405020304" pitchFamily="18" charset="0"/>
              </a:rPr>
              <a:t>Demonstration of the energy efficiency of the LoRa technology, making it suitable for battery-powered or solar-powered IoT devices in remote locations.</a:t>
            </a:r>
          </a:p>
          <a:p>
            <a:pPr marL="0" lvl="0" indent="0">
              <a:spcBef>
                <a:spcPts val="1000"/>
              </a:spcBef>
              <a:spcAft>
                <a:spcPts val="0"/>
              </a:spcAft>
              <a:buNone/>
            </a:pPr>
            <a:r>
              <a:rPr lang="en-US" b="1" dirty="0">
                <a:solidFill>
                  <a:schemeClr val="tx1"/>
                </a:solidFill>
                <a:latin typeface="Times New Roman" panose="02020603050405020304" pitchFamily="18" charset="0"/>
                <a:ea typeface="+mn-ea"/>
                <a:cs typeface="Times New Roman" panose="02020603050405020304" pitchFamily="18" charset="0"/>
              </a:rPr>
              <a:t>Versatile System for IoT Applications: </a:t>
            </a:r>
            <a:r>
              <a:rPr lang="en-US" dirty="0">
                <a:solidFill>
                  <a:schemeClr val="tx1"/>
                </a:solidFill>
                <a:latin typeface="Times New Roman" panose="02020603050405020304" pitchFamily="18" charset="0"/>
                <a:ea typeface="+mn-ea"/>
                <a:cs typeface="Times New Roman" panose="02020603050405020304" pitchFamily="18" charset="0"/>
              </a:rPr>
              <a:t>A scalable and flexible communication setup that can be adapted for various real-world IoT applications such as environmental monitoring, smart agriculture, industrial automation, and remote sensing.</a:t>
            </a:r>
          </a:p>
        </p:txBody>
      </p:sp>
      <p:sp>
        <p:nvSpPr>
          <p:cNvPr id="7" name="Slide Number Placeholder 6"/>
          <p:cNvSpPr>
            <a:spLocks noGrp="1"/>
          </p:cNvSpPr>
          <p:nvPr>
            <p:ph type="sldNum" sz="quarter" idx="14"/>
          </p:nvPr>
        </p:nvSpPr>
        <p:spPr/>
        <p:txBody>
          <a:bodyPr/>
          <a:lstStyle/>
          <a:p>
            <a:fld id="{45A3C14A-F937-4231-B6F1-40B429FAFB2F}" type="slidenum">
              <a:rPr lang="en-NZ" smtClean="0"/>
              <a:t>11</a:t>
            </a:fld>
            <a:endParaRPr lang="en-NZ"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sz="3400" b="1" dirty="0">
                <a:solidFill>
                  <a:srgbClr val="C00000"/>
                </a:solidFill>
                <a:latin typeface="Times New Roman" panose="02020603050405020304" pitchFamily="18" charset="0"/>
                <a:cs typeface="Times New Roman" panose="02020603050405020304" pitchFamily="18" charset="0"/>
              </a:rPr>
              <a:t>References</a:t>
            </a:r>
            <a:endParaRPr lang="en-US" sz="3400" dirty="0">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sz="quarter" idx="17"/>
          </p:nvPr>
        </p:nvSpPr>
        <p:spPr>
          <a:xfrm>
            <a:off x="734589" y="1173038"/>
            <a:ext cx="10762011" cy="4922962"/>
          </a:xfrm>
        </p:spPr>
        <p:txBody>
          <a:bodyPr/>
          <a:lstStyle/>
          <a:p>
            <a:pPr marL="0" lvl="0" indent="0">
              <a:spcBef>
                <a:spcPts val="1000"/>
              </a:spcBef>
              <a:spcAft>
                <a:spcPts val="0"/>
              </a:spcAft>
              <a:buNone/>
              <a:defRPr/>
            </a:pPr>
            <a:endParaRPr lang="en-IN" sz="1800" dirty="0">
              <a:solidFill>
                <a:schemeClr val="tx1"/>
              </a:solidFill>
              <a:latin typeface="Times New Roman" panose="02020603050405020304" pitchFamily="18" charset="0"/>
              <a:cs typeface="Times New Roman" panose="02020603050405020304" pitchFamily="18" charset="0"/>
            </a:endParaRPr>
          </a:p>
          <a:p>
            <a:pPr marL="0" lvl="0" indent="0">
              <a:spcBef>
                <a:spcPts val="1000"/>
              </a:spcBef>
              <a:spcAft>
                <a:spcPts val="0"/>
              </a:spcAft>
              <a:buNone/>
              <a:defRPr/>
            </a:pPr>
            <a:r>
              <a:rPr lang="en-IN" sz="1800" dirty="0">
                <a:solidFill>
                  <a:schemeClr val="tx1"/>
                </a:solidFill>
                <a:latin typeface="Times New Roman" panose="02020603050405020304" pitchFamily="18" charset="0"/>
                <a:cs typeface="Times New Roman" panose="02020603050405020304" pitchFamily="18" charset="0"/>
              </a:rPr>
              <a:t>[1]J. E. Cruz De La Cruz, C. A. Romero </a:t>
            </a:r>
            <a:r>
              <a:rPr lang="en-IN" sz="1800" dirty="0" err="1">
                <a:solidFill>
                  <a:schemeClr val="tx1"/>
                </a:solidFill>
                <a:latin typeface="Times New Roman" panose="02020603050405020304" pitchFamily="18" charset="0"/>
                <a:cs typeface="Times New Roman" panose="02020603050405020304" pitchFamily="18" charset="0"/>
              </a:rPr>
              <a:t>Goyzueta</a:t>
            </a:r>
            <a:r>
              <a:rPr lang="en-IN" sz="1800" dirty="0">
                <a:solidFill>
                  <a:schemeClr val="tx1"/>
                </a:solidFill>
                <a:latin typeface="Times New Roman" panose="02020603050405020304" pitchFamily="18" charset="0"/>
                <a:cs typeface="Times New Roman" panose="02020603050405020304" pitchFamily="18" charset="0"/>
              </a:rPr>
              <a:t>, E. V. </a:t>
            </a:r>
            <a:r>
              <a:rPr lang="en-IN" sz="1800" dirty="0" err="1">
                <a:solidFill>
                  <a:schemeClr val="tx1"/>
                </a:solidFill>
                <a:latin typeface="Times New Roman" panose="02020603050405020304" pitchFamily="18" charset="0"/>
                <a:cs typeface="Times New Roman" panose="02020603050405020304" pitchFamily="18" charset="0"/>
              </a:rPr>
              <a:t>Sagua</a:t>
            </a:r>
            <a:r>
              <a:rPr lang="en-IN" sz="1800" dirty="0">
                <a:solidFill>
                  <a:schemeClr val="tx1"/>
                </a:solidFill>
                <a:latin typeface="Times New Roman" panose="02020603050405020304" pitchFamily="18" charset="0"/>
                <a:cs typeface="Times New Roman" panose="02020603050405020304" pitchFamily="18" charset="0"/>
              </a:rPr>
              <a:t> Machaca and W. A. Mamani Machaca, "</a:t>
            </a:r>
            <a:r>
              <a:rPr lang="en-IN" sz="1800" dirty="0" err="1">
                <a:solidFill>
                  <a:schemeClr val="tx1"/>
                </a:solidFill>
                <a:latin typeface="Times New Roman" panose="02020603050405020304" pitchFamily="18" charset="0"/>
                <a:cs typeface="Times New Roman" panose="02020603050405020304" pitchFamily="18" charset="0"/>
              </a:rPr>
              <a:t>LoRaWAn</a:t>
            </a:r>
            <a:r>
              <a:rPr lang="en-IN" sz="1800" dirty="0">
                <a:solidFill>
                  <a:schemeClr val="tx1"/>
                </a:solidFill>
                <a:latin typeface="Times New Roman" panose="02020603050405020304" pitchFamily="18" charset="0"/>
                <a:cs typeface="Times New Roman" panose="02020603050405020304" pitchFamily="18" charset="0"/>
              </a:rPr>
              <a:t> Instant Messaging System For Areas Without Telecommunication Services and Disaster Environment," 2021 International Conference on Electrical, </a:t>
            </a:r>
          </a:p>
          <a:p>
            <a:pPr marL="0" lvl="0" indent="0">
              <a:spcBef>
                <a:spcPts val="1000"/>
              </a:spcBef>
              <a:spcAft>
                <a:spcPts val="0"/>
              </a:spcAft>
              <a:buNone/>
              <a:defRPr/>
            </a:pPr>
            <a:r>
              <a:rPr lang="en-IN" sz="1800" dirty="0">
                <a:solidFill>
                  <a:schemeClr val="tx1"/>
                </a:solidFill>
                <a:latin typeface="Times New Roman" panose="02020603050405020304" pitchFamily="18" charset="0"/>
                <a:cs typeface="Times New Roman" panose="02020603050405020304" pitchFamily="18" charset="0"/>
              </a:rPr>
              <a:t>[2]N. S. Kumar, C. R, N. S. M, P. R and P. V. P, "Wearable IoT Life Jacket: Utilizing LoRa Technology to Combat Hypothermia," 2024 International Conference on Smart Systems for Electrical, Electronics, Communication and Computer Engineering (ICSSEECC), Coimbatore, India, 2024, pp. 23-27, </a:t>
            </a:r>
            <a:r>
              <a:rPr lang="en-IN" sz="1800" dirty="0" err="1">
                <a:solidFill>
                  <a:schemeClr val="tx1"/>
                </a:solidFill>
                <a:latin typeface="Times New Roman" panose="02020603050405020304" pitchFamily="18" charset="0"/>
                <a:cs typeface="Times New Roman" panose="02020603050405020304" pitchFamily="18" charset="0"/>
              </a:rPr>
              <a:t>doi</a:t>
            </a:r>
            <a:r>
              <a:rPr lang="en-IN" sz="1800" dirty="0">
                <a:solidFill>
                  <a:schemeClr val="tx1"/>
                </a:solidFill>
                <a:latin typeface="Times New Roman" panose="02020603050405020304" pitchFamily="18" charset="0"/>
                <a:cs typeface="Times New Roman" panose="02020603050405020304" pitchFamily="18" charset="0"/>
              </a:rPr>
              <a:t>: 10.1109/ICSSEECC61126.2024.10649536.</a:t>
            </a:r>
          </a:p>
          <a:p>
            <a:pPr marL="0" lvl="0" indent="0">
              <a:spcBef>
                <a:spcPts val="1000"/>
              </a:spcBef>
              <a:spcAft>
                <a:spcPts val="0"/>
              </a:spcAft>
              <a:buNone/>
              <a:defRPr/>
            </a:pPr>
            <a:r>
              <a:rPr lang="en-IN" sz="1800" dirty="0">
                <a:solidFill>
                  <a:schemeClr val="tx1"/>
                </a:solidFill>
                <a:latin typeface="Times New Roman" panose="02020603050405020304" pitchFamily="18" charset="0"/>
                <a:cs typeface="Times New Roman" panose="02020603050405020304" pitchFamily="18" charset="0"/>
              </a:rPr>
              <a:t>[3] R. Tanaka, D. </a:t>
            </a:r>
            <a:r>
              <a:rPr lang="en-IN" sz="1800" dirty="0" err="1">
                <a:solidFill>
                  <a:schemeClr val="tx1"/>
                </a:solidFill>
                <a:latin typeface="Times New Roman" panose="02020603050405020304" pitchFamily="18" charset="0"/>
                <a:cs typeface="Times New Roman" panose="02020603050405020304" pitchFamily="18" charset="0"/>
              </a:rPr>
              <a:t>Nobayashi</a:t>
            </a:r>
            <a:r>
              <a:rPr lang="en-IN" sz="1800" dirty="0">
                <a:solidFill>
                  <a:schemeClr val="tx1"/>
                </a:solidFill>
                <a:latin typeface="Times New Roman" panose="02020603050405020304" pitchFamily="18" charset="0"/>
                <a:cs typeface="Times New Roman" panose="02020603050405020304" pitchFamily="18" charset="0"/>
              </a:rPr>
              <a:t>, K. Tsukamoto, T. </a:t>
            </a:r>
            <a:r>
              <a:rPr lang="en-IN" sz="1800" dirty="0" err="1">
                <a:solidFill>
                  <a:schemeClr val="tx1"/>
                </a:solidFill>
                <a:latin typeface="Times New Roman" panose="02020603050405020304" pitchFamily="18" charset="0"/>
                <a:cs typeface="Times New Roman" panose="02020603050405020304" pitchFamily="18" charset="0"/>
              </a:rPr>
              <a:t>Ikenaga</a:t>
            </a:r>
            <a:r>
              <a:rPr lang="en-IN" sz="1800" dirty="0">
                <a:solidFill>
                  <a:schemeClr val="tx1"/>
                </a:solidFill>
                <a:latin typeface="Times New Roman" panose="02020603050405020304" pitchFamily="18" charset="0"/>
                <a:cs typeface="Times New Roman" panose="02020603050405020304" pitchFamily="18" charset="0"/>
              </a:rPr>
              <a:t>, G. Sato and K. Takizawa, "Dynamic Transmission Parameter Settings Based on Data Transmission and Reception Performance for 920MHz LoRa Communication," 2024 IEEE 21st Consumer Communications &amp; Networking Conference (CCNC), Las Vegas, NV, USA, 2024, pp. 1102-1103, </a:t>
            </a:r>
            <a:r>
              <a:rPr lang="en-IN" sz="1800" dirty="0" err="1">
                <a:solidFill>
                  <a:schemeClr val="tx1"/>
                </a:solidFill>
                <a:latin typeface="Times New Roman" panose="02020603050405020304" pitchFamily="18" charset="0"/>
                <a:cs typeface="Times New Roman" panose="02020603050405020304" pitchFamily="18" charset="0"/>
              </a:rPr>
              <a:t>doi</a:t>
            </a:r>
            <a:r>
              <a:rPr lang="en-IN" sz="1800" dirty="0">
                <a:solidFill>
                  <a:schemeClr val="tx1"/>
                </a:solidFill>
                <a:latin typeface="Times New Roman" panose="02020603050405020304" pitchFamily="18" charset="0"/>
                <a:cs typeface="Times New Roman" panose="02020603050405020304" pitchFamily="18" charset="0"/>
              </a:rPr>
              <a:t>: 10.1109/CCNC51664.2024.10454734.</a:t>
            </a:r>
          </a:p>
          <a:p>
            <a:pPr marL="0" lvl="0" indent="0">
              <a:spcBef>
                <a:spcPts val="1000"/>
              </a:spcBef>
              <a:spcAft>
                <a:spcPts val="0"/>
              </a:spcAft>
              <a:buNone/>
              <a:defRPr/>
            </a:pPr>
            <a:r>
              <a:rPr lang="en-IN" sz="1800" dirty="0">
                <a:solidFill>
                  <a:schemeClr val="tx1"/>
                </a:solidFill>
                <a:latin typeface="Times New Roman" panose="02020603050405020304" pitchFamily="18" charset="0"/>
                <a:cs typeface="Times New Roman" panose="02020603050405020304" pitchFamily="18" charset="0"/>
              </a:rPr>
              <a:t>[4] L. Xuan, Z. </a:t>
            </a:r>
            <a:r>
              <a:rPr lang="en-IN" sz="1800" dirty="0" err="1">
                <a:solidFill>
                  <a:schemeClr val="tx1"/>
                </a:solidFill>
                <a:latin typeface="Times New Roman" panose="02020603050405020304" pitchFamily="18" charset="0"/>
                <a:cs typeface="Times New Roman" panose="02020603050405020304" pitchFamily="18" charset="0"/>
              </a:rPr>
              <a:t>Hesheng</a:t>
            </a:r>
            <a:r>
              <a:rPr lang="en-IN" sz="1800" dirty="0">
                <a:solidFill>
                  <a:schemeClr val="tx1"/>
                </a:solidFill>
                <a:latin typeface="Times New Roman" panose="02020603050405020304" pitchFamily="18" charset="0"/>
                <a:cs typeface="Times New Roman" panose="02020603050405020304" pitchFamily="18" charset="0"/>
              </a:rPr>
              <a:t> and L. Lei, "Research on LoRa Communication Performance in Manhole Cover Monitoring," 2019 IEEE International Instrumentation and Measurement Technology Conference (I2MTC), Auckland, New Zealand, 2019,</a:t>
            </a:r>
          </a:p>
          <a:p>
            <a:pPr marL="0" lvl="0" indent="0">
              <a:spcBef>
                <a:spcPts val="1000"/>
              </a:spcBef>
              <a:spcAft>
                <a:spcPts val="0"/>
              </a:spcAft>
              <a:buNone/>
              <a:defRPr/>
            </a:pPr>
            <a:endParaRPr lang="en-US" altLang="en-IN" sz="1800" dirty="0">
              <a:solidFill>
                <a:schemeClr val="tx1"/>
              </a:solidFill>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4"/>
          </p:nvPr>
        </p:nvSpPr>
        <p:spPr/>
        <p:txBody>
          <a:bodyPr/>
          <a:lstStyle/>
          <a:p>
            <a:fld id="{45A3C14A-F937-4231-B6F1-40B429FAFB2F}" type="slidenum">
              <a:rPr lang="en-NZ" smtClean="0"/>
              <a:t>12</a:t>
            </a:fld>
            <a:endParaRPr lang="en-NZ"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13173" y="3078482"/>
            <a:ext cx="10515600" cy="1325563"/>
          </a:xfrm>
        </p:spPr>
        <p:txBody>
          <a:bodyPr/>
          <a:lstStyle/>
          <a:p>
            <a:r>
              <a:rPr lang="en-US" sz="10100" dirty="0">
                <a:latin typeface="Times New Roman" panose="02020603050405020304" pitchFamily="18" charset="0"/>
                <a:cs typeface="Times New Roman" panose="02020603050405020304" pitchFamily="18" charset="0"/>
              </a:rPr>
              <a:t>Thank</a:t>
            </a:r>
            <a:r>
              <a:rPr lang="en-US" sz="10000" dirty="0">
                <a:latin typeface="Times New Roman" panose="02020603050405020304" pitchFamily="18" charset="0"/>
                <a:cs typeface="Times New Roman" panose="02020603050405020304" pitchFamily="18" charset="0"/>
              </a:rPr>
              <a:t> You….</a:t>
            </a:r>
            <a:r>
              <a:rPr lang="en-US" sz="10000"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3400" b="1" dirty="0">
                <a:solidFill>
                  <a:srgbClr val="C00000"/>
                </a:solidFill>
                <a:latin typeface="Times New Roman" panose="02020603050405020304" pitchFamily="18" charset="0"/>
                <a:cs typeface="Times New Roman" panose="02020603050405020304" pitchFamily="18" charset="0"/>
              </a:rPr>
              <a:t>Contents</a:t>
            </a:r>
          </a:p>
        </p:txBody>
      </p:sp>
      <p:sp>
        <p:nvSpPr>
          <p:cNvPr id="7" name="Content Placeholder 2"/>
          <p:cNvSpPr txBox="1"/>
          <p:nvPr/>
        </p:nvSpPr>
        <p:spPr>
          <a:xfrm>
            <a:off x="914400" y="1219200"/>
            <a:ext cx="10515600" cy="4351338"/>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9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Abstract</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sz="29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Introduction</a:t>
            </a:r>
          </a:p>
          <a:p>
            <a:pPr marL="228600" indent="-228600">
              <a:lnSpc>
                <a:spcPct val="90000"/>
              </a:lnSpc>
              <a:spcBef>
                <a:spcPts val="1000"/>
              </a:spcBef>
              <a:buFont typeface="Arial" panose="020B0604020202020204" pitchFamily="34" charset="0"/>
              <a:buChar char="•"/>
              <a:defRPr/>
            </a:pPr>
            <a:r>
              <a:rPr kumimoji="0" lang="en-IN" sz="29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Literature Review</a:t>
            </a:r>
            <a:endParaRPr kumimoji="0" lang="en-US" sz="29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en-IN" sz="29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Problem statement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US" altLang="en-IN" sz="29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IN" sz="29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Objective</a:t>
            </a:r>
            <a:r>
              <a:rPr kumimoji="0" lang="en-US" altLang="en-IN" sz="29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s</a:t>
            </a:r>
            <a:endParaRPr kumimoji="0" lang="en-IN" sz="29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228600" indent="-228600">
              <a:lnSpc>
                <a:spcPct val="90000"/>
              </a:lnSpc>
              <a:spcBef>
                <a:spcPts val="1000"/>
              </a:spcBef>
              <a:buFont typeface="Arial" panose="020B0604020202020204" pitchFamily="34" charset="0"/>
              <a:buChar char="•"/>
              <a:defRPr/>
            </a:pPr>
            <a:r>
              <a:rPr lang="en-IN" sz="2900" dirty="0">
                <a:latin typeface="Times New Roman" panose="02020603050405020304" pitchFamily="18" charset="0"/>
                <a:cs typeface="Times New Roman" panose="02020603050405020304" pitchFamily="18" charset="0"/>
              </a:rPr>
              <a:t>Methodology</a:t>
            </a:r>
          </a:p>
          <a:p>
            <a:pPr marL="228600" indent="-228600">
              <a:lnSpc>
                <a:spcPct val="90000"/>
              </a:lnSpc>
              <a:spcBef>
                <a:spcPts val="1000"/>
              </a:spcBef>
              <a:buFont typeface="Arial" panose="020B0604020202020204" pitchFamily="34" charset="0"/>
              <a:buChar char="•"/>
              <a:defRPr/>
            </a:pPr>
            <a:r>
              <a:rPr lang="en-US" altLang="en-IN" sz="2900" dirty="0">
                <a:latin typeface="Times New Roman" panose="02020603050405020304" pitchFamily="18" charset="0"/>
                <a:cs typeface="Times New Roman" panose="02020603050405020304" pitchFamily="18" charset="0"/>
              </a:rPr>
              <a:t>Result </a:t>
            </a:r>
          </a:p>
          <a:p>
            <a:pPr marL="228600" indent="-228600">
              <a:lnSpc>
                <a:spcPct val="90000"/>
              </a:lnSpc>
              <a:spcBef>
                <a:spcPts val="1000"/>
              </a:spcBef>
              <a:buFont typeface="Arial" panose="020B0604020202020204" pitchFamily="34" charset="0"/>
              <a:buChar char="•"/>
              <a:defRPr/>
            </a:pPr>
            <a:r>
              <a:rPr lang="en-US" altLang="en-IN" sz="2900" dirty="0">
                <a:latin typeface="Times New Roman" panose="02020603050405020304" pitchFamily="18" charset="0"/>
                <a:cs typeface="Times New Roman" panose="02020603050405020304" pitchFamily="18" charset="0"/>
              </a:rPr>
              <a:t>Conclusion</a:t>
            </a:r>
            <a:endParaRPr lang="en-IN" sz="2900" dirty="0">
              <a:latin typeface="Times New Roman" panose="02020603050405020304" pitchFamily="18" charset="0"/>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kumimoji="0" lang="en-IN" sz="290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References</a:t>
            </a:r>
          </a:p>
        </p:txBody>
      </p:sp>
      <p:sp>
        <p:nvSpPr>
          <p:cNvPr id="8" name="Slide Number Placeholder 7"/>
          <p:cNvSpPr>
            <a:spLocks noGrp="1"/>
          </p:cNvSpPr>
          <p:nvPr>
            <p:ph type="sldNum" sz="quarter" idx="14"/>
          </p:nvPr>
        </p:nvSpPr>
        <p:spPr/>
        <p:txBody>
          <a:bodyPr/>
          <a:lstStyle/>
          <a:p>
            <a:fld id="{45A3C14A-F937-4231-B6F1-40B429FAFB2F}" type="slidenum">
              <a:rPr lang="en-NZ" smtClean="0"/>
              <a:t>2</a:t>
            </a:fld>
            <a:endParaRPr lang="en-NZ"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400" b="1" dirty="0">
                <a:solidFill>
                  <a:srgbClr val="C00000"/>
                </a:solidFill>
                <a:latin typeface="Times New Roman" panose="02020603050405020304" pitchFamily="18" charset="0"/>
                <a:cs typeface="Times New Roman" panose="02020603050405020304" pitchFamily="18" charset="0"/>
              </a:rPr>
              <a:t>Abstract</a:t>
            </a:r>
            <a:endParaRPr lang="en-US" sz="3400" dirty="0">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sz="quarter" idx="17"/>
          </p:nvPr>
        </p:nvSpPr>
        <p:spPr>
          <a:xfrm>
            <a:off x="708463" y="1251416"/>
            <a:ext cx="10801201" cy="4320480"/>
          </a:xfrm>
        </p:spPr>
        <p:txBody>
          <a:bodyPr/>
          <a:lstStyle/>
          <a:p>
            <a:pPr marL="0" indent="0">
              <a:buNone/>
            </a:pPr>
            <a:r>
              <a:rPr lang="en-US" sz="2800" dirty="0">
                <a:solidFill>
                  <a:schemeClr val="tx1"/>
                </a:solidFill>
                <a:latin typeface="Times New Roman" panose="02020603050405020304" pitchFamily="18" charset="0"/>
                <a:cs typeface="Times New Roman" panose="02020603050405020304" pitchFamily="18" charset="0"/>
              </a:rPr>
              <a:t>This project demonstrates a robust and efficient communication system using LoRa (Long Range) technology. The system comprises a transmitter and receiver, both interfaced with Arduino Uno, enabling wireless data transfer over long distances. LoRa technology offers a low-power solution with excellent range and penetration capabilities, making it suitable for IoT applications, remote monitoring, and communication in areas with limited infrastructure. By adhering to the provided pin configuration, this project successfully implements a LoRa-based communication system that is scalable, reliable, and energy-efficient.</a:t>
            </a:r>
          </a:p>
        </p:txBody>
      </p:sp>
      <p:sp>
        <p:nvSpPr>
          <p:cNvPr id="7" name="Slide Number Placeholder 6"/>
          <p:cNvSpPr>
            <a:spLocks noGrp="1"/>
          </p:cNvSpPr>
          <p:nvPr>
            <p:ph type="sldNum" sz="quarter" idx="14"/>
          </p:nvPr>
        </p:nvSpPr>
        <p:spPr/>
        <p:txBody>
          <a:bodyPr/>
          <a:lstStyle/>
          <a:p>
            <a:fld id="{45A3C14A-F937-4231-B6F1-40B429FAFB2F}" type="slidenum">
              <a:rPr lang="en-NZ" smtClean="0"/>
              <a:t>3</a:t>
            </a:fld>
            <a:endParaRPr lang="en-NZ"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sz="3400" b="1" dirty="0">
                <a:solidFill>
                  <a:srgbClr val="C00000"/>
                </a:solidFill>
                <a:latin typeface="Times New Roman" panose="02020603050405020304" pitchFamily="18" charset="0"/>
                <a:cs typeface="Times New Roman" panose="02020603050405020304" pitchFamily="18" charset="0"/>
              </a:rPr>
              <a:t>Introduction</a:t>
            </a:r>
            <a:endParaRPr lang="en-IN" sz="3400" dirty="0">
              <a:latin typeface="Times New Roman" panose="02020603050405020304" pitchFamily="18" charset="0"/>
              <a:cs typeface="Times New Roman" panose="02020603050405020304" pitchFamily="18" charset="0"/>
            </a:endParaRPr>
          </a:p>
        </p:txBody>
      </p:sp>
      <p:sp>
        <p:nvSpPr>
          <p:cNvPr id="4" name="Rectangle 3"/>
          <p:cNvSpPr/>
          <p:nvPr/>
        </p:nvSpPr>
        <p:spPr>
          <a:xfrm>
            <a:off x="762000" y="1301750"/>
            <a:ext cx="10058400" cy="5441950"/>
          </a:xfrm>
          <a:prstGeom prst="rect">
            <a:avLst/>
          </a:prstGeom>
        </p:spPr>
        <p:txBody>
          <a:bodyPr wrap="square">
            <a:noAutofit/>
          </a:bodyPr>
          <a:lstStyle/>
          <a:p>
            <a:pPr marL="341630" algn="just"/>
            <a:r>
              <a:rPr lang="en-IN" sz="2000" dirty="0">
                <a:effectLst/>
                <a:latin typeface="Times New Roman" panose="02020603050405020304" pitchFamily="18" charset="0"/>
                <a:ea typeface="Times New Roman" panose="02020603050405020304" pitchFamily="18" charset="0"/>
              </a:rPr>
              <a:t>LoRa (Long Range) is a wireless communication technology designed for long-distance, low-power, and low-data-rate communication. It is widely used in Internet of Things (IoT) applications where devices need to communicate over long distances with minimal power consumption.</a:t>
            </a:r>
          </a:p>
          <a:p>
            <a:pPr marL="341630" algn="just"/>
            <a:r>
              <a:rPr lang="en-IN" sz="2000" dirty="0">
                <a:effectLst/>
                <a:latin typeface="Times New Roman" panose="02020603050405020304" pitchFamily="18" charset="0"/>
                <a:ea typeface="Times New Roman" panose="02020603050405020304" pitchFamily="18" charset="0"/>
              </a:rPr>
              <a:t>In an increasingly interconnected world, long-range communication technologies play a vital role in applications such as environmental monitoring, smart cities, and industrial automation. LoRa, a modulation technique for long-range, low-power wireless communication, is particularly advantageous due to its capacity to transmit data over several kilometres with minimal power consumption. This project utilizes LoRa RF96 modules connected to Arduino Uno boards to create a basic communication setup. It highlights the feasibility of LoRa in developing cost-effective and reliable communication systems, showcasing its potential for various real-world applications.</a:t>
            </a:r>
          </a:p>
          <a:p>
            <a:pPr marL="341630" algn="just"/>
            <a:endParaRPr lang="en-IN"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4"/>
          </p:nvPr>
        </p:nvSpPr>
        <p:spPr/>
        <p:txBody>
          <a:bodyPr/>
          <a:lstStyle/>
          <a:p>
            <a:fld id="{45A3C14A-F937-4231-B6F1-40B429FAFB2F}" type="slidenum">
              <a:rPr lang="en-NZ" smtClean="0"/>
              <a:t>4</a:t>
            </a:fld>
            <a:endParaRPr lang="en-NZ"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980D52-5176-CB70-4E5A-292BEEB5DB50}"/>
              </a:ext>
            </a:extLst>
          </p:cNvPr>
          <p:cNvSpPr>
            <a:spLocks noGrp="1"/>
          </p:cNvSpPr>
          <p:nvPr>
            <p:ph type="sldNum" sz="quarter" idx="14"/>
          </p:nvPr>
        </p:nvSpPr>
        <p:spPr/>
        <p:txBody>
          <a:bodyPr/>
          <a:lstStyle/>
          <a:p>
            <a:fld id="{45A3C14A-F937-4231-B6F1-40B429FAFB2F}" type="slidenum">
              <a:rPr lang="en-NZ" smtClean="0"/>
              <a:t>5</a:t>
            </a:fld>
            <a:endParaRPr lang="en-NZ" dirty="0"/>
          </a:p>
        </p:txBody>
      </p:sp>
      <p:sp>
        <p:nvSpPr>
          <p:cNvPr id="3" name="Title 2">
            <a:extLst>
              <a:ext uri="{FF2B5EF4-FFF2-40B4-BE49-F238E27FC236}">
                <a16:creationId xmlns:a16="http://schemas.microsoft.com/office/drawing/2014/main" id="{43685EEF-2975-20D7-30E2-D38BD8A301C9}"/>
              </a:ext>
            </a:extLst>
          </p:cNvPr>
          <p:cNvSpPr>
            <a:spLocks noGrp="1"/>
          </p:cNvSpPr>
          <p:nvPr>
            <p:ph type="title"/>
          </p:nvPr>
        </p:nvSpPr>
        <p:spPr/>
        <p:txBody>
          <a:bodyPr/>
          <a:lstStyle/>
          <a:p>
            <a:r>
              <a:rPr lang="en-IN" b="1" cap="none" dirty="0">
                <a:solidFill>
                  <a:srgbClr val="C00000"/>
                </a:solidFill>
                <a:latin typeface="Times New Roman" panose="02020603050405020304" pitchFamily="18" charset="0"/>
                <a:cs typeface="Times New Roman" panose="02020603050405020304" pitchFamily="18" charset="0"/>
              </a:rPr>
              <a:t>LITRATURE SURVEY</a:t>
            </a:r>
            <a:endParaRPr lang="en-IN" b="1" dirty="0">
              <a:solidFill>
                <a:srgbClr val="C00000"/>
              </a:solidFill>
            </a:endParaRPr>
          </a:p>
        </p:txBody>
      </p:sp>
      <p:sp>
        <p:nvSpPr>
          <p:cNvPr id="4" name="Text Placeholder 3">
            <a:extLst>
              <a:ext uri="{FF2B5EF4-FFF2-40B4-BE49-F238E27FC236}">
                <a16:creationId xmlns:a16="http://schemas.microsoft.com/office/drawing/2014/main" id="{6FDB8F87-9CEE-0784-DAFD-49F6CB3EB088}"/>
              </a:ext>
            </a:extLst>
          </p:cNvPr>
          <p:cNvSpPr>
            <a:spLocks noGrp="1"/>
          </p:cNvSpPr>
          <p:nvPr>
            <p:ph type="body" sz="quarter" idx="17"/>
          </p:nvPr>
        </p:nvSpPr>
        <p:spPr>
          <a:xfrm>
            <a:off x="565945" y="1268760"/>
            <a:ext cx="10801201" cy="4320480"/>
          </a:xfrm>
        </p:spPr>
        <p:txBody>
          <a:bodyPr/>
          <a:lstStyle/>
          <a:p>
            <a:pPr marL="0" indent="0">
              <a:buNone/>
            </a:pPr>
            <a:endParaRPr lang="en-US" sz="1600" dirty="0">
              <a:solidFill>
                <a:schemeClr val="tx1"/>
              </a:solidFill>
              <a:latin typeface="Times New Roman" panose="02020603050405020304" pitchFamily="18" charset="0"/>
              <a:cs typeface="Times New Roman" panose="02020603050405020304" pitchFamily="18" charset="0"/>
            </a:endParaRPr>
          </a:p>
          <a:p>
            <a:pPr marL="0" indent="0">
              <a:buNone/>
            </a:pPr>
            <a:r>
              <a:rPr lang="en-US" sz="1600" dirty="0">
                <a:solidFill>
                  <a:schemeClr val="tx1"/>
                </a:solidFill>
                <a:latin typeface="Times New Roman" panose="02020603050405020304" pitchFamily="18" charset="0"/>
                <a:cs typeface="Times New Roman" panose="02020603050405020304" pitchFamily="18" charset="0"/>
              </a:rPr>
              <a:t>An alternative communication system is essential for areas without telecommunication services or during disasters. Technologies like LoRa WAN, with low energy consumption and long-range coverage, are suitable for such scenarios. The proposed instant messaging system uses two TTGO LoRa 32 devices, one for transmission (TX) and the other for reception (RX), configured on separate channels to avoid interference. Energy consumption was evaluated by sending messages every 5 seconds, averaging 0.048A with a median of 0.04A. Transmission mode consumes more energy. Tests conducted on the ground successfully sent and received messages. This system is invaluable in disasters, enabling users to send help or warning messages. It is also useful in remote rural areas and for communication between vessels in oceans and large lakes [1].</a:t>
            </a:r>
          </a:p>
          <a:p>
            <a:pPr marL="0" indent="0">
              <a:buNone/>
            </a:pPr>
            <a:r>
              <a:rPr lang="en-US" sz="1600" dirty="0">
                <a:solidFill>
                  <a:schemeClr val="tx1"/>
                </a:solidFill>
                <a:latin typeface="Times New Roman" panose="02020603050405020304" pitchFamily="18" charset="0"/>
                <a:cs typeface="Times New Roman" panose="02020603050405020304" pitchFamily="18" charset="0"/>
              </a:rPr>
              <a:t>With the advancement of China's agricultural reforms, the demand for Chinese herbal medicines is growing, with artificial cultivation becoming a trend. However, challenges persist, including natural disasters, unsuitable planting environments, and growers' limited experience in managing conditions like drought, waterlogging, and frost. To address these issues, this paper proposes an IoT-based environmental control system for herbal medicine cultivation. The system ensures optimal growing conditions for various herbs and their growth stages by using sensors, LoRa communication, and actuators. It monitors and regulates temperature, humidity, soil moisture, and light intensity in greenhouses in real time. Growers can remotely manage these parameters, defending against natural disasters and achieving automation, intelligence, and digitization in herbal medicine farming [2].</a:t>
            </a:r>
          </a:p>
        </p:txBody>
      </p:sp>
    </p:spTree>
    <p:extLst>
      <p:ext uri="{BB962C8B-B14F-4D97-AF65-F5344CB8AC3E}">
        <p14:creationId xmlns:p14="http://schemas.microsoft.com/office/powerpoint/2010/main" val="360865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35784C-035B-476B-123D-3AA46594B405}"/>
              </a:ext>
            </a:extLst>
          </p:cNvPr>
          <p:cNvSpPr>
            <a:spLocks noGrp="1"/>
          </p:cNvSpPr>
          <p:nvPr>
            <p:ph type="sldNum" sz="quarter" idx="14"/>
          </p:nvPr>
        </p:nvSpPr>
        <p:spPr/>
        <p:txBody>
          <a:bodyPr/>
          <a:lstStyle/>
          <a:p>
            <a:fld id="{45A3C14A-F937-4231-B6F1-40B429FAFB2F}" type="slidenum">
              <a:rPr lang="en-NZ" smtClean="0"/>
              <a:t>6</a:t>
            </a:fld>
            <a:endParaRPr lang="en-NZ" dirty="0"/>
          </a:p>
        </p:txBody>
      </p:sp>
      <p:sp>
        <p:nvSpPr>
          <p:cNvPr id="4" name="Text Placeholder 3">
            <a:extLst>
              <a:ext uri="{FF2B5EF4-FFF2-40B4-BE49-F238E27FC236}">
                <a16:creationId xmlns:a16="http://schemas.microsoft.com/office/drawing/2014/main" id="{2ECEAD79-1E1E-1486-71B1-DED98AA3BF81}"/>
              </a:ext>
            </a:extLst>
          </p:cNvPr>
          <p:cNvSpPr>
            <a:spLocks noGrp="1"/>
          </p:cNvSpPr>
          <p:nvPr>
            <p:ph type="body" sz="quarter" idx="17"/>
          </p:nvPr>
        </p:nvSpPr>
        <p:spPr>
          <a:xfrm>
            <a:off x="695400" y="533400"/>
            <a:ext cx="10801201" cy="5561016"/>
          </a:xfrm>
        </p:spPr>
        <p:txBody>
          <a:bodyPr/>
          <a:lstStyle/>
          <a:p>
            <a:pPr marL="0"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0" indent="0">
              <a:buNone/>
            </a:pPr>
            <a:r>
              <a:rPr lang="en-US" sz="1800" dirty="0">
                <a:solidFill>
                  <a:schemeClr val="tx1"/>
                </a:solidFill>
                <a:latin typeface="Times New Roman" panose="02020603050405020304" pitchFamily="18" charset="0"/>
                <a:cs typeface="Times New Roman" panose="02020603050405020304" pitchFamily="18" charset="0"/>
              </a:rPr>
              <a:t>To address short communication range and high power consumption in manhole cover monitoring, LoRa technology is introduced for its long-range, low-power capabilities. The application architecture of LoRa in an intelligent manhole cover monitoring system is analyzed and tested. Results show LoRa achieves a communication range of 700 meters and battery life exceeding 3 years. This ensures low power consumption and long-range performance, providing an effective solution for urban manhole cover safety management. The system offers a new approach to interconnecting IoT devices under similar conditions, advancing the development of smart city infrastructure [3].</a:t>
            </a:r>
          </a:p>
          <a:p>
            <a:pPr marL="0" indent="0">
              <a:buNone/>
            </a:pPr>
            <a:r>
              <a:rPr lang="en-US" sz="1800" dirty="0">
                <a:solidFill>
                  <a:schemeClr val="tx1"/>
                </a:solidFill>
                <a:latin typeface="Times New Roman" panose="02020603050405020304" pitchFamily="18" charset="0"/>
                <a:cs typeface="Times New Roman" panose="02020603050405020304" pitchFamily="18" charset="0"/>
              </a:rPr>
              <a:t>This paper explores the use of Long Range (LoRa) technology for requesting pressure and temperature (P&amp;T) sensor data and retrieving measurements over the 2.4 GHz ISM band. Using LoRa development kits (SX1280), a network comprising one Master board and multiple Sensor boards (slaves) was implemented, with each slave interfacing with P&amp;T sensors. The quality and performance of the LoRa network were evaluated under varying parameter settings. Despite significant electromagnetic activity in the 2.4 GHz band, data transmission tests were successful. The study analyzed the communication range across different scenarios, focusing on the impact of the spreading factor (SF) parameter on network performance [4].</a:t>
            </a:r>
            <a:endParaRPr lang="en-IN" sz="1800"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8713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sz="3200" b="1" cap="none"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PROBLEM STATEMENT</a:t>
            </a:r>
            <a:r>
              <a:rPr lang="en-US" altLang="en-IN" sz="3200" cap="none" noProof="0" dirty="0">
                <a:ln>
                  <a:noFill/>
                </a:ln>
                <a:solidFill>
                  <a:srgbClr val="C00000"/>
                </a:solidFill>
                <a:effectLst/>
                <a:uLnTx/>
                <a:uFillTx/>
                <a:latin typeface="Times New Roman" panose="02020603050405020304" pitchFamily="18" charset="0"/>
                <a:cs typeface="Times New Roman" panose="02020603050405020304" pitchFamily="18" charset="0"/>
                <a:sym typeface="+mn-ea"/>
              </a:rPr>
              <a:t> </a:t>
            </a:r>
          </a:p>
        </p:txBody>
      </p:sp>
      <p:sp>
        <p:nvSpPr>
          <p:cNvPr id="3" name="Text Placeholder 2"/>
          <p:cNvSpPr>
            <a:spLocks noGrp="1"/>
          </p:cNvSpPr>
          <p:nvPr>
            <p:ph type="body" sz="quarter" idx="17"/>
          </p:nvPr>
        </p:nvSpPr>
        <p:spPr>
          <a:xfrm>
            <a:off x="695325" y="1327785"/>
            <a:ext cx="10801350" cy="4573905"/>
          </a:xfrm>
        </p:spPr>
        <p:txBody>
          <a:bodyPr/>
          <a:lstStyle/>
          <a:p>
            <a:pPr algn="just"/>
            <a:r>
              <a:rPr lang="en-US" sz="2000">
                <a:solidFill>
                  <a:schemeClr val="tx1"/>
                </a:solidFill>
                <a:latin typeface="Times New Roman" panose="02020603050405020304" pitchFamily="18" charset="0"/>
                <a:cs typeface="Times New Roman" panose="02020603050405020304" pitchFamily="18" charset="0"/>
              </a:rPr>
              <a:t>Traditional wireless communication systems often face challenges such as limited range, high power consumption, and interference in urban or remote environments.</a:t>
            </a:r>
          </a:p>
          <a:p>
            <a:pPr algn="just"/>
            <a:r>
              <a:rPr lang="en-US" sz="2000">
                <a:solidFill>
                  <a:schemeClr val="tx1"/>
                </a:solidFill>
                <a:latin typeface="Times New Roman" panose="02020603050405020304" pitchFamily="18" charset="0"/>
                <a:cs typeface="Times New Roman" panose="02020603050405020304" pitchFamily="18" charset="0"/>
              </a:rPr>
              <a:t> Existing solutions, such as Wi-Fi or Bluetooth, either lack the necessary range or are unsuitable for applications requiring low-power operation over vast areas. The absence of a reliable, energy-efficient long-range communication framework hinders the progress of IoT-based systems and remote data monitoring. </a:t>
            </a:r>
          </a:p>
          <a:p>
            <a:pPr algn="just"/>
            <a:r>
              <a:rPr lang="en-US" sz="2000">
                <a:solidFill>
                  <a:schemeClr val="tx1"/>
                </a:solidFill>
                <a:latin typeface="Times New Roman" panose="02020603050405020304" pitchFamily="18" charset="0"/>
                <a:cs typeface="Times New Roman" panose="02020603050405020304" pitchFamily="18" charset="0"/>
              </a:rPr>
              <a:t>This project addresses this gap by implementing a LoRa-based communication system, providing an effective alternative for low-power, long-distance data transmission.</a:t>
            </a:r>
          </a:p>
        </p:txBody>
      </p:sp>
      <p:sp>
        <p:nvSpPr>
          <p:cNvPr id="4" name="Slide Number Placeholder 3"/>
          <p:cNvSpPr>
            <a:spLocks noGrp="1"/>
          </p:cNvSpPr>
          <p:nvPr>
            <p:ph type="sldNum" sz="quarter" idx="14"/>
          </p:nvPr>
        </p:nvSpPr>
        <p:spPr/>
        <p:txBody>
          <a:bodyPr/>
          <a:lstStyle/>
          <a:p>
            <a:fld id="{45A3C14A-F937-4231-B6F1-40B429FAFB2F}" type="slidenum">
              <a:rPr lang="en-NZ" smtClean="0"/>
              <a:t>7</a:t>
            </a:fld>
            <a:endParaRPr lang="en-NZ"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95400" y="395786"/>
            <a:ext cx="9058200" cy="838202"/>
          </a:xfrm>
        </p:spPr>
        <p:txBody>
          <a:bodyPr/>
          <a:lstStyle/>
          <a:p>
            <a:r>
              <a:rPr lang="en-IN" sz="3400" b="1" dirty="0">
                <a:solidFill>
                  <a:srgbClr val="C00000"/>
                </a:solidFill>
                <a:latin typeface="Times New Roman" panose="02020603050405020304" pitchFamily="18" charset="0"/>
                <a:cs typeface="Times New Roman" panose="02020603050405020304" pitchFamily="18" charset="0"/>
              </a:rPr>
              <a:t> Objective</a:t>
            </a:r>
            <a:endParaRPr lang="en-US" sz="3400" dirty="0">
              <a:latin typeface="Times New Roman" panose="02020603050405020304" pitchFamily="18" charset="0"/>
              <a:cs typeface="Times New Roman" panose="02020603050405020304" pitchFamily="18" charset="0"/>
            </a:endParaRPr>
          </a:p>
        </p:txBody>
      </p:sp>
      <p:sp>
        <p:nvSpPr>
          <p:cNvPr id="8" name="Rectangle 7"/>
          <p:cNvSpPr/>
          <p:nvPr/>
        </p:nvSpPr>
        <p:spPr>
          <a:xfrm>
            <a:off x="716477" y="1502318"/>
            <a:ext cx="9677400" cy="4128135"/>
          </a:xfrm>
          <a:prstGeom prst="rect">
            <a:avLst/>
          </a:prstGeom>
        </p:spPr>
        <p:txBody>
          <a:bodyPr wrap="square">
            <a:spAutoFit/>
          </a:bodyPr>
          <a:lstStyle/>
          <a:p>
            <a:pPr marL="457200" indent="-457200" algn="just">
              <a:lnSpc>
                <a:spcPct val="90000"/>
              </a:lnSpc>
              <a:spcBef>
                <a:spcPts val="1000"/>
              </a:spcBef>
              <a:buFont typeface="+mj-lt"/>
              <a:buAutoNum type="arabicPeriod"/>
            </a:pPr>
            <a:r>
              <a:rPr lang="en-US" sz="2800" b="1" dirty="0">
                <a:latin typeface="Times New Roman" panose="02020603050405020304" pitchFamily="18" charset="0"/>
                <a:cs typeface="Times New Roman" panose="02020603050405020304" pitchFamily="18" charset="0"/>
              </a:rPr>
              <a:t>Design and Implementation: </a:t>
            </a:r>
            <a:r>
              <a:rPr lang="en-US" sz="2800" dirty="0">
                <a:latin typeface="Times New Roman" panose="02020603050405020304" pitchFamily="18" charset="0"/>
                <a:cs typeface="Times New Roman" panose="02020603050405020304" pitchFamily="18" charset="0"/>
              </a:rPr>
              <a:t>To design and implement a LoRa-based communication system using LoRa RF96 modules interfaced with Arduino Uno, ensuring accurate and reliable data transmission between a transmitter and receiver</a:t>
            </a:r>
          </a:p>
          <a:p>
            <a:pPr marL="457200" indent="-457200" algn="just">
              <a:lnSpc>
                <a:spcPct val="90000"/>
              </a:lnSpc>
              <a:spcBef>
                <a:spcPts val="1000"/>
              </a:spcBef>
              <a:buFont typeface="+mj-lt"/>
              <a:buAutoNum type="arabicPeriod"/>
            </a:pPr>
            <a:r>
              <a:rPr lang="en-US" sz="2800" b="1" dirty="0">
                <a:latin typeface="Times New Roman" panose="02020603050405020304" pitchFamily="18" charset="0"/>
                <a:cs typeface="Times New Roman" panose="02020603050405020304" pitchFamily="18" charset="0"/>
              </a:rPr>
              <a:t>Establish a Wireless Data Link: </a:t>
            </a:r>
            <a:r>
              <a:rPr lang="en-US" sz="2800" dirty="0">
                <a:latin typeface="Times New Roman" panose="02020603050405020304" pitchFamily="18" charset="0"/>
                <a:cs typeface="Times New Roman" panose="02020603050405020304" pitchFamily="18" charset="0"/>
              </a:rPr>
              <a:t>To establish a stable and efficient wireless communication link for transmitting and receiving data over significant distances without relying on existing communication infrastructure.</a:t>
            </a:r>
          </a:p>
          <a:p>
            <a:pPr indent="0" algn="just">
              <a:lnSpc>
                <a:spcPct val="90000"/>
              </a:lnSpc>
              <a:spcBef>
                <a:spcPts val="1000"/>
              </a:spcBef>
              <a:buFont typeface="+mj-lt"/>
              <a:buNone/>
            </a:pPr>
            <a:endParaRPr lang="en-US" sz="2000" dirty="0">
              <a:latin typeface="Times New Roman" panose="02020603050405020304" pitchFamily="18" charset="0"/>
              <a:cs typeface="Times New Roman" panose="02020603050405020304" pitchFamily="18" charset="0"/>
            </a:endParaRPr>
          </a:p>
          <a:p>
            <a:pPr marL="457200" indent="-457200" algn="just">
              <a:lnSpc>
                <a:spcPct val="90000"/>
              </a:lnSpc>
              <a:spcBef>
                <a:spcPts val="1000"/>
              </a:spcBef>
              <a:buFont typeface="+mj-lt"/>
              <a:buAutoNum type="arabicPeriod"/>
            </a:pPr>
            <a:endParaRPr lang="en-US" sz="2000" dirty="0">
              <a:latin typeface="Times New Roman" panose="02020603050405020304" pitchFamily="18" charset="0"/>
              <a:cs typeface="Times New Roman" panose="02020603050405020304" pitchFamily="18" charset="0"/>
            </a:endParaRPr>
          </a:p>
        </p:txBody>
      </p:sp>
      <p:sp>
        <p:nvSpPr>
          <p:cNvPr id="9" name="Slide Number Placeholder 8"/>
          <p:cNvSpPr>
            <a:spLocks noGrp="1"/>
          </p:cNvSpPr>
          <p:nvPr>
            <p:ph type="sldNum" sz="quarter" idx="14"/>
          </p:nvPr>
        </p:nvSpPr>
        <p:spPr/>
        <p:txBody>
          <a:bodyPr/>
          <a:lstStyle/>
          <a:p>
            <a:fld id="{45A3C14A-F937-4231-B6F1-40B429FAFB2F}" type="slidenum">
              <a:rPr lang="en-NZ" smtClean="0"/>
              <a:t>8</a:t>
            </a:fld>
            <a:endParaRPr lang="en-NZ"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45A3C14A-F937-4231-B6F1-40B429FAFB2F}" type="slidenum">
              <a:rPr lang="en-NZ" smtClean="0"/>
              <a:t>9</a:t>
            </a:fld>
            <a:endParaRPr lang="en-NZ" dirty="0"/>
          </a:p>
        </p:txBody>
      </p:sp>
      <p:pic>
        <p:nvPicPr>
          <p:cNvPr id="5" name="Picture 4"/>
          <p:cNvPicPr>
            <a:picLocks noChangeAspect="1"/>
          </p:cNvPicPr>
          <p:nvPr/>
        </p:nvPicPr>
        <p:blipFill>
          <a:blip r:embed="rId2"/>
          <a:stretch>
            <a:fillRect/>
          </a:stretch>
        </p:blipFill>
        <p:spPr>
          <a:xfrm>
            <a:off x="679450" y="1783080"/>
            <a:ext cx="5203825" cy="3455035"/>
          </a:xfrm>
          <a:prstGeom prst="rect">
            <a:avLst/>
          </a:prstGeom>
        </p:spPr>
      </p:pic>
      <p:pic>
        <p:nvPicPr>
          <p:cNvPr id="6" name="Picture 5"/>
          <p:cNvPicPr>
            <a:picLocks noChangeAspect="1"/>
          </p:cNvPicPr>
          <p:nvPr/>
        </p:nvPicPr>
        <p:blipFill>
          <a:blip r:embed="rId3"/>
          <a:stretch>
            <a:fillRect/>
          </a:stretch>
        </p:blipFill>
        <p:spPr>
          <a:xfrm>
            <a:off x="6383020" y="1835150"/>
            <a:ext cx="5560695" cy="3187700"/>
          </a:xfrm>
          <a:prstGeom prst="rect">
            <a:avLst/>
          </a:prstGeom>
        </p:spPr>
      </p:pic>
      <p:sp>
        <p:nvSpPr>
          <p:cNvPr id="7" name="Text Box 6"/>
          <p:cNvSpPr txBox="1"/>
          <p:nvPr/>
        </p:nvSpPr>
        <p:spPr>
          <a:xfrm>
            <a:off x="1917065" y="1124585"/>
            <a:ext cx="2520950" cy="39878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TRANSMITTER</a:t>
            </a:r>
          </a:p>
        </p:txBody>
      </p:sp>
      <p:sp>
        <p:nvSpPr>
          <p:cNvPr id="8" name="Text Box 7"/>
          <p:cNvSpPr txBox="1"/>
          <p:nvPr/>
        </p:nvSpPr>
        <p:spPr>
          <a:xfrm>
            <a:off x="8763000" y="1066800"/>
            <a:ext cx="1972945" cy="39878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RECIEVER</a:t>
            </a:r>
          </a:p>
        </p:txBody>
      </p:sp>
      <p:sp>
        <p:nvSpPr>
          <p:cNvPr id="9" name="Text Box 8"/>
          <p:cNvSpPr txBox="1"/>
          <p:nvPr/>
        </p:nvSpPr>
        <p:spPr>
          <a:xfrm>
            <a:off x="457200" y="228600"/>
            <a:ext cx="4064000" cy="757555"/>
          </a:xfrm>
          <a:prstGeom prst="rect">
            <a:avLst/>
          </a:prstGeom>
          <a:noFill/>
        </p:spPr>
        <p:txBody>
          <a:bodyPr wrap="square" rtlCol="0">
            <a:noAutofit/>
          </a:bodyPr>
          <a:lstStyle/>
          <a:p>
            <a:r>
              <a:rPr lang="en-IN" sz="3200" b="1" dirty="0">
                <a:solidFill>
                  <a:srgbClr val="C00000"/>
                </a:solidFill>
                <a:latin typeface="Times New Roman" panose="02020603050405020304" pitchFamily="18" charset="0"/>
                <a:cs typeface="Times New Roman" panose="02020603050405020304" pitchFamily="18" charset="0"/>
                <a:sym typeface="+mn-ea"/>
              </a:rPr>
              <a:t>BLOCK DIAGRAM</a:t>
            </a:r>
            <a:endParaRPr lang="en-US" sz="3200" dirty="0">
              <a:latin typeface="Times New Roman" panose="02020603050405020304" pitchFamily="18" charset="0"/>
              <a:cs typeface="Times New Roman" panose="02020603050405020304" pitchFamily="18" charset="0"/>
            </a:endParaRPr>
          </a:p>
          <a:p>
            <a:endParaRPr lang="en-US" sz="3200"/>
          </a:p>
        </p:txBody>
      </p:sp>
    </p:spTree>
  </p:cSld>
  <p:clrMapOvr>
    <a:masterClrMapping/>
  </p:clrMapOvr>
</p:sld>
</file>

<file path=ppt/theme/theme1.xml><?xml version="1.0" encoding="utf-8"?>
<a:theme xmlns:a="http://schemas.openxmlformats.org/drawingml/2006/main" name="REVA Powerpoint Template - NEW">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6C91B7-41B2-43A3-A2C0-738920E68A3E}">
  <ds:schemaRefs/>
</ds:datastoreItem>
</file>

<file path=customXml/itemProps2.xml><?xml version="1.0" encoding="utf-8"?>
<ds:datastoreItem xmlns:ds="http://schemas.openxmlformats.org/officeDocument/2006/customXml" ds:itemID="{F9AE24FE-195A-4977-9740-21B0E7B6E428}">
  <ds:schemaRefs/>
</ds:datastoreItem>
</file>

<file path=customXml/itemProps3.xml><?xml version="1.0" encoding="utf-8"?>
<ds:datastoreItem xmlns:ds="http://schemas.openxmlformats.org/officeDocument/2006/customXml" ds:itemID="{74916671-0E7D-4594-8037-60C70BF44351}">
  <ds:schemaRefs/>
</ds:datastoreItem>
</file>

<file path=docProps/app.xml><?xml version="1.0" encoding="utf-8"?>
<Properties xmlns="http://schemas.openxmlformats.org/officeDocument/2006/extended-properties" xmlns:vt="http://schemas.openxmlformats.org/officeDocument/2006/docPropsVTypes">
  <Template>REVA REVISED TEMPLATE (1)</Template>
  <TotalTime>34</TotalTime>
  <Words>1425</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4</vt:i4>
      </vt:variant>
      <vt:variant>
        <vt:lpstr>Theme</vt:lpstr>
      </vt:variant>
      <vt:variant>
        <vt:i4>9</vt:i4>
      </vt:variant>
      <vt:variant>
        <vt:lpstr>Slide Titles</vt:lpstr>
      </vt:variant>
      <vt:variant>
        <vt:i4>13</vt:i4>
      </vt:variant>
    </vt:vector>
  </HeadingPairs>
  <TitlesOfParts>
    <vt:vector size="26" baseType="lpstr">
      <vt:lpstr>Arial</vt:lpstr>
      <vt:lpstr>Nobel-Book</vt:lpstr>
      <vt:lpstr>Roboto Medium</vt:lpstr>
      <vt:lpstr>Times New Roman</vt:lpstr>
      <vt:lpstr>REVA Powerpoint Template - NEW</vt:lpstr>
      <vt:lpstr>Agenda</vt:lpstr>
      <vt:lpstr>Divider</vt:lpstr>
      <vt:lpstr>Media / Video Slide</vt:lpstr>
      <vt:lpstr>Copy Slides</vt:lpstr>
      <vt:lpstr>Copy and Image</vt:lpstr>
      <vt:lpstr>Table &amp; Graphs Slide</vt:lpstr>
      <vt:lpstr>Flow Slides</vt:lpstr>
      <vt:lpstr>Thank You </vt:lpstr>
      <vt:lpstr>SERIAL COMMUNICATION USING LORA RF96</vt:lpstr>
      <vt:lpstr>Contents</vt:lpstr>
      <vt:lpstr>Abstract</vt:lpstr>
      <vt:lpstr>Introduction</vt:lpstr>
      <vt:lpstr>LITRATURE SURVEY</vt:lpstr>
      <vt:lpstr>PowerPoint Presentation</vt:lpstr>
      <vt:lpstr>PROBLEM STATEMENT </vt:lpstr>
      <vt:lpstr> Objective</vt:lpstr>
      <vt:lpstr>PowerPoint Presentation</vt:lpstr>
      <vt:lpstr>BLOCK DIAGRAM  explanation</vt:lpstr>
      <vt:lpstr>Expected Outcome</vt:lpstr>
      <vt:lpstr>References</vt:lpstr>
      <vt:lpstr>Thank You…..</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 and Conceptual Modelling</dc:title>
  <dc:creator>USER</dc:creator>
  <cp:lastModifiedBy>Shreya R</cp:lastModifiedBy>
  <cp:revision>159</cp:revision>
  <cp:lastPrinted>2018-09-28T07:11:00Z</cp:lastPrinted>
  <dcterms:created xsi:type="dcterms:W3CDTF">2020-08-18T04:48:00Z</dcterms:created>
  <dcterms:modified xsi:type="dcterms:W3CDTF">2024-12-17T09:46:06Z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y fmtid="{D5CDD505-2E9C-101B-9397-08002B2CF9AE}" pid="3" name="ICV">
    <vt:lpwstr>ADD57A10471C42398C147B01E5F769CE_12</vt:lpwstr>
  </property>
  <property fmtid="{D5CDD505-2E9C-101B-9397-08002B2CF9AE}" pid="4" name="KSOProductBuildVer">
    <vt:lpwstr>1033-12.2.0.18638</vt:lpwstr>
  </property>
</Properties>
</file>