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7"/>
  </p:notesMasterIdLst>
  <p:handoutMasterIdLst>
    <p:handoutMasterId r:id="rId28"/>
  </p:handoutMasterIdLst>
  <p:sldIdLst>
    <p:sldId id="571" r:id="rId13"/>
    <p:sldId id="577" r:id="rId14"/>
    <p:sldId id="685" r:id="rId15"/>
    <p:sldId id="686" r:id="rId16"/>
    <p:sldId id="688" r:id="rId17"/>
    <p:sldId id="689" r:id="rId18"/>
    <p:sldId id="690" r:id="rId19"/>
    <p:sldId id="691" r:id="rId20"/>
    <p:sldId id="694" r:id="rId21"/>
    <p:sldId id="695" r:id="rId22"/>
    <p:sldId id="696" r:id="rId23"/>
    <p:sldId id="692" r:id="rId24"/>
    <p:sldId id="693" r:id="rId25"/>
    <p:sldId id="602" r:id="rId2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A5A5A5"/>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5" autoAdjust="0"/>
    <p:restoredTop sz="86391"/>
  </p:normalViewPr>
  <p:slideViewPr>
    <p:cSldViewPr>
      <p:cViewPr varScale="1">
        <p:scale>
          <a:sx n="75" d="100"/>
          <a:sy n="75" d="100"/>
        </p:scale>
        <p:origin x="1003" y="6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9/05/2025</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8/05/2025</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9982200" cy="1099460"/>
          </a:xfrm>
        </p:spPr>
        <p:txBody>
          <a:bodyPr/>
          <a:lstStyle/>
          <a:p>
            <a:pPr algn="ctr"/>
            <a:r>
              <a:rPr lang="en-US" sz="3200" dirty="0"/>
              <a:t>Neural Network-Based Image Steganography Using Autoencoders</a:t>
            </a:r>
            <a:endParaRPr lang="en-US" sz="6000" dirty="0">
              <a:solidFill>
                <a:srgbClr val="C00000"/>
              </a:solidFill>
            </a:endParaRPr>
          </a:p>
        </p:txBody>
      </p:sp>
      <p:sp>
        <p:nvSpPr>
          <p:cNvPr id="5" name="TextBox 11">
            <a:extLst>
              <a:ext uri="{FF2B5EF4-FFF2-40B4-BE49-F238E27FC236}">
                <a16:creationId xmlns:a16="http://schemas.microsoft.com/office/drawing/2014/main" id="{73F89A42-C401-4218-826A-9827CDDB6DC3}"/>
              </a:ext>
            </a:extLst>
          </p:cNvPr>
          <p:cNvSpPr txBox="1">
            <a:spLocks noChangeArrowheads="1"/>
          </p:cNvSpPr>
          <p:nvPr/>
        </p:nvSpPr>
        <p:spPr bwMode="auto">
          <a:xfrm>
            <a:off x="609600" y="4191000"/>
            <a:ext cx="449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228600" marR="0" lvl="0" indent="-228600" algn="l" defTabSz="914400" rtl="0" eaLnBrk="1" fontAlgn="base" latinLnBrk="0" hangingPunct="1">
              <a:lnSpc>
                <a:spcPct val="150000"/>
              </a:lnSpc>
              <a:spcBef>
                <a:spcPct val="0"/>
              </a:spcBef>
              <a:spcAft>
                <a:spcPct val="0"/>
              </a:spcAft>
              <a:buClrTx/>
              <a:buSzTx/>
              <a:buFontTx/>
              <a:buNone/>
              <a:tabLst/>
              <a:defRPr/>
            </a:pPr>
            <a:r>
              <a:rPr kumimoji="0" lang="en-US" altLang="en-US" sz="2000" b="1" i="0" strike="noStrike" kern="1200" cap="none" spc="0" normalizeH="0" baseline="0" noProof="0" dirty="0">
                <a:ln>
                  <a:noFill/>
                </a:ln>
                <a:solidFill>
                  <a:srgbClr val="FF6600"/>
                </a:solidFill>
                <a:effectLst/>
                <a:uLnTx/>
                <a:uFillTx/>
                <a:latin typeface="Roboto Medium"/>
                <a:cs typeface="Times New Roman" panose="02020603050405020304" pitchFamily="18" charset="0"/>
              </a:rPr>
              <a:t>Research-Based Project</a:t>
            </a:r>
            <a:r>
              <a:rPr lang="en-US" altLang="en-US" sz="2000" b="1" dirty="0">
                <a:solidFill>
                  <a:srgbClr val="FF6600"/>
                </a:solidFill>
                <a:latin typeface="Roboto Medium"/>
                <a:cs typeface="Times New Roman" panose="02020603050405020304" pitchFamily="18" charset="0"/>
              </a:rPr>
              <a:t> - </a:t>
            </a:r>
            <a:r>
              <a:rPr kumimoji="0" lang="en-US" altLang="en-US" sz="2000" b="1" i="0" strike="noStrike" kern="1200" cap="none" spc="0" normalizeH="0" baseline="0" noProof="0" dirty="0">
                <a:ln>
                  <a:noFill/>
                </a:ln>
                <a:solidFill>
                  <a:srgbClr val="FF6600"/>
                </a:solidFill>
                <a:effectLst/>
                <a:uLnTx/>
                <a:uFillTx/>
                <a:latin typeface="Roboto Medium"/>
                <a:cs typeface="Times New Roman" panose="02020603050405020304" pitchFamily="18" charset="0"/>
              </a:rPr>
              <a:t>Phase 1</a:t>
            </a:r>
          </a:p>
          <a:p>
            <a:pPr marL="228600" marR="0" lvl="0" indent="-228600" algn="l" defTabSz="914400" rtl="0" eaLnBrk="1" fontAlgn="base" latinLnBrk="0" hangingPunct="1">
              <a:lnSpc>
                <a:spcPct val="150000"/>
              </a:lnSpc>
              <a:spcBef>
                <a:spcPct val="0"/>
              </a:spcBef>
              <a:spcAft>
                <a:spcPct val="0"/>
              </a:spcAft>
              <a:buClrTx/>
              <a:buSzTx/>
              <a:buFontTx/>
              <a:buNone/>
              <a:tabLst/>
              <a:defRPr/>
            </a:pPr>
            <a:r>
              <a:rPr kumimoji="0" lang="en-US" altLang="en-US" sz="2000" b="1" i="0" strike="noStrike" kern="1200" cap="none" spc="0" normalizeH="0" baseline="0" noProof="0" dirty="0">
                <a:ln>
                  <a:noFill/>
                </a:ln>
                <a:solidFill>
                  <a:schemeClr val="tx1"/>
                </a:solidFill>
                <a:effectLst/>
                <a:uLnTx/>
                <a:uFillTx/>
                <a:latin typeface="Roboto Medium"/>
                <a:cs typeface="Times New Roman" panose="02020603050405020304" pitchFamily="18" charset="0"/>
              </a:rPr>
              <a:t>Team No: ECE_3YP_T051</a:t>
            </a:r>
          </a:p>
          <a:p>
            <a:pPr marL="228600" marR="0" lvl="0" indent="-228600" algn="l" defTabSz="914400" rtl="0" eaLnBrk="1" fontAlgn="base" latinLnBrk="0" hangingPunct="1">
              <a:lnSpc>
                <a:spcPct val="100000"/>
              </a:lnSpc>
              <a:spcBef>
                <a:spcPct val="0"/>
              </a:spcBef>
              <a:spcAft>
                <a:spcPct val="0"/>
              </a:spcAft>
              <a:buClrTx/>
              <a:buSzTx/>
              <a:buFontTx/>
              <a:buNone/>
              <a:tabLst/>
              <a:defRPr/>
            </a:pPr>
            <a:r>
              <a:rPr kumimoji="0" lang="en-US" altLang="en-US" sz="2000" b="1" i="0" strike="noStrike" kern="1200" cap="none" spc="0" normalizeH="0" baseline="0" noProof="0" dirty="0">
                <a:ln>
                  <a:noFill/>
                </a:ln>
                <a:solidFill>
                  <a:schemeClr val="bg1">
                    <a:lumMod val="50000"/>
                  </a:schemeClr>
                </a:solidFill>
                <a:effectLst/>
                <a:uLnTx/>
                <a:uFillTx/>
                <a:latin typeface="Roboto Medium"/>
                <a:cs typeface="Times New Roman" panose="02020603050405020304" pitchFamily="18" charset="0"/>
              </a:rPr>
              <a:t>Guide: </a:t>
            </a:r>
            <a:r>
              <a:rPr kumimoji="0" lang="en-US" altLang="en-US" sz="2000" b="1" i="0" strike="noStrike" kern="1200" cap="none" spc="0" normalizeH="0" baseline="0" noProof="0" dirty="0">
                <a:ln>
                  <a:noFill/>
                </a:ln>
                <a:effectLst/>
                <a:uLnTx/>
                <a:uFillTx/>
                <a:latin typeface="Roboto Medium"/>
                <a:cs typeface="Times New Roman" panose="02020603050405020304" pitchFamily="18" charset="0"/>
              </a:rPr>
              <a:t>Dr</a:t>
            </a:r>
            <a:r>
              <a:rPr lang="en-US" altLang="en-US" sz="2000" dirty="0">
                <a:latin typeface="Roboto Medium"/>
                <a:cs typeface="Times New Roman" panose="02020603050405020304" pitchFamily="18" charset="0"/>
              </a:rPr>
              <a:t>.Raghu K</a:t>
            </a:r>
            <a:endParaRPr kumimoji="0" lang="en-US" altLang="en-US" sz="2000" b="1" i="0" u="sng" strike="noStrike" kern="1200" cap="none" spc="0" normalizeH="0" baseline="0" noProof="0" dirty="0">
              <a:ln>
                <a:noFill/>
              </a:ln>
              <a:effectLst/>
              <a:uLnTx/>
              <a:uFillTx/>
              <a:latin typeface="Roboto Medium"/>
              <a:cs typeface="Times New Roman" panose="02020603050405020304" pitchFamily="18" charset="0"/>
            </a:endParaRPr>
          </a:p>
        </p:txBody>
      </p:sp>
      <p:sp>
        <p:nvSpPr>
          <p:cNvPr id="6" name="TextBox 11">
            <a:extLst>
              <a:ext uri="{FF2B5EF4-FFF2-40B4-BE49-F238E27FC236}">
                <a16:creationId xmlns:a16="http://schemas.microsoft.com/office/drawing/2014/main" id="{823A1539-2812-4A48-91BA-F5AD70472CFB}"/>
              </a:ext>
            </a:extLst>
          </p:cNvPr>
          <p:cNvSpPr txBox="1">
            <a:spLocks noChangeArrowheads="1"/>
          </p:cNvSpPr>
          <p:nvPr/>
        </p:nvSpPr>
        <p:spPr bwMode="auto">
          <a:xfrm>
            <a:off x="5131130" y="4191000"/>
            <a:ext cx="4191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FontTx/>
              <a:buNone/>
            </a:pPr>
            <a:r>
              <a:rPr lang="en-US" altLang="en-US" sz="2000" b="1" dirty="0">
                <a:solidFill>
                  <a:schemeClr val="bg1">
                    <a:lumMod val="50000"/>
                  </a:schemeClr>
                </a:solidFill>
                <a:latin typeface="Roboto Medium"/>
                <a:cs typeface="Times New Roman" panose="02020603050405020304" pitchFamily="18" charset="0"/>
              </a:rPr>
              <a:t>Group Members</a:t>
            </a:r>
          </a:p>
          <a:p>
            <a:pPr eaLnBrk="1" hangingPunct="1"/>
            <a:r>
              <a:rPr lang="en-US" altLang="en-US" sz="2000" dirty="0">
                <a:latin typeface="Roboto Medium"/>
                <a:cs typeface="Times New Roman" panose="02020603050405020304" pitchFamily="18" charset="0"/>
              </a:rPr>
              <a:t>R22EN130 – Niranjan Meti</a:t>
            </a:r>
          </a:p>
          <a:p>
            <a:pPr eaLnBrk="1" hangingPunct="1"/>
            <a:r>
              <a:rPr lang="en-US" altLang="en-US" sz="2000" dirty="0">
                <a:latin typeface="Roboto Medium"/>
                <a:cs typeface="Times New Roman" panose="02020603050405020304" pitchFamily="18" charset="0"/>
              </a:rPr>
              <a:t>R22EN155 – Shashank Reddy V</a:t>
            </a:r>
          </a:p>
          <a:p>
            <a:pPr eaLnBrk="1" hangingPunct="1"/>
            <a:r>
              <a:rPr lang="en-US" altLang="en-US" sz="2000" dirty="0">
                <a:latin typeface="Roboto Medium"/>
                <a:cs typeface="Times New Roman" panose="02020603050405020304" pitchFamily="18" charset="0"/>
              </a:rPr>
              <a:t>R22EN157 – Shreya R</a:t>
            </a:r>
          </a:p>
          <a:p>
            <a:pPr eaLnBrk="1" hangingPunct="1"/>
            <a:r>
              <a:rPr lang="en-US" altLang="en-US" sz="2000" dirty="0">
                <a:latin typeface="Roboto Medium"/>
                <a:cs typeface="Times New Roman" panose="02020603050405020304" pitchFamily="18" charset="0"/>
              </a:rPr>
              <a:t>R22EN166 – A </a:t>
            </a:r>
            <a:r>
              <a:rPr lang="en-US" altLang="en-US" sz="2000" dirty="0" err="1">
                <a:latin typeface="Roboto Medium"/>
                <a:cs typeface="Times New Roman" panose="02020603050405020304" pitchFamily="18" charset="0"/>
              </a:rPr>
              <a:t>Sahithya</a:t>
            </a:r>
            <a:endParaRPr lang="en-US" altLang="en-US" sz="2000" dirty="0">
              <a:latin typeface="Roboto Medium"/>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209396-3FAD-F3AF-D5F5-C33A4C464783}"/>
              </a:ext>
            </a:extLst>
          </p:cNvPr>
          <p:cNvSpPr>
            <a:spLocks noGrp="1"/>
          </p:cNvSpPr>
          <p:nvPr>
            <p:ph type="sldNum" sz="quarter" idx="14"/>
          </p:nvPr>
        </p:nvSpPr>
        <p:spPr/>
        <p:txBody>
          <a:bodyPr/>
          <a:lstStyle/>
          <a:p>
            <a:fld id="{45A3C14A-F937-4231-B6F1-40B429FAFB2F}" type="slidenum">
              <a:rPr lang="en-NZ" smtClean="0"/>
              <a:pPr/>
              <a:t>10</a:t>
            </a:fld>
            <a:endParaRPr lang="en-NZ" dirty="0"/>
          </a:p>
        </p:txBody>
      </p:sp>
      <p:graphicFrame>
        <p:nvGraphicFramePr>
          <p:cNvPr id="5" name="Table 4">
            <a:extLst>
              <a:ext uri="{FF2B5EF4-FFF2-40B4-BE49-F238E27FC236}">
                <a16:creationId xmlns:a16="http://schemas.microsoft.com/office/drawing/2014/main" id="{D51529E4-998E-5E22-9757-5B61DD0745AA}"/>
              </a:ext>
            </a:extLst>
          </p:cNvPr>
          <p:cNvGraphicFramePr>
            <a:graphicFrameLocks noGrp="1"/>
          </p:cNvGraphicFramePr>
          <p:nvPr>
            <p:extLst>
              <p:ext uri="{D42A27DB-BD31-4B8C-83A1-F6EECF244321}">
                <p14:modId xmlns:p14="http://schemas.microsoft.com/office/powerpoint/2010/main" val="80265552"/>
              </p:ext>
            </p:extLst>
          </p:nvPr>
        </p:nvGraphicFramePr>
        <p:xfrm>
          <a:off x="1257300" y="762000"/>
          <a:ext cx="9677399" cy="3281575"/>
        </p:xfrm>
        <a:graphic>
          <a:graphicData uri="http://schemas.openxmlformats.org/drawingml/2006/table">
            <a:tbl>
              <a:tblPr firstRow="1" firstCol="1" bandRow="1">
                <a:tableStyleId>{5C22544A-7EE6-4342-B048-85BDC9FD1C3A}</a:tableStyleId>
              </a:tblPr>
              <a:tblGrid>
                <a:gridCol w="1864452">
                  <a:extLst>
                    <a:ext uri="{9D8B030D-6E8A-4147-A177-3AD203B41FA5}">
                      <a16:colId xmlns:a16="http://schemas.microsoft.com/office/drawing/2014/main" val="1391073845"/>
                    </a:ext>
                  </a:extLst>
                </a:gridCol>
                <a:gridCol w="1686885">
                  <a:extLst>
                    <a:ext uri="{9D8B030D-6E8A-4147-A177-3AD203B41FA5}">
                      <a16:colId xmlns:a16="http://schemas.microsoft.com/office/drawing/2014/main" val="2375444696"/>
                    </a:ext>
                  </a:extLst>
                </a:gridCol>
                <a:gridCol w="2042019">
                  <a:extLst>
                    <a:ext uri="{9D8B030D-6E8A-4147-A177-3AD203B41FA5}">
                      <a16:colId xmlns:a16="http://schemas.microsoft.com/office/drawing/2014/main" val="1668014649"/>
                    </a:ext>
                  </a:extLst>
                </a:gridCol>
                <a:gridCol w="1645644">
                  <a:extLst>
                    <a:ext uri="{9D8B030D-6E8A-4147-A177-3AD203B41FA5}">
                      <a16:colId xmlns:a16="http://schemas.microsoft.com/office/drawing/2014/main" val="3277300956"/>
                    </a:ext>
                  </a:extLst>
                </a:gridCol>
                <a:gridCol w="914400">
                  <a:extLst>
                    <a:ext uri="{9D8B030D-6E8A-4147-A177-3AD203B41FA5}">
                      <a16:colId xmlns:a16="http://schemas.microsoft.com/office/drawing/2014/main" val="2855221520"/>
                    </a:ext>
                  </a:extLst>
                </a:gridCol>
                <a:gridCol w="1523999">
                  <a:extLst>
                    <a:ext uri="{9D8B030D-6E8A-4147-A177-3AD203B41FA5}">
                      <a16:colId xmlns:a16="http://schemas.microsoft.com/office/drawing/2014/main" val="1926675327"/>
                    </a:ext>
                  </a:extLst>
                </a:gridCol>
              </a:tblGrid>
              <a:tr h="733321">
                <a:tc>
                  <a:txBody>
                    <a:bodyPr/>
                    <a:lstStyle/>
                    <a:p>
                      <a:pPr algn="ctr">
                        <a:lnSpc>
                          <a:spcPct val="115000"/>
                        </a:lnSpc>
                        <a:spcAft>
                          <a:spcPts val="800"/>
                        </a:spcAft>
                        <a:buNone/>
                      </a:pPr>
                      <a:r>
                        <a:rPr lang="en-US" sz="1600" dirty="0">
                          <a:effectLst/>
                        </a:rPr>
                        <a:t>Method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Embedding Capacity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Imperceptibility (Cover vs Stego)</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Robustness (Secret Recovery)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PSNR (Stego)</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PSNR (Extracted Secret)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extLst>
                  <a:ext uri="{0D108BD9-81ED-4DB2-BD59-A6C34878D82A}">
                    <a16:rowId xmlns:a16="http://schemas.microsoft.com/office/drawing/2014/main" val="2341625395"/>
                  </a:ext>
                </a:extLst>
              </a:tr>
              <a:tr h="657520">
                <a:tc>
                  <a:txBody>
                    <a:bodyPr/>
                    <a:lstStyle/>
                    <a:p>
                      <a:pPr algn="ctr">
                        <a:lnSpc>
                          <a:spcPct val="115000"/>
                        </a:lnSpc>
                        <a:spcAft>
                          <a:spcPts val="800"/>
                        </a:spcAft>
                        <a:buNone/>
                      </a:pPr>
                      <a:r>
                        <a:rPr lang="en-US" sz="1600">
                          <a:effectLst/>
                        </a:rPr>
                        <a:t>LSB Substitution</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High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Low</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Low</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30–35 dB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~25–30 dB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extLst>
                  <a:ext uri="{0D108BD9-81ED-4DB2-BD59-A6C34878D82A}">
                    <a16:rowId xmlns:a16="http://schemas.microsoft.com/office/drawing/2014/main" val="3564988471"/>
                  </a:ext>
                </a:extLst>
              </a:tr>
              <a:tr h="657520">
                <a:tc>
                  <a:txBody>
                    <a:bodyPr/>
                    <a:lstStyle/>
                    <a:p>
                      <a:pPr algn="ctr">
                        <a:lnSpc>
                          <a:spcPct val="115000"/>
                        </a:lnSpc>
                        <a:spcAft>
                          <a:spcPts val="800"/>
                        </a:spcAft>
                        <a:buNone/>
                      </a:pPr>
                      <a:r>
                        <a:rPr lang="en-US" sz="1600">
                          <a:effectLst/>
                        </a:rPr>
                        <a:t>DCT-Based Steganography</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Moderate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High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Moderate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35–45 dB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~30–35 dB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extLst>
                  <a:ext uri="{0D108BD9-81ED-4DB2-BD59-A6C34878D82A}">
                    <a16:rowId xmlns:a16="http://schemas.microsoft.com/office/drawing/2014/main" val="3208082079"/>
                  </a:ext>
                </a:extLst>
              </a:tr>
              <a:tr h="657520">
                <a:tc>
                  <a:txBody>
                    <a:bodyPr/>
                    <a:lstStyle/>
                    <a:p>
                      <a:pPr algn="ctr">
                        <a:lnSpc>
                          <a:spcPct val="115000"/>
                        </a:lnSpc>
                        <a:spcAft>
                          <a:spcPts val="800"/>
                        </a:spcAft>
                        <a:buNone/>
                      </a:pPr>
                      <a:r>
                        <a:rPr lang="en-US" sz="1600">
                          <a:effectLst/>
                        </a:rPr>
                        <a:t>QVD-LSB Hybrid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High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Moderate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High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40–50 dB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~32–36 dB</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extLst>
                  <a:ext uri="{0D108BD9-81ED-4DB2-BD59-A6C34878D82A}">
                    <a16:rowId xmlns:a16="http://schemas.microsoft.com/office/drawing/2014/main" val="564670600"/>
                  </a:ext>
                </a:extLst>
              </a:tr>
              <a:tr h="575694">
                <a:tc>
                  <a:txBody>
                    <a:bodyPr/>
                    <a:lstStyle/>
                    <a:p>
                      <a:pPr algn="ctr">
                        <a:lnSpc>
                          <a:spcPct val="115000"/>
                        </a:lnSpc>
                        <a:spcAft>
                          <a:spcPts val="800"/>
                        </a:spcAft>
                        <a:buNone/>
                      </a:pPr>
                      <a:r>
                        <a:rPr lang="en-US" sz="1600">
                          <a:effectLst/>
                        </a:rPr>
                        <a:t>Autoencoder-Based (Ours)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Moderate–High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a:effectLst/>
                        </a:rPr>
                        <a:t>Very High</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Very High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38.75 dB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tc>
                  <a:txBody>
                    <a:bodyPr/>
                    <a:lstStyle/>
                    <a:p>
                      <a:pPr algn="ctr">
                        <a:lnSpc>
                          <a:spcPct val="115000"/>
                        </a:lnSpc>
                        <a:spcAft>
                          <a:spcPts val="800"/>
                        </a:spcAft>
                        <a:buNone/>
                      </a:pPr>
                      <a:r>
                        <a:rPr lang="en-US" sz="1600" dirty="0">
                          <a:effectLst/>
                        </a:rPr>
                        <a:t>36.42 dB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43" marR="4043" marT="4043" marB="4043" anchor="ctr"/>
                </a:tc>
                <a:extLst>
                  <a:ext uri="{0D108BD9-81ED-4DB2-BD59-A6C34878D82A}">
                    <a16:rowId xmlns:a16="http://schemas.microsoft.com/office/drawing/2014/main" val="514708427"/>
                  </a:ext>
                </a:extLst>
              </a:tr>
            </a:tbl>
          </a:graphicData>
        </a:graphic>
      </p:graphicFrame>
      <p:sp>
        <p:nvSpPr>
          <p:cNvPr id="6" name="TextBox 5">
            <a:extLst>
              <a:ext uri="{FF2B5EF4-FFF2-40B4-BE49-F238E27FC236}">
                <a16:creationId xmlns:a16="http://schemas.microsoft.com/office/drawing/2014/main" id="{C814D8C9-F094-FB4D-1BBB-DFCAA798B8AF}"/>
              </a:ext>
            </a:extLst>
          </p:cNvPr>
          <p:cNvSpPr txBox="1"/>
          <p:nvPr/>
        </p:nvSpPr>
        <p:spPr>
          <a:xfrm>
            <a:off x="4876800" y="4343400"/>
            <a:ext cx="3113929" cy="369332"/>
          </a:xfrm>
          <a:prstGeom prst="rect">
            <a:avLst/>
          </a:prstGeom>
          <a:noFill/>
        </p:spPr>
        <p:txBody>
          <a:bodyPr wrap="none" rtlCol="0">
            <a:spAutoFit/>
          </a:bodyPr>
          <a:lstStyle/>
          <a:p>
            <a:r>
              <a:rPr lang="en-US" sz="1800" dirty="0">
                <a:effectLst/>
                <a:latin typeface="Times New Roman" panose="02020603050405020304" pitchFamily="18" charset="0"/>
                <a:ea typeface="Calibri" panose="020F0502020204030204" pitchFamily="34" charset="0"/>
              </a:rPr>
              <a:t>Performance Comparison Table</a:t>
            </a:r>
            <a:endParaRPr lang="en-IN" dirty="0"/>
          </a:p>
        </p:txBody>
      </p:sp>
    </p:spTree>
    <p:extLst>
      <p:ext uri="{BB962C8B-B14F-4D97-AF65-F5344CB8AC3E}">
        <p14:creationId xmlns:p14="http://schemas.microsoft.com/office/powerpoint/2010/main" val="157592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314CEF-01D5-540B-58F4-D9FA1A284965}"/>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7AA87053-71FE-8541-8A97-298EC799E4DD}"/>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CONCLUSION</a:t>
            </a:r>
            <a:endParaRPr lang="en-IN" dirty="0"/>
          </a:p>
        </p:txBody>
      </p:sp>
      <p:sp>
        <p:nvSpPr>
          <p:cNvPr id="4" name="Text Placeholder 3">
            <a:extLst>
              <a:ext uri="{FF2B5EF4-FFF2-40B4-BE49-F238E27FC236}">
                <a16:creationId xmlns:a16="http://schemas.microsoft.com/office/drawing/2014/main" id="{925CA115-C913-6610-CE24-A55FFEC56346}"/>
              </a:ext>
            </a:extLst>
          </p:cNvPr>
          <p:cNvSpPr>
            <a:spLocks noGrp="1"/>
          </p:cNvSpPr>
          <p:nvPr>
            <p:ph type="body" sz="quarter" idx="17"/>
          </p:nvPr>
        </p:nvSpPr>
        <p:spPr>
          <a:xfrm>
            <a:off x="695400" y="1371600"/>
            <a:ext cx="10801201" cy="4320480"/>
          </a:xfrm>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The proposed neural network-based image steganography method using autoencoders demonstrates an effective and secure approach for hiding and retrieving secret images. By leveraging deep learning, the model achieves high imperceptibility in the </a:t>
            </a:r>
            <a:r>
              <a:rPr lang="en-US" dirty="0" err="1">
                <a:solidFill>
                  <a:schemeClr val="tx1"/>
                </a:solidFill>
                <a:latin typeface="Times New Roman" panose="02020603050405020304" pitchFamily="18" charset="0"/>
                <a:cs typeface="Times New Roman" panose="02020603050405020304" pitchFamily="18" charset="0"/>
              </a:rPr>
              <a:t>stego</a:t>
            </a:r>
            <a:r>
              <a:rPr lang="en-US" dirty="0">
                <a:solidFill>
                  <a:schemeClr val="tx1"/>
                </a:solidFill>
                <a:latin typeface="Times New Roman" panose="02020603050405020304" pitchFamily="18" charset="0"/>
                <a:cs typeface="Times New Roman" panose="02020603050405020304" pitchFamily="18" charset="0"/>
              </a:rPr>
              <a:t> image and accurate reconstruction of the hidden image, as evidenced by strong PSNR values. Compared to traditional techniques like LSB and DCT, the autoencoder-based approach offers superior robustness, adaptability, and visual quality. This work lays a foundation for future advancements in intelligent, data-driven steganographic systems suitable for modern secure communication applications.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56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AD1E7-8B73-EF4B-4559-5319B9030F1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7AC2E0-DB75-8F6C-2C0A-29B81EDA2B17}"/>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19">
            <a:extLst>
              <a:ext uri="{FF2B5EF4-FFF2-40B4-BE49-F238E27FC236}">
                <a16:creationId xmlns:a16="http://schemas.microsoft.com/office/drawing/2014/main" id="{6178CF9C-4542-91A7-A639-3D0C0DA54E22}"/>
              </a:ext>
            </a:extLst>
          </p:cNvPr>
          <p:cNvSpPr>
            <a:spLocks noGrp="1"/>
          </p:cNvSpPr>
          <p:nvPr>
            <p:ph type="title"/>
          </p:nvPr>
        </p:nvSpPr>
        <p:spPr>
          <a:xfrm>
            <a:off x="838200" y="304800"/>
            <a:ext cx="6211927" cy="838202"/>
          </a:xfrm>
        </p:spPr>
        <p:txBody>
          <a:bodyPr/>
          <a:lstStyle/>
          <a:p>
            <a:r>
              <a:rPr lang="en-IN" sz="3400" b="1" dirty="0">
                <a:solidFill>
                  <a:srgbClr val="C00000"/>
                </a:solidFill>
                <a:latin typeface="Times New Roman" panose="02020603050405020304" pitchFamily="18" charset="0"/>
                <a:cs typeface="Times New Roman" panose="02020603050405020304" pitchFamily="18" charset="0"/>
              </a:rPr>
              <a:t>applications</a:t>
            </a:r>
            <a:endParaRPr lang="en-IN" sz="3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24E5AF-D906-D27B-3DB9-5D8606A92E15}"/>
              </a:ext>
            </a:extLst>
          </p:cNvPr>
          <p:cNvSpPr txBox="1"/>
          <p:nvPr/>
        </p:nvSpPr>
        <p:spPr>
          <a:xfrm>
            <a:off x="695325" y="1295400"/>
            <a:ext cx="10515600" cy="138499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ea typeface="Roboto" panose="02000000000000000000" pitchFamily="2" charset="0"/>
                <a:cs typeface="Times New Roman" panose="02020603050405020304" pitchFamily="18" charset="0"/>
              </a:rPr>
              <a:t>Forensic and Intelligence Applications</a:t>
            </a:r>
          </a:p>
          <a:p>
            <a:pPr marL="457200" indent="-457200">
              <a:buFont typeface="Arial" panose="020B0604020202020204" pitchFamily="34" charset="0"/>
              <a:buChar char="•"/>
            </a:pPr>
            <a:r>
              <a:rPr lang="en-US" sz="2800" dirty="0">
                <a:latin typeface="Times New Roman" panose="02020603050405020304" pitchFamily="18" charset="0"/>
                <a:ea typeface="Roboto" panose="02000000000000000000" pitchFamily="2" charset="0"/>
                <a:cs typeface="Times New Roman" panose="02020603050405020304" pitchFamily="18" charset="0"/>
              </a:rPr>
              <a:t>Medical Image Security</a:t>
            </a:r>
          </a:p>
          <a:p>
            <a:pPr marL="457200" indent="-457200">
              <a:buFont typeface="Arial" panose="020B0604020202020204" pitchFamily="34" charset="0"/>
              <a:buChar char="•"/>
            </a:pPr>
            <a:r>
              <a:rPr lang="en-US" sz="2800" dirty="0">
                <a:latin typeface="Times New Roman" panose="02020603050405020304" pitchFamily="18" charset="0"/>
                <a:ea typeface="Roboto" panose="02000000000000000000" pitchFamily="2" charset="0"/>
                <a:cs typeface="Times New Roman" panose="02020603050405020304" pitchFamily="18" charset="0"/>
              </a:rPr>
              <a:t>Espionage and Cybersecurity </a:t>
            </a:r>
            <a:r>
              <a:rPr lang="en-US" sz="2800" i="1" dirty="0">
                <a:latin typeface="Times New Roman" panose="02020603050405020304" pitchFamily="18" charset="0"/>
                <a:ea typeface="Roboto" panose="02000000000000000000" pitchFamily="2" charset="0"/>
                <a:cs typeface="Times New Roman" panose="02020603050405020304" pitchFamily="18" charset="0"/>
              </a:rPr>
              <a:t>(Ethical and Unethical Uses)</a:t>
            </a:r>
            <a:endParaRPr lang="en-US" sz="2800" dirty="0">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392103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1F7E06-DE56-5D9B-4105-174A786A52E9}"/>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35A7E167-64A6-699C-A4D6-1698F1152FB2}"/>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References</a:t>
            </a:r>
            <a:endParaRPr lang="en-IN" dirty="0"/>
          </a:p>
        </p:txBody>
      </p:sp>
      <p:sp>
        <p:nvSpPr>
          <p:cNvPr id="4" name="Text Placeholder 3">
            <a:extLst>
              <a:ext uri="{FF2B5EF4-FFF2-40B4-BE49-F238E27FC236}">
                <a16:creationId xmlns:a16="http://schemas.microsoft.com/office/drawing/2014/main" id="{F39796CB-04A5-B4AE-DF0B-7D5F3A5146D2}"/>
              </a:ext>
            </a:extLst>
          </p:cNvPr>
          <p:cNvSpPr>
            <a:spLocks noGrp="1"/>
          </p:cNvSpPr>
          <p:nvPr>
            <p:ph type="body" sz="quarter" idx="17"/>
          </p:nvPr>
        </p:nvSpPr>
        <p:spPr>
          <a:xfrm>
            <a:off x="695400" y="1371600"/>
            <a:ext cx="10801201" cy="4320480"/>
          </a:xfrm>
        </p:spPr>
        <p:txBody>
          <a:bodyPr/>
          <a:lstStyle/>
          <a:p>
            <a:pPr algn="just"/>
            <a:r>
              <a:rPr lang="en-IN" sz="2000" dirty="0">
                <a:solidFill>
                  <a:schemeClr val="tx1"/>
                </a:solidFill>
                <a:latin typeface="Times New Roman" panose="02020603050405020304" pitchFamily="18" charset="0"/>
                <a:cs typeface="Times New Roman" panose="02020603050405020304" pitchFamily="18" charset="0"/>
              </a:rPr>
              <a:t>N. Subramanian, I. </a:t>
            </a:r>
            <a:r>
              <a:rPr lang="en-IN" sz="2000" dirty="0" err="1">
                <a:solidFill>
                  <a:schemeClr val="tx1"/>
                </a:solidFill>
                <a:latin typeface="Times New Roman" panose="02020603050405020304" pitchFamily="18" charset="0"/>
                <a:cs typeface="Times New Roman" panose="02020603050405020304" pitchFamily="18" charset="0"/>
              </a:rPr>
              <a:t>Cheheb</a:t>
            </a:r>
            <a:r>
              <a:rPr lang="en-IN" sz="2000" dirty="0">
                <a:solidFill>
                  <a:schemeClr val="tx1"/>
                </a:solidFill>
                <a:latin typeface="Times New Roman" panose="02020603050405020304" pitchFamily="18" charset="0"/>
                <a:cs typeface="Times New Roman" panose="02020603050405020304" pitchFamily="18" charset="0"/>
              </a:rPr>
              <a:t>, O. </a:t>
            </a:r>
            <a:r>
              <a:rPr lang="en-IN" sz="2000" dirty="0" err="1">
                <a:solidFill>
                  <a:schemeClr val="tx1"/>
                </a:solidFill>
                <a:latin typeface="Times New Roman" panose="02020603050405020304" pitchFamily="18" charset="0"/>
                <a:cs typeface="Times New Roman" panose="02020603050405020304" pitchFamily="18" charset="0"/>
              </a:rPr>
              <a:t>Elharrouss</a:t>
            </a:r>
            <a:r>
              <a:rPr lang="en-IN" sz="2000" dirty="0">
                <a:solidFill>
                  <a:schemeClr val="tx1"/>
                </a:solidFill>
                <a:latin typeface="Times New Roman" panose="02020603050405020304" pitchFamily="18" charset="0"/>
                <a:cs typeface="Times New Roman" panose="02020603050405020304" pitchFamily="18" charset="0"/>
              </a:rPr>
              <a:t>, S. Al-</a:t>
            </a:r>
            <a:r>
              <a:rPr lang="en-IN" sz="2000" dirty="0" err="1">
                <a:solidFill>
                  <a:schemeClr val="tx1"/>
                </a:solidFill>
                <a:latin typeface="Times New Roman" panose="02020603050405020304" pitchFamily="18" charset="0"/>
                <a:cs typeface="Times New Roman" panose="02020603050405020304" pitchFamily="18" charset="0"/>
              </a:rPr>
              <a:t>Maadeed</a:t>
            </a:r>
            <a:r>
              <a:rPr lang="en-IN" sz="2000" dirty="0">
                <a:solidFill>
                  <a:schemeClr val="tx1"/>
                </a:solidFill>
                <a:latin typeface="Times New Roman" panose="02020603050405020304" pitchFamily="18" charset="0"/>
                <a:cs typeface="Times New Roman" panose="02020603050405020304" pitchFamily="18" charset="0"/>
              </a:rPr>
              <a:t> and A. </a:t>
            </a:r>
            <a:r>
              <a:rPr lang="en-IN" sz="2000" dirty="0" err="1">
                <a:solidFill>
                  <a:schemeClr val="tx1"/>
                </a:solidFill>
                <a:latin typeface="Times New Roman" panose="02020603050405020304" pitchFamily="18" charset="0"/>
                <a:cs typeface="Times New Roman" panose="02020603050405020304" pitchFamily="18" charset="0"/>
              </a:rPr>
              <a:t>Bouridane</a:t>
            </a:r>
            <a:r>
              <a:rPr lang="en-IN" sz="2000" dirty="0">
                <a:solidFill>
                  <a:schemeClr val="tx1"/>
                </a:solidFill>
                <a:latin typeface="Times New Roman" panose="02020603050405020304" pitchFamily="18" charset="0"/>
                <a:cs typeface="Times New Roman" panose="02020603050405020304" pitchFamily="18" charset="0"/>
              </a:rPr>
              <a:t>, "End-to-End Image Steganography Using Deep Convolutional Autoencoders," in IEEE Access, vol. 9, pp. 135585-135593, 2021, </a:t>
            </a:r>
            <a:r>
              <a:rPr lang="en-IN" sz="2000" dirty="0" err="1">
                <a:solidFill>
                  <a:schemeClr val="tx1"/>
                </a:solidFill>
                <a:latin typeface="Times New Roman" panose="02020603050405020304" pitchFamily="18" charset="0"/>
                <a:cs typeface="Times New Roman" panose="02020603050405020304" pitchFamily="18" charset="0"/>
              </a:rPr>
              <a:t>doi</a:t>
            </a:r>
            <a:r>
              <a:rPr lang="en-IN" sz="2000" dirty="0">
                <a:solidFill>
                  <a:schemeClr val="tx1"/>
                </a:solidFill>
                <a:latin typeface="Times New Roman" panose="02020603050405020304" pitchFamily="18" charset="0"/>
                <a:cs typeface="Times New Roman" panose="02020603050405020304" pitchFamily="18" charset="0"/>
              </a:rPr>
              <a:t>: 10.1109/ACCESS.2021.3113953.</a:t>
            </a:r>
          </a:p>
          <a:p>
            <a:pPr algn="just"/>
            <a:r>
              <a:rPr lang="en-IN" sz="2000" dirty="0">
                <a:solidFill>
                  <a:schemeClr val="tx1"/>
                </a:solidFill>
                <a:latin typeface="Times New Roman" panose="02020603050405020304" pitchFamily="18" charset="0"/>
                <a:cs typeface="Times New Roman" panose="02020603050405020304" pitchFamily="18" charset="0"/>
              </a:rPr>
              <a:t>O. </a:t>
            </a:r>
            <a:r>
              <a:rPr lang="en-IN" sz="2000" dirty="0" err="1">
                <a:solidFill>
                  <a:schemeClr val="tx1"/>
                </a:solidFill>
                <a:latin typeface="Times New Roman" panose="02020603050405020304" pitchFamily="18" charset="0"/>
                <a:cs typeface="Times New Roman" panose="02020603050405020304" pitchFamily="18" charset="0"/>
              </a:rPr>
              <a:t>Elharrouss</a:t>
            </a:r>
            <a:r>
              <a:rPr lang="en-IN" sz="2000" dirty="0">
                <a:solidFill>
                  <a:schemeClr val="tx1"/>
                </a:solidFill>
                <a:latin typeface="Times New Roman" panose="02020603050405020304" pitchFamily="18" charset="0"/>
                <a:cs typeface="Times New Roman" panose="02020603050405020304" pitchFamily="18" charset="0"/>
              </a:rPr>
              <a:t>, N. </a:t>
            </a:r>
            <a:r>
              <a:rPr lang="en-IN" sz="2000" dirty="0" err="1">
                <a:solidFill>
                  <a:schemeClr val="tx1"/>
                </a:solidFill>
                <a:latin typeface="Times New Roman" panose="02020603050405020304" pitchFamily="18" charset="0"/>
                <a:cs typeface="Times New Roman" panose="02020603050405020304" pitchFamily="18" charset="0"/>
              </a:rPr>
              <a:t>Almaadeed</a:t>
            </a:r>
            <a:r>
              <a:rPr lang="en-IN" sz="2000" dirty="0">
                <a:solidFill>
                  <a:schemeClr val="tx1"/>
                </a:solidFill>
                <a:latin typeface="Times New Roman" panose="02020603050405020304" pitchFamily="18" charset="0"/>
                <a:cs typeface="Times New Roman" panose="02020603050405020304" pitchFamily="18" charset="0"/>
              </a:rPr>
              <a:t>, and S. Al-</a:t>
            </a:r>
            <a:r>
              <a:rPr lang="en-IN" sz="2000" dirty="0" err="1">
                <a:solidFill>
                  <a:schemeClr val="tx1"/>
                </a:solidFill>
                <a:latin typeface="Times New Roman" panose="02020603050405020304" pitchFamily="18" charset="0"/>
                <a:cs typeface="Times New Roman" panose="02020603050405020304" pitchFamily="18" charset="0"/>
              </a:rPr>
              <a:t>Maadeed</a:t>
            </a:r>
            <a:r>
              <a:rPr lang="en-IN" sz="2000" dirty="0">
                <a:solidFill>
                  <a:schemeClr val="tx1"/>
                </a:solidFill>
                <a:latin typeface="Times New Roman" panose="02020603050405020304" pitchFamily="18" charset="0"/>
                <a:cs typeface="Times New Roman" panose="02020603050405020304" pitchFamily="18" charset="0"/>
              </a:rPr>
              <a:t>. An image </a:t>
            </a:r>
            <a:r>
              <a:rPr lang="en-IN" sz="2000" dirty="0" err="1">
                <a:solidFill>
                  <a:schemeClr val="tx1"/>
                </a:solidFill>
                <a:latin typeface="Times New Roman" panose="02020603050405020304" pitchFamily="18" charset="0"/>
                <a:cs typeface="Times New Roman" panose="02020603050405020304" pitchFamily="18" charset="0"/>
              </a:rPr>
              <a:t>steganog</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raphy</a:t>
            </a:r>
            <a:r>
              <a:rPr lang="en-IN" sz="2000" dirty="0">
                <a:solidFill>
                  <a:schemeClr val="tx1"/>
                </a:solidFill>
                <a:latin typeface="Times New Roman" panose="02020603050405020304" pitchFamily="18" charset="0"/>
                <a:cs typeface="Times New Roman" panose="02020603050405020304" pitchFamily="18" charset="0"/>
              </a:rPr>
              <a:t> approach based on k-least significant bits (k-</a:t>
            </a:r>
            <a:r>
              <a:rPr lang="en-IN" sz="2000" dirty="0" err="1">
                <a:solidFill>
                  <a:schemeClr val="tx1"/>
                </a:solidFill>
                <a:latin typeface="Times New Roman" panose="02020603050405020304" pitchFamily="18" charset="0"/>
                <a:cs typeface="Times New Roman" panose="02020603050405020304" pitchFamily="18" charset="0"/>
              </a:rPr>
              <a:t>lsb</a:t>
            </a:r>
            <a:r>
              <a:rPr lang="en-IN" sz="2000" dirty="0">
                <a:solidFill>
                  <a:schemeClr val="tx1"/>
                </a:solidFill>
                <a:latin typeface="Times New Roman" panose="02020603050405020304" pitchFamily="18" charset="0"/>
                <a:cs typeface="Times New Roman" panose="02020603050405020304" pitchFamily="18" charset="0"/>
              </a:rPr>
              <a:t>). In 2020 IEEE International Conference on Informatics, IoT, and Enabling Technologies (</a:t>
            </a:r>
            <a:r>
              <a:rPr lang="en-IN" sz="2000" dirty="0" err="1">
                <a:solidFill>
                  <a:schemeClr val="tx1"/>
                </a:solidFill>
                <a:latin typeface="Times New Roman" panose="02020603050405020304" pitchFamily="18" charset="0"/>
                <a:cs typeface="Times New Roman" panose="02020603050405020304" pitchFamily="18" charset="0"/>
              </a:rPr>
              <a:t>ICIoT</a:t>
            </a:r>
            <a:r>
              <a:rPr lang="en-IN" sz="2000" dirty="0">
                <a:solidFill>
                  <a:schemeClr val="tx1"/>
                </a:solidFill>
                <a:latin typeface="Times New Roman" panose="02020603050405020304" pitchFamily="18" charset="0"/>
                <a:cs typeface="Times New Roman" panose="02020603050405020304" pitchFamily="18" charset="0"/>
              </a:rPr>
              <a:t>), pages 131–135, 2020.</a:t>
            </a:r>
          </a:p>
          <a:p>
            <a:pPr algn="just"/>
            <a:r>
              <a:rPr lang="en-IN" sz="2000" dirty="0">
                <a:solidFill>
                  <a:schemeClr val="tx1"/>
                </a:solidFill>
                <a:latin typeface="Times New Roman" panose="02020603050405020304" pitchFamily="18" charset="0"/>
                <a:cs typeface="Times New Roman" panose="02020603050405020304" pitchFamily="18" charset="0"/>
              </a:rPr>
              <a:t>Hsiao-Shan Huang. A combined image steganographic method using multi-way pixel-value differencing. In Yulin Wang, </a:t>
            </a:r>
            <a:r>
              <a:rPr lang="en-IN" sz="2000" dirty="0" err="1">
                <a:solidFill>
                  <a:schemeClr val="tx1"/>
                </a:solidFill>
                <a:latin typeface="Times New Roman" panose="02020603050405020304" pitchFamily="18" charset="0"/>
                <a:cs typeface="Times New Roman" panose="02020603050405020304" pitchFamily="18" charset="0"/>
              </a:rPr>
              <a:t>Xudong</a:t>
            </a:r>
            <a:r>
              <a:rPr lang="en-IN" sz="2000" dirty="0">
                <a:solidFill>
                  <a:schemeClr val="tx1"/>
                </a:solidFill>
                <a:latin typeface="Times New Roman" panose="02020603050405020304" pitchFamily="18" charset="0"/>
                <a:cs typeface="Times New Roman" panose="02020603050405020304" pitchFamily="18" charset="0"/>
              </a:rPr>
              <a:t> Jiang, and David Zhang, editors, Sixth International Conference on Graphic and </a:t>
            </a:r>
            <a:r>
              <a:rPr lang="en-IN" sz="2000" dirty="0" err="1">
                <a:solidFill>
                  <a:schemeClr val="tx1"/>
                </a:solidFill>
                <a:latin typeface="Times New Roman" panose="02020603050405020304" pitchFamily="18" charset="0"/>
                <a:cs typeface="Times New Roman" panose="02020603050405020304" pitchFamily="18" charset="0"/>
              </a:rPr>
              <a:t>Im</a:t>
            </a:r>
            <a:r>
              <a:rPr lang="en-IN" sz="2000" dirty="0">
                <a:solidFill>
                  <a:schemeClr val="tx1"/>
                </a:solidFill>
                <a:latin typeface="Times New Roman" panose="02020603050405020304" pitchFamily="18" charset="0"/>
                <a:cs typeface="Times New Roman" panose="02020603050405020304" pitchFamily="18" charset="0"/>
              </a:rPr>
              <a:t> age Processing (ICGIP 2014), volume 9443, pages 267–271.International Society for Optics and Photonics, SPIE, 2015.</a:t>
            </a:r>
          </a:p>
          <a:p>
            <a:pPr algn="just"/>
            <a:r>
              <a:rPr lang="en-IN" sz="2000" dirty="0">
                <a:solidFill>
                  <a:schemeClr val="tx1"/>
                </a:solidFill>
                <a:latin typeface="Times New Roman" panose="02020603050405020304" pitchFamily="18" charset="0"/>
                <a:cs typeface="Times New Roman" panose="02020603050405020304" pitchFamily="18" charset="0"/>
              </a:rPr>
              <a:t>X. Duan, D. Guo, N. Liu, B. Li, M. Gou, and C. Qin. A new high capacity image steganography method combined with image elliptic curve cryptography and deep neural network. IEEE Access, 8:25777–25788, 2020.</a:t>
            </a:r>
          </a:p>
          <a:p>
            <a:pPr algn="just"/>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77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3173" y="3078482"/>
            <a:ext cx="10515600" cy="1325563"/>
          </a:xfrm>
        </p:spPr>
        <p:txBody>
          <a:bodyPr/>
          <a:lstStyle/>
          <a:p>
            <a:r>
              <a:rPr lang="en-US" sz="10100" dirty="0"/>
              <a:t>Thank</a:t>
            </a:r>
            <a:r>
              <a:rPr lang="en-US" sz="10000" dirty="0"/>
              <a:t>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400" b="1" dirty="0">
                <a:solidFill>
                  <a:srgbClr val="C00000"/>
                </a:solidFill>
              </a:rPr>
              <a:t>Contents</a:t>
            </a:r>
            <a:endParaRPr lang="en-US" sz="3400" dirty="0"/>
          </a:p>
        </p:txBody>
      </p:sp>
      <p:sp>
        <p:nvSpPr>
          <p:cNvPr id="7" name="Content Placeholder 2">
            <a:extLst>
              <a:ext uri="{FF2B5EF4-FFF2-40B4-BE49-F238E27FC236}">
                <a16:creationId xmlns:a16="http://schemas.microsoft.com/office/drawing/2014/main" id="{83CA4D38-CF89-466F-B8A8-3AE51AA884DE}"/>
              </a:ext>
            </a:extLst>
          </p:cNvPr>
          <p:cNvSpPr txBox="1">
            <a:spLocks/>
          </p:cNvSpPr>
          <p:nvPr/>
        </p:nvSpPr>
        <p:spPr>
          <a:xfrm>
            <a:off x="838200" y="1219200"/>
            <a:ext cx="10515600" cy="4351338"/>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900" i="0" u="none" strike="noStrike" kern="1200" cap="none" spc="0" normalizeH="0" baseline="0" noProof="0" dirty="0">
                <a:ln>
                  <a:noFill/>
                </a:ln>
                <a:solidFill>
                  <a:schemeClr val="tx1"/>
                </a:solidFill>
                <a:effectLst/>
                <a:uLnTx/>
                <a:uFillTx/>
                <a:latin typeface="Roboto Medium"/>
              </a:rPr>
              <a:t>Abstract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900" i="0" u="none" strike="noStrike" kern="1200" cap="none" spc="0" normalizeH="0" baseline="0" noProof="0" dirty="0">
                <a:ln>
                  <a:noFill/>
                </a:ln>
                <a:solidFill>
                  <a:schemeClr val="tx1"/>
                </a:solidFill>
                <a:effectLst/>
                <a:uLnTx/>
                <a:uFillTx/>
                <a:latin typeface="Roboto Medium"/>
              </a:rPr>
              <a:t>Introduction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IN" sz="2900" dirty="0">
                <a:latin typeface="Roboto Medium"/>
              </a:rPr>
              <a:t>Problem formulation and </a:t>
            </a:r>
            <a:r>
              <a:rPr kumimoji="0" lang="en-IN" sz="2900" i="0" u="none" strike="noStrike" kern="1200" cap="none" spc="0" normalizeH="0" baseline="0" noProof="0" dirty="0">
                <a:ln>
                  <a:noFill/>
                </a:ln>
                <a:solidFill>
                  <a:schemeClr val="tx1"/>
                </a:solidFill>
                <a:effectLst/>
                <a:uLnTx/>
                <a:uFillTx/>
                <a:latin typeface="Roboto Medium"/>
              </a:rPr>
              <a:t>Objectives</a:t>
            </a:r>
          </a:p>
          <a:p>
            <a:pPr marL="228600" indent="-228600">
              <a:lnSpc>
                <a:spcPct val="90000"/>
              </a:lnSpc>
              <a:spcBef>
                <a:spcPts val="1000"/>
              </a:spcBef>
              <a:buFont typeface="Arial" panose="020B0604020202020204" pitchFamily="34" charset="0"/>
              <a:buChar char="•"/>
              <a:defRPr/>
            </a:pPr>
            <a:r>
              <a:rPr lang="en-IN" sz="2900" dirty="0">
                <a:latin typeface="Roboto Medium"/>
              </a:rPr>
              <a:t>Methodology</a:t>
            </a:r>
          </a:p>
          <a:p>
            <a:pPr marL="228600" indent="-228600">
              <a:lnSpc>
                <a:spcPct val="90000"/>
              </a:lnSpc>
              <a:spcBef>
                <a:spcPts val="1000"/>
              </a:spcBef>
              <a:buFont typeface="Arial" panose="020B0604020202020204" pitchFamily="34" charset="0"/>
              <a:buChar char="•"/>
              <a:defRPr/>
            </a:pPr>
            <a:r>
              <a:rPr lang="en-IN" sz="2900" dirty="0">
                <a:latin typeface="Roboto Medium"/>
              </a:rPr>
              <a:t>Applications</a:t>
            </a:r>
          </a:p>
          <a:p>
            <a:pPr marL="228600" indent="-228600">
              <a:lnSpc>
                <a:spcPct val="90000"/>
              </a:lnSpc>
              <a:spcBef>
                <a:spcPts val="1000"/>
              </a:spcBef>
              <a:buFont typeface="Arial" panose="020B0604020202020204" pitchFamily="34" charset="0"/>
              <a:buChar char="•"/>
              <a:defRPr/>
            </a:pPr>
            <a:r>
              <a:rPr lang="en-IN" sz="2900" dirty="0">
                <a:latin typeface="Roboto Medium"/>
              </a:rPr>
              <a:t>References</a:t>
            </a:r>
          </a:p>
        </p:txBody>
      </p:sp>
      <p:sp>
        <p:nvSpPr>
          <p:cNvPr id="8" name="Slide Number Placeholder 7"/>
          <p:cNvSpPr>
            <a:spLocks noGrp="1"/>
          </p:cNvSpPr>
          <p:nvPr>
            <p:ph type="sldNum" sz="quarter" idx="14"/>
          </p:nvPr>
        </p:nvSpPr>
        <p:spPr/>
        <p:txBody>
          <a:bodyPr/>
          <a:lstStyle/>
          <a:p>
            <a:fld id="{45A3C14A-F937-4231-B6F1-40B429FAFB2F}" type="slidenum">
              <a:rPr lang="en-NZ" smtClean="0"/>
              <a:pPr/>
              <a:t>2</a:t>
            </a:fld>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b="1" dirty="0">
                <a:solidFill>
                  <a:srgbClr val="C00000"/>
                </a:solidFill>
              </a:rPr>
              <a:t>Abstract</a:t>
            </a:r>
            <a:endParaRPr lang="en-US" sz="3400" dirty="0"/>
          </a:p>
        </p:txBody>
      </p:sp>
      <p:sp>
        <p:nvSpPr>
          <p:cNvPr id="6" name="Text Placeholder 5"/>
          <p:cNvSpPr>
            <a:spLocks noGrp="1"/>
          </p:cNvSpPr>
          <p:nvPr>
            <p:ph type="body" sz="quarter" idx="17"/>
          </p:nvPr>
        </p:nvSpPr>
        <p:spPr>
          <a:xfrm>
            <a:off x="708463" y="1251415"/>
            <a:ext cx="10873937" cy="5209709"/>
          </a:xfrm>
        </p:spPr>
        <p:txBody>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Image steganography is used to hide secret information within a cover image, ensuring secure communication. This project employs Convolutional Neural Networks (CNNs) for feature extraction and embedding.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Encoder integrates the secret image into the cover image, generating a </a:t>
            </a:r>
            <a:r>
              <a:rPr lang="en-US" sz="2000" dirty="0" err="1">
                <a:solidFill>
                  <a:schemeClr val="tx1"/>
                </a:solidFill>
                <a:latin typeface="Times New Roman" panose="02020603050405020304" pitchFamily="18" charset="0"/>
                <a:cs typeface="Times New Roman" panose="02020603050405020304" pitchFamily="18" charset="0"/>
              </a:rPr>
              <a:t>stego</a:t>
            </a:r>
            <a:r>
              <a:rPr lang="en-US" sz="2000" dirty="0">
                <a:solidFill>
                  <a:schemeClr val="tx1"/>
                </a:solidFill>
                <a:latin typeface="Times New Roman" panose="02020603050405020304" pitchFamily="18" charset="0"/>
                <a:cs typeface="Times New Roman" panose="02020603050405020304" pitchFamily="18" charset="0"/>
              </a:rPr>
              <a:t>-image, while the Decoder retrieves the hidden data. CNNs analyze spatial features, learning patterns for effective embedding and extraction.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Kelner filter aids in feature refinement, enhancing the embedding process. This approach ensures high imperceptibility and security in steganographic systems.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Additionally, the model is evaluated using Peak Signal-to-Noise Ratio (PSNR) and Structural Similarity Index (SSIM) to measure the quality and accuracy of the extracted data. The deep learning-based approach improves robustness against steganalysis, making it a promising solution for secure digital communication.</a:t>
            </a:r>
          </a:p>
        </p:txBody>
      </p:sp>
      <p:sp>
        <p:nvSpPr>
          <p:cNvPr id="7" name="Slide Number Placeholder 6"/>
          <p:cNvSpPr>
            <a:spLocks noGrp="1"/>
          </p:cNvSpPr>
          <p:nvPr>
            <p:ph type="sldNum" sz="quarter" idx="14"/>
          </p:nvPr>
        </p:nvSpPr>
        <p:spPr/>
        <p:txBody>
          <a:bodyPr/>
          <a:lstStyle/>
          <a:p>
            <a:fld id="{45A3C14A-F937-4231-B6F1-40B429FAFB2F}" type="slidenum">
              <a:rPr lang="en-NZ" smtClean="0"/>
              <a:pPr/>
              <a:t>3</a:t>
            </a:fld>
            <a:endParaRPr lang="en-NZ" dirty="0"/>
          </a:p>
        </p:txBody>
      </p:sp>
    </p:spTree>
    <p:extLst>
      <p:ext uri="{BB962C8B-B14F-4D97-AF65-F5344CB8AC3E}">
        <p14:creationId xmlns:p14="http://schemas.microsoft.com/office/powerpoint/2010/main" val="267656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p:cNvSpPr>
            <a:spLocks noGrp="1"/>
          </p:cNvSpPr>
          <p:nvPr>
            <p:ph type="title"/>
          </p:nvPr>
        </p:nvSpPr>
        <p:spPr>
          <a:xfrm>
            <a:off x="565945" y="152400"/>
            <a:ext cx="6211927" cy="838202"/>
          </a:xfrm>
        </p:spPr>
        <p:txBody>
          <a:bodyPr/>
          <a:lstStyle/>
          <a:p>
            <a:r>
              <a:rPr lang="en-IN" sz="3400" b="1" dirty="0">
                <a:solidFill>
                  <a:srgbClr val="C00000"/>
                </a:solidFill>
              </a:rPr>
              <a:t>Introduction</a:t>
            </a:r>
            <a:endParaRPr lang="en-IN" sz="3400" dirty="0"/>
          </a:p>
        </p:txBody>
      </p:sp>
      <p:sp>
        <p:nvSpPr>
          <p:cNvPr id="5" name="Text Placeholder 4">
            <a:extLst>
              <a:ext uri="{FF2B5EF4-FFF2-40B4-BE49-F238E27FC236}">
                <a16:creationId xmlns:a16="http://schemas.microsoft.com/office/drawing/2014/main" id="{C1948FB7-606B-E0F2-5A61-020E468E52FF}"/>
              </a:ext>
            </a:extLst>
          </p:cNvPr>
          <p:cNvSpPr>
            <a:spLocks noGrp="1"/>
          </p:cNvSpPr>
          <p:nvPr>
            <p:ph type="body" sz="quarter" idx="17"/>
          </p:nvPr>
        </p:nvSpPr>
        <p:spPr>
          <a:xfrm>
            <a:off x="565945" y="990602"/>
            <a:ext cx="10895157" cy="5029200"/>
          </a:xfrm>
        </p:spPr>
        <p:txBody>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With the rise of digital communication, secure data transmission has become crucial. Image steganography conceals secret information within digital images, ensuring discreet and protected data exchange. It embeds data in image pixels without visibly altering the cover image, making detection difficult.</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Traditional methods like Least Significant Bit (LSB) substitution and Discrete Cosine Transform (DCT)-based techniques are prone to detection and modifications, making them less secure. </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enhance imperceptibility and robustness, Convolutional Neural Networks (CNNs) are used for feature extraction. CNNs analyze spatial features, learn complex patterns, and adaptively embed hidden data, making steganographic systems more secure and resistant to attacks.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Deep learning-based steganography enables adaptive data hiding by training CNN models to optimize feature extraction and embedding. Unlike fixed-rule techniques, CNNs dynamically adjust based on image content, ensuring better security, imperceptibility, and resistance to steganalysis while preserving the visual integrity of the </a:t>
            </a:r>
            <a:r>
              <a:rPr lang="en-US" sz="2000" dirty="0" err="1">
                <a:solidFill>
                  <a:schemeClr val="tx1"/>
                </a:solidFill>
                <a:latin typeface="Times New Roman" panose="02020603050405020304" pitchFamily="18" charset="0"/>
                <a:cs typeface="Times New Roman" panose="02020603050405020304" pitchFamily="18" charset="0"/>
              </a:rPr>
              <a:t>stego</a:t>
            </a:r>
            <a:r>
              <a:rPr lang="en-US" sz="2000" dirty="0">
                <a:solidFill>
                  <a:schemeClr val="tx1"/>
                </a:solidFill>
                <a:latin typeface="Times New Roman" panose="02020603050405020304" pitchFamily="18" charset="0"/>
                <a:cs typeface="Times New Roman" panose="02020603050405020304" pitchFamily="18" charset="0"/>
              </a:rPr>
              <a:t>-image. Additionally, this approach automates embedding optimization, reducing human intervention and enhancing adaptability across various image types, making it more reliable for real-world applications.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62000" y="1143000"/>
            <a:ext cx="10058400" cy="846386"/>
          </a:xfrm>
          <a:prstGeom prst="rect">
            <a:avLst/>
          </a:prstGeom>
        </p:spPr>
        <p:txBody>
          <a:bodyPr wrap="square">
            <a:spAutoFit/>
          </a:bodyPr>
          <a:lstStyle/>
          <a:p>
            <a:endParaRPr lang="en-IN"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2900" dirty="0">
              <a:latin typeface="Roboto Medium"/>
            </a:endParaRPr>
          </a:p>
        </p:txBody>
      </p:sp>
    </p:spTree>
    <p:extLst>
      <p:ext uri="{BB962C8B-B14F-4D97-AF65-F5344CB8AC3E}">
        <p14:creationId xmlns:p14="http://schemas.microsoft.com/office/powerpoint/2010/main" val="31152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4"/>
          </p:nvPr>
        </p:nvSpPr>
        <p:spPr/>
        <p:txBody>
          <a:bodyPr/>
          <a:lstStyle/>
          <a:p>
            <a:fld id="{45A3C14A-F937-4231-B6F1-40B429FAFB2F}" type="slidenum">
              <a:rPr lang="en-NZ" smtClean="0"/>
              <a:pPr/>
              <a:t>5</a:t>
            </a:fld>
            <a:endParaRPr lang="en-NZ" dirty="0"/>
          </a:p>
        </p:txBody>
      </p:sp>
      <p:sp>
        <p:nvSpPr>
          <p:cNvPr id="2" name="Text Placeholder 1">
            <a:extLst>
              <a:ext uri="{FF2B5EF4-FFF2-40B4-BE49-F238E27FC236}">
                <a16:creationId xmlns:a16="http://schemas.microsoft.com/office/drawing/2014/main" id="{30C26162-C8F1-0DFE-4F43-D35D35B06B33}"/>
              </a:ext>
            </a:extLst>
          </p:cNvPr>
          <p:cNvSpPr>
            <a:spLocks noGrp="1"/>
          </p:cNvSpPr>
          <p:nvPr>
            <p:ph type="body" sz="quarter" idx="17"/>
          </p:nvPr>
        </p:nvSpPr>
        <p:spPr>
          <a:xfrm>
            <a:off x="695399" y="1268760"/>
            <a:ext cx="10801201" cy="4320480"/>
          </a:xfrm>
        </p:spPr>
        <p:txBody>
          <a:bodyPr/>
          <a:lstStyle/>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Traditional image steganography techniques, such as Least Significant Bit (LSB) substitution and Discrete Cosine Transform (DCT)-based methods, often suffer from limited capacity, poor robustness, and vulnerability to attacks. Furthermore, these methods rely on handcrafted features and predefined rules, making them less adaptable to varying image structures.</a:t>
            </a:r>
          </a:p>
          <a:p>
            <a:pPr marL="3429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This project aims to develop an end-to-end image steganography system that utilizes Deep Convolutional Autoencoders to hide a secret image within a cover image while ensuring high imperceptibility, robustness, and retrieval accuracy.</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The objectives are:-</a:t>
            </a:r>
          </a:p>
          <a:p>
            <a:pPr algn="just"/>
            <a:r>
              <a:rPr lang="en-US" sz="2000" b="1" dirty="0">
                <a:solidFill>
                  <a:schemeClr val="tx1"/>
                </a:solidFill>
                <a:latin typeface="Times New Roman" panose="02020603050405020304" pitchFamily="18" charset="0"/>
                <a:cs typeface="Times New Roman" panose="02020603050405020304" pitchFamily="18" charset="0"/>
              </a:rPr>
              <a:t>To design and implement a deep convolutional autoencoder that can efficiently embed and extract a secret image within a cover image.</a:t>
            </a:r>
          </a:p>
          <a:p>
            <a:pPr algn="just"/>
            <a:r>
              <a:rPr lang="en-US" sz="2000" b="1" dirty="0">
                <a:solidFill>
                  <a:schemeClr val="tx1"/>
                </a:solidFill>
                <a:latin typeface="Times New Roman" panose="02020603050405020304" pitchFamily="18" charset="0"/>
                <a:cs typeface="Times New Roman" panose="02020603050405020304" pitchFamily="18" charset="0"/>
              </a:rPr>
              <a:t>To evaluate the system's performance using Peak Signal-to-Noise Ratio (PSNR), Structural Similarity Index (SSIM), and Bit Error Rate (BER).</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E88AECE3-193B-73C4-E176-550A0E15D719}"/>
              </a:ext>
            </a:extLst>
          </p:cNvPr>
          <p:cNvSpPr txBox="1">
            <a:spLocks/>
          </p:cNvSpPr>
          <p:nvPr/>
        </p:nvSpPr>
        <p:spPr bwMode="gray">
          <a:xfrm>
            <a:off x="642145" y="380998"/>
            <a:ext cx="8730455" cy="838202"/>
          </a:xfrm>
          <a:prstGeom prst="rect">
            <a:avLst/>
          </a:prstGeom>
        </p:spPr>
        <p:txBody>
          <a:bodyPr anchor="ctr" anchorCtr="0">
            <a:noAutofit/>
          </a:bodyPr>
          <a:lstStyle>
            <a:lvl1pPr algn="l" defTabSz="914400" rtl="0" eaLnBrk="1" latinLnBrk="0" hangingPunct="1">
              <a:lnSpc>
                <a:spcPct val="90000"/>
              </a:lnSpc>
              <a:spcBef>
                <a:spcPct val="0"/>
              </a:spcBef>
              <a:buNone/>
              <a:defRPr sz="2800" kern="12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IN" sz="3400" b="1" dirty="0">
                <a:solidFill>
                  <a:srgbClr val="C00000"/>
                </a:solidFill>
              </a:rPr>
              <a:t>Problem formulation and objectives</a:t>
            </a:r>
            <a:endParaRPr lang="en-IN" sz="3400" dirty="0"/>
          </a:p>
        </p:txBody>
      </p:sp>
    </p:spTree>
    <p:extLst>
      <p:ext uri="{BB962C8B-B14F-4D97-AF65-F5344CB8AC3E}">
        <p14:creationId xmlns:p14="http://schemas.microsoft.com/office/powerpoint/2010/main" val="134077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4"/>
          </p:nvPr>
        </p:nvSpPr>
        <p:spPr>
          <a:xfrm>
            <a:off x="11367146" y="6096000"/>
            <a:ext cx="596254" cy="365125"/>
          </a:xfrm>
        </p:spPr>
        <p:txBody>
          <a:bodyPr/>
          <a:lstStyle/>
          <a:p>
            <a:fld id="{45A3C14A-F937-4231-B6F1-40B429FAFB2F}" type="slidenum">
              <a:rPr lang="en-NZ" smtClean="0"/>
              <a:pPr/>
              <a:t>6</a:t>
            </a:fld>
            <a:endParaRPr lang="en-NZ" dirty="0"/>
          </a:p>
        </p:txBody>
      </p:sp>
      <p:sp>
        <p:nvSpPr>
          <p:cNvPr id="20" name="Title 19">
            <a:extLst>
              <a:ext uri="{FF2B5EF4-FFF2-40B4-BE49-F238E27FC236}">
                <a16:creationId xmlns:a16="http://schemas.microsoft.com/office/drawing/2014/main" id="{D7ECE0AE-7080-1684-AB42-318C003C5DFA}"/>
              </a:ext>
            </a:extLst>
          </p:cNvPr>
          <p:cNvSpPr>
            <a:spLocks noGrp="1"/>
          </p:cNvSpPr>
          <p:nvPr>
            <p:ph type="title"/>
          </p:nvPr>
        </p:nvSpPr>
        <p:spPr>
          <a:xfrm>
            <a:off x="695325" y="76200"/>
            <a:ext cx="6211927" cy="838202"/>
          </a:xfrm>
        </p:spPr>
        <p:txBody>
          <a:bodyPr/>
          <a:lstStyle/>
          <a:p>
            <a:r>
              <a:rPr lang="en-IN" sz="2800" b="1" dirty="0">
                <a:solidFill>
                  <a:srgbClr val="C00000"/>
                </a:solidFill>
              </a:rPr>
              <a:t>methodology</a:t>
            </a:r>
            <a:endParaRPr lang="en-IN" dirty="0"/>
          </a:p>
        </p:txBody>
      </p:sp>
      <p:pic>
        <p:nvPicPr>
          <p:cNvPr id="5" name="Picture 4">
            <a:extLst>
              <a:ext uri="{FF2B5EF4-FFF2-40B4-BE49-F238E27FC236}">
                <a16:creationId xmlns:a16="http://schemas.microsoft.com/office/drawing/2014/main" id="{489C4A22-AF14-E828-7826-46BD98F9F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990600"/>
            <a:ext cx="9418320" cy="3672840"/>
          </a:xfrm>
          <a:prstGeom prst="rect">
            <a:avLst/>
          </a:prstGeom>
        </p:spPr>
      </p:pic>
      <p:sp>
        <p:nvSpPr>
          <p:cNvPr id="6" name="TextBox 5">
            <a:extLst>
              <a:ext uri="{FF2B5EF4-FFF2-40B4-BE49-F238E27FC236}">
                <a16:creationId xmlns:a16="http://schemas.microsoft.com/office/drawing/2014/main" id="{DCCFA47E-3039-7A48-BCF7-41D731A59787}"/>
              </a:ext>
            </a:extLst>
          </p:cNvPr>
          <p:cNvSpPr txBox="1"/>
          <p:nvPr/>
        </p:nvSpPr>
        <p:spPr>
          <a:xfrm>
            <a:off x="715203" y="4713134"/>
            <a:ext cx="1079099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Overall workflow of the proposed method. The sending end consists of the preprocessing module and the embedding network. The preprocessing module extracts features from the cover image and the secret image and merges them using the concatenation layer. The embedding network reconstructs the </a:t>
            </a:r>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 image from the fused features. Finally, at the receiving end is the extraction network to extract the secret image from the </a:t>
            </a:r>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 image.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63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A4A5A4-629C-3FC6-2AB3-F1DC09096FDC}"/>
              </a:ext>
            </a:extLst>
          </p:cNvPr>
          <p:cNvSpPr>
            <a:spLocks noGrp="1"/>
          </p:cNvSpPr>
          <p:nvPr>
            <p:ph type="sldNum" sz="quarter" idx="14"/>
          </p:nvPr>
        </p:nvSpPr>
        <p:spPr/>
        <p:txBody>
          <a:bodyPr/>
          <a:lstStyle/>
          <a:p>
            <a:fld id="{45A3C14A-F937-4231-B6F1-40B429FAFB2F}" type="slidenum">
              <a:rPr lang="en-NZ" smtClean="0"/>
              <a:pPr/>
              <a:t>7</a:t>
            </a:fld>
            <a:endParaRPr lang="en-NZ" dirty="0"/>
          </a:p>
        </p:txBody>
      </p:sp>
      <p:pic>
        <p:nvPicPr>
          <p:cNvPr id="6" name="Picture 5">
            <a:extLst>
              <a:ext uri="{FF2B5EF4-FFF2-40B4-BE49-F238E27FC236}">
                <a16:creationId xmlns:a16="http://schemas.microsoft.com/office/drawing/2014/main" id="{F26B59C8-366F-B94D-C406-0DA99E1D8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832031"/>
            <a:ext cx="7368540" cy="4396740"/>
          </a:xfrm>
          <a:prstGeom prst="rect">
            <a:avLst/>
          </a:prstGeom>
        </p:spPr>
      </p:pic>
      <p:sp>
        <p:nvSpPr>
          <p:cNvPr id="7" name="TextBox 6">
            <a:extLst>
              <a:ext uri="{FF2B5EF4-FFF2-40B4-BE49-F238E27FC236}">
                <a16:creationId xmlns:a16="http://schemas.microsoft.com/office/drawing/2014/main" id="{8505643F-472D-5AF2-CCFD-C3A665551F07}"/>
              </a:ext>
            </a:extLst>
          </p:cNvPr>
          <p:cNvSpPr txBox="1"/>
          <p:nvPr/>
        </p:nvSpPr>
        <p:spPr>
          <a:xfrm>
            <a:off x="1014247" y="5257800"/>
            <a:ext cx="9607245" cy="369332"/>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The architecture of the preprocessing module and the embedding network of the proposed method.</a:t>
            </a:r>
            <a:endParaRPr lang="en-IN" dirty="0">
              <a:latin typeface="Times New Roman" panose="02020603050405020304" pitchFamily="18" charset="0"/>
              <a:cs typeface="Times New Roman" panose="02020603050405020304" pitchFamily="18" charset="0"/>
            </a:endParaRPr>
          </a:p>
        </p:txBody>
      </p:sp>
      <p:sp>
        <p:nvSpPr>
          <p:cNvPr id="5" name="Title 19">
            <a:extLst>
              <a:ext uri="{FF2B5EF4-FFF2-40B4-BE49-F238E27FC236}">
                <a16:creationId xmlns:a16="http://schemas.microsoft.com/office/drawing/2014/main" id="{37DB5168-C1B6-7F3A-6C50-72467C77B3B3}"/>
              </a:ext>
            </a:extLst>
          </p:cNvPr>
          <p:cNvSpPr>
            <a:spLocks noGrp="1"/>
          </p:cNvSpPr>
          <p:nvPr>
            <p:ph type="title"/>
          </p:nvPr>
        </p:nvSpPr>
        <p:spPr>
          <a:xfrm>
            <a:off x="695325" y="76200"/>
            <a:ext cx="6211927" cy="838202"/>
          </a:xfrm>
        </p:spPr>
        <p:txBody>
          <a:bodyPr/>
          <a:lstStyle/>
          <a:p>
            <a:r>
              <a:rPr lang="en-IN" b="1" dirty="0">
                <a:solidFill>
                  <a:srgbClr val="C00000"/>
                </a:solidFill>
                <a:latin typeface="Times New Roman" panose="02020603050405020304" pitchFamily="18" charset="0"/>
                <a:cs typeface="Times New Roman" panose="02020603050405020304" pitchFamily="18" charset="0"/>
              </a:rPr>
              <a:t>Embedding 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30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09FB15-1641-93A9-C603-00BDDF96A55B}"/>
              </a:ext>
            </a:extLst>
          </p:cNvPr>
          <p:cNvSpPr>
            <a:spLocks noGrp="1"/>
          </p:cNvSpPr>
          <p:nvPr>
            <p:ph type="sldNum" sz="quarter" idx="14"/>
          </p:nvPr>
        </p:nvSpPr>
        <p:spPr/>
        <p:txBody>
          <a:bodyPr/>
          <a:lstStyle/>
          <a:p>
            <a:fld id="{45A3C14A-F937-4231-B6F1-40B429FAFB2F}" type="slidenum">
              <a:rPr lang="en-NZ" smtClean="0"/>
              <a:pPr/>
              <a:t>8</a:t>
            </a:fld>
            <a:endParaRPr lang="en-NZ" dirty="0"/>
          </a:p>
        </p:txBody>
      </p:sp>
      <p:pic>
        <p:nvPicPr>
          <p:cNvPr id="6" name="Picture 5">
            <a:extLst>
              <a:ext uri="{FF2B5EF4-FFF2-40B4-BE49-F238E27FC236}">
                <a16:creationId xmlns:a16="http://schemas.microsoft.com/office/drawing/2014/main" id="{D334C854-D3FB-ED24-053E-272A8C538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990600"/>
            <a:ext cx="8056855" cy="3581400"/>
          </a:xfrm>
          <a:prstGeom prst="rect">
            <a:avLst/>
          </a:prstGeom>
        </p:spPr>
      </p:pic>
      <p:sp>
        <p:nvSpPr>
          <p:cNvPr id="7" name="TextBox 6">
            <a:extLst>
              <a:ext uri="{FF2B5EF4-FFF2-40B4-BE49-F238E27FC236}">
                <a16:creationId xmlns:a16="http://schemas.microsoft.com/office/drawing/2014/main" id="{427F4891-1967-8FDF-65BE-994B13247FD6}"/>
              </a:ext>
            </a:extLst>
          </p:cNvPr>
          <p:cNvSpPr txBox="1"/>
          <p:nvPr/>
        </p:nvSpPr>
        <p:spPr>
          <a:xfrm>
            <a:off x="2590800" y="5029200"/>
            <a:ext cx="6580006" cy="369332"/>
          </a:xfrm>
          <a:prstGeom prst="rect">
            <a:avLst/>
          </a:prstGeom>
          <a:noFill/>
        </p:spPr>
        <p:txBody>
          <a:bodyPr wrap="none" rtlCol="0">
            <a:spAutoFit/>
          </a:bodyPr>
          <a:lstStyle/>
          <a:p>
            <a:pPr algn="just"/>
            <a:r>
              <a:rPr lang="en-US" dirty="0">
                <a:latin typeface="Times New Roman" panose="02020603050405020304" pitchFamily="18" charset="0"/>
                <a:cs typeface="Times New Roman" panose="02020603050405020304" pitchFamily="18" charset="0"/>
              </a:rPr>
              <a:t>The architecture of the extraction network of the proposed method.</a:t>
            </a:r>
            <a:endParaRPr lang="en-IN" dirty="0">
              <a:latin typeface="Times New Roman" panose="02020603050405020304" pitchFamily="18" charset="0"/>
              <a:cs typeface="Times New Roman" panose="02020603050405020304" pitchFamily="18" charset="0"/>
            </a:endParaRPr>
          </a:p>
        </p:txBody>
      </p:sp>
      <p:sp>
        <p:nvSpPr>
          <p:cNvPr id="3" name="Title 19">
            <a:extLst>
              <a:ext uri="{FF2B5EF4-FFF2-40B4-BE49-F238E27FC236}">
                <a16:creationId xmlns:a16="http://schemas.microsoft.com/office/drawing/2014/main" id="{2E96E048-44F9-DDAA-A4C6-08DA45FBDB59}"/>
              </a:ext>
            </a:extLst>
          </p:cNvPr>
          <p:cNvSpPr>
            <a:spLocks noGrp="1"/>
          </p:cNvSpPr>
          <p:nvPr>
            <p:ph type="title"/>
          </p:nvPr>
        </p:nvSpPr>
        <p:spPr>
          <a:xfrm>
            <a:off x="762000" y="218870"/>
            <a:ext cx="6211927" cy="838202"/>
          </a:xfrm>
        </p:spPr>
        <p:txBody>
          <a:bodyPr/>
          <a:lstStyle/>
          <a:p>
            <a:r>
              <a:rPr lang="en-IN" b="1" dirty="0">
                <a:solidFill>
                  <a:srgbClr val="C00000"/>
                </a:solidFill>
                <a:latin typeface="Times New Roman" panose="02020603050405020304" pitchFamily="18" charset="0"/>
                <a:cs typeface="Times New Roman" panose="02020603050405020304" pitchFamily="18" charset="0"/>
              </a:rPr>
              <a:t>extraction 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06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ACC639-C44C-CA9B-9E6E-453B9BB65EA2}"/>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32F76156-9244-69C4-B45D-3FDB7D39DD72}"/>
              </a:ext>
            </a:extLst>
          </p:cNvPr>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rPr>
              <a:t>RESULTS AND DISCUSSION</a:t>
            </a:r>
            <a:endParaRPr lang="en-IN" dirty="0"/>
          </a:p>
        </p:txBody>
      </p:sp>
      <p:pic>
        <p:nvPicPr>
          <p:cNvPr id="1026" name="Picture 2">
            <a:extLst>
              <a:ext uri="{FF2B5EF4-FFF2-40B4-BE49-F238E27FC236}">
                <a16:creationId xmlns:a16="http://schemas.microsoft.com/office/drawing/2014/main" id="{E12CACD4-961F-0EEF-DCBB-AED0D6F05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80" y="1371599"/>
            <a:ext cx="338892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8FFCC864-A929-803A-F241-2877DFEA1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371600"/>
            <a:ext cx="7025483"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EF47654-1EC0-959F-8C5F-D1A3DE967CCB}"/>
              </a:ext>
            </a:extLst>
          </p:cNvPr>
          <p:cNvSpPr txBox="1"/>
          <p:nvPr/>
        </p:nvSpPr>
        <p:spPr>
          <a:xfrm>
            <a:off x="1600200" y="4840070"/>
            <a:ext cx="1505540" cy="646331"/>
          </a:xfrm>
          <a:prstGeom prst="rect">
            <a:avLst/>
          </a:prstGeom>
          <a:noFill/>
        </p:spPr>
        <p:txBody>
          <a:bodyPr wrap="non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 image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505B86C4-21B7-3C79-FD70-B1ADD0168B98}"/>
              </a:ext>
            </a:extLst>
          </p:cNvPr>
          <p:cNvSpPr txBox="1"/>
          <p:nvPr/>
        </p:nvSpPr>
        <p:spPr>
          <a:xfrm>
            <a:off x="6833295" y="4840069"/>
            <a:ext cx="2807692" cy="646331"/>
          </a:xfrm>
          <a:prstGeom prst="rect">
            <a:avLst/>
          </a:prstGeom>
          <a:noFill/>
        </p:spPr>
        <p:txBody>
          <a:bodyPr wrap="none" rtlCol="0">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Output after Model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17709470"/>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4916671-0E7D-4594-8037-60C70BF44351}">
  <ds:schemaRefs>
    <ds:schemaRef ds:uri="http://www.w3.org/XML/1998/namespace"/>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REVA REVISED TEMPLATE (1)</Template>
  <TotalTime>18846</TotalTime>
  <Words>1060</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14</vt:i4>
      </vt:variant>
    </vt:vector>
  </HeadingPairs>
  <TitlesOfParts>
    <vt:vector size="28" baseType="lpstr">
      <vt:lpstr>Arial</vt:lpstr>
      <vt:lpstr>Calibri</vt:lpstr>
      <vt:lpstr>Nobel-Book</vt:lpstr>
      <vt:lpstr>Roboto Medium</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Neural Network-Based Image Steganography Using Autoencoders</vt:lpstr>
      <vt:lpstr>Contents</vt:lpstr>
      <vt:lpstr>Abstract</vt:lpstr>
      <vt:lpstr>Introduction</vt:lpstr>
      <vt:lpstr>PowerPoint Presentation</vt:lpstr>
      <vt:lpstr>methodology</vt:lpstr>
      <vt:lpstr>Embedding network</vt:lpstr>
      <vt:lpstr>extraction network</vt:lpstr>
      <vt:lpstr>RESULTS AND DISCUSSION</vt:lpstr>
      <vt:lpstr>PowerPoint Presentation</vt:lpstr>
      <vt:lpstr>CONCLUSION</vt:lpstr>
      <vt:lpstr>applications</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and Conceptual Modelling</dc:title>
  <dc:creator>USER</dc:creator>
  <cp:lastModifiedBy>Shreya R</cp:lastModifiedBy>
  <cp:revision>168</cp:revision>
  <cp:lastPrinted>2018-09-28T07:11:06Z</cp:lastPrinted>
  <dcterms:created xsi:type="dcterms:W3CDTF">2020-08-18T04:48:01Z</dcterms:created>
  <dcterms:modified xsi:type="dcterms:W3CDTF">2025-05-08T19:02:41Z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