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80360" y="3648455"/>
            <a:ext cx="6431280" cy="0"/>
          </a:xfrm>
          <a:custGeom>
            <a:avLst/>
            <a:gdLst/>
            <a:ahLst/>
            <a:cxnLst/>
            <a:rect l="l" t="t" r="r" b="b"/>
            <a:pathLst>
              <a:path w="6431280">
                <a:moveTo>
                  <a:pt x="0" y="0"/>
                </a:moveTo>
                <a:lnTo>
                  <a:pt x="6431280" y="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3965" y="2068829"/>
            <a:ext cx="5624068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89154"/>
            <a:ext cx="1054735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180438"/>
            <a:ext cx="10358120" cy="199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99B6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in13/DataScienceCapstone/blob/main/Data%20Wrangling%20EDA%20Notebook(3).ipynb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in13/DataScienceCapstone/blob/main/EDA%20with%20Data%20Visualization%20Notebook(5).ipynb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in13/DataScienceCapstone/blob/main/Visual%20Analytics%20with%20Folium%20Notebook(6)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in13/DataScienceCapstone/blob/main/%20Machine%20Learning%20Prediction%20Notebook(8)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Nirin13/DataScienceCapstone/blob/main/Data%20Collection%20API%20Notebook(1).ipynb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Nirin13/DataScienceCapstone/blob/main/Data%20Collection%20with%20Web%20Scraping%20Notebook(2).ipynb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28135" y="2895600"/>
            <a:ext cx="12192000" cy="7636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32939" marR="5080" indent="-1920875" algn="ctr">
              <a:lnSpc>
                <a:spcPts val="5180"/>
              </a:lnSpc>
              <a:spcBef>
                <a:spcPts val="755"/>
              </a:spcBef>
            </a:pPr>
            <a:r>
              <a:rPr lang="en-US" spc="-30" dirty="0"/>
              <a:t>          </a:t>
            </a:r>
            <a:r>
              <a:rPr spc="-30" dirty="0"/>
              <a:t>Data </a:t>
            </a:r>
            <a:r>
              <a:rPr spc="-5" dirty="0"/>
              <a:t>Science </a:t>
            </a:r>
            <a:r>
              <a:rPr spc="-20" dirty="0"/>
              <a:t>Capstone  </a:t>
            </a:r>
            <a:r>
              <a:rPr lang="en-US" spc="-20" dirty="0"/>
              <a:t>P</a:t>
            </a:r>
            <a:r>
              <a:rPr spc="-20" dirty="0"/>
              <a:t>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2200" y="5638800"/>
            <a:ext cx="2354580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25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AFEF"/>
                </a:solidFill>
                <a:latin typeface="Carlito"/>
                <a:cs typeface="Carlito"/>
              </a:rPr>
              <a:t>Niranjan N</a:t>
            </a:r>
          </a:p>
          <a:p>
            <a:pPr marL="205740" marR="5080" indent="-193675">
              <a:lnSpc>
                <a:spcPct val="125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00AFEF"/>
                </a:solidFill>
                <a:latin typeface="Carlito"/>
                <a:cs typeface="Carlito"/>
              </a:rPr>
              <a:t>23</a:t>
            </a:r>
            <a:r>
              <a:rPr sz="2400" b="1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August</a:t>
            </a:r>
            <a:r>
              <a:rPr sz="24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2021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36244"/>
            <a:ext cx="3114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5" dirty="0"/>
              <a:t>Data</a:t>
            </a:r>
            <a:r>
              <a:rPr u="none" spc="-65" dirty="0"/>
              <a:t> </a:t>
            </a:r>
            <a:r>
              <a:rPr u="none" spc="-15" dirty="0"/>
              <a:t>wrangling</a:t>
            </a:r>
          </a:p>
        </p:txBody>
      </p:sp>
      <p:sp>
        <p:nvSpPr>
          <p:cNvPr id="4" name="object 4"/>
          <p:cNvSpPr/>
          <p:nvPr/>
        </p:nvSpPr>
        <p:spPr>
          <a:xfrm>
            <a:off x="917015" y="1932248"/>
            <a:ext cx="10364496" cy="419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6465214"/>
            <a:ext cx="951240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/Data Wrangling EDA Notebook(3).</a:t>
            </a:r>
            <a:r>
              <a:rPr lang="en-US" sz="1600" dirty="0" err="1">
                <a:hlinkClick r:id="rId3"/>
              </a:rPr>
              <a:t>ipynb</a:t>
            </a:r>
            <a:r>
              <a:rPr lang="en-US" sz="1600" dirty="0">
                <a:hlinkClick r:id="rId3"/>
              </a:rPr>
              <a:t> at main · Nirin13/</a:t>
            </a: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 (github.com)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464819"/>
            <a:ext cx="10962640" cy="4212590"/>
            <a:chOff x="835025" y="464819"/>
            <a:chExt cx="10962640" cy="4212590"/>
          </a:xfrm>
        </p:grpSpPr>
        <p:sp>
          <p:nvSpPr>
            <p:cNvPr id="3" name="object 3"/>
            <p:cNvSpPr/>
            <p:nvPr/>
          </p:nvSpPr>
          <p:spPr>
            <a:xfrm>
              <a:off x="838200" y="1296923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380"/>
                  </a:lnTo>
                </a:path>
              </a:pathLst>
            </a:custGeom>
            <a:ln w="63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4888" y="464819"/>
              <a:ext cx="4692396" cy="4212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19176"/>
            <a:ext cx="558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5" dirty="0"/>
              <a:t>EDA </a:t>
            </a:r>
            <a:r>
              <a:rPr u="none" spc="-5" dirty="0"/>
              <a:t>with </a:t>
            </a:r>
            <a:r>
              <a:rPr u="none" spc="-35" dirty="0"/>
              <a:t>data</a:t>
            </a:r>
            <a:r>
              <a:rPr u="none" spc="10" dirty="0"/>
              <a:t> </a:t>
            </a:r>
            <a:r>
              <a:rPr u="none" spc="-15" dirty="0"/>
              <a:t>visualization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218" y="1617090"/>
            <a:ext cx="59436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1505585" algn="l"/>
                <a:tab pos="2472690" algn="l"/>
                <a:tab pos="3465829" algn="l"/>
                <a:tab pos="4406265" algn="l"/>
                <a:tab pos="5650230" algn="l"/>
              </a:tabLst>
            </a:pPr>
            <a:r>
              <a:rPr sz="2600" spc="-145" dirty="0">
                <a:solidFill>
                  <a:srgbClr val="006FC0"/>
                </a:solidFill>
                <a:latin typeface="Carlito"/>
                <a:cs typeface="Carlito"/>
              </a:rPr>
              <a:t>V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arious	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c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har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t	ty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p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es	</a:t>
            </a:r>
            <a:r>
              <a:rPr sz="2600" spc="-30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600" spc="-3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e	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pl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600" spc="-3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6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ed	</a:t>
            </a:r>
            <a:r>
              <a:rPr sz="2600" spc="-25" dirty="0">
                <a:solidFill>
                  <a:srgbClr val="006FC0"/>
                </a:solidFill>
                <a:latin typeface="Carlito"/>
                <a:cs typeface="Carlito"/>
              </a:rPr>
              <a:t>to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818" y="1894458"/>
            <a:ext cx="43446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visualize the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launch</a:t>
            </a:r>
            <a:r>
              <a:rPr sz="26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7992" y="2489073"/>
            <a:ext cx="4613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1480" algn="l"/>
                <a:tab pos="2900680" algn="l"/>
                <a:tab pos="3700779" algn="l"/>
              </a:tabLst>
            </a:pP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el</a:t>
            </a: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tionsh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i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p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r>
              <a:rPr sz="2200" spc="-25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een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5" dirty="0">
                <a:solidFill>
                  <a:srgbClr val="006FC0"/>
                </a:solidFill>
                <a:latin typeface="Carlito"/>
                <a:cs typeface="Carlito"/>
              </a:rPr>
              <a:t>f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lig</a:t>
            </a:r>
            <a:r>
              <a:rPr sz="2200" spc="-35" dirty="0">
                <a:solidFill>
                  <a:srgbClr val="006FC0"/>
                </a:solidFill>
                <a:latin typeface="Carlito"/>
                <a:cs typeface="Carlito"/>
              </a:rPr>
              <a:t>h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num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be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418" y="2253818"/>
            <a:ext cx="5488305" cy="5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8255" indent="-227965" algn="r">
              <a:lnSpc>
                <a:spcPts val="2245"/>
              </a:lnSpc>
              <a:spcBef>
                <a:spcPts val="95"/>
              </a:spcBef>
              <a:buFont typeface="Arial"/>
              <a:buChar char="•"/>
              <a:tabLst>
                <a:tab pos="227965" algn="l"/>
                <a:tab pos="228600" algn="l"/>
                <a:tab pos="604520" algn="l"/>
                <a:tab pos="2045335" algn="l"/>
                <a:tab pos="2700655" algn="l"/>
                <a:tab pos="3459479" algn="l"/>
                <a:tab pos="3913504" algn="l"/>
                <a:tab pos="50800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	</a:t>
            </a:r>
            <a:r>
              <a:rPr sz="2200" spc="5" dirty="0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sz="2200" spc="-40" dirty="0">
                <a:solidFill>
                  <a:srgbClr val="006FC0"/>
                </a:solidFill>
                <a:latin typeface="Carlito"/>
                <a:cs typeface="Carlito"/>
              </a:rPr>
              <a:t>c</a:t>
            </a: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200" spc="-3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spc="-2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erpl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w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as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use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d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35" dirty="0">
                <a:solidFill>
                  <a:srgbClr val="006FC0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visua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l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</a:t>
            </a:r>
            <a:r>
              <a:rPr sz="2200" spc="-60" dirty="0">
                <a:solidFill>
                  <a:srgbClr val="006FC0"/>
                </a:solidFill>
                <a:latin typeface="Carlito"/>
                <a:cs typeface="Carlito"/>
              </a:rPr>
              <a:t>z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R="5080" algn="r">
              <a:lnSpc>
                <a:spcPts val="2245"/>
              </a:lnSpc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9418" y="2723768"/>
            <a:ext cx="5488305" cy="289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algn="just">
              <a:lnSpc>
                <a:spcPts val="2495"/>
              </a:lnSpc>
              <a:spcBef>
                <a:spcPts val="95"/>
              </a:spcBef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site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launch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 site</a:t>
            </a:r>
            <a:endParaRPr sz="2200">
              <a:latin typeface="Carlito"/>
              <a:cs typeface="Carlito"/>
            </a:endParaRPr>
          </a:p>
          <a:p>
            <a:pPr marL="240665" marR="5715" indent="-228600" algn="just">
              <a:lnSpc>
                <a:spcPct val="7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Scatterplots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are useful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chart types because it  is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relatively easy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see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relationships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clusterings between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variables</a:t>
            </a:r>
            <a:endParaRPr sz="2200">
              <a:latin typeface="Carlito"/>
              <a:cs typeface="Carlito"/>
            </a:endParaRPr>
          </a:p>
          <a:p>
            <a:pPr marL="240665" marR="6350" indent="-228600" algn="just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bar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chart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compare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success  </a:t>
            </a: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each orbit type. Bar charts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are 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effective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showing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comparisons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between  variables</a:t>
            </a:r>
            <a:endParaRPr sz="2200">
              <a:latin typeface="Carlito"/>
              <a:cs typeface="Carlito"/>
            </a:endParaRPr>
          </a:p>
          <a:p>
            <a:pPr marL="240665" marR="5080" indent="-228600" algn="just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rlito"/>
                <a:cs typeface="Carlito"/>
              </a:rPr>
              <a:t>Lastly,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 line chart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show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average 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success </a:t>
            </a:r>
            <a:r>
              <a:rPr sz="2200" spc="-25" dirty="0">
                <a:solidFill>
                  <a:srgbClr val="006FC0"/>
                </a:solidFill>
                <a:latin typeface="Carlito"/>
                <a:cs typeface="Carlito"/>
              </a:rPr>
              <a:t>rate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over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time.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Line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charts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are 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effective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at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presenting performance over</a:t>
            </a:r>
            <a:r>
              <a:rPr sz="2200" spc="1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time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861" y="6531253"/>
            <a:ext cx="103792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/EDA with Data Visualization Notebook(5).</a:t>
            </a:r>
            <a:r>
              <a:rPr lang="en-US" sz="1600" dirty="0" err="1">
                <a:hlinkClick r:id="rId3"/>
              </a:rPr>
              <a:t>ipynb</a:t>
            </a:r>
            <a:r>
              <a:rPr lang="en-US" sz="1600" dirty="0">
                <a:hlinkClick r:id="rId3"/>
              </a:rPr>
              <a:t> at main · Nirin13/</a:t>
            </a: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 (github.com)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0865" y="4726685"/>
            <a:ext cx="4085959" cy="150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2806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5" dirty="0"/>
              <a:t>EDA </a:t>
            </a:r>
            <a:r>
              <a:rPr u="none" spc="-5" dirty="0"/>
              <a:t>with</a:t>
            </a:r>
            <a:r>
              <a:rPr u="none" spc="-45" dirty="0"/>
              <a:t> </a:t>
            </a:r>
            <a:r>
              <a:rPr u="none" spc="-10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973072"/>
            <a:ext cx="9828530" cy="3133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71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Various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queries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were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used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to obtain information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about the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set,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including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retrieving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following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points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Names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unique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launch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site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carried by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boosters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launched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by</a:t>
            </a:r>
            <a:r>
              <a:rPr sz="24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NASA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Date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landing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outcome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in drone</a:t>
            </a:r>
            <a:r>
              <a:rPr sz="2400" spc="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ships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Names</a:t>
            </a:r>
            <a:r>
              <a:rPr sz="24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sz="24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successful</a:t>
            </a:r>
            <a:r>
              <a:rPr sz="2400" spc="1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boosters</a:t>
            </a:r>
            <a:r>
              <a:rPr sz="2400" spc="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with</a:t>
            </a:r>
            <a:r>
              <a:rPr sz="2400" spc="1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mass</a:t>
            </a:r>
            <a:r>
              <a:rPr sz="24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greater</a:t>
            </a:r>
            <a:r>
              <a:rPr sz="2400" spc="1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than</a:t>
            </a:r>
            <a:r>
              <a:rPr sz="24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4000</a:t>
            </a:r>
            <a:r>
              <a:rPr sz="2400" spc="1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but</a:t>
            </a:r>
            <a:r>
              <a:rPr sz="2400" spc="1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less</a:t>
            </a:r>
            <a:r>
              <a:rPr sz="2400" spc="1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than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600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5" dirty="0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number of successful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failed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mission</a:t>
            </a:r>
            <a:r>
              <a:rPr sz="2400" spc="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outcomes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7562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Build an </a:t>
            </a:r>
            <a:r>
              <a:rPr u="none" spc="-25" dirty="0"/>
              <a:t>interactive </a:t>
            </a:r>
            <a:r>
              <a:rPr u="none" spc="-5" dirty="0"/>
              <a:t>map </a:t>
            </a:r>
            <a:r>
              <a:rPr u="none" dirty="0"/>
              <a:t>with</a:t>
            </a:r>
            <a:r>
              <a:rPr u="none" spc="5" dirty="0"/>
              <a:t> </a:t>
            </a:r>
            <a:r>
              <a:rPr u="none" spc="-20" dirty="0"/>
              <a:t>Folium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pc="-130" dirty="0"/>
              <a:t>To </a:t>
            </a:r>
            <a:r>
              <a:rPr spc="-10" dirty="0"/>
              <a:t>build </a:t>
            </a:r>
            <a:r>
              <a:rPr spc="-5" dirty="0"/>
              <a:t>the </a:t>
            </a:r>
            <a:r>
              <a:rPr spc="-20" dirty="0"/>
              <a:t>folium </a:t>
            </a:r>
            <a:r>
              <a:rPr spc="-5" dirty="0"/>
              <a:t>map, the </a:t>
            </a:r>
            <a:r>
              <a:rPr spc="-15" dirty="0"/>
              <a:t>following </a:t>
            </a:r>
            <a:r>
              <a:rPr spc="-5" dirty="0"/>
              <a:t>map objects </a:t>
            </a:r>
            <a:r>
              <a:rPr spc="-20" dirty="0"/>
              <a:t>were</a:t>
            </a:r>
            <a:r>
              <a:rPr spc="290" dirty="0"/>
              <a:t> </a:t>
            </a:r>
            <a:r>
              <a:rPr spc="-5" dirty="0"/>
              <a:t>used:</a:t>
            </a: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The circle object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added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show define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launch</a:t>
            </a:r>
            <a:r>
              <a:rPr sz="2400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site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Dataframe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launch_outcomes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were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assigned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colors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green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red to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show 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success or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 line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object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added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measures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distance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between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landmarks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6531253"/>
            <a:ext cx="105156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err="1">
                <a:hlinkClick r:id="rId2"/>
              </a:rPr>
              <a:t>DataScienceCapstone</a:t>
            </a:r>
            <a:r>
              <a:rPr lang="en-US" sz="1600" dirty="0">
                <a:hlinkClick r:id="rId2"/>
              </a:rPr>
              <a:t>/Visual Analytics with Folium Notebook(6).</a:t>
            </a:r>
            <a:r>
              <a:rPr lang="en-US" sz="1600" dirty="0" err="1">
                <a:hlinkClick r:id="rId2"/>
              </a:rPr>
              <a:t>ipynb</a:t>
            </a:r>
            <a:r>
              <a:rPr lang="en-US" sz="1600" dirty="0">
                <a:hlinkClick r:id="rId2"/>
              </a:rPr>
              <a:t> at main · Nirin13/</a:t>
            </a:r>
            <a:r>
              <a:rPr lang="en-US" sz="1600" dirty="0" err="1">
                <a:hlinkClick r:id="rId2"/>
              </a:rPr>
              <a:t>DataScienceCapstone</a:t>
            </a:r>
            <a:r>
              <a:rPr lang="en-US" sz="1600" dirty="0">
                <a:hlinkClick r:id="rId2"/>
              </a:rPr>
              <a:t> (github.com)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7214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Build a </a:t>
            </a:r>
            <a:r>
              <a:rPr u="none" spc="-15" dirty="0"/>
              <a:t>Dashboard </a:t>
            </a:r>
            <a:r>
              <a:rPr u="none" spc="-5" dirty="0"/>
              <a:t>with </a:t>
            </a:r>
            <a:r>
              <a:rPr u="none" spc="-10" dirty="0"/>
              <a:t>Plotly</a:t>
            </a:r>
            <a:r>
              <a:rPr u="none" dirty="0"/>
              <a:t> </a:t>
            </a:r>
            <a:r>
              <a:rPr u="none" spc="-10" dirty="0"/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987779"/>
            <a:ext cx="10212070" cy="31699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Built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dashboard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using Flash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Dash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web</a:t>
            </a:r>
            <a:r>
              <a:rPr sz="2800" spc="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framework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Interactions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features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include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dropdown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menu,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slider function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ease of 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manipulation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2 types of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graphs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were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built: pie chart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800" spc="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scatterplot</a:t>
            </a:r>
            <a:endParaRPr sz="2800">
              <a:latin typeface="Carlito"/>
              <a:cs typeface="Carlito"/>
            </a:endParaRPr>
          </a:p>
          <a:p>
            <a:pPr marL="698500" marR="80645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Piechart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shows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total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launches (and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percentage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all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launches)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by launch  site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735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Scatterplot displays </a:t>
            </a:r>
            <a:r>
              <a:rPr sz="24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correlative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relationship between</a:t>
            </a:r>
            <a:r>
              <a:rPr sz="2400" spc="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outcome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(success/failure)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400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400" spc="-20" dirty="0">
                <a:solidFill>
                  <a:srgbClr val="006FC0"/>
                </a:solidFill>
                <a:latin typeface="Carlito"/>
                <a:cs typeface="Carlito"/>
              </a:rPr>
              <a:t>for different </a:t>
            </a:r>
            <a:r>
              <a:rPr sz="2400" spc="-10" dirty="0">
                <a:solidFill>
                  <a:srgbClr val="006FC0"/>
                </a:solidFill>
                <a:latin typeface="Carlito"/>
                <a:cs typeface="Carlito"/>
              </a:rPr>
              <a:t>booster</a:t>
            </a:r>
            <a:r>
              <a:rPr sz="2400" spc="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rlito"/>
                <a:cs typeface="Carlito"/>
              </a:rPr>
              <a:t>versions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6896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Predictive </a:t>
            </a:r>
            <a:r>
              <a:rPr u="none" spc="-10" dirty="0"/>
              <a:t>analysis</a:t>
            </a:r>
            <a:r>
              <a:rPr u="none" spc="-30" dirty="0"/>
              <a:t> </a:t>
            </a:r>
            <a:r>
              <a:rPr u="none" spc="-1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466" y="1833069"/>
            <a:ext cx="9903277" cy="3840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6531253"/>
            <a:ext cx="105155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/ Machine Learning Prediction Notebook(8).</a:t>
            </a:r>
            <a:r>
              <a:rPr lang="en-US" sz="1600" dirty="0" err="1">
                <a:hlinkClick r:id="rId3"/>
              </a:rPr>
              <a:t>ipynb</a:t>
            </a:r>
            <a:r>
              <a:rPr lang="en-US" sz="1600" dirty="0">
                <a:hlinkClick r:id="rId3"/>
              </a:rPr>
              <a:t> at main · Nirin13/</a:t>
            </a:r>
            <a:r>
              <a:rPr lang="en-US" sz="1600" dirty="0" err="1">
                <a:hlinkClick r:id="rId3"/>
              </a:rPr>
              <a:t>DataScienceCapstone</a:t>
            </a:r>
            <a:r>
              <a:rPr lang="en-US" sz="1600" dirty="0">
                <a:hlinkClick r:id="rId3"/>
              </a:rPr>
              <a:t> (github.com)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Results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1808733"/>
            <a:ext cx="4919980" cy="207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analysis</a:t>
            </a:r>
            <a:r>
              <a:rPr sz="2200" spc="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analytics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demo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in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 screenshots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Predictive analysis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060" y="2423160"/>
            <a:ext cx="2676143" cy="184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9164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0" dirty="0"/>
              <a:t>EDA </a:t>
            </a:r>
            <a:r>
              <a:rPr sz="6000" u="none" spc="-10" dirty="0"/>
              <a:t>with</a:t>
            </a:r>
            <a:r>
              <a:rPr sz="6000" u="none" spc="-25" dirty="0"/>
              <a:t> </a:t>
            </a:r>
            <a:r>
              <a:rPr sz="6000" u="none" spc="-15" dirty="0"/>
              <a:t>Visualization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593597"/>
            <a:ext cx="562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none" spc="-10" dirty="0">
                <a:latin typeface="Carlito"/>
                <a:cs typeface="Carlito"/>
              </a:rPr>
              <a:t>Flight </a:t>
            </a:r>
            <a:r>
              <a:rPr sz="3600" b="1" u="none" dirty="0">
                <a:latin typeface="Carlito"/>
                <a:cs typeface="Carlito"/>
              </a:rPr>
              <a:t>Number </a:t>
            </a:r>
            <a:r>
              <a:rPr sz="3600" b="1" u="none" spc="-5" dirty="0">
                <a:latin typeface="Carlito"/>
                <a:cs typeface="Carlito"/>
              </a:rPr>
              <a:t>vs. </a:t>
            </a:r>
            <a:r>
              <a:rPr sz="3600" b="1" u="none" dirty="0">
                <a:latin typeface="Carlito"/>
                <a:cs typeface="Carlito"/>
              </a:rPr>
              <a:t>Launch</a:t>
            </a:r>
            <a:r>
              <a:rPr sz="3600" b="1" u="none" spc="-30" dirty="0">
                <a:latin typeface="Carlito"/>
                <a:cs typeface="Carlito"/>
              </a:rPr>
              <a:t> </a:t>
            </a:r>
            <a:r>
              <a:rPr sz="3600" b="1" u="none" spc="-15" dirty="0">
                <a:latin typeface="Carlito"/>
                <a:cs typeface="Carlito"/>
              </a:rPr>
              <a:t>Site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768" y="5586171"/>
            <a:ext cx="3773170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285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graph shows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correlations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between 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flight number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 the launch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site.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CCAFS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SLC 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40 has 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most successful</a:t>
            </a:r>
            <a:r>
              <a:rPr sz="1600" spc="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launches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651" y="1787373"/>
            <a:ext cx="10695603" cy="2877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582549"/>
            <a:ext cx="39198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none" spc="-20" dirty="0">
                <a:latin typeface="Carlito"/>
                <a:cs typeface="Carlito"/>
              </a:rPr>
              <a:t>Payload </a:t>
            </a:r>
            <a:r>
              <a:rPr sz="3200" b="1" u="none" spc="-10" dirty="0">
                <a:latin typeface="Carlito"/>
                <a:cs typeface="Carlito"/>
              </a:rPr>
              <a:t>vs. </a:t>
            </a:r>
            <a:r>
              <a:rPr sz="3200" b="1" u="none" spc="-5" dirty="0">
                <a:latin typeface="Carlito"/>
                <a:cs typeface="Carlito"/>
              </a:rPr>
              <a:t>Launch</a:t>
            </a:r>
            <a:r>
              <a:rPr sz="3200" b="1" u="none" spc="-55" dirty="0">
                <a:latin typeface="Carlito"/>
                <a:cs typeface="Carlito"/>
              </a:rPr>
              <a:t> </a:t>
            </a:r>
            <a:r>
              <a:rPr sz="3200" b="1" u="none" spc="-10" dirty="0">
                <a:latin typeface="Carlito"/>
                <a:cs typeface="Carlito"/>
              </a:rPr>
              <a:t>Site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395366"/>
            <a:ext cx="377317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graph shows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correlations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between 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site.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There </a:t>
            </a:r>
            <a:r>
              <a:rPr sz="16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enough 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006FC0"/>
                </a:solidFill>
                <a:latin typeface="Carlito"/>
                <a:cs typeface="Carlito"/>
              </a:rPr>
              <a:t>draw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16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925692"/>
            <a:ext cx="10401986" cy="274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0" dirty="0"/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1828" y="1715566"/>
            <a:ext cx="2470785" cy="25971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Executive</a:t>
            </a:r>
            <a:r>
              <a:rPr sz="2200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Summary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Introduction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Methodology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Conclusion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Appendix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282701"/>
            <a:ext cx="4442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5" dirty="0">
                <a:latin typeface="Carlito"/>
                <a:cs typeface="Carlito"/>
              </a:rPr>
              <a:t>Success </a:t>
            </a:r>
            <a:r>
              <a:rPr sz="3200" b="1" u="none" spc="-40" dirty="0">
                <a:latin typeface="Carlito"/>
                <a:cs typeface="Carlito"/>
              </a:rPr>
              <a:t>rate </a:t>
            </a:r>
            <a:r>
              <a:rPr sz="3200" b="1" u="none" spc="-10" dirty="0">
                <a:latin typeface="Carlito"/>
                <a:cs typeface="Carlito"/>
              </a:rPr>
              <a:t>vs. </a:t>
            </a:r>
            <a:r>
              <a:rPr sz="3200" b="1" u="none" spc="-5" dirty="0">
                <a:latin typeface="Carlito"/>
                <a:cs typeface="Carlito"/>
              </a:rPr>
              <a:t>Orbit</a:t>
            </a:r>
            <a:r>
              <a:rPr sz="3200" b="1" u="none" spc="20" dirty="0">
                <a:latin typeface="Carlito"/>
                <a:cs typeface="Carlito"/>
              </a:rPr>
              <a:t> </a:t>
            </a:r>
            <a:r>
              <a:rPr sz="3200" b="1" u="none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785205"/>
            <a:ext cx="377253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graph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compares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success </a:t>
            </a:r>
            <a:r>
              <a:rPr sz="1600" spc="-20" dirty="0">
                <a:solidFill>
                  <a:srgbClr val="006FC0"/>
                </a:solidFill>
                <a:latin typeface="Carlito"/>
                <a:cs typeface="Carlito"/>
              </a:rPr>
              <a:t>rate 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of  various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orbit types. ESL,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GEO,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HEO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SSO 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highest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success</a:t>
            </a:r>
            <a:r>
              <a:rPr sz="1600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rates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3560" y="1136529"/>
            <a:ext cx="8732811" cy="404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62533"/>
            <a:ext cx="4804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none" spc="-10" dirty="0">
                <a:latin typeface="Carlito"/>
                <a:cs typeface="Carlito"/>
              </a:rPr>
              <a:t>Flight </a:t>
            </a:r>
            <a:r>
              <a:rPr sz="3200" b="1" u="none" spc="-5" dirty="0">
                <a:latin typeface="Carlito"/>
                <a:cs typeface="Carlito"/>
              </a:rPr>
              <a:t>Number </a:t>
            </a:r>
            <a:r>
              <a:rPr sz="3200" b="1" u="none" spc="-10" dirty="0">
                <a:latin typeface="Carlito"/>
                <a:cs typeface="Carlito"/>
              </a:rPr>
              <a:t>vs. </a:t>
            </a:r>
            <a:r>
              <a:rPr sz="3200" b="1" u="none" spc="-5" dirty="0">
                <a:latin typeface="Carlito"/>
                <a:cs typeface="Carlito"/>
              </a:rPr>
              <a:t>Orbit</a:t>
            </a:r>
            <a:r>
              <a:rPr sz="3200" b="1" u="none" spc="-15" dirty="0">
                <a:latin typeface="Carlito"/>
                <a:cs typeface="Carlito"/>
              </a:rPr>
              <a:t> </a:t>
            </a:r>
            <a:r>
              <a:rPr sz="3200" b="1" u="none" spc="-5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768" y="5371922"/>
            <a:ext cx="3774440" cy="9277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90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orbit success </a:t>
            </a:r>
            <a:r>
              <a:rPr sz="1600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related to </a:t>
            </a:r>
            <a:r>
              <a:rPr sz="1600" dirty="0">
                <a:solidFill>
                  <a:srgbClr val="006FC0"/>
                </a:solidFill>
                <a:latin typeface="Carlito"/>
                <a:cs typeface="Carlito"/>
              </a:rPr>
              <a:t>the 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number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flights,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but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there </a:t>
            </a:r>
            <a:r>
              <a:rPr sz="1600" spc="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little  correlation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between flight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number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006FC0"/>
                </a:solidFill>
                <a:latin typeface="Carlito"/>
                <a:cs typeface="Carlito"/>
              </a:rPr>
              <a:t>GTO 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294" y="1658555"/>
            <a:ext cx="10271321" cy="2998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15544"/>
            <a:ext cx="3728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none" spc="-20" dirty="0">
                <a:latin typeface="Carlito"/>
                <a:cs typeface="Carlito"/>
              </a:rPr>
              <a:t>Payload </a:t>
            </a:r>
            <a:r>
              <a:rPr sz="3200" b="1" u="none" spc="-10" dirty="0">
                <a:latin typeface="Carlito"/>
                <a:cs typeface="Carlito"/>
              </a:rPr>
              <a:t>vs. </a:t>
            </a:r>
            <a:r>
              <a:rPr sz="3200" b="1" u="none" spc="-5" dirty="0">
                <a:latin typeface="Carlito"/>
                <a:cs typeface="Carlito"/>
              </a:rPr>
              <a:t>Orbit</a:t>
            </a:r>
            <a:r>
              <a:rPr sz="3200" b="1" u="none" spc="-25" dirty="0">
                <a:latin typeface="Carlito"/>
                <a:cs typeface="Carlito"/>
              </a:rPr>
              <a:t> </a:t>
            </a:r>
            <a:r>
              <a:rPr sz="3200" b="1" u="none" spc="-5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768" y="5528259"/>
            <a:ext cx="3775075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285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heavier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payload 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more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negative 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influence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on success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rates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orbits  </a:t>
            </a:r>
            <a:r>
              <a:rPr sz="1600" spc="-20" dirty="0">
                <a:solidFill>
                  <a:srgbClr val="006FC0"/>
                </a:solidFill>
                <a:latin typeface="Carlito"/>
                <a:cs typeface="Carlito"/>
              </a:rPr>
              <a:t>except </a:t>
            </a:r>
            <a:r>
              <a:rPr sz="1600" spc="-25" dirty="0">
                <a:solidFill>
                  <a:srgbClr val="006FC0"/>
                </a:solidFill>
                <a:latin typeface="Carlito"/>
                <a:cs typeface="Carlito"/>
              </a:rPr>
              <a:t>GTO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Polar</a:t>
            </a:r>
            <a:r>
              <a:rPr sz="1600" spc="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LEO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012" y="1564679"/>
            <a:ext cx="10287532" cy="327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3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99B6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416763"/>
            <a:ext cx="4693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none" spc="-5" dirty="0">
                <a:latin typeface="Carlito"/>
                <a:cs typeface="Carlito"/>
              </a:rPr>
              <a:t>Launch success </a:t>
            </a:r>
            <a:r>
              <a:rPr sz="3200" b="1" u="none" spc="-10" dirty="0">
                <a:latin typeface="Carlito"/>
                <a:cs typeface="Carlito"/>
              </a:rPr>
              <a:t>yearly</a:t>
            </a:r>
            <a:r>
              <a:rPr sz="3200" b="1" u="none" spc="-70" dirty="0">
                <a:latin typeface="Carlito"/>
                <a:cs typeface="Carlito"/>
              </a:rPr>
              <a:t> </a:t>
            </a:r>
            <a:r>
              <a:rPr sz="3200" b="1" u="none" spc="-10" dirty="0">
                <a:latin typeface="Carlito"/>
                <a:cs typeface="Carlito"/>
              </a:rPr>
              <a:t>trend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602325"/>
            <a:ext cx="377507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As time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goes on,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more successful the  launches are,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wit the </a:t>
            </a:r>
            <a:r>
              <a:rPr sz="1600" spc="-15" dirty="0">
                <a:solidFill>
                  <a:srgbClr val="006FC0"/>
                </a:solidFill>
                <a:latin typeface="Carlito"/>
                <a:cs typeface="Carlito"/>
              </a:rPr>
              <a:t>exception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of a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period 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between 2017 and</a:t>
            </a:r>
            <a:r>
              <a:rPr sz="160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2019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1742" y="1304544"/>
            <a:ext cx="8955505" cy="3639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42011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0" dirty="0"/>
              <a:t>EDA </a:t>
            </a:r>
            <a:r>
              <a:rPr sz="6000" u="none" spc="-10" dirty="0"/>
              <a:t>with</a:t>
            </a:r>
            <a:r>
              <a:rPr sz="6000" u="none" spc="-45" dirty="0"/>
              <a:t> </a:t>
            </a:r>
            <a:r>
              <a:rPr sz="6000" u="none" spc="5" dirty="0"/>
              <a:t>SQL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4485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5" dirty="0">
                <a:latin typeface="Carlito"/>
                <a:cs typeface="Carlito"/>
              </a:rPr>
              <a:t>All launch </a:t>
            </a:r>
            <a:r>
              <a:rPr b="1" u="none" spc="-10" dirty="0">
                <a:latin typeface="Carlito"/>
                <a:cs typeface="Carlito"/>
              </a:rPr>
              <a:t>site</a:t>
            </a:r>
            <a:r>
              <a:rPr b="1" u="none" spc="-40" dirty="0">
                <a:latin typeface="Carlito"/>
                <a:cs typeface="Carlito"/>
              </a:rPr>
              <a:t> </a:t>
            </a:r>
            <a:r>
              <a:rPr b="1" u="none" spc="-5" dirty="0">
                <a:latin typeface="Carlito"/>
                <a:cs typeface="Carlito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828108"/>
            <a:ext cx="9819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This 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only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returns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unique values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sites,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via</a:t>
            </a:r>
            <a:r>
              <a:rPr sz="2800" spc="1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“:distinct”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4999" y="1647995"/>
            <a:ext cx="7373217" cy="291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751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5" dirty="0">
                <a:latin typeface="Carlito"/>
                <a:cs typeface="Carlito"/>
              </a:rPr>
              <a:t>Launch </a:t>
            </a:r>
            <a:r>
              <a:rPr b="1" u="none" spc="-15" dirty="0">
                <a:latin typeface="Carlito"/>
                <a:cs typeface="Carlito"/>
              </a:rPr>
              <a:t>site </a:t>
            </a:r>
            <a:r>
              <a:rPr b="1" u="none" dirty="0">
                <a:latin typeface="Carlito"/>
                <a:cs typeface="Carlito"/>
              </a:rPr>
              <a:t>names </a:t>
            </a:r>
            <a:r>
              <a:rPr b="1" u="none" spc="-5" dirty="0">
                <a:latin typeface="Carlito"/>
                <a:cs typeface="Carlito"/>
              </a:rPr>
              <a:t>begin </a:t>
            </a:r>
            <a:r>
              <a:rPr b="1" u="none" dirty="0">
                <a:latin typeface="Carlito"/>
                <a:cs typeface="Carlito"/>
              </a:rPr>
              <a:t>with</a:t>
            </a:r>
            <a:r>
              <a:rPr b="1" u="none" spc="-15" dirty="0">
                <a:latin typeface="Carlito"/>
                <a:cs typeface="Carlito"/>
              </a:rPr>
              <a:t> </a:t>
            </a:r>
            <a:r>
              <a:rPr b="1" u="none" spc="-10" dirty="0">
                <a:latin typeface="Carlito"/>
                <a:cs typeface="Carlito"/>
              </a:rPr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935727"/>
            <a:ext cx="99250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query only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returns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unique values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launch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sites, that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start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with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CCA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limits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5</a:t>
            </a:r>
            <a:r>
              <a:rPr sz="2800" spc="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responses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7438" y="1804885"/>
            <a:ext cx="7761339" cy="2779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4025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85" dirty="0">
                <a:latin typeface="Carlito"/>
                <a:cs typeface="Carlito"/>
              </a:rPr>
              <a:t>Total </a:t>
            </a:r>
            <a:r>
              <a:rPr b="1" u="none" spc="-15" dirty="0">
                <a:latin typeface="Carlito"/>
                <a:cs typeface="Carlito"/>
              </a:rPr>
              <a:t>payload</a:t>
            </a:r>
            <a:r>
              <a:rPr b="1" u="none" spc="40" dirty="0">
                <a:latin typeface="Carlito"/>
                <a:cs typeface="Carlito"/>
              </a:rPr>
              <a:t> </a:t>
            </a:r>
            <a:r>
              <a:rPr b="1" u="none" spc="-10" dirty="0">
                <a:latin typeface="Carlito"/>
                <a:cs typeface="Carlito"/>
              </a:rPr>
              <a:t>mass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15" y="4862829"/>
            <a:ext cx="103378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sums 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from spacex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where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NASA is the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customer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9434" y="2222754"/>
            <a:ext cx="7132020" cy="209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693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40" dirty="0">
                <a:latin typeface="Carlito"/>
                <a:cs typeface="Carlito"/>
              </a:rPr>
              <a:t>Average </a:t>
            </a:r>
            <a:r>
              <a:rPr b="1" u="none" spc="-15" dirty="0">
                <a:latin typeface="Carlito"/>
                <a:cs typeface="Carlito"/>
              </a:rPr>
              <a:t>payload </a:t>
            </a:r>
            <a:r>
              <a:rPr b="1" u="none" spc="-10" dirty="0">
                <a:latin typeface="Carlito"/>
                <a:cs typeface="Carlito"/>
              </a:rPr>
              <a:t>mass by </a:t>
            </a:r>
            <a:r>
              <a:rPr b="1" u="none" spc="-5" dirty="0">
                <a:latin typeface="Carlito"/>
                <a:cs typeface="Carlito"/>
              </a:rPr>
              <a:t>F9</a:t>
            </a:r>
            <a:r>
              <a:rPr b="1" u="none" spc="15" dirty="0">
                <a:latin typeface="Carlito"/>
                <a:cs typeface="Carlito"/>
              </a:rPr>
              <a:t> </a:t>
            </a:r>
            <a:r>
              <a:rPr b="1" u="none" dirty="0">
                <a:latin typeface="Carlito"/>
                <a:cs typeface="Carlito"/>
              </a:rPr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035041"/>
            <a:ext cx="985266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average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payload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mass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from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table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Boostr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f9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v1.1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1118" y="2017884"/>
            <a:ext cx="7971726" cy="26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7521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20" dirty="0">
                <a:latin typeface="Carlito"/>
                <a:cs typeface="Carlito"/>
              </a:rPr>
              <a:t>First </a:t>
            </a:r>
            <a:r>
              <a:rPr b="1" u="none" spc="-10" dirty="0">
                <a:latin typeface="Carlito"/>
                <a:cs typeface="Carlito"/>
              </a:rPr>
              <a:t>successful ground </a:t>
            </a:r>
            <a:r>
              <a:rPr b="1" u="none" dirty="0">
                <a:latin typeface="Carlito"/>
                <a:cs typeface="Carlito"/>
              </a:rPr>
              <a:t>landing</a:t>
            </a:r>
            <a:r>
              <a:rPr b="1" u="none" spc="20" dirty="0">
                <a:latin typeface="Carlito"/>
                <a:cs typeface="Carlito"/>
              </a:rPr>
              <a:t> </a:t>
            </a:r>
            <a:r>
              <a:rPr b="1" u="none" spc="-25" dirty="0">
                <a:latin typeface="Carlito"/>
                <a:cs typeface="Carlito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765040"/>
            <a:ext cx="723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launch</a:t>
            </a:r>
            <a:r>
              <a:rPr sz="2800" spc="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landing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1430" y="2154527"/>
            <a:ext cx="7745041" cy="210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25" dirty="0"/>
              <a:t>Executive </a:t>
            </a:r>
            <a:r>
              <a:rPr spc="-5" dirty="0"/>
              <a:t>Summary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2189005"/>
            <a:ext cx="6911340" cy="2878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Summary of</a:t>
            </a:r>
            <a:r>
              <a:rPr sz="220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methodologies</a:t>
            </a:r>
            <a:endParaRPr sz="2200">
              <a:latin typeface="Carlito"/>
              <a:cs typeface="Carlito"/>
            </a:endParaRPr>
          </a:p>
          <a:p>
            <a:pPr marL="698500" marR="5080" lvl="1" indent="-228600" algn="just">
              <a:lnSpc>
                <a:spcPts val="1939"/>
              </a:lnSpc>
              <a:spcBef>
                <a:spcPts val="555"/>
              </a:spcBef>
              <a:buFont typeface="Arial"/>
              <a:buChar char="•"/>
              <a:tabLst>
                <a:tab pos="699135" algn="l"/>
              </a:tabLst>
            </a:pP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Many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methodologies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predict whether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SpaceX 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rocket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would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land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successfully,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including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collection, wrangling 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visualization, logarithmic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regression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machine</a:t>
            </a:r>
            <a:r>
              <a:rPr sz="1800" spc="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C1C1C"/>
              </a:buClr>
              <a:buFont typeface="Arial"/>
              <a:buChar char="•"/>
            </a:pP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Summary of all</a:t>
            </a:r>
            <a:r>
              <a:rPr sz="22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>
              <a:latin typeface="Carlito"/>
              <a:cs typeface="Carlito"/>
            </a:endParaRPr>
          </a:p>
          <a:p>
            <a:pPr marL="698500" marR="5080" lvl="1" indent="-228600" algn="just">
              <a:lnSpc>
                <a:spcPts val="1939"/>
              </a:lnSpc>
              <a:spcBef>
                <a:spcPts val="565"/>
              </a:spcBef>
              <a:buFont typeface="Arial"/>
              <a:buChar char="•"/>
              <a:tabLst>
                <a:tab pos="699135" algn="l"/>
              </a:tabLst>
            </a:pP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best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performing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machine learning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algorithm is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decision 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tree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classifier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and the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rocket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most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likely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land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those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with 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lower-weighted payloads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orbits of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GEO, HEO,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SSO and</a:t>
            </a:r>
            <a:r>
              <a:rPr sz="1800" spc="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ES-L1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540507"/>
            <a:ext cx="2694432" cy="2694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95"/>
              </a:spcBef>
            </a:pPr>
            <a:r>
              <a:rPr b="1" u="none" spc="-5" dirty="0">
                <a:latin typeface="Carlito"/>
                <a:cs typeface="Carlito"/>
              </a:rPr>
              <a:t>Successful </a:t>
            </a:r>
            <a:r>
              <a:rPr b="1" u="none" spc="-10" dirty="0">
                <a:latin typeface="Carlito"/>
                <a:cs typeface="Carlito"/>
              </a:rPr>
              <a:t>drone </a:t>
            </a:r>
            <a:r>
              <a:rPr b="1" u="none" dirty="0">
                <a:latin typeface="Carlito"/>
                <a:cs typeface="Carlito"/>
              </a:rPr>
              <a:t>ship landing </a:t>
            </a:r>
            <a:r>
              <a:rPr b="1" u="none" spc="-10" dirty="0">
                <a:latin typeface="Carlito"/>
                <a:cs typeface="Carlito"/>
              </a:rPr>
              <a:t>with</a:t>
            </a:r>
            <a:r>
              <a:rPr b="1" u="none" spc="-5" dirty="0">
                <a:latin typeface="Carlito"/>
                <a:cs typeface="Carlito"/>
              </a:rPr>
              <a:t> </a:t>
            </a:r>
            <a:r>
              <a:rPr b="1" u="none" spc="-15" dirty="0">
                <a:latin typeface="Carlito"/>
                <a:cs typeface="Carlito"/>
              </a:rPr>
              <a:t>payload</a:t>
            </a: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b="1" spc="-16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between </a:t>
            </a:r>
            <a:r>
              <a:rPr b="1" spc="-5" dirty="0">
                <a:latin typeface="Carlito"/>
                <a:cs typeface="Carlito"/>
              </a:rPr>
              <a:t>4000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6000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022596"/>
            <a:ext cx="952563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of successful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boosters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within the specified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payload weight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range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242" y="2073068"/>
            <a:ext cx="7226480" cy="260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95"/>
              </a:spcBef>
            </a:pPr>
            <a:r>
              <a:rPr b="1" u="none" spc="-85" dirty="0">
                <a:latin typeface="Carlito"/>
                <a:cs typeface="Carlito"/>
              </a:rPr>
              <a:t>Total </a:t>
            </a:r>
            <a:r>
              <a:rPr b="1" u="none" spc="-5" dirty="0">
                <a:latin typeface="Carlito"/>
                <a:cs typeface="Carlito"/>
              </a:rPr>
              <a:t>number of </a:t>
            </a:r>
            <a:r>
              <a:rPr b="1" u="none" spc="-10" dirty="0">
                <a:latin typeface="Carlito"/>
                <a:cs typeface="Carlito"/>
              </a:rPr>
              <a:t>successful </a:t>
            </a:r>
            <a:r>
              <a:rPr b="1" u="none" spc="-5" dirty="0">
                <a:latin typeface="Carlito"/>
                <a:cs typeface="Carlito"/>
              </a:rPr>
              <a:t>and </a:t>
            </a:r>
            <a:r>
              <a:rPr b="1" u="none" spc="-20" dirty="0">
                <a:latin typeface="Carlito"/>
                <a:cs typeface="Carlito"/>
              </a:rPr>
              <a:t>failure</a:t>
            </a:r>
            <a:r>
              <a:rPr b="1" u="none" spc="135" dirty="0">
                <a:latin typeface="Carlito"/>
                <a:cs typeface="Carlito"/>
              </a:rPr>
              <a:t> </a:t>
            </a:r>
            <a:r>
              <a:rPr b="1" u="none" spc="-5" dirty="0">
                <a:latin typeface="Carlito"/>
                <a:cs typeface="Carlito"/>
              </a:rPr>
              <a:t>mission</a:t>
            </a: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b="1" spc="-16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outcomes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999482"/>
            <a:ext cx="992441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counts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number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missions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where 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outcome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contains</a:t>
            </a:r>
            <a:r>
              <a:rPr sz="28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success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1166" y="2111233"/>
            <a:ext cx="7115965" cy="2455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741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25" dirty="0">
                <a:latin typeface="Carlito"/>
                <a:cs typeface="Carlito"/>
              </a:rPr>
              <a:t>Boosters </a:t>
            </a:r>
            <a:r>
              <a:rPr b="1" u="none" spc="-5" dirty="0">
                <a:latin typeface="Carlito"/>
                <a:cs typeface="Carlito"/>
              </a:rPr>
              <a:t>carried </a:t>
            </a:r>
            <a:r>
              <a:rPr u="none" spc="-15" dirty="0"/>
              <a:t>maximum</a:t>
            </a:r>
            <a:r>
              <a:rPr u="none" spc="55" dirty="0"/>
              <a:t> </a:t>
            </a:r>
            <a:r>
              <a:rPr b="1" u="none" spc="-15" dirty="0">
                <a:latin typeface="Carlito"/>
                <a:cs typeface="Carlito"/>
              </a:rPr>
              <a:t>payload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545327"/>
            <a:ext cx="101523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booster versions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have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maximum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payload, 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using a subquery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max</a:t>
            </a:r>
            <a:r>
              <a:rPr sz="2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payload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3170" y="1568778"/>
            <a:ext cx="8592894" cy="3946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3473"/>
            <a:ext cx="425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5" dirty="0">
                <a:latin typeface="Carlito"/>
                <a:cs typeface="Carlito"/>
              </a:rPr>
              <a:t>2015 launch</a:t>
            </a:r>
            <a:r>
              <a:rPr b="1" u="none" spc="-45" dirty="0">
                <a:latin typeface="Carlito"/>
                <a:cs typeface="Carlito"/>
              </a:rPr>
              <a:t> </a:t>
            </a:r>
            <a:r>
              <a:rPr b="1" u="none" spc="-20" dirty="0">
                <a:latin typeface="Carlito"/>
                <a:cs typeface="Carlito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167706"/>
            <a:ext cx="987679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This query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combines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landing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outcome, booster version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launchsite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into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single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reuslts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where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landing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outcome has</a:t>
            </a:r>
            <a:r>
              <a:rPr sz="2800" spc="1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failed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2883" y="1510221"/>
            <a:ext cx="9081228" cy="354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95"/>
              </a:spcBef>
            </a:pPr>
            <a:r>
              <a:rPr b="1" u="none" spc="-5" dirty="0">
                <a:latin typeface="Carlito"/>
                <a:cs typeface="Carlito"/>
              </a:rPr>
              <a:t>Rank </a:t>
            </a:r>
            <a:r>
              <a:rPr b="1" u="none" dirty="0">
                <a:latin typeface="Carlito"/>
                <a:cs typeface="Carlito"/>
              </a:rPr>
              <a:t>success </a:t>
            </a:r>
            <a:r>
              <a:rPr b="1" u="none" spc="-10" dirty="0">
                <a:latin typeface="Carlito"/>
                <a:cs typeface="Carlito"/>
              </a:rPr>
              <a:t>count between </a:t>
            </a:r>
            <a:r>
              <a:rPr b="1" u="none" spc="-5" dirty="0">
                <a:latin typeface="Carlito"/>
                <a:cs typeface="Carlito"/>
              </a:rPr>
              <a:t>2010-06-04 </a:t>
            </a:r>
            <a:r>
              <a:rPr b="1" u="none" spc="-1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b="1" spc="-16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2017-03-20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181676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This query did not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return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any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089" y="1985264"/>
            <a:ext cx="8772813" cy="286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6899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0" dirty="0"/>
              <a:t>Interactive </a:t>
            </a:r>
            <a:r>
              <a:rPr sz="6000" u="none" dirty="0"/>
              <a:t>map with</a:t>
            </a:r>
            <a:r>
              <a:rPr sz="6000" u="none" spc="-25" dirty="0"/>
              <a:t> </a:t>
            </a:r>
            <a:r>
              <a:rPr sz="6000" u="none" spc="-20" dirty="0"/>
              <a:t>Folium</a:t>
            </a:r>
            <a:endParaRPr sz="6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5" dirty="0"/>
              <a:t>Launch </a:t>
            </a:r>
            <a:r>
              <a:rPr spc="-20" dirty="0"/>
              <a:t>site </a:t>
            </a:r>
            <a:r>
              <a:rPr spc="-5" dirty="0"/>
              <a:t>global</a:t>
            </a:r>
            <a:r>
              <a:rPr spc="-25" dirty="0"/>
              <a:t> </a:t>
            </a:r>
            <a:r>
              <a:rPr spc="-5" dirty="0"/>
              <a:t>map	</a:t>
            </a:r>
          </a:p>
        </p:txBody>
      </p:sp>
      <p:sp>
        <p:nvSpPr>
          <p:cNvPr id="3" name="object 3"/>
          <p:cNvSpPr/>
          <p:nvPr/>
        </p:nvSpPr>
        <p:spPr>
          <a:xfrm>
            <a:off x="1559052" y="1533144"/>
            <a:ext cx="8661606" cy="4672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3249"/>
            <a:ext cx="622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Successful </a:t>
            </a:r>
            <a:r>
              <a:rPr u="none" spc="-5" dirty="0"/>
              <a:t>and </a:t>
            </a:r>
            <a:r>
              <a:rPr u="none" spc="-15" dirty="0"/>
              <a:t>failed</a:t>
            </a:r>
            <a:r>
              <a:rPr u="none" spc="-20" dirty="0"/>
              <a:t> </a:t>
            </a:r>
            <a:r>
              <a:rPr u="none" spc="-5" dirty="0"/>
              <a:t>launches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499616"/>
            <a:ext cx="10596933" cy="4816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35" dirty="0"/>
              <a:t>railway	</a:t>
            </a:r>
          </a:p>
        </p:txBody>
      </p:sp>
      <p:sp>
        <p:nvSpPr>
          <p:cNvPr id="3" name="object 3"/>
          <p:cNvSpPr/>
          <p:nvPr/>
        </p:nvSpPr>
        <p:spPr>
          <a:xfrm>
            <a:off x="659891" y="1761744"/>
            <a:ext cx="10585340" cy="44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718257"/>
            <a:ext cx="912304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2287905" algn="l"/>
              </a:tabLst>
            </a:pPr>
            <a:r>
              <a:rPr sz="6000" u="none" dirty="0"/>
              <a:t>Build a	</a:t>
            </a:r>
            <a:r>
              <a:rPr sz="6000" u="none" spc="-15" dirty="0"/>
              <a:t>Dashboard </a:t>
            </a:r>
            <a:r>
              <a:rPr sz="6000" u="none" dirty="0"/>
              <a:t>with</a:t>
            </a:r>
            <a:r>
              <a:rPr sz="6000" u="none" spc="-65" dirty="0"/>
              <a:t> </a:t>
            </a:r>
            <a:r>
              <a:rPr sz="6000" u="none" dirty="0"/>
              <a:t>Plotly  </a:t>
            </a:r>
            <a:r>
              <a:rPr sz="6000" u="none" spc="-5" dirty="0"/>
              <a:t>Dash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Introduction	</a:t>
            </a:r>
          </a:p>
        </p:txBody>
      </p:sp>
      <p:sp>
        <p:nvSpPr>
          <p:cNvPr id="3" name="object 3"/>
          <p:cNvSpPr/>
          <p:nvPr/>
        </p:nvSpPr>
        <p:spPr>
          <a:xfrm>
            <a:off x="1146124" y="2505455"/>
            <a:ext cx="2781163" cy="256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4228" y="1761942"/>
            <a:ext cx="6911975" cy="431419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Project background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context</a:t>
            </a:r>
            <a:endParaRPr sz="2200">
              <a:latin typeface="Carlito"/>
              <a:cs typeface="Carlito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520"/>
              </a:spcBef>
              <a:buFont typeface="Arial"/>
              <a:buChar char="•"/>
              <a:tabLst>
                <a:tab pos="699135" algn="l"/>
              </a:tabLst>
            </a:pP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SpaceX is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innovative company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seeking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democratize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space 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travel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through competitive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pricing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and the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reuse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certain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launch 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materials. This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project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aims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help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predict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which types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rockets </a:t>
            </a:r>
            <a:r>
              <a:rPr sz="1800" spc="3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will land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successfully.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Since SpaceX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spends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$62 million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per launch 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(compared to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$162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million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from competitors), </a:t>
            </a:r>
            <a:r>
              <a:rPr sz="1800" spc="-15" dirty="0">
                <a:solidFill>
                  <a:srgbClr val="1C1C1C"/>
                </a:solidFill>
                <a:latin typeface="Carlito"/>
                <a:cs typeface="Carlito"/>
              </a:rPr>
              <a:t>accurate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predictions  will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help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further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drive costs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down, eventually making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space </a:t>
            </a:r>
            <a:r>
              <a:rPr sz="1800" spc="-20" dirty="0">
                <a:solidFill>
                  <a:srgbClr val="1C1C1C"/>
                </a:solidFill>
                <a:latin typeface="Carlito"/>
                <a:cs typeface="Carlito"/>
              </a:rPr>
              <a:t>travel 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more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accessible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more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people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and</a:t>
            </a:r>
            <a:r>
              <a:rPr sz="1800" spc="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companies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Problems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you want to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find</a:t>
            </a:r>
            <a:r>
              <a:rPr sz="2200" spc="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answers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problems </a:t>
            </a:r>
            <a:r>
              <a:rPr sz="180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research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set out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1C1C1C"/>
                </a:solidFill>
                <a:latin typeface="Carlito"/>
                <a:cs typeface="Carlito"/>
              </a:rPr>
              <a:t>answer</a:t>
            </a:r>
            <a:r>
              <a:rPr sz="1800" spc="5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Carlito"/>
                <a:cs typeface="Carlito"/>
              </a:rPr>
              <a:t>were:</a:t>
            </a:r>
            <a:endParaRPr sz="1800">
              <a:latin typeface="Carlito"/>
              <a:cs typeface="Carlito"/>
            </a:endParaRPr>
          </a:p>
          <a:p>
            <a:pPr marL="1155700" marR="7620" lvl="2" indent="-228600">
              <a:lnSpc>
                <a:spcPts val="1730"/>
              </a:lnSpc>
              <a:spcBef>
                <a:spcPts val="5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What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factors have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most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weight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in determining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whether a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rocket </a:t>
            </a:r>
            <a:r>
              <a:rPr sz="1600" spc="3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will land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successfully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or</a:t>
            </a:r>
            <a:r>
              <a:rPr sz="1600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not</a:t>
            </a:r>
            <a:endParaRPr sz="1600">
              <a:latin typeface="Carlito"/>
              <a:cs typeface="Carlito"/>
            </a:endParaRPr>
          </a:p>
          <a:p>
            <a:pPr marL="1155700" marR="5080" lvl="2" indent="-228600">
              <a:lnSpc>
                <a:spcPts val="173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Which machine learning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algorithms perform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best 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helping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us 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make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those</a:t>
            </a:r>
            <a:r>
              <a:rPr sz="1600" spc="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predictions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5" dirty="0"/>
              <a:t>Launch success</a:t>
            </a:r>
            <a:r>
              <a:rPr spc="-85" dirty="0"/>
              <a:t> </a:t>
            </a:r>
            <a:r>
              <a:rPr spc="-15" dirty="0"/>
              <a:t>dashboard	</a:t>
            </a:r>
          </a:p>
        </p:txBody>
      </p:sp>
      <p:sp>
        <p:nvSpPr>
          <p:cNvPr id="3" name="object 3"/>
          <p:cNvSpPr/>
          <p:nvPr/>
        </p:nvSpPr>
        <p:spPr>
          <a:xfrm>
            <a:off x="2003417" y="2059409"/>
            <a:ext cx="8386590" cy="4297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Most </a:t>
            </a:r>
            <a:r>
              <a:rPr spc="-10" dirty="0"/>
              <a:t>successful </a:t>
            </a:r>
            <a:r>
              <a:rPr spc="-5" dirty="0"/>
              <a:t>launch</a:t>
            </a:r>
            <a:r>
              <a:rPr spc="-50" dirty="0"/>
              <a:t> </a:t>
            </a:r>
            <a:r>
              <a:rPr spc="-20" dirty="0"/>
              <a:t>site	</a:t>
            </a:r>
          </a:p>
        </p:txBody>
      </p:sp>
      <p:sp>
        <p:nvSpPr>
          <p:cNvPr id="3" name="object 3"/>
          <p:cNvSpPr/>
          <p:nvPr/>
        </p:nvSpPr>
        <p:spPr>
          <a:xfrm>
            <a:off x="2098645" y="2245945"/>
            <a:ext cx="8264753" cy="393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5" dirty="0"/>
              <a:t>payload	</a:t>
            </a:r>
          </a:p>
        </p:txBody>
      </p:sp>
      <p:sp>
        <p:nvSpPr>
          <p:cNvPr id="3" name="object 3"/>
          <p:cNvSpPr/>
          <p:nvPr/>
        </p:nvSpPr>
        <p:spPr>
          <a:xfrm>
            <a:off x="1412753" y="1932764"/>
            <a:ext cx="9587473" cy="388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103511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20" dirty="0"/>
              <a:t>Predictive </a:t>
            </a:r>
            <a:r>
              <a:rPr sz="6000" u="none" spc="-10" dirty="0"/>
              <a:t>analysis</a:t>
            </a:r>
            <a:r>
              <a:rPr sz="6000" u="none" spc="15" dirty="0"/>
              <a:t> </a:t>
            </a:r>
            <a:r>
              <a:rPr sz="6000" u="none" spc="-10" dirty="0"/>
              <a:t>(Classification)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212" y="1178369"/>
            <a:ext cx="9301651" cy="4170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6021" y="1059408"/>
            <a:ext cx="9441183" cy="417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2784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561" y="1793493"/>
            <a:ext cx="665416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635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future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launches,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lighter payloads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would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more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likely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be successful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when in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30" dirty="0">
                <a:solidFill>
                  <a:srgbClr val="006FC0"/>
                </a:solidFill>
                <a:latin typeface="Carlito"/>
                <a:cs typeface="Carlito"/>
              </a:rPr>
              <a:t>GEO,  </a:t>
            </a:r>
            <a:r>
              <a:rPr sz="2800" spc="-35" dirty="0">
                <a:solidFill>
                  <a:srgbClr val="006FC0"/>
                </a:solidFill>
                <a:latin typeface="Carlito"/>
                <a:cs typeface="Carlito"/>
              </a:rPr>
              <a:t>HEO,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SSO or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ES-L1</a:t>
            </a:r>
            <a:r>
              <a:rPr sz="2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Orbi</a:t>
            </a:r>
            <a:endParaRPr sz="2800">
              <a:latin typeface="Carlito"/>
              <a:cs typeface="Carlito"/>
            </a:endParaRPr>
          </a:p>
          <a:p>
            <a:pPr marL="241300" marR="6350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SpaceX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will be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more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successful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as time goes  on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this particular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set,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decision tree  algorithm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best</a:t>
            </a:r>
            <a:r>
              <a:rPr sz="2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suited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3980" y="2345435"/>
            <a:ext cx="2596896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6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5" dirty="0"/>
              <a:t>Methodology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228" y="1764538"/>
            <a:ext cx="6911340" cy="4123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32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collection</a:t>
            </a:r>
            <a:r>
              <a:rPr sz="2000" spc="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methodology: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176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was</a:t>
            </a:r>
            <a:r>
              <a:rPr sz="1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collected</a:t>
            </a:r>
            <a:r>
              <a:rPr sz="1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via</a:t>
            </a:r>
            <a:r>
              <a:rPr sz="1800" spc="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r>
              <a:rPr sz="1800" spc="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SpaceX</a:t>
            </a:r>
            <a:r>
              <a:rPr sz="1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rlito"/>
                <a:cs typeface="Carlito"/>
              </a:rPr>
              <a:t>Rest</a:t>
            </a:r>
            <a:r>
              <a:rPr sz="1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API</a:t>
            </a:r>
            <a:r>
              <a:rPr sz="1800" spc="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800" spc="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also</a:t>
            </a:r>
            <a:r>
              <a:rPr sz="1800" spc="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via</a:t>
            </a:r>
            <a:r>
              <a:rPr sz="1800" spc="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web</a:t>
            </a:r>
            <a:endParaRPr sz="1800">
              <a:latin typeface="Carlito"/>
              <a:cs typeface="Carlito"/>
            </a:endParaRPr>
          </a:p>
          <a:p>
            <a:pPr marL="698500">
              <a:lnSpc>
                <a:spcPts val="1835"/>
              </a:lnSpc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scraping from</a:t>
            </a:r>
            <a:r>
              <a:rPr sz="1800" spc="-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wikipedia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ts val="2325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Perform data</a:t>
            </a:r>
            <a:r>
              <a:rPr sz="2000" spc="-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wrangling</a:t>
            </a:r>
            <a:endParaRPr sz="2000">
              <a:latin typeface="Carlito"/>
              <a:cs typeface="Carlito"/>
            </a:endParaRPr>
          </a:p>
          <a:p>
            <a:pPr marL="698500" marR="191135" lvl="1" indent="-228600">
              <a:lnSpc>
                <a:spcPct val="7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processed using One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Hot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Coding fields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machine  learning.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was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also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standardized,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Means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were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added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rows 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without values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Irrelevant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columns were removed from 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241300" marR="189865" indent="-229235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Perform exploratory data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analysis (EDA) using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visualization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SQL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C0"/>
              </a:buClr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Perform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interactive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visual analytics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Plotly</a:t>
            </a:r>
            <a:r>
              <a:rPr sz="2000" spc="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Dash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28600" marR="1079500" indent="-228600" algn="r">
              <a:lnSpc>
                <a:spcPts val="2330"/>
              </a:lnSpc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Perform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predictive analysis using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classification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models</a:t>
            </a:r>
            <a:endParaRPr sz="2000">
              <a:latin typeface="Carlito"/>
              <a:cs typeface="Carlito"/>
            </a:endParaRPr>
          </a:p>
          <a:p>
            <a:pPr marL="227965" marR="1026794" lvl="1" indent="-227965" algn="r">
              <a:lnSpc>
                <a:spcPts val="2090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These included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evaluating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model type and</a:t>
            </a:r>
            <a:r>
              <a:rPr sz="1800" spc="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performance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060" y="2423160"/>
            <a:ext cx="2676143" cy="184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4192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dirty="0"/>
              <a:t>M</a:t>
            </a:r>
            <a:r>
              <a:rPr sz="6000" u="none" spc="-50" dirty="0"/>
              <a:t>e</a:t>
            </a:r>
            <a:r>
              <a:rPr sz="6000" u="none" dirty="0"/>
              <a:t>thodology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36244"/>
            <a:ext cx="309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5" dirty="0"/>
              <a:t>Data</a:t>
            </a:r>
            <a:r>
              <a:rPr u="none" spc="-65" dirty="0"/>
              <a:t> </a:t>
            </a:r>
            <a:r>
              <a:rPr u="none" spc="-10" dirty="0"/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621564"/>
            <a:ext cx="10359390" cy="2947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Describe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how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sets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were</a:t>
            </a:r>
            <a:r>
              <a:rPr sz="2800" spc="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collected.</a:t>
            </a:r>
            <a:endParaRPr sz="2800">
              <a:latin typeface="Carlito"/>
              <a:cs typeface="Carlito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sets </a:t>
            </a:r>
            <a:r>
              <a:rPr sz="2400" spc="-20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collected by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using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1C1C1C"/>
                </a:solidFill>
                <a:latin typeface="Carlito"/>
                <a:cs typeface="Carlito"/>
              </a:rPr>
              <a:t>GET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command </a:t>
            </a: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collect </a:t>
            </a:r>
            <a:r>
              <a:rPr sz="2400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parse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json  files </a:t>
            </a: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from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SpaceX API. Then </a:t>
            </a:r>
            <a:r>
              <a:rPr sz="2400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dataset was </a:t>
            </a: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created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combining </a:t>
            </a:r>
            <a:r>
              <a:rPr sz="2400" spc="-20" dirty="0">
                <a:solidFill>
                  <a:srgbClr val="1C1C1C"/>
                </a:solidFill>
                <a:latin typeface="Carlito"/>
                <a:cs typeface="Carlito"/>
              </a:rPr>
              <a:t>data </a:t>
            </a:r>
            <a:r>
              <a:rPr sz="2400" spc="-15" dirty="0">
                <a:solidFill>
                  <a:srgbClr val="1C1C1C"/>
                </a:solidFill>
                <a:latin typeface="Carlito"/>
                <a:cs typeface="Carlito"/>
              </a:rPr>
              <a:t>from  </a:t>
            </a:r>
            <a:r>
              <a:rPr sz="2400" spc="-20" dirty="0">
                <a:solidFill>
                  <a:srgbClr val="1C1C1C"/>
                </a:solidFill>
                <a:latin typeface="Carlito"/>
                <a:cs typeface="Carlito"/>
              </a:rPr>
              <a:t>different</a:t>
            </a:r>
            <a:r>
              <a:rPr sz="2400" spc="-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Carlito"/>
                <a:cs typeface="Carlito"/>
              </a:rPr>
              <a:t>tables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41300" marR="123189" indent="-228600">
              <a:lnSpc>
                <a:spcPts val="3020"/>
              </a:lnSpc>
              <a:spcBef>
                <a:spcPts val="20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006FC0"/>
                </a:solidFill>
                <a:latin typeface="Carlito"/>
                <a:cs typeface="Carlito"/>
              </a:rPr>
              <a:t>You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need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present your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collection process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use </a:t>
            </a:r>
            <a:r>
              <a:rPr sz="2800" spc="-35" dirty="0">
                <a:solidFill>
                  <a:srgbClr val="006FC0"/>
                </a:solidFill>
                <a:latin typeface="Carlito"/>
                <a:cs typeface="Carlito"/>
              </a:rPr>
              <a:t>key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phrases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flowcharts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756" y="4980647"/>
            <a:ext cx="9355448" cy="114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" y="408558"/>
            <a:ext cx="424942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u="none" spc="-20" dirty="0"/>
              <a:t>Data </a:t>
            </a:r>
            <a:r>
              <a:rPr sz="2900" u="none" spc="-10" dirty="0"/>
              <a:t>collection </a:t>
            </a:r>
            <a:r>
              <a:rPr sz="2900" u="none" dirty="0"/>
              <a:t>– </a:t>
            </a:r>
            <a:r>
              <a:rPr sz="2900" u="none" spc="-10" dirty="0"/>
              <a:t>SpaceX</a:t>
            </a:r>
            <a:r>
              <a:rPr sz="2900" u="none" dirty="0"/>
              <a:t> API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953000" y="616965"/>
            <a:ext cx="7238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hlinkClick r:id="rId2"/>
              </a:rPr>
              <a:t>DataScienceCapstone</a:t>
            </a:r>
            <a:r>
              <a:rPr lang="en-US" sz="1200" dirty="0">
                <a:hlinkClick r:id="rId2"/>
              </a:rPr>
              <a:t>/Data Collection API Notebook(1).</a:t>
            </a:r>
            <a:r>
              <a:rPr lang="en-US" sz="1200" dirty="0" err="1">
                <a:hlinkClick r:id="rId2"/>
              </a:rPr>
              <a:t>ipynb</a:t>
            </a:r>
            <a:r>
              <a:rPr lang="en-US" sz="1200" dirty="0">
                <a:hlinkClick r:id="rId2"/>
              </a:rPr>
              <a:t> at main · Nirin13/</a:t>
            </a:r>
            <a:r>
              <a:rPr lang="en-US" sz="1200" dirty="0" err="1">
                <a:hlinkClick r:id="rId2"/>
              </a:rPr>
              <a:t>DataScienceCapstone</a:t>
            </a:r>
            <a:r>
              <a:rPr lang="en-US" sz="1200" dirty="0">
                <a:hlinkClick r:id="rId2"/>
              </a:rPr>
              <a:t> (github.com)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20" y="1416345"/>
            <a:ext cx="8201564" cy="5151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16" y="464007"/>
            <a:ext cx="46164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u="none" spc="-15" dirty="0"/>
              <a:t>Data </a:t>
            </a:r>
            <a:r>
              <a:rPr sz="2900" u="none" spc="-5" dirty="0"/>
              <a:t>collection </a:t>
            </a:r>
            <a:r>
              <a:rPr sz="2900" u="none" dirty="0"/>
              <a:t>– </a:t>
            </a:r>
            <a:r>
              <a:rPr sz="2900" u="none" spc="-40" dirty="0"/>
              <a:t>Web</a:t>
            </a:r>
            <a:r>
              <a:rPr sz="2900" u="none" spc="-70" dirty="0"/>
              <a:t> </a:t>
            </a:r>
            <a:r>
              <a:rPr sz="2900" u="none" spc="-15" dirty="0"/>
              <a:t>scraping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562600" y="127064"/>
            <a:ext cx="75787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 err="1">
                <a:hlinkClick r:id="rId2"/>
              </a:rPr>
              <a:t>DataScienceCapstone</a:t>
            </a:r>
            <a:r>
              <a:rPr lang="en-US" sz="1600" dirty="0">
                <a:hlinkClick r:id="rId2"/>
              </a:rPr>
              <a:t>/Data Collection with Web Scraping Notebook(2).</a:t>
            </a:r>
            <a:r>
              <a:rPr lang="en-US" sz="1600" dirty="0" err="1">
                <a:hlinkClick r:id="rId2"/>
              </a:rPr>
              <a:t>ipynb</a:t>
            </a:r>
            <a:r>
              <a:rPr lang="en-US" sz="1600" dirty="0">
                <a:hlinkClick r:id="rId2"/>
              </a:rPr>
              <a:t> at main · Nirin13/</a:t>
            </a:r>
            <a:r>
              <a:rPr lang="en-US" sz="1600" dirty="0" err="1">
                <a:hlinkClick r:id="rId2"/>
              </a:rPr>
              <a:t>DataScienceCapstone</a:t>
            </a:r>
            <a:r>
              <a:rPr lang="en-US" sz="1600" dirty="0">
                <a:hlinkClick r:id="rId2"/>
              </a:rPr>
              <a:t> (github.com)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3896" y="1333735"/>
            <a:ext cx="9211688" cy="538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1343</Words>
  <Application>Microsoft Office PowerPoint</Application>
  <PresentationFormat>Widescreen</PresentationFormat>
  <Paragraphs>184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Carlito</vt:lpstr>
      <vt:lpstr>Office Theme</vt:lpstr>
      <vt:lpstr>          Data Science Capstone  Project</vt:lpstr>
      <vt:lpstr> Outline </vt:lpstr>
      <vt:lpstr> Executive Summary </vt:lpstr>
      <vt:lpstr> Introduction </vt:lpstr>
      <vt:lpstr> Methodology </vt:lpstr>
      <vt:lpstr>Methodology</vt:lpstr>
      <vt:lpstr>Data collection</vt:lpstr>
      <vt:lpstr>Data collection – SpaceX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 Results 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 between 4000 and 6000 </vt:lpstr>
      <vt:lpstr>Total number of successful and failure mission  outcomes </vt:lpstr>
      <vt:lpstr>Boosters carried maximum payload</vt:lpstr>
      <vt:lpstr>2015 launch records</vt:lpstr>
      <vt:lpstr>Rank success count between 2010-06-04 and  2017-03-20 </vt:lpstr>
      <vt:lpstr>Interactive map with Folium</vt:lpstr>
      <vt:lpstr> Launch site global map </vt:lpstr>
      <vt:lpstr>Successful and failed launches</vt:lpstr>
      <vt:lpstr> railway </vt:lpstr>
      <vt:lpstr>Build a Dashboard with Plotly  Dash</vt:lpstr>
      <vt:lpstr> Launch success dashboard </vt:lpstr>
      <vt:lpstr> Most successful launch site </vt:lpstr>
      <vt:lpstr> payload </vt:lpstr>
      <vt:lpstr>Predictive analysis (Classification)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Niranjan Nagabhushan</cp:lastModifiedBy>
  <cp:revision>1</cp:revision>
  <dcterms:created xsi:type="dcterms:W3CDTF">2021-08-23T07:29:04Z</dcterms:created>
  <dcterms:modified xsi:type="dcterms:W3CDTF">2021-08-23T07:39:30Z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2021-08-23T00:00:00Z</vt:filetime>
  </property>
</Properties>
</file>