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48F6-7971-4747-507B-ADAF4C375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64520A-85EA-A36F-FC2E-6718FDBAB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90C6A6-AE34-2149-3EDF-1F7203183DFD}"/>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3CEE629A-F412-DF78-FAD0-913FAC19D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62035-361E-DF33-126E-9E67F2C6FA03}"/>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332758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179F-04E4-5380-84C6-AF92B3F3F6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14E2E-C584-C45C-6CED-2C8E229117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F08D4-E9B5-E52C-F946-27A3325280CB}"/>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8C52772E-4AED-3C8E-66DC-C63C70650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FB66B-189D-1034-3D3D-687BB53D9F57}"/>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205945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5C14E-6301-A9FF-B63D-0F827D293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858CA-DBEB-0E99-530D-D62C389D28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4D9C3B-C769-5813-FDA5-99405F793D03}"/>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BAEC8C93-0403-41F0-4E3B-E85031E35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BA29D-D483-1470-0C1C-9EF1E7C7ADF7}"/>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120989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81CE-6909-8DD3-E90B-4EF71F7175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79183-6D67-158B-FDF3-1D9453043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3A9A7-0D0B-1365-06B2-2C0F99736569}"/>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E6641926-E6B0-8162-7861-479126949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DD8A9-586B-B7AA-D585-5B449E7E1F19}"/>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391768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1A22-44A8-8198-24F2-544880B66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B6529-C68A-9226-FACA-43DCF06A9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D3CF4-66A3-CB9F-34EB-D9FEFBD8BAF4}"/>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4A134D2A-E114-88F9-729C-76381A7A0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74BD5-0B27-099A-A7DD-6C8FD870B93F}"/>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218603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5E1D-3E49-1C8E-3465-841EDB2C8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EC86E-1D65-FE0C-70D6-D89531FE4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59E615-8938-6B48-BD51-1C0497783B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6A6F93-6227-CDB6-5D90-C541F623429F}"/>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6" name="Footer Placeholder 5">
            <a:extLst>
              <a:ext uri="{FF2B5EF4-FFF2-40B4-BE49-F238E27FC236}">
                <a16:creationId xmlns:a16="http://schemas.microsoft.com/office/drawing/2014/main" id="{F9CAF2E6-A623-24A4-4E40-727AF5461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91EBC-11AD-5882-1923-5CA10616E803}"/>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231080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0E2B-0814-2157-3594-6F6A27A79E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D763E-49BE-947F-C833-B4910AB3A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7EC1F-FA14-D079-4A3D-17D7272AF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261EBF-06FF-9659-3C75-5727C5465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B78B6-C7E7-4F1D-C9EA-8015118E6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E8852-60E2-E5FD-2DCA-034BF9AC0F06}"/>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8" name="Footer Placeholder 7">
            <a:extLst>
              <a:ext uri="{FF2B5EF4-FFF2-40B4-BE49-F238E27FC236}">
                <a16:creationId xmlns:a16="http://schemas.microsoft.com/office/drawing/2014/main" id="{D1DB5DF1-D0BE-AF45-B73A-319A8D8B2B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03D0AA-A46A-0D8B-3402-B4B49601D0C8}"/>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38594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874D-9CDD-132F-E077-84EA6BDA7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BCFC10-91D3-E405-66CF-D6B48E71823D}"/>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4" name="Footer Placeholder 3">
            <a:extLst>
              <a:ext uri="{FF2B5EF4-FFF2-40B4-BE49-F238E27FC236}">
                <a16:creationId xmlns:a16="http://schemas.microsoft.com/office/drawing/2014/main" id="{0FB73D9F-384E-F7E0-73E1-7D7156ABBA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267D1A-FC67-DBF8-06C7-55A23A9AF6EB}"/>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203689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9335-4AC6-AAEF-F65B-14D0A8179F7F}"/>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3" name="Footer Placeholder 2">
            <a:extLst>
              <a:ext uri="{FF2B5EF4-FFF2-40B4-BE49-F238E27FC236}">
                <a16:creationId xmlns:a16="http://schemas.microsoft.com/office/drawing/2014/main" id="{23273B7E-F1C3-0094-CDF2-C015C8C091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3D6727-20B2-F652-BA16-04E196CD1B12}"/>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287742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98FA-A3FA-E783-D83B-FA09EE5E6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40779E-72DF-4149-8482-B67716128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1B7DA8-8F2F-2BCF-6366-0F07C4DFC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7C9A1-010D-968A-68F6-DC0185CE88BE}"/>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6" name="Footer Placeholder 5">
            <a:extLst>
              <a:ext uri="{FF2B5EF4-FFF2-40B4-BE49-F238E27FC236}">
                <a16:creationId xmlns:a16="http://schemas.microsoft.com/office/drawing/2014/main" id="{DD911B8D-DD7B-0E07-72E3-0F9BDDCC55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60173-C901-0FD6-461A-957E0084B3F4}"/>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92221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6E05-B334-E036-8CC0-4A7FD8FFF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568213-B260-2BBD-F830-2B44315FB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2D7694-56AE-A87B-40A7-0DD58F3E2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2C47E-A545-9627-7839-E528CB4EBCC4}"/>
              </a:ext>
            </a:extLst>
          </p:cNvPr>
          <p:cNvSpPr>
            <a:spLocks noGrp="1"/>
          </p:cNvSpPr>
          <p:nvPr>
            <p:ph type="dt" sz="half" idx="10"/>
          </p:nvPr>
        </p:nvSpPr>
        <p:spPr/>
        <p:txBody>
          <a:bodyPr/>
          <a:lstStyle/>
          <a:p>
            <a:fld id="{D52DBDD4-5BC3-4549-807B-A3E33AA6B386}" type="datetimeFigureOut">
              <a:rPr lang="en-IN" smtClean="0"/>
              <a:t>03-01-2024</a:t>
            </a:fld>
            <a:endParaRPr lang="en-IN"/>
          </a:p>
        </p:txBody>
      </p:sp>
      <p:sp>
        <p:nvSpPr>
          <p:cNvPr id="6" name="Footer Placeholder 5">
            <a:extLst>
              <a:ext uri="{FF2B5EF4-FFF2-40B4-BE49-F238E27FC236}">
                <a16:creationId xmlns:a16="http://schemas.microsoft.com/office/drawing/2014/main" id="{6B2AE594-5715-E74B-5BA0-681F7A5B7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DB8CA-EC1A-C5AC-A325-58CF41FD93DF}"/>
              </a:ext>
            </a:extLst>
          </p:cNvPr>
          <p:cNvSpPr>
            <a:spLocks noGrp="1"/>
          </p:cNvSpPr>
          <p:nvPr>
            <p:ph type="sldNum" sz="quarter" idx="12"/>
          </p:nvPr>
        </p:nvSpPr>
        <p:spPr/>
        <p:txBody>
          <a:bodyPr/>
          <a:lstStyle/>
          <a:p>
            <a:fld id="{C14D6BBC-508D-47EE-8F29-B01C2060C604}" type="slidenum">
              <a:rPr lang="en-IN" smtClean="0"/>
              <a:t>‹#›</a:t>
            </a:fld>
            <a:endParaRPr lang="en-IN"/>
          </a:p>
        </p:txBody>
      </p:sp>
    </p:spTree>
    <p:extLst>
      <p:ext uri="{BB962C8B-B14F-4D97-AF65-F5344CB8AC3E}">
        <p14:creationId xmlns:p14="http://schemas.microsoft.com/office/powerpoint/2010/main" val="150252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D59D7-B4F1-58D9-A9E0-D4B4FEDD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A855F8-0EDE-F75A-91EB-AF9993F74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32DE2-E328-815F-CE1B-36143C019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DBDD4-5BC3-4549-807B-A3E33AA6B386}" type="datetimeFigureOut">
              <a:rPr lang="en-IN" smtClean="0"/>
              <a:t>03-01-2024</a:t>
            </a:fld>
            <a:endParaRPr lang="en-IN"/>
          </a:p>
        </p:txBody>
      </p:sp>
      <p:sp>
        <p:nvSpPr>
          <p:cNvPr id="5" name="Footer Placeholder 4">
            <a:extLst>
              <a:ext uri="{FF2B5EF4-FFF2-40B4-BE49-F238E27FC236}">
                <a16:creationId xmlns:a16="http://schemas.microsoft.com/office/drawing/2014/main" id="{02958396-65F4-9ED9-F2CC-E8F6B2A10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52CFF1-F966-8CEC-33EF-4672430A7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D6BBC-508D-47EE-8F29-B01C2060C604}" type="slidenum">
              <a:rPr lang="en-IN" smtClean="0"/>
              <a:t>‹#›</a:t>
            </a:fld>
            <a:endParaRPr lang="en-IN"/>
          </a:p>
        </p:txBody>
      </p:sp>
    </p:spTree>
    <p:extLst>
      <p:ext uri="{BB962C8B-B14F-4D97-AF65-F5344CB8AC3E}">
        <p14:creationId xmlns:p14="http://schemas.microsoft.com/office/powerpoint/2010/main" val="3552267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186F-7CCC-CA87-559C-8E3676B673B3}"/>
              </a:ext>
            </a:extLst>
          </p:cNvPr>
          <p:cNvSpPr>
            <a:spLocks noGrp="1"/>
          </p:cNvSpPr>
          <p:nvPr>
            <p:ph type="title"/>
          </p:nvPr>
        </p:nvSpPr>
        <p:spPr>
          <a:xfrm flipV="1">
            <a:off x="838200" y="1690688"/>
            <a:ext cx="45719" cy="63467"/>
          </a:xfrm>
        </p:spPr>
        <p:txBody>
          <a:bodyPr>
            <a:normAutofit fontScale="90000"/>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5F237A7E-9340-BAD3-16A2-94A99A4C9D93}"/>
              </a:ext>
            </a:extLst>
          </p:cNvPr>
          <p:cNvSpPr>
            <a:spLocks noGrp="1"/>
          </p:cNvSpPr>
          <p:nvPr>
            <p:ph idx="1"/>
          </p:nvPr>
        </p:nvSpPr>
        <p:spPr/>
        <p:txBody>
          <a:bodyPr/>
          <a:lstStyle/>
          <a:p>
            <a:pPr algn="l"/>
            <a:r>
              <a:rPr lang="en-US" b="1" i="0" dirty="0">
                <a:solidFill>
                  <a:srgbClr val="374151"/>
                </a:solidFill>
                <a:effectLst/>
                <a:latin typeface="Söhne"/>
              </a:rPr>
              <a:t>Demystifying the Document and Window Objects in the DOM</a:t>
            </a:r>
            <a:endParaRPr lang="en-US" b="0" i="0" dirty="0">
              <a:solidFill>
                <a:srgbClr val="374151"/>
              </a:solidFill>
              <a:effectLst/>
              <a:latin typeface="Söhne"/>
            </a:endParaRPr>
          </a:p>
          <a:p>
            <a:pPr algn="l"/>
            <a:r>
              <a:rPr lang="en-US" b="0" i="0" dirty="0">
                <a:solidFill>
                  <a:srgbClr val="374151"/>
                </a:solidFill>
                <a:effectLst/>
                <a:latin typeface="Söhne"/>
              </a:rPr>
              <a:t>In the realm of web development, where code weaves the fabric of online experiences, two essential objects, the Document and Window, stand prominently within the Document Object Model (DOM). These objects play pivotal roles in shaping the user interface and interactions on web pages. However, distinguishing between these entities and comprehending their distinct functions is crucial for crafting robust web applications.</a:t>
            </a:r>
          </a:p>
          <a:p>
            <a:endParaRPr lang="en-IN" dirty="0"/>
          </a:p>
        </p:txBody>
      </p:sp>
    </p:spTree>
    <p:extLst>
      <p:ext uri="{BB962C8B-B14F-4D97-AF65-F5344CB8AC3E}">
        <p14:creationId xmlns:p14="http://schemas.microsoft.com/office/powerpoint/2010/main" val="398239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083F-81FA-B523-0C2A-1424C91D40C6}"/>
              </a:ext>
            </a:extLst>
          </p:cNvPr>
          <p:cNvSpPr>
            <a:spLocks noGrp="1"/>
          </p:cNvSpPr>
          <p:nvPr>
            <p:ph type="title"/>
          </p:nvPr>
        </p:nvSpPr>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EB19D9D7-7B49-BEF4-7253-7C76F102B1AF}"/>
              </a:ext>
            </a:extLst>
          </p:cNvPr>
          <p:cNvSpPr>
            <a:spLocks noGrp="1"/>
          </p:cNvSpPr>
          <p:nvPr>
            <p:ph idx="1"/>
          </p:nvPr>
        </p:nvSpPr>
        <p:spPr/>
        <p:txBody>
          <a:bodyPr>
            <a:normAutofit fontScale="77500" lnSpcReduction="20000"/>
          </a:bodyPr>
          <a:lstStyle/>
          <a:p>
            <a:pPr algn="l"/>
            <a:r>
              <a:rPr lang="en-US" b="1" i="0" dirty="0">
                <a:effectLst/>
                <a:latin typeface="Söhne"/>
              </a:rPr>
              <a:t>The Document Object: Unveiling Web Content</a:t>
            </a:r>
          </a:p>
          <a:p>
            <a:pPr algn="l"/>
            <a:r>
              <a:rPr lang="en-US" b="0" i="0" dirty="0">
                <a:solidFill>
                  <a:srgbClr val="374151"/>
                </a:solidFill>
                <a:effectLst/>
                <a:latin typeface="Söhne"/>
              </a:rPr>
              <a:t>The </a:t>
            </a:r>
            <a:r>
              <a:rPr lang="en-US" b="1" i="0" dirty="0">
                <a:solidFill>
                  <a:srgbClr val="374151"/>
                </a:solidFill>
                <a:effectLst/>
                <a:latin typeface="Söhne"/>
              </a:rPr>
              <a:t>Document Object</a:t>
            </a:r>
            <a:r>
              <a:rPr lang="en-US" b="0" i="0" dirty="0">
                <a:solidFill>
                  <a:srgbClr val="374151"/>
                </a:solidFill>
                <a:effectLst/>
                <a:latin typeface="Söhne"/>
              </a:rPr>
              <a:t> represents the entire HTML document loaded in the browser window. It serves as a container for all the content displayed on a web page, encapsulating elements such as text, images, forms, scripts, and more. This object provides an interface to interact with the structure, content, and styling of the web page.</a:t>
            </a:r>
          </a:p>
          <a:p>
            <a:pPr algn="l"/>
            <a:r>
              <a:rPr lang="en-US" b="0" i="0" dirty="0">
                <a:effectLst/>
                <a:latin typeface="Söhne"/>
              </a:rPr>
              <a:t>Key Characteristics of the Document Object:</a:t>
            </a:r>
          </a:p>
          <a:p>
            <a:pPr algn="l">
              <a:buFont typeface="+mj-lt"/>
              <a:buAutoNum type="arabicPeriod"/>
            </a:pPr>
            <a:r>
              <a:rPr lang="en-US" b="1" i="0" dirty="0">
                <a:solidFill>
                  <a:srgbClr val="374151"/>
                </a:solidFill>
                <a:effectLst/>
                <a:latin typeface="Söhne"/>
              </a:rPr>
              <a:t>Hierarchical Structure:</a:t>
            </a:r>
            <a:r>
              <a:rPr lang="en-US" b="0" i="0" dirty="0">
                <a:solidFill>
                  <a:srgbClr val="374151"/>
                </a:solidFill>
                <a:effectLst/>
                <a:latin typeface="Söhne"/>
              </a:rPr>
              <a:t> The Document Object presents a hierarchical tree-like structure, wherein elements nest within each other to form a coherent layout.</a:t>
            </a:r>
          </a:p>
          <a:p>
            <a:pPr algn="l">
              <a:buFont typeface="+mj-lt"/>
              <a:buAutoNum type="arabicPeriod"/>
            </a:pPr>
            <a:r>
              <a:rPr lang="en-US" b="1" i="0" dirty="0">
                <a:solidFill>
                  <a:srgbClr val="374151"/>
                </a:solidFill>
                <a:effectLst/>
                <a:latin typeface="Söhne"/>
              </a:rPr>
              <a:t>Methods and Properties:</a:t>
            </a:r>
            <a:r>
              <a:rPr lang="en-US" b="0" i="0" dirty="0">
                <a:solidFill>
                  <a:srgbClr val="374151"/>
                </a:solidFill>
                <a:effectLst/>
                <a:latin typeface="Söhne"/>
              </a:rPr>
              <a:t> It offers methods and properties to access, modify, or manipulate the content, allowing developers to dynamically alter the document's structure, content, and styles.</a:t>
            </a:r>
          </a:p>
          <a:p>
            <a:pPr algn="l">
              <a:buFont typeface="+mj-lt"/>
              <a:buAutoNum type="arabicPeriod"/>
            </a:pPr>
            <a:r>
              <a:rPr lang="en-US" b="1" i="0" dirty="0">
                <a:solidFill>
                  <a:srgbClr val="374151"/>
                </a:solidFill>
                <a:effectLst/>
                <a:latin typeface="Söhne"/>
              </a:rPr>
              <a:t>Representative Interface:</a:t>
            </a:r>
            <a:r>
              <a:rPr lang="en-US" b="0" i="0" dirty="0">
                <a:solidFill>
                  <a:srgbClr val="374151"/>
                </a:solidFill>
                <a:effectLst/>
                <a:latin typeface="Söhne"/>
              </a:rPr>
              <a:t> The Document Object serves as a representative interface for the entire document, enabling scripts to access and modify various elements within the web page.</a:t>
            </a:r>
          </a:p>
          <a:p>
            <a:endParaRPr lang="en-IN" dirty="0"/>
          </a:p>
        </p:txBody>
      </p:sp>
    </p:spTree>
    <p:extLst>
      <p:ext uri="{BB962C8B-B14F-4D97-AF65-F5344CB8AC3E}">
        <p14:creationId xmlns:p14="http://schemas.microsoft.com/office/powerpoint/2010/main" val="47051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3B0-9747-496D-EEB6-26A73479A69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B000E05-099E-E3A7-1A46-0FCEFF8DD30E}"/>
              </a:ext>
            </a:extLst>
          </p:cNvPr>
          <p:cNvSpPr>
            <a:spLocks noGrp="1"/>
          </p:cNvSpPr>
          <p:nvPr>
            <p:ph idx="1"/>
          </p:nvPr>
        </p:nvSpPr>
        <p:spPr/>
        <p:txBody>
          <a:bodyPr>
            <a:normAutofit fontScale="85000" lnSpcReduction="20000"/>
          </a:bodyPr>
          <a:lstStyle/>
          <a:p>
            <a:pPr algn="l"/>
            <a:r>
              <a:rPr lang="en-US" b="1" i="0" dirty="0">
                <a:effectLst/>
                <a:latin typeface="Söhne"/>
              </a:rPr>
              <a:t>The Window Object: Gateway to Browser Functionality</a:t>
            </a:r>
          </a:p>
          <a:p>
            <a:pPr algn="l"/>
            <a:r>
              <a:rPr lang="en-US" b="0" i="0" dirty="0">
                <a:solidFill>
                  <a:srgbClr val="374151"/>
                </a:solidFill>
                <a:effectLst/>
                <a:latin typeface="Söhne"/>
              </a:rPr>
              <a:t>In contrast, the </a:t>
            </a:r>
            <a:r>
              <a:rPr lang="en-US" b="1" i="0" dirty="0">
                <a:solidFill>
                  <a:srgbClr val="374151"/>
                </a:solidFill>
                <a:effectLst/>
                <a:latin typeface="Söhne"/>
              </a:rPr>
              <a:t>Window Object</a:t>
            </a:r>
            <a:r>
              <a:rPr lang="en-US" b="0" i="0" dirty="0">
                <a:solidFill>
                  <a:srgbClr val="374151"/>
                </a:solidFill>
                <a:effectLst/>
                <a:latin typeface="Söhne"/>
              </a:rPr>
              <a:t> embodies the browser window containing the Document. It encompasses not only the Document Object but also controls various aspects of the browser's functionalities, including navigation, location, history, and timing.</a:t>
            </a:r>
          </a:p>
          <a:p>
            <a:pPr algn="l"/>
            <a:r>
              <a:rPr lang="en-US" b="0" i="0" dirty="0">
                <a:effectLst/>
                <a:latin typeface="Söhne"/>
              </a:rPr>
              <a:t>Notable Characteristics of the Window Object:</a:t>
            </a:r>
          </a:p>
          <a:p>
            <a:pPr algn="l">
              <a:buFont typeface="+mj-lt"/>
              <a:buAutoNum type="arabicPeriod"/>
            </a:pPr>
            <a:r>
              <a:rPr lang="en-US" b="1" i="0" dirty="0">
                <a:solidFill>
                  <a:srgbClr val="374151"/>
                </a:solidFill>
                <a:effectLst/>
                <a:latin typeface="Söhne"/>
              </a:rPr>
              <a:t>Global Scope:</a:t>
            </a:r>
            <a:r>
              <a:rPr lang="en-US" b="0" i="0" dirty="0">
                <a:solidFill>
                  <a:srgbClr val="374151"/>
                </a:solidFill>
                <a:effectLst/>
                <a:latin typeface="Söhne"/>
              </a:rPr>
              <a:t> The Window Object is the global object in the browser's JavaScript environment. Any variable or function declared without a specific scope belongs to the Window Object.</a:t>
            </a:r>
          </a:p>
          <a:p>
            <a:pPr algn="l">
              <a:buFont typeface="+mj-lt"/>
              <a:buAutoNum type="arabicPeriod"/>
            </a:pPr>
            <a:r>
              <a:rPr lang="en-US" b="1" i="0" dirty="0">
                <a:solidFill>
                  <a:srgbClr val="374151"/>
                </a:solidFill>
                <a:effectLst/>
                <a:latin typeface="Söhne"/>
              </a:rPr>
              <a:t>Browser Interaction:</a:t>
            </a:r>
            <a:r>
              <a:rPr lang="en-US" b="0" i="0" dirty="0">
                <a:solidFill>
                  <a:srgbClr val="374151"/>
                </a:solidFill>
                <a:effectLst/>
                <a:latin typeface="Söhne"/>
              </a:rPr>
              <a:t> It facilitates interactions with the browser, allowing control over the window's properties (like size and position), navigation (loading URLs), and accessing browser-specific functionalities.</a:t>
            </a:r>
          </a:p>
          <a:p>
            <a:pPr algn="l">
              <a:buFont typeface="+mj-lt"/>
              <a:buAutoNum type="arabicPeriod"/>
            </a:pPr>
            <a:r>
              <a:rPr lang="en-US" b="1" i="0" dirty="0">
                <a:solidFill>
                  <a:srgbClr val="374151"/>
                </a:solidFill>
                <a:effectLst/>
                <a:latin typeface="Söhne"/>
              </a:rPr>
              <a:t>Event Handling:</a:t>
            </a:r>
            <a:r>
              <a:rPr lang="en-US" b="0" i="0" dirty="0">
                <a:solidFill>
                  <a:srgbClr val="374151"/>
                </a:solidFill>
                <a:effectLst/>
                <a:latin typeface="Söhne"/>
              </a:rPr>
              <a:t> The Window Object manages events triggered by user actions or the browser itself, enabling developers to define responses to these events.</a:t>
            </a:r>
          </a:p>
          <a:p>
            <a:endParaRPr lang="en-IN" dirty="0"/>
          </a:p>
        </p:txBody>
      </p:sp>
    </p:spTree>
    <p:extLst>
      <p:ext uri="{BB962C8B-B14F-4D97-AF65-F5344CB8AC3E}">
        <p14:creationId xmlns:p14="http://schemas.microsoft.com/office/powerpoint/2010/main" val="276711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B367-5DC0-97B3-D2AE-46969A2D5F6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8F88B94-AE99-EF25-D4FB-9CBE12F81E13}"/>
              </a:ext>
            </a:extLst>
          </p:cNvPr>
          <p:cNvSpPr>
            <a:spLocks noGrp="1"/>
          </p:cNvSpPr>
          <p:nvPr>
            <p:ph idx="1"/>
          </p:nvPr>
        </p:nvSpPr>
        <p:spPr/>
        <p:txBody>
          <a:bodyPr>
            <a:normAutofit fontScale="70000" lnSpcReduction="20000"/>
          </a:bodyPr>
          <a:lstStyle/>
          <a:p>
            <a:pPr algn="l"/>
            <a:r>
              <a:rPr lang="en-US" b="1" i="0" dirty="0">
                <a:effectLst/>
                <a:latin typeface="Söhne"/>
              </a:rPr>
              <a:t>Different Yet Interconnected</a:t>
            </a:r>
          </a:p>
          <a:p>
            <a:pPr algn="l"/>
            <a:r>
              <a:rPr lang="en-US" b="0" i="0" dirty="0">
                <a:solidFill>
                  <a:srgbClr val="374151"/>
                </a:solidFill>
                <a:effectLst/>
                <a:latin typeface="Söhne"/>
              </a:rPr>
              <a:t>While the Document and Window Objects serve distinct purposes, they are intricately interconnected within the DOM. The Window Object acts as a container for the Document Object, providing the environment where the document resides and interacts with the browser.</a:t>
            </a:r>
          </a:p>
          <a:p>
            <a:pPr algn="l"/>
            <a:r>
              <a:rPr lang="en-US" b="0" i="0" dirty="0">
                <a:solidFill>
                  <a:srgbClr val="374151"/>
                </a:solidFill>
                <a:effectLst/>
                <a:latin typeface="Söhne"/>
              </a:rPr>
              <a:t>Developers often utilize the interplay between these objects to create dynamic web experiences. For instance, accessing the Document Object from the Window Object allows modifications to the content displayed on the web page, facilitating responsive and interactive designs.</a:t>
            </a:r>
          </a:p>
          <a:p>
            <a:pPr algn="l"/>
            <a:r>
              <a:rPr lang="en-US" b="1" i="0" dirty="0">
                <a:effectLst/>
                <a:latin typeface="Söhne"/>
              </a:rPr>
              <a:t>Conclusion: Harnessing the Power of the DOM</a:t>
            </a:r>
          </a:p>
          <a:p>
            <a:pPr algn="l"/>
            <a:r>
              <a:rPr lang="en-US" b="0" i="0" dirty="0">
                <a:solidFill>
                  <a:srgbClr val="374151"/>
                </a:solidFill>
                <a:effectLst/>
                <a:latin typeface="Söhne"/>
              </a:rPr>
              <a:t>In summary, the Document and Window Objects form the backbone of the DOM, playing pivotal roles in web development. Understanding their unique functionalities and relationships empowers developers to craft engaging, responsive, and functional web applications.</a:t>
            </a:r>
          </a:p>
          <a:p>
            <a:pPr algn="l"/>
            <a:r>
              <a:rPr lang="en-US" b="0" i="0" dirty="0">
                <a:solidFill>
                  <a:srgbClr val="374151"/>
                </a:solidFill>
                <a:effectLst/>
                <a:latin typeface="Söhne"/>
              </a:rPr>
              <a:t>Harnessing the potential of these objects enables the creation of immersive web experiences that seamlessly blend content, functionality, and user interactions.</a:t>
            </a:r>
          </a:p>
          <a:p>
            <a:pPr algn="l"/>
            <a:r>
              <a:rPr lang="en-US" b="0" i="0" dirty="0">
                <a:solidFill>
                  <a:srgbClr val="374151"/>
                </a:solidFill>
                <a:effectLst/>
                <a:latin typeface="Söhne"/>
              </a:rPr>
              <a:t>In the realm of web development, mastering the nuances of the Document and Window Objects within the DOM unlocks the gateway to building compelling digital landscapes.</a:t>
            </a:r>
            <a:br>
              <a:rPr lang="en-US" dirty="0"/>
            </a:br>
            <a:endParaRPr lang="en-IN" dirty="0"/>
          </a:p>
        </p:txBody>
      </p:sp>
    </p:spTree>
    <p:extLst>
      <p:ext uri="{BB962C8B-B14F-4D97-AF65-F5344CB8AC3E}">
        <p14:creationId xmlns:p14="http://schemas.microsoft.com/office/powerpoint/2010/main" val="1195781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584</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N_I_N_J_A .</dc:creator>
  <cp:lastModifiedBy>N_I_N_J_A .</cp:lastModifiedBy>
  <cp:revision>1</cp:revision>
  <dcterms:created xsi:type="dcterms:W3CDTF">2024-01-03T06:13:28Z</dcterms:created>
  <dcterms:modified xsi:type="dcterms:W3CDTF">2024-01-03T06:15:11Z</dcterms:modified>
</cp:coreProperties>
</file>