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0" r:id="rId2"/>
    <p:sldMasterId id="2147483648" r:id="rId3"/>
  </p:sldMasterIdLst>
  <p:notesMasterIdLst>
    <p:notesMasterId r:id="rId12"/>
  </p:notesMasterIdLst>
  <p:handoutMasterIdLst>
    <p:handoutMasterId r:id="rId13"/>
  </p:handoutMasterIdLst>
  <p:sldIdLst>
    <p:sldId id="259" r:id="rId4"/>
    <p:sldId id="257" r:id="rId5"/>
    <p:sldId id="256"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522667178612762"/>
          <c:y val="3.98629342823432E-2"/>
          <c:w val="0.86230200703574"/>
          <c:h val="0.86367567014457691"/>
        </c:manualLayout>
      </c:layout>
      <c:areaChart>
        <c:grouping val="standard"/>
        <c:varyColors val="0"/>
        <c:ser>
          <c:idx val="0"/>
          <c:order val="0"/>
          <c:tx>
            <c:v/>
          </c:tx>
          <c:spPr>
            <a:solidFill>
              <a:schemeClr val="accent3">
                <a:lumMod val="40000"/>
                <a:lumOff val="60000"/>
              </a:schemeClr>
            </a:solidFill>
            <a:ln>
              <a:noFill/>
            </a:ln>
            <a:effectLst/>
          </c:spPr>
          <c:cat>
            <c:strRef>
              <c:f>'Cost to Produce Forecast'!$C$36:$N$36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'Cost to Produce Forecast'!$C$11:$N$11</c:f>
              <c:numCache>
                <c:formatCode>"$"#,##0.00;[Red]\-"$"#,##0.00</c:formatCode>
                <c:ptCount val="12"/>
                <c:pt idx="0">
                  <c:v>38.943067984802724</c:v>
                </c:pt>
                <c:pt idx="1">
                  <c:v>40.982085995288685</c:v>
                </c:pt>
                <c:pt idx="2">
                  <c:v>44.817702470318515</c:v>
                </c:pt>
                <c:pt idx="3">
                  <c:v>44.361942232321063</c:v>
                </c:pt>
                <c:pt idx="4">
                  <c:v>47.651342406797845</c:v>
                </c:pt>
                <c:pt idx="5">
                  <c:v>50.26362278072741</c:v>
                </c:pt>
                <c:pt idx="6">
                  <c:v>56.222433386373758</c:v>
                </c:pt>
                <c:pt idx="7">
                  <c:v>62.274113760799381</c:v>
                </c:pt>
                <c:pt idx="8">
                  <c:v>69.446180461414102</c:v>
                </c:pt>
                <c:pt idx="9">
                  <c:v>74.3158831549148</c:v>
                </c:pt>
                <c:pt idx="10">
                  <c:v>72.498742684279861</c:v>
                </c:pt>
                <c:pt idx="11">
                  <c:v>71.675199169691069</c:v>
                </c:pt>
              </c:numCache>
            </c:numRef>
          </c:val>
          <c:extLst>
            <c:ext xmlns:c16="http://schemas.microsoft.com/office/drawing/2014/chart" uri="{C3380CC4-5D6E-409C-BE32-E72D297353CC}">
              <c16:uniqueId val="{00000000-DF9E-458B-997C-8635B91C2512}"/>
            </c:ext>
          </c:extLst>
        </c:ser>
        <c:ser>
          <c:idx val="1"/>
          <c:order val="1"/>
          <c:tx>
            <c:v/>
          </c:tx>
          <c:spPr>
            <a:solidFill>
              <a:schemeClr val="bg1"/>
            </a:solidFill>
            <a:ln>
              <a:noFill/>
            </a:ln>
            <a:effectLst/>
          </c:spPr>
          <c:cat>
            <c:strRef>
              <c:f>'Cost to Produce Forecast'!$C$36:$N$36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'Cost to Produce Forecast'!$C$43:$N$43</c:f>
              <c:numCache>
                <c:formatCode>"$"#,##0.00;[Red]\-"$"#,##0.00</c:formatCode>
                <c:ptCount val="12"/>
                <c:pt idx="0">
                  <c:v>32.526678699027229</c:v>
                </c:pt>
                <c:pt idx="1">
                  <c:v>35.279126160384621</c:v>
                </c:pt>
                <c:pt idx="2">
                  <c:v>36.51555804273702</c:v>
                </c:pt>
                <c:pt idx="3">
                  <c:v>37.662792954211199</c:v>
                </c:pt>
                <c:pt idx="4">
                  <c:v>40.281390970634149</c:v>
                </c:pt>
                <c:pt idx="5">
                  <c:v>38.705927071935733</c:v>
                </c:pt>
                <c:pt idx="6">
                  <c:v>36.958369215664987</c:v>
                </c:pt>
                <c:pt idx="7">
                  <c:v>35.714786045478036</c:v>
                </c:pt>
                <c:pt idx="8">
                  <c:v>34.455199540596908</c:v>
                </c:pt>
                <c:pt idx="9">
                  <c:v>34.071590402987631</c:v>
                </c:pt>
                <c:pt idx="10">
                  <c:v>34.126275692123372</c:v>
                </c:pt>
                <c:pt idx="11">
                  <c:v>33.689352807518119</c:v>
                </c:pt>
              </c:numCache>
            </c:numRef>
          </c:val>
          <c:extLst>
            <c:ext xmlns:c16="http://schemas.microsoft.com/office/drawing/2014/chart" uri="{C3380CC4-5D6E-409C-BE32-E72D297353CC}">
              <c16:uniqueId val="{00000001-DF9E-458B-997C-8635B91C2512}"/>
            </c:ext>
          </c:extLst>
        </c:ser>
        <c:dLbls>
          <c:showLegendKey val="0"/>
          <c:showVal val="0"/>
          <c:showCatName val="0"/>
          <c:showSerName val="0"/>
          <c:showPercent val="0"/>
          <c:showBubbleSize val="0"/>
        </c:dLbls>
        <c:axId val="463427416"/>
        <c:axId val="463425448"/>
      </c:areaChart>
      <c:lineChart>
        <c:grouping val="standard"/>
        <c:varyColors val="0"/>
        <c:ser>
          <c:idx val="2"/>
          <c:order val="2"/>
          <c:tx>
            <c:v>Forecast</c:v>
          </c:tx>
          <c:spPr>
            <a:ln w="28575" cap="rnd">
              <a:solidFill>
                <a:schemeClr val="accent3"/>
              </a:solidFill>
              <a:round/>
            </a:ln>
            <a:effectLst/>
          </c:spPr>
          <c:marker>
            <c:symbol val="none"/>
          </c:marker>
          <c:dLbls>
            <c:spPr>
              <a:solidFill>
                <a:schemeClr val="accent5">
                  <a:lumMod val="20000"/>
                  <a:lumOff val="80000"/>
                </a:schemeClr>
              </a:solid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'Cost to Produce Forecast'!$C$11:$N$11</c:f>
              <c:numCache>
                <c:formatCode>"$"#,##0.00;[Red]\-"$"#,##0.00</c:formatCode>
                <c:ptCount val="12"/>
                <c:pt idx="0">
                  <c:v>38.943067984802724</c:v>
                </c:pt>
                <c:pt idx="1">
                  <c:v>40.982085995288685</c:v>
                </c:pt>
                <c:pt idx="2">
                  <c:v>44.817702470318515</c:v>
                </c:pt>
                <c:pt idx="3">
                  <c:v>44.361942232321063</c:v>
                </c:pt>
                <c:pt idx="4">
                  <c:v>47.651342406797845</c:v>
                </c:pt>
                <c:pt idx="5">
                  <c:v>50.26362278072741</c:v>
                </c:pt>
                <c:pt idx="6">
                  <c:v>56.222433386373758</c:v>
                </c:pt>
                <c:pt idx="7">
                  <c:v>62.274113760799381</c:v>
                </c:pt>
                <c:pt idx="8">
                  <c:v>69.446180461414102</c:v>
                </c:pt>
                <c:pt idx="9">
                  <c:v>74.3158831549148</c:v>
                </c:pt>
                <c:pt idx="10">
                  <c:v>72.498742684279861</c:v>
                </c:pt>
                <c:pt idx="11">
                  <c:v>71.675199169691069</c:v>
                </c:pt>
              </c:numCache>
            </c:numRef>
          </c:val>
          <c:smooth val="0"/>
          <c:extLst>
            <c:ext xmlns:c16="http://schemas.microsoft.com/office/drawing/2014/chart" uri="{C3380CC4-5D6E-409C-BE32-E72D297353CC}">
              <c16:uniqueId val="{00000002-DF9E-458B-997C-8635B91C2512}"/>
            </c:ext>
          </c:extLst>
        </c:ser>
        <c:ser>
          <c:idx val="3"/>
          <c:order val="3"/>
          <c:tx>
            <c:v>Actuals</c:v>
          </c:tx>
          <c:spPr>
            <a:ln w="28575" cap="rnd">
              <a:solidFill>
                <a:schemeClr val="accent4"/>
              </a:solidFill>
              <a:round/>
            </a:ln>
            <a:effectLst/>
          </c:spPr>
          <c:marker>
            <c:symbol val="none"/>
          </c:marker>
          <c:dLbls>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b"/>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'Cost to Produce Forecast'!$C$43:$N$43</c:f>
              <c:numCache>
                <c:formatCode>"$"#,##0.00;[Red]\-"$"#,##0.00</c:formatCode>
                <c:ptCount val="12"/>
                <c:pt idx="0">
                  <c:v>32.526678699027229</c:v>
                </c:pt>
                <c:pt idx="1">
                  <c:v>35.279126160384621</c:v>
                </c:pt>
                <c:pt idx="2">
                  <c:v>36.51555804273702</c:v>
                </c:pt>
                <c:pt idx="3">
                  <c:v>37.662792954211199</c:v>
                </c:pt>
                <c:pt idx="4">
                  <c:v>40.281390970634149</c:v>
                </c:pt>
                <c:pt idx="5">
                  <c:v>38.705927071935733</c:v>
                </c:pt>
                <c:pt idx="6">
                  <c:v>36.958369215664987</c:v>
                </c:pt>
                <c:pt idx="7">
                  <c:v>35.714786045478036</c:v>
                </c:pt>
                <c:pt idx="8">
                  <c:v>34.455199540596908</c:v>
                </c:pt>
                <c:pt idx="9">
                  <c:v>34.071590402987631</c:v>
                </c:pt>
                <c:pt idx="10">
                  <c:v>34.126275692123372</c:v>
                </c:pt>
                <c:pt idx="11">
                  <c:v>33.689352807518119</c:v>
                </c:pt>
              </c:numCache>
            </c:numRef>
          </c:val>
          <c:smooth val="0"/>
          <c:extLst>
            <c:ext xmlns:c16="http://schemas.microsoft.com/office/drawing/2014/chart" uri="{C3380CC4-5D6E-409C-BE32-E72D297353CC}">
              <c16:uniqueId val="{00000003-DF9E-458B-997C-8635B91C2512}"/>
            </c:ext>
          </c:extLst>
        </c:ser>
        <c:dLbls>
          <c:showLegendKey val="0"/>
          <c:showVal val="0"/>
          <c:showCatName val="0"/>
          <c:showSerName val="0"/>
          <c:showPercent val="0"/>
          <c:showBubbleSize val="0"/>
        </c:dLbls>
        <c:marker val="1"/>
        <c:smooth val="0"/>
        <c:axId val="463427416"/>
        <c:axId val="463425448"/>
      </c:lineChart>
      <c:catAx>
        <c:axId val="463427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3425448"/>
        <c:crosses val="autoZero"/>
        <c:auto val="1"/>
        <c:lblAlgn val="ctr"/>
        <c:lblOffset val="100"/>
        <c:noMultiLvlLbl val="0"/>
      </c:catAx>
      <c:valAx>
        <c:axId val="463425448"/>
        <c:scaling>
          <c:orientation val="minMax"/>
        </c:scaling>
        <c:delete val="0"/>
        <c:axPos val="l"/>
        <c:numFmt formatCode="&quot;$&quot;#,##0.0&quot;/MegaLitre&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3427416"/>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$/ML</a:t>
            </a:r>
            <a:r>
              <a:rPr lang="en-AU" baseline="0"/>
              <a:t> versus Market Price</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908195636748211E-2"/>
          <c:y val="0.20477338794600597"/>
          <c:w val="0.8396888667932646"/>
          <c:h val="0.77804809934305208"/>
        </c:manualLayout>
      </c:layout>
      <c:areaChart>
        <c:grouping val="standard"/>
        <c:varyColors val="0"/>
        <c:ser>
          <c:idx val="1"/>
          <c:order val="0"/>
          <c:tx>
            <c:strRef>
              <c:f>'Pseudo Cost Curve'!$B$15</c:f>
              <c:strCache>
                <c:ptCount val="1"/>
                <c:pt idx="0">
                  <c:v>Jutik</c:v>
                </c:pt>
              </c:strCache>
            </c:strRef>
          </c:tx>
          <c:spPr>
            <a:solidFill>
              <a:schemeClr val="accent5">
                <a:tint val="77000"/>
              </a:schemeClr>
            </a:solidFill>
            <a:ln>
              <a:noFill/>
            </a:ln>
            <a:effectLst/>
          </c:spPr>
          <c:dLbls>
            <c:dLbl>
              <c:idx val="0"/>
              <c:layout>
                <c:manualLayout>
                  <c:x val="5.6939501779359428E-2"/>
                  <c:y val="-0.14600550964187328"/>
                </c:manualLayout>
              </c:layout>
              <c:numFmt formatCode="&quot;$&quot;0.0\ &quot;M/L&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DDBB-4194-B937-4D90D2B37DA7}"/>
                </c:ext>
              </c:extLst>
            </c:dLbl>
            <c:dLbl>
              <c:idx val="1"/>
              <c:delete val="1"/>
              <c:extLst>
                <c:ext xmlns:c15="http://schemas.microsoft.com/office/drawing/2012/chart" uri="{CE6537A1-D6FC-4f65-9D91-7224C49458BB}"/>
                <c:ext xmlns:c16="http://schemas.microsoft.com/office/drawing/2014/chart" uri="{C3380CC4-5D6E-409C-BE32-E72D297353CC}">
                  <c16:uniqueId val="{00000001-DDBB-4194-B937-4D90D2B37DA7}"/>
                </c:ext>
              </c:extLst>
            </c:dLbl>
            <c:dLbl>
              <c:idx val="2"/>
              <c:delete val="1"/>
              <c:extLst>
                <c:ext xmlns:c15="http://schemas.microsoft.com/office/drawing/2012/chart" uri="{CE6537A1-D6FC-4f65-9D91-7224C49458BB}"/>
                <c:ext xmlns:c16="http://schemas.microsoft.com/office/drawing/2014/chart" uri="{C3380CC4-5D6E-409C-BE32-E72D297353CC}">
                  <c16:uniqueId val="{00000002-DDBB-4194-B937-4D90D2B37DA7}"/>
                </c:ext>
              </c:extLst>
            </c:dLbl>
            <c:dLbl>
              <c:idx val="3"/>
              <c:delete val="1"/>
              <c:extLst>
                <c:ext xmlns:c15="http://schemas.microsoft.com/office/drawing/2012/chart" uri="{CE6537A1-D6FC-4f65-9D91-7224C49458BB}"/>
                <c:ext xmlns:c16="http://schemas.microsoft.com/office/drawing/2014/chart" uri="{C3380CC4-5D6E-409C-BE32-E72D297353CC}">
                  <c16:uniqueId val="{00000003-DDBB-4194-B937-4D90D2B37DA7}"/>
                </c:ext>
              </c:extLst>
            </c:dLbl>
            <c:dLbl>
              <c:idx val="4"/>
              <c:delete val="1"/>
              <c:extLst>
                <c:ext xmlns:c15="http://schemas.microsoft.com/office/drawing/2012/chart" uri="{CE6537A1-D6FC-4f65-9D91-7224C49458BB}"/>
                <c:ext xmlns:c16="http://schemas.microsoft.com/office/drawing/2014/chart" uri="{C3380CC4-5D6E-409C-BE32-E72D297353CC}">
                  <c16:uniqueId val="{00000004-DDBB-4194-B937-4D90D2B37DA7}"/>
                </c:ext>
              </c:extLst>
            </c:dLbl>
            <c:dLbl>
              <c:idx val="5"/>
              <c:delete val="1"/>
              <c:extLst>
                <c:ext xmlns:c15="http://schemas.microsoft.com/office/drawing/2012/chart" uri="{CE6537A1-D6FC-4f65-9D91-7224C49458BB}"/>
                <c:ext xmlns:c16="http://schemas.microsoft.com/office/drawing/2014/chart" uri="{C3380CC4-5D6E-409C-BE32-E72D297353CC}">
                  <c16:uniqueId val="{00000005-DDBB-4194-B937-4D90D2B37DA7}"/>
                </c:ext>
              </c:extLst>
            </c:dLbl>
            <c:dLbl>
              <c:idx val="6"/>
              <c:delete val="1"/>
              <c:extLst>
                <c:ext xmlns:c15="http://schemas.microsoft.com/office/drawing/2012/chart" uri="{CE6537A1-D6FC-4f65-9D91-7224C49458BB}"/>
                <c:ext xmlns:c16="http://schemas.microsoft.com/office/drawing/2014/chart" uri="{C3380CC4-5D6E-409C-BE32-E72D297353CC}">
                  <c16:uniqueId val="{00000006-DDBB-4194-B937-4D90D2B37DA7}"/>
                </c:ext>
              </c:extLst>
            </c:dLbl>
            <c:dLbl>
              <c:idx val="7"/>
              <c:delete val="1"/>
              <c:extLst>
                <c:ext xmlns:c15="http://schemas.microsoft.com/office/drawing/2012/chart" uri="{CE6537A1-D6FC-4f65-9D91-7224C49458BB}"/>
                <c:ext xmlns:c16="http://schemas.microsoft.com/office/drawing/2014/chart" uri="{C3380CC4-5D6E-409C-BE32-E72D297353CC}">
                  <c16:uniqueId val="{00000007-DDBB-4194-B937-4D90D2B37DA7}"/>
                </c:ext>
              </c:extLst>
            </c:dLbl>
            <c:dLbl>
              <c:idx val="8"/>
              <c:delete val="1"/>
              <c:extLst>
                <c:ext xmlns:c15="http://schemas.microsoft.com/office/drawing/2012/chart" uri="{CE6537A1-D6FC-4f65-9D91-7224C49458BB}"/>
                <c:ext xmlns:c16="http://schemas.microsoft.com/office/drawing/2014/chart" uri="{C3380CC4-5D6E-409C-BE32-E72D297353CC}">
                  <c16:uniqueId val="{00000008-DDBB-4194-B937-4D90D2B37DA7}"/>
                </c:ext>
              </c:extLst>
            </c:dLbl>
            <c:dLbl>
              <c:idx val="9"/>
              <c:delete val="1"/>
              <c:extLst>
                <c:ext xmlns:c15="http://schemas.microsoft.com/office/drawing/2012/chart" uri="{CE6537A1-D6FC-4f65-9D91-7224C49458BB}"/>
                <c:ext xmlns:c16="http://schemas.microsoft.com/office/drawing/2014/chart" uri="{C3380CC4-5D6E-409C-BE32-E72D297353CC}">
                  <c16:uniqueId val="{00000009-DDBB-4194-B937-4D90D2B37DA7}"/>
                </c:ext>
              </c:extLst>
            </c:dLbl>
            <c:dLbl>
              <c:idx val="10"/>
              <c:delete val="1"/>
              <c:extLst>
                <c:ext xmlns:c15="http://schemas.microsoft.com/office/drawing/2012/chart" uri="{CE6537A1-D6FC-4f65-9D91-7224C49458BB}"/>
                <c:ext xmlns:c16="http://schemas.microsoft.com/office/drawing/2014/chart" uri="{C3380CC4-5D6E-409C-BE32-E72D297353CC}">
                  <c16:uniqueId val="{0000000A-DDBB-4194-B937-4D90D2B37DA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Curve'!$B$16:$B$26</c:f>
              <c:numCache>
                <c:formatCode>"$"#,##0.00;[Red]\-"$"#,##0.00</c:formatCode>
                <c:ptCount val="11"/>
                <c:pt idx="0">
                  <c:v>38.5209934230272</c:v>
                </c:pt>
                <c:pt idx="1">
                  <c:v>38.5209934230272</c:v>
                </c:pt>
                <c:pt idx="2" formatCode="General">
                  <c:v>0</c:v>
                </c:pt>
                <c:pt idx="3" formatCode="General">
                  <c:v>0</c:v>
                </c:pt>
                <c:pt idx="4" formatCode="General">
                  <c:v>0</c:v>
                </c:pt>
                <c:pt idx="5" formatCode="General">
                  <c:v>0</c:v>
                </c:pt>
                <c:pt idx="6" formatCode="General">
                  <c:v>0</c:v>
                </c:pt>
                <c:pt idx="7" formatCode="General">
                  <c:v>0</c:v>
                </c:pt>
                <c:pt idx="8" formatCode="General">
                  <c:v>0</c:v>
                </c:pt>
                <c:pt idx="9" formatCode="General">
                  <c:v>0</c:v>
                </c:pt>
                <c:pt idx="10" formatCode="General">
                  <c:v>0</c:v>
                </c:pt>
              </c:numCache>
            </c:numRef>
          </c:val>
          <c:extLst>
            <c:ext xmlns:c16="http://schemas.microsoft.com/office/drawing/2014/chart" uri="{C3380CC4-5D6E-409C-BE32-E72D297353CC}">
              <c16:uniqueId val="{0000000B-DDBB-4194-B937-4D90D2B37DA7}"/>
            </c:ext>
          </c:extLst>
        </c:ser>
        <c:ser>
          <c:idx val="2"/>
          <c:order val="1"/>
          <c:tx>
            <c:strRef>
              <c:f>'Pseudo Cost Curve'!$C$15</c:f>
              <c:strCache>
                <c:ptCount val="1"/>
                <c:pt idx="0">
                  <c:v>Kootha</c:v>
                </c:pt>
              </c:strCache>
            </c:strRef>
          </c:tx>
          <c:spPr>
            <a:solidFill>
              <a:schemeClr val="accent5"/>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0C-DDBB-4194-B937-4D90D2B37DA7}"/>
                </c:ext>
              </c:extLst>
            </c:dLbl>
            <c:dLbl>
              <c:idx val="1"/>
              <c:delete val="1"/>
              <c:extLst>
                <c:ext xmlns:c15="http://schemas.microsoft.com/office/drawing/2012/chart" uri="{CE6537A1-D6FC-4f65-9D91-7224C49458BB}"/>
                <c:ext xmlns:c16="http://schemas.microsoft.com/office/drawing/2014/chart" uri="{C3380CC4-5D6E-409C-BE32-E72D297353CC}">
                  <c16:uniqueId val="{0000000D-DDBB-4194-B937-4D90D2B37DA7}"/>
                </c:ext>
              </c:extLst>
            </c:dLbl>
            <c:dLbl>
              <c:idx val="2"/>
              <c:delete val="1"/>
              <c:extLst>
                <c:ext xmlns:c15="http://schemas.microsoft.com/office/drawing/2012/chart" uri="{CE6537A1-D6FC-4f65-9D91-7224C49458BB}"/>
                <c:ext xmlns:c16="http://schemas.microsoft.com/office/drawing/2014/chart" uri="{C3380CC4-5D6E-409C-BE32-E72D297353CC}">
                  <c16:uniqueId val="{0000000E-DDBB-4194-B937-4D90D2B37DA7}"/>
                </c:ext>
              </c:extLst>
            </c:dLbl>
            <c:dLbl>
              <c:idx val="3"/>
              <c:layout>
                <c:manualLayout>
                  <c:x val="5.4528339662460054E-2"/>
                  <c:y val="-0.19167886669952089"/>
                </c:manualLayout>
              </c:layout>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DDBB-4194-B937-4D90D2B37DA7}"/>
                </c:ext>
              </c:extLst>
            </c:dLbl>
            <c:dLbl>
              <c:idx val="4"/>
              <c:delete val="1"/>
              <c:extLst>
                <c:ext xmlns:c15="http://schemas.microsoft.com/office/drawing/2012/chart" uri="{CE6537A1-D6FC-4f65-9D91-7224C49458BB}"/>
                <c:ext xmlns:c16="http://schemas.microsoft.com/office/drawing/2014/chart" uri="{C3380CC4-5D6E-409C-BE32-E72D297353CC}">
                  <c16:uniqueId val="{00000010-DDBB-4194-B937-4D90D2B37DA7}"/>
                </c:ext>
              </c:extLst>
            </c:dLbl>
            <c:dLbl>
              <c:idx val="5"/>
              <c:delete val="1"/>
              <c:extLst>
                <c:ext xmlns:c15="http://schemas.microsoft.com/office/drawing/2012/chart" uri="{CE6537A1-D6FC-4f65-9D91-7224C49458BB}"/>
                <c:ext xmlns:c16="http://schemas.microsoft.com/office/drawing/2014/chart" uri="{C3380CC4-5D6E-409C-BE32-E72D297353CC}">
                  <c16:uniqueId val="{00000011-DDBB-4194-B937-4D90D2B37DA7}"/>
                </c:ext>
              </c:extLst>
            </c:dLbl>
            <c:dLbl>
              <c:idx val="6"/>
              <c:delete val="1"/>
              <c:extLst>
                <c:ext xmlns:c15="http://schemas.microsoft.com/office/drawing/2012/chart" uri="{CE6537A1-D6FC-4f65-9D91-7224C49458BB}"/>
                <c:ext xmlns:c16="http://schemas.microsoft.com/office/drawing/2014/chart" uri="{C3380CC4-5D6E-409C-BE32-E72D297353CC}">
                  <c16:uniqueId val="{00000012-DDBB-4194-B937-4D90D2B37DA7}"/>
                </c:ext>
              </c:extLst>
            </c:dLbl>
            <c:dLbl>
              <c:idx val="7"/>
              <c:delete val="1"/>
              <c:extLst>
                <c:ext xmlns:c15="http://schemas.microsoft.com/office/drawing/2012/chart" uri="{CE6537A1-D6FC-4f65-9D91-7224C49458BB}"/>
                <c:ext xmlns:c16="http://schemas.microsoft.com/office/drawing/2014/chart" uri="{C3380CC4-5D6E-409C-BE32-E72D297353CC}">
                  <c16:uniqueId val="{00000013-DDBB-4194-B937-4D90D2B37DA7}"/>
                </c:ext>
              </c:extLst>
            </c:dLbl>
            <c:dLbl>
              <c:idx val="8"/>
              <c:delete val="1"/>
              <c:extLst>
                <c:ext xmlns:c15="http://schemas.microsoft.com/office/drawing/2012/chart" uri="{CE6537A1-D6FC-4f65-9D91-7224C49458BB}"/>
                <c:ext xmlns:c16="http://schemas.microsoft.com/office/drawing/2014/chart" uri="{C3380CC4-5D6E-409C-BE32-E72D297353CC}">
                  <c16:uniqueId val="{00000014-DDBB-4194-B937-4D90D2B37DA7}"/>
                </c:ext>
              </c:extLst>
            </c:dLbl>
            <c:dLbl>
              <c:idx val="9"/>
              <c:delete val="1"/>
              <c:extLst>
                <c:ext xmlns:c15="http://schemas.microsoft.com/office/drawing/2012/chart" uri="{CE6537A1-D6FC-4f65-9D91-7224C49458BB}"/>
                <c:ext xmlns:c16="http://schemas.microsoft.com/office/drawing/2014/chart" uri="{C3380CC4-5D6E-409C-BE32-E72D297353CC}">
                  <c16:uniqueId val="{00000015-DDBB-4194-B937-4D90D2B37DA7}"/>
                </c:ext>
              </c:extLst>
            </c:dLbl>
            <c:dLbl>
              <c:idx val="10"/>
              <c:delete val="1"/>
              <c:extLst>
                <c:ext xmlns:c15="http://schemas.microsoft.com/office/drawing/2012/chart" uri="{CE6537A1-D6FC-4f65-9D91-7224C49458BB}"/>
                <c:ext xmlns:c16="http://schemas.microsoft.com/office/drawing/2014/chart" uri="{C3380CC4-5D6E-409C-BE32-E72D297353CC}">
                  <c16:uniqueId val="{00000016-DDBB-4194-B937-4D90D2B37DA7}"/>
                </c:ext>
              </c:extLst>
            </c:dLbl>
            <c:numFmt formatCode="&quot;$&quot;0.0\ &quot;M/L&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Curve'!$C$16:$C$26</c:f>
              <c:numCache>
                <c:formatCode>General</c:formatCode>
                <c:ptCount val="11"/>
                <c:pt idx="0">
                  <c:v>0</c:v>
                </c:pt>
                <c:pt idx="1">
                  <c:v>0</c:v>
                </c:pt>
                <c:pt idx="2">
                  <c:v>0</c:v>
                </c:pt>
                <c:pt idx="3" formatCode="&quot;$&quot;#,##0.00;[Red]\-&quot;$&quot;#,##0.00">
                  <c:v>56.152665039928827</c:v>
                </c:pt>
                <c:pt idx="4" formatCode="&quot;$&quot;#,##0.00;[Red]\-&quot;$&quot;#,##0.00">
                  <c:v>56.152665039928827</c:v>
                </c:pt>
                <c:pt idx="5">
                  <c:v>0</c:v>
                </c:pt>
                <c:pt idx="6">
                  <c:v>0</c:v>
                </c:pt>
                <c:pt idx="7">
                  <c:v>0</c:v>
                </c:pt>
                <c:pt idx="8">
                  <c:v>0</c:v>
                </c:pt>
                <c:pt idx="9">
                  <c:v>0</c:v>
                </c:pt>
                <c:pt idx="10">
                  <c:v>0</c:v>
                </c:pt>
              </c:numCache>
            </c:numRef>
          </c:val>
          <c:extLst>
            <c:ext xmlns:c16="http://schemas.microsoft.com/office/drawing/2014/chart" uri="{C3380CC4-5D6E-409C-BE32-E72D297353CC}">
              <c16:uniqueId val="{00000017-DDBB-4194-B937-4D90D2B37DA7}"/>
            </c:ext>
          </c:extLst>
        </c:ser>
        <c:ser>
          <c:idx val="3"/>
          <c:order val="2"/>
          <c:tx>
            <c:strRef>
              <c:f>'Pseudo Cost Curve'!$D$15</c:f>
              <c:strCache>
                <c:ptCount val="1"/>
                <c:pt idx="0">
                  <c:v>Surjek</c:v>
                </c:pt>
              </c:strCache>
            </c:strRef>
          </c:tx>
          <c:spPr>
            <a:solidFill>
              <a:schemeClr val="accent5">
                <a:shade val="76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18-DDBB-4194-B937-4D90D2B37DA7}"/>
                </c:ext>
              </c:extLst>
            </c:dLbl>
            <c:dLbl>
              <c:idx val="1"/>
              <c:delete val="1"/>
              <c:extLst>
                <c:ext xmlns:c15="http://schemas.microsoft.com/office/drawing/2012/chart" uri="{CE6537A1-D6FC-4f65-9D91-7224C49458BB}"/>
                <c:ext xmlns:c16="http://schemas.microsoft.com/office/drawing/2014/chart" uri="{C3380CC4-5D6E-409C-BE32-E72D297353CC}">
                  <c16:uniqueId val="{00000019-DDBB-4194-B937-4D90D2B37DA7}"/>
                </c:ext>
              </c:extLst>
            </c:dLbl>
            <c:dLbl>
              <c:idx val="2"/>
              <c:delete val="1"/>
              <c:extLst>
                <c:ext xmlns:c15="http://schemas.microsoft.com/office/drawing/2012/chart" uri="{CE6537A1-D6FC-4f65-9D91-7224C49458BB}"/>
                <c:ext xmlns:c16="http://schemas.microsoft.com/office/drawing/2014/chart" uri="{C3380CC4-5D6E-409C-BE32-E72D297353CC}">
                  <c16:uniqueId val="{0000001A-DDBB-4194-B937-4D90D2B37DA7}"/>
                </c:ext>
              </c:extLst>
            </c:dLbl>
            <c:dLbl>
              <c:idx val="3"/>
              <c:delete val="1"/>
              <c:extLst>
                <c:ext xmlns:c15="http://schemas.microsoft.com/office/drawing/2012/chart" uri="{CE6537A1-D6FC-4f65-9D91-7224C49458BB}"/>
                <c:ext xmlns:c16="http://schemas.microsoft.com/office/drawing/2014/chart" uri="{C3380CC4-5D6E-409C-BE32-E72D297353CC}">
                  <c16:uniqueId val="{0000001B-DDBB-4194-B937-4D90D2B37DA7}"/>
                </c:ext>
              </c:extLst>
            </c:dLbl>
            <c:dLbl>
              <c:idx val="4"/>
              <c:delete val="1"/>
              <c:extLst>
                <c:ext xmlns:c15="http://schemas.microsoft.com/office/drawing/2012/chart" uri="{CE6537A1-D6FC-4f65-9D91-7224C49458BB}"/>
                <c:ext xmlns:c16="http://schemas.microsoft.com/office/drawing/2014/chart" uri="{C3380CC4-5D6E-409C-BE32-E72D297353CC}">
                  <c16:uniqueId val="{0000001C-DDBB-4194-B937-4D90D2B37DA7}"/>
                </c:ext>
              </c:extLst>
            </c:dLbl>
            <c:dLbl>
              <c:idx val="5"/>
              <c:delete val="1"/>
              <c:extLst>
                <c:ext xmlns:c15="http://schemas.microsoft.com/office/drawing/2012/chart" uri="{CE6537A1-D6FC-4f65-9D91-7224C49458BB}"/>
                <c:ext xmlns:c16="http://schemas.microsoft.com/office/drawing/2014/chart" uri="{C3380CC4-5D6E-409C-BE32-E72D297353CC}">
                  <c16:uniqueId val="{0000001D-DDBB-4194-B937-4D90D2B37DA7}"/>
                </c:ext>
              </c:extLst>
            </c:dLbl>
            <c:dLbl>
              <c:idx val="6"/>
              <c:layout>
                <c:manualLayout>
                  <c:x val="8.890449897082367E-2"/>
                  <c:y val="-0.36511471550059738"/>
                </c:manualLayout>
              </c:layout>
              <c:numFmt formatCode="&quot;$&quot;#,##0.00_);[Red]\(&quot;$&quot;#,##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E-DDBB-4194-B937-4D90D2B37DA7}"/>
                </c:ext>
              </c:extLst>
            </c:dLbl>
            <c:dLbl>
              <c:idx val="7"/>
              <c:delete val="1"/>
              <c:extLst>
                <c:ext xmlns:c15="http://schemas.microsoft.com/office/drawing/2012/chart" uri="{CE6537A1-D6FC-4f65-9D91-7224C49458BB}"/>
                <c:ext xmlns:c16="http://schemas.microsoft.com/office/drawing/2014/chart" uri="{C3380CC4-5D6E-409C-BE32-E72D297353CC}">
                  <c16:uniqueId val="{0000001F-DDBB-4194-B937-4D90D2B37DA7}"/>
                </c:ext>
              </c:extLst>
            </c:dLbl>
            <c:dLbl>
              <c:idx val="9"/>
              <c:delete val="1"/>
              <c:extLst>
                <c:ext xmlns:c15="http://schemas.microsoft.com/office/drawing/2012/chart" uri="{CE6537A1-D6FC-4f65-9D91-7224C49458BB}"/>
                <c:ext xmlns:c16="http://schemas.microsoft.com/office/drawing/2014/chart" uri="{C3380CC4-5D6E-409C-BE32-E72D297353CC}">
                  <c16:uniqueId val="{00000020-DDBB-4194-B937-4D90D2B37DA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Curve'!$D$16:$D$26</c:f>
              <c:numCache>
                <c:formatCode>General</c:formatCode>
                <c:ptCount val="11"/>
                <c:pt idx="0">
                  <c:v>0</c:v>
                </c:pt>
                <c:pt idx="1">
                  <c:v>0</c:v>
                </c:pt>
                <c:pt idx="2">
                  <c:v>0</c:v>
                </c:pt>
                <c:pt idx="3">
                  <c:v>0</c:v>
                </c:pt>
                <c:pt idx="4">
                  <c:v>0</c:v>
                </c:pt>
                <c:pt idx="5">
                  <c:v>0</c:v>
                </c:pt>
                <c:pt idx="6" formatCode="&quot;$&quot;#,##0.00;[Red]\-&quot;$&quot;#,##0.00">
                  <c:v>115.33362993631064</c:v>
                </c:pt>
                <c:pt idx="7" formatCode="&quot;$&quot;#,##0.00;[Red]\-&quot;$&quot;#,##0.00">
                  <c:v>115.33362993631064</c:v>
                </c:pt>
                <c:pt idx="8">
                  <c:v>0</c:v>
                </c:pt>
                <c:pt idx="9">
                  <c:v>0</c:v>
                </c:pt>
                <c:pt idx="10">
                  <c:v>0</c:v>
                </c:pt>
              </c:numCache>
            </c:numRef>
          </c:val>
          <c:extLst>
            <c:ext xmlns:c16="http://schemas.microsoft.com/office/drawing/2014/chart" uri="{C3380CC4-5D6E-409C-BE32-E72D297353CC}">
              <c16:uniqueId val="{00000021-DDBB-4194-B937-4D90D2B37DA7}"/>
            </c:ext>
          </c:extLst>
        </c:ser>
        <c:ser>
          <c:idx val="4"/>
          <c:order val="3"/>
          <c:tx>
            <c:strRef>
              <c:f>'Pseudo Cost Curve'!$E$15</c:f>
              <c:strCache>
                <c:ptCount val="1"/>
                <c:pt idx="0">
                  <c:v>Overall</c:v>
                </c:pt>
              </c:strCache>
            </c:strRef>
          </c:tx>
          <c:spPr>
            <a:solidFill>
              <a:schemeClr val="accent5">
                <a:shade val="53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22-DDBB-4194-B937-4D90D2B37DA7}"/>
                </c:ext>
              </c:extLst>
            </c:dLbl>
            <c:dLbl>
              <c:idx val="1"/>
              <c:delete val="1"/>
              <c:extLst>
                <c:ext xmlns:c15="http://schemas.microsoft.com/office/drawing/2012/chart" uri="{CE6537A1-D6FC-4f65-9D91-7224C49458BB}"/>
                <c:ext xmlns:c16="http://schemas.microsoft.com/office/drawing/2014/chart" uri="{C3380CC4-5D6E-409C-BE32-E72D297353CC}">
                  <c16:uniqueId val="{00000023-DDBB-4194-B937-4D90D2B37DA7}"/>
                </c:ext>
              </c:extLst>
            </c:dLbl>
            <c:dLbl>
              <c:idx val="2"/>
              <c:delete val="1"/>
              <c:extLst>
                <c:ext xmlns:c15="http://schemas.microsoft.com/office/drawing/2012/chart" uri="{CE6537A1-D6FC-4f65-9D91-7224C49458BB}"/>
                <c:ext xmlns:c16="http://schemas.microsoft.com/office/drawing/2014/chart" uri="{C3380CC4-5D6E-409C-BE32-E72D297353CC}">
                  <c16:uniqueId val="{00000024-DDBB-4194-B937-4D90D2B37DA7}"/>
                </c:ext>
              </c:extLst>
            </c:dLbl>
            <c:dLbl>
              <c:idx val="3"/>
              <c:delete val="1"/>
              <c:extLst>
                <c:ext xmlns:c15="http://schemas.microsoft.com/office/drawing/2012/chart" uri="{CE6537A1-D6FC-4f65-9D91-7224C49458BB}"/>
                <c:ext xmlns:c16="http://schemas.microsoft.com/office/drawing/2014/chart" uri="{C3380CC4-5D6E-409C-BE32-E72D297353CC}">
                  <c16:uniqueId val="{00000025-DDBB-4194-B937-4D90D2B37DA7}"/>
                </c:ext>
              </c:extLst>
            </c:dLbl>
            <c:dLbl>
              <c:idx val="4"/>
              <c:delete val="1"/>
              <c:extLst>
                <c:ext xmlns:c15="http://schemas.microsoft.com/office/drawing/2012/chart" uri="{CE6537A1-D6FC-4f65-9D91-7224C49458BB}"/>
                <c:ext xmlns:c16="http://schemas.microsoft.com/office/drawing/2014/chart" uri="{C3380CC4-5D6E-409C-BE32-E72D297353CC}">
                  <c16:uniqueId val="{00000026-DDBB-4194-B937-4D90D2B37DA7}"/>
                </c:ext>
              </c:extLst>
            </c:dLbl>
            <c:dLbl>
              <c:idx val="5"/>
              <c:delete val="1"/>
              <c:extLst>
                <c:ext xmlns:c15="http://schemas.microsoft.com/office/drawing/2012/chart" uri="{CE6537A1-D6FC-4f65-9D91-7224C49458BB}"/>
                <c:ext xmlns:c16="http://schemas.microsoft.com/office/drawing/2014/chart" uri="{C3380CC4-5D6E-409C-BE32-E72D297353CC}">
                  <c16:uniqueId val="{00000027-DDBB-4194-B937-4D90D2B37DA7}"/>
                </c:ext>
              </c:extLst>
            </c:dLbl>
            <c:dLbl>
              <c:idx val="6"/>
              <c:delete val="1"/>
              <c:extLst>
                <c:ext xmlns:c15="http://schemas.microsoft.com/office/drawing/2012/chart" uri="{CE6537A1-D6FC-4f65-9D91-7224C49458BB}"/>
                <c:ext xmlns:c16="http://schemas.microsoft.com/office/drawing/2014/chart" uri="{C3380CC4-5D6E-409C-BE32-E72D297353CC}">
                  <c16:uniqueId val="{00000028-DDBB-4194-B937-4D90D2B37DA7}"/>
                </c:ext>
              </c:extLst>
            </c:dLbl>
            <c:dLbl>
              <c:idx val="7"/>
              <c:delete val="1"/>
              <c:extLst>
                <c:ext xmlns:c15="http://schemas.microsoft.com/office/drawing/2012/chart" uri="{CE6537A1-D6FC-4f65-9D91-7224C49458BB}"/>
                <c:ext xmlns:c16="http://schemas.microsoft.com/office/drawing/2014/chart" uri="{C3380CC4-5D6E-409C-BE32-E72D297353CC}">
                  <c16:uniqueId val="{00000029-DDBB-4194-B937-4D90D2B37DA7}"/>
                </c:ext>
              </c:extLst>
            </c:dLbl>
            <c:dLbl>
              <c:idx val="8"/>
              <c:delete val="1"/>
              <c:extLst>
                <c:ext xmlns:c15="http://schemas.microsoft.com/office/drawing/2012/chart" uri="{CE6537A1-D6FC-4f65-9D91-7224C49458BB}"/>
                <c:ext xmlns:c16="http://schemas.microsoft.com/office/drawing/2014/chart" uri="{C3380CC4-5D6E-409C-BE32-E72D297353CC}">
                  <c16:uniqueId val="{0000002A-DDBB-4194-B937-4D90D2B37DA7}"/>
                </c:ext>
              </c:extLst>
            </c:dLbl>
            <c:dLbl>
              <c:idx val="9"/>
              <c:layout>
                <c:manualLayout>
                  <c:x val="0.21945437318260538"/>
                  <c:y val="-0.25009948073639526"/>
                </c:manualLayout>
              </c:layout>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2B-DDBB-4194-B937-4D90D2B37DA7}"/>
                </c:ext>
              </c:extLst>
            </c:dLbl>
            <c:dLbl>
              <c:idx val="10"/>
              <c:delete val="1"/>
              <c:extLst>
                <c:ext xmlns:c15="http://schemas.microsoft.com/office/drawing/2012/chart" uri="{CE6537A1-D6FC-4f65-9D91-7224C49458BB}"/>
                <c:ext xmlns:c16="http://schemas.microsoft.com/office/drawing/2014/chart" uri="{C3380CC4-5D6E-409C-BE32-E72D297353CC}">
                  <c16:uniqueId val="{0000002C-DDBB-4194-B937-4D90D2B37DA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Curve'!$E$16:$E$26</c:f>
              <c:numCache>
                <c:formatCode>General</c:formatCode>
                <c:ptCount val="11"/>
                <c:pt idx="0">
                  <c:v>0</c:v>
                </c:pt>
                <c:pt idx="1">
                  <c:v>0</c:v>
                </c:pt>
                <c:pt idx="2">
                  <c:v>0</c:v>
                </c:pt>
                <c:pt idx="3">
                  <c:v>0</c:v>
                </c:pt>
                <c:pt idx="4">
                  <c:v>0</c:v>
                </c:pt>
                <c:pt idx="5">
                  <c:v>0</c:v>
                </c:pt>
                <c:pt idx="6">
                  <c:v>0</c:v>
                </c:pt>
                <c:pt idx="7">
                  <c:v>0</c:v>
                </c:pt>
                <c:pt idx="8">
                  <c:v>0</c:v>
                </c:pt>
                <c:pt idx="9" formatCode="&quot;$&quot;#,##0.00;[Red]\-&quot;$&quot;#,##0.00">
                  <c:v>71.675199169691084</c:v>
                </c:pt>
                <c:pt idx="10" formatCode="&quot;$&quot;#,##0.00;[Red]\-&quot;$&quot;#,##0.00">
                  <c:v>71.675199169691084</c:v>
                </c:pt>
              </c:numCache>
            </c:numRef>
          </c:val>
          <c:extLst>
            <c:ext xmlns:c16="http://schemas.microsoft.com/office/drawing/2014/chart" uri="{C3380CC4-5D6E-409C-BE32-E72D297353CC}">
              <c16:uniqueId val="{0000002D-DDBB-4194-B937-4D90D2B37DA7}"/>
            </c:ext>
          </c:extLst>
        </c:ser>
        <c:dLbls>
          <c:showLegendKey val="0"/>
          <c:showVal val="0"/>
          <c:showCatName val="0"/>
          <c:showSerName val="0"/>
          <c:showPercent val="0"/>
          <c:showBubbleSize val="0"/>
        </c:dLbls>
        <c:axId val="709085336"/>
        <c:axId val="709091240"/>
      </c:areaChart>
      <c:lineChart>
        <c:grouping val="standard"/>
        <c:varyColors val="0"/>
        <c:ser>
          <c:idx val="0"/>
          <c:order val="4"/>
          <c:tx>
            <c:v>Market Price</c:v>
          </c:tx>
          <c:spPr>
            <a:ln w="28575" cap="rnd">
              <a:solidFill>
                <a:schemeClr val="accent4"/>
              </a:solidFill>
              <a:prstDash val="sysDash"/>
              <a:round/>
            </a:ln>
            <a:effectLst/>
          </c:spPr>
          <c:marker>
            <c:symbol val="none"/>
          </c:marker>
          <c:val>
            <c:numRef>
              <c:f>'Pseudo Cost Curve'!$F$16:$F$26</c:f>
              <c:numCache>
                <c:formatCode>"$"#,##0.00</c:formatCode>
                <c:ptCount val="11"/>
                <c:pt idx="0">
                  <c:v>53.98</c:v>
                </c:pt>
                <c:pt idx="1">
                  <c:v>53.98</c:v>
                </c:pt>
                <c:pt idx="2">
                  <c:v>53.98</c:v>
                </c:pt>
                <c:pt idx="3">
                  <c:v>53.98</c:v>
                </c:pt>
                <c:pt idx="4">
                  <c:v>53.98</c:v>
                </c:pt>
                <c:pt idx="5">
                  <c:v>53.98</c:v>
                </c:pt>
                <c:pt idx="6">
                  <c:v>53.98</c:v>
                </c:pt>
                <c:pt idx="7">
                  <c:v>53.98</c:v>
                </c:pt>
                <c:pt idx="8">
                  <c:v>53.98</c:v>
                </c:pt>
                <c:pt idx="9">
                  <c:v>53.98</c:v>
                </c:pt>
                <c:pt idx="10">
                  <c:v>53.98</c:v>
                </c:pt>
              </c:numCache>
            </c:numRef>
          </c:val>
          <c:smooth val="0"/>
          <c:extLst>
            <c:ext xmlns:c16="http://schemas.microsoft.com/office/drawing/2014/chart" uri="{C3380CC4-5D6E-409C-BE32-E72D297353CC}">
              <c16:uniqueId val="{0000002E-DDBB-4194-B937-4D90D2B37DA7}"/>
            </c:ext>
          </c:extLst>
        </c:ser>
        <c:dLbls>
          <c:showLegendKey val="0"/>
          <c:showVal val="0"/>
          <c:showCatName val="0"/>
          <c:showSerName val="0"/>
          <c:showPercent val="0"/>
          <c:showBubbleSize val="0"/>
        </c:dLbls>
        <c:marker val="1"/>
        <c:smooth val="0"/>
        <c:axId val="448228272"/>
        <c:axId val="448229256"/>
      </c:lineChart>
      <c:dateAx>
        <c:axId val="709085336"/>
        <c:scaling>
          <c:orientation val="minMax"/>
        </c:scaling>
        <c:delete val="1"/>
        <c:axPos val="b"/>
        <c:numFmt formatCode="0" sourceLinked="1"/>
        <c:majorTickMark val="none"/>
        <c:minorTickMark val="none"/>
        <c:tickLblPos val="low"/>
        <c:crossAx val="709091240"/>
        <c:crosses val="autoZero"/>
        <c:auto val="0"/>
        <c:lblOffset val="100"/>
        <c:baseTimeUnit val="days"/>
      </c:dateAx>
      <c:valAx>
        <c:axId val="7090912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$/ML</a:t>
                </a:r>
                <a:r>
                  <a:rPr lang="en-AU" b="1" baseline="0"/>
                  <a:t> (Cost to Produce)</a:t>
                </a:r>
                <a:endParaRPr lang="en-AU"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085336"/>
        <c:crosses val="autoZero"/>
        <c:crossBetween val="midCat"/>
      </c:valAx>
      <c:valAx>
        <c:axId val="448229256"/>
        <c:scaling>
          <c:orientation val="minMax"/>
          <c:max val="14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Market Price (Weighted)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228272"/>
        <c:crosses val="max"/>
        <c:crossBetween val="between"/>
      </c:valAx>
      <c:catAx>
        <c:axId val="448228272"/>
        <c:scaling>
          <c:orientation val="minMax"/>
        </c:scaling>
        <c:delete val="1"/>
        <c:axPos val="b"/>
        <c:majorTickMark val="out"/>
        <c:minorTickMark val="none"/>
        <c:tickLblPos val="nextTo"/>
        <c:crossAx val="4482292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Actual Vs Forecast Revenue Analysis For All</a:t>
            </a:r>
            <a:r>
              <a:rPr lang="en-US" baseline="0" dirty="0"/>
              <a:t> Units</a:t>
            </a:r>
            <a:r>
              <a:rPr lang="en-US" dirty="0"/>
              <a:t> 2013-14 and</a:t>
            </a:r>
            <a:r>
              <a:rPr lang="en-US" baseline="0" dirty="0"/>
              <a:t> </a:t>
            </a:r>
            <a:r>
              <a:rPr lang="en-US" dirty="0"/>
              <a:t>2014-15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Forecast</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EBIT!$C$3:$N$3</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EBIT!$C$7:$N$7</c:f>
              <c:numCache>
                <c:formatCode>"$"#,##0.00;[Red]\-"$"#,##0.00</c:formatCode>
                <c:ptCount val="12"/>
                <c:pt idx="0">
                  <c:v>42241174.579999998</c:v>
                </c:pt>
                <c:pt idx="1">
                  <c:v>37986737.340000004</c:v>
                </c:pt>
                <c:pt idx="2">
                  <c:v>39636490.369999997</c:v>
                </c:pt>
                <c:pt idx="3">
                  <c:v>33613615.189999998</c:v>
                </c:pt>
                <c:pt idx="4">
                  <c:v>39175609.289999999</c:v>
                </c:pt>
                <c:pt idx="5">
                  <c:v>39719460.68</c:v>
                </c:pt>
                <c:pt idx="6">
                  <c:v>21155639.609999999</c:v>
                </c:pt>
                <c:pt idx="7">
                  <c:v>20613592.609999999</c:v>
                </c:pt>
                <c:pt idx="8">
                  <c:v>21458206.150000002</c:v>
                </c:pt>
                <c:pt idx="9">
                  <c:v>17841827.610000003</c:v>
                </c:pt>
                <c:pt idx="10">
                  <c:v>43124910.579999998</c:v>
                </c:pt>
                <c:pt idx="11">
                  <c:v>46204211.020000003</c:v>
                </c:pt>
              </c:numCache>
            </c:numRef>
          </c:val>
          <c:smooth val="0"/>
          <c:extLst>
            <c:ext xmlns:c16="http://schemas.microsoft.com/office/drawing/2014/chart" uri="{C3380CC4-5D6E-409C-BE32-E72D297353CC}">
              <c16:uniqueId val="{00000000-D662-4058-B28A-ECCD8540180E}"/>
            </c:ext>
          </c:extLst>
        </c:ser>
        <c:ser>
          <c:idx val="1"/>
          <c:order val="1"/>
          <c:tx>
            <c:v>Actual</c:v>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EBIT!$C$3:$N$3</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EBIT!$C$38:$N$38</c:f>
              <c:numCache>
                <c:formatCode>"$"#,##0.00;[Red]\-"$"#,##0.00</c:formatCode>
                <c:ptCount val="12"/>
                <c:pt idx="0">
                  <c:v>38072437.659999982</c:v>
                </c:pt>
                <c:pt idx="1">
                  <c:v>37838724.310000002</c:v>
                </c:pt>
                <c:pt idx="2">
                  <c:v>37189625.919999994</c:v>
                </c:pt>
                <c:pt idx="3">
                  <c:v>33675652.619999997</c:v>
                </c:pt>
                <c:pt idx="4">
                  <c:v>33632947.149999999</c:v>
                </c:pt>
                <c:pt idx="5">
                  <c:v>33587910.990000002</c:v>
                </c:pt>
                <c:pt idx="6">
                  <c:v>47789783.589999989</c:v>
                </c:pt>
                <c:pt idx="7">
                  <c:v>45323273.110000007</c:v>
                </c:pt>
                <c:pt idx="8">
                  <c:v>43393409.679999992</c:v>
                </c:pt>
                <c:pt idx="9">
                  <c:v>39715042.059999995</c:v>
                </c:pt>
                <c:pt idx="10">
                  <c:v>38291627.269999996</c:v>
                </c:pt>
                <c:pt idx="11">
                  <c:v>40937189.459999993</c:v>
                </c:pt>
              </c:numCache>
            </c:numRef>
          </c:val>
          <c:smooth val="0"/>
          <c:extLst>
            <c:ext xmlns:c16="http://schemas.microsoft.com/office/drawing/2014/chart" uri="{C3380CC4-5D6E-409C-BE32-E72D297353CC}">
              <c16:uniqueId val="{00000001-D662-4058-B28A-ECCD8540180E}"/>
            </c:ext>
          </c:extLst>
        </c:ser>
        <c:dLbls>
          <c:dLblPos val="t"/>
          <c:showLegendKey val="0"/>
          <c:showVal val="1"/>
          <c:showCatName val="0"/>
          <c:showSerName val="0"/>
          <c:showPercent val="0"/>
          <c:showBubbleSize val="0"/>
        </c:dLbls>
        <c:smooth val="0"/>
        <c:axId val="2092732143"/>
        <c:axId val="2061936223"/>
      </c:lineChart>
      <c:catAx>
        <c:axId val="209273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1936223"/>
        <c:crosses val="autoZero"/>
        <c:auto val="1"/>
        <c:lblAlgn val="ctr"/>
        <c:lblOffset val="100"/>
        <c:noMultiLvlLbl val="0"/>
      </c:catAx>
      <c:valAx>
        <c:axId val="2061936223"/>
        <c:scaling>
          <c:orientation val="minMax"/>
          <c:max val="50000000"/>
          <c:min val="10000000"/>
        </c:scaling>
        <c:delete val="0"/>
        <c:axPos val="l"/>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732143"/>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Actual Vs Forecast COGS</a:t>
            </a:r>
            <a:r>
              <a:rPr lang="en-US" baseline="0"/>
              <a:t> Analysis For All Units 2013-14 and 2014-15</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Forecast</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Sheet1!$C$1:$N$1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Sheet1!$C$5:$N$5</c:f>
              <c:numCache>
                <c:formatCode>"$"#,##0.00</c:formatCode>
                <c:ptCount val="12"/>
                <c:pt idx="0">
                  <c:v>1889220.8933999999</c:v>
                </c:pt>
                <c:pt idx="1">
                  <c:v>1860807.9966</c:v>
                </c:pt>
                <c:pt idx="2">
                  <c:v>2168916.3597999997</c:v>
                </c:pt>
                <c:pt idx="3">
                  <c:v>2540599.1751999995</c:v>
                </c:pt>
                <c:pt idx="4">
                  <c:v>2102419.4449999998</c:v>
                </c:pt>
                <c:pt idx="5">
                  <c:v>4418449.8383999998</c:v>
                </c:pt>
                <c:pt idx="6">
                  <c:v>4418449.8383999998</c:v>
                </c:pt>
                <c:pt idx="7">
                  <c:v>6010251.9983999999</c:v>
                </c:pt>
                <c:pt idx="8">
                  <c:v>5996191.9983999999</c:v>
                </c:pt>
                <c:pt idx="9">
                  <c:v>1860947.0957999998</c:v>
                </c:pt>
                <c:pt idx="10">
                  <c:v>2008140.6514000001</c:v>
                </c:pt>
                <c:pt idx="11">
                  <c:v>2081737.4292000001</c:v>
                </c:pt>
              </c:numCache>
            </c:numRef>
          </c:val>
          <c:smooth val="0"/>
          <c:extLst>
            <c:ext xmlns:c16="http://schemas.microsoft.com/office/drawing/2014/chart" uri="{C3380CC4-5D6E-409C-BE32-E72D297353CC}">
              <c16:uniqueId val="{00000000-8F1C-4408-B44C-BD859A60A1E7}"/>
            </c:ext>
          </c:extLst>
        </c:ser>
        <c:ser>
          <c:idx val="1"/>
          <c:order val="1"/>
          <c:tx>
            <c:v>Actual</c:v>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Sheet1!$C$1:$N$1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Sheet1!$C$14:$N$14</c:f>
              <c:numCache>
                <c:formatCode>"$"#,##0.00</c:formatCode>
                <c:ptCount val="12"/>
                <c:pt idx="0">
                  <c:v>1116331.3199999998</c:v>
                </c:pt>
                <c:pt idx="1">
                  <c:v>1234487.23</c:v>
                </c:pt>
                <c:pt idx="2">
                  <c:v>482610.14</c:v>
                </c:pt>
                <c:pt idx="3">
                  <c:v>343497.8</c:v>
                </c:pt>
                <c:pt idx="4">
                  <c:v>476553.11</c:v>
                </c:pt>
                <c:pt idx="5">
                  <c:v>1027193.71</c:v>
                </c:pt>
                <c:pt idx="6">
                  <c:v>924765.62999999989</c:v>
                </c:pt>
                <c:pt idx="7">
                  <c:v>1378926.77</c:v>
                </c:pt>
                <c:pt idx="8">
                  <c:v>813079.7</c:v>
                </c:pt>
                <c:pt idx="9">
                  <c:v>662179.9</c:v>
                </c:pt>
                <c:pt idx="10">
                  <c:v>804959.41</c:v>
                </c:pt>
                <c:pt idx="11">
                  <c:v>752223.82000000007</c:v>
                </c:pt>
              </c:numCache>
            </c:numRef>
          </c:val>
          <c:smooth val="0"/>
          <c:extLst>
            <c:ext xmlns:c16="http://schemas.microsoft.com/office/drawing/2014/chart" uri="{C3380CC4-5D6E-409C-BE32-E72D297353CC}">
              <c16:uniqueId val="{00000001-8F1C-4408-B44C-BD859A60A1E7}"/>
            </c:ext>
          </c:extLst>
        </c:ser>
        <c:dLbls>
          <c:dLblPos val="t"/>
          <c:showLegendKey val="0"/>
          <c:showVal val="1"/>
          <c:showCatName val="0"/>
          <c:showSerName val="0"/>
          <c:showPercent val="0"/>
          <c:showBubbleSize val="0"/>
        </c:dLbls>
        <c:smooth val="0"/>
        <c:axId val="1112793808"/>
        <c:axId val="1157159696"/>
      </c:lineChart>
      <c:catAx>
        <c:axId val="111279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7159696"/>
        <c:crosses val="autoZero"/>
        <c:auto val="1"/>
        <c:lblAlgn val="ctr"/>
        <c:lblOffset val="100"/>
        <c:noMultiLvlLbl val="0"/>
      </c:catAx>
      <c:valAx>
        <c:axId val="1157159696"/>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79380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Acutual</a:t>
            </a:r>
            <a:r>
              <a:rPr lang="en-US" baseline="0"/>
              <a:t> Vs Forecast OPEX Analysis For All Units 2013-14 and 2014-15</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Forecast</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Sheet1!$C$1:$N$1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Sheet1!$C$6:$N$6</c:f>
              <c:numCache>
                <c:formatCode>"$"#,##0.00</c:formatCode>
                <c:ptCount val="12"/>
                <c:pt idx="0">
                  <c:v>24072434.759399995</c:v>
                </c:pt>
                <c:pt idx="1">
                  <c:v>26398150.740600005</c:v>
                </c:pt>
                <c:pt idx="2">
                  <c:v>31593924.647799999</c:v>
                </c:pt>
                <c:pt idx="3">
                  <c:v>29050820.579200003</c:v>
                </c:pt>
                <c:pt idx="4">
                  <c:v>34982945.2575</c:v>
                </c:pt>
                <c:pt idx="5">
                  <c:v>36450307.987999998</c:v>
                </c:pt>
                <c:pt idx="6">
                  <c:v>33684331.348399997</c:v>
                </c:pt>
                <c:pt idx="7">
                  <c:v>36441545.609099999</c:v>
                </c:pt>
                <c:pt idx="8">
                  <c:v>38948798.976699993</c:v>
                </c:pt>
                <c:pt idx="9">
                  <c:v>29251253.890799999</c:v>
                </c:pt>
                <c:pt idx="10">
                  <c:v>34412143.156399995</c:v>
                </c:pt>
                <c:pt idx="11">
                  <c:v>38229004.424199998</c:v>
                </c:pt>
              </c:numCache>
            </c:numRef>
          </c:val>
          <c:smooth val="0"/>
          <c:extLst>
            <c:ext xmlns:c16="http://schemas.microsoft.com/office/drawing/2014/chart" uri="{C3380CC4-5D6E-409C-BE32-E72D297353CC}">
              <c16:uniqueId val="{00000000-7462-472A-A493-287E127AAFDF}"/>
            </c:ext>
          </c:extLst>
        </c:ser>
        <c:ser>
          <c:idx val="1"/>
          <c:order val="1"/>
          <c:tx>
            <c:v>Actual</c:v>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Sheet1!$C$1:$N$1</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Sheet1!$C$15:$N$15</c:f>
              <c:numCache>
                <c:formatCode>"$"#,##0.00</c:formatCode>
                <c:ptCount val="12"/>
                <c:pt idx="0">
                  <c:v>21049454.09999999</c:v>
                </c:pt>
                <c:pt idx="1">
                  <c:v>23738383.599999998</c:v>
                </c:pt>
                <c:pt idx="2">
                  <c:v>23571973.149999991</c:v>
                </c:pt>
                <c:pt idx="3">
                  <c:v>27105746.370000001</c:v>
                </c:pt>
                <c:pt idx="4">
                  <c:v>28157406.259999998</c:v>
                </c:pt>
                <c:pt idx="5">
                  <c:v>17686885.940000001</c:v>
                </c:pt>
                <c:pt idx="6">
                  <c:v>17985254.400000002</c:v>
                </c:pt>
                <c:pt idx="7">
                  <c:v>19029684.559999999</c:v>
                </c:pt>
                <c:pt idx="8">
                  <c:v>18548535.950000003</c:v>
                </c:pt>
                <c:pt idx="9">
                  <c:v>17450001.160000004</c:v>
                </c:pt>
                <c:pt idx="10">
                  <c:v>20337876.640000001</c:v>
                </c:pt>
                <c:pt idx="11">
                  <c:v>16625444.6</c:v>
                </c:pt>
              </c:numCache>
            </c:numRef>
          </c:val>
          <c:smooth val="0"/>
          <c:extLst>
            <c:ext xmlns:c16="http://schemas.microsoft.com/office/drawing/2014/chart" uri="{C3380CC4-5D6E-409C-BE32-E72D297353CC}">
              <c16:uniqueId val="{00000001-7462-472A-A493-287E127AAFDF}"/>
            </c:ext>
          </c:extLst>
        </c:ser>
        <c:dLbls>
          <c:dLblPos val="t"/>
          <c:showLegendKey val="0"/>
          <c:showVal val="1"/>
          <c:showCatName val="0"/>
          <c:showSerName val="0"/>
          <c:showPercent val="0"/>
          <c:showBubbleSize val="0"/>
        </c:dLbls>
        <c:smooth val="0"/>
        <c:axId val="1187710528"/>
        <c:axId val="1157184656"/>
      </c:lineChart>
      <c:catAx>
        <c:axId val="118771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7184656"/>
        <c:crosses val="autoZero"/>
        <c:auto val="1"/>
        <c:lblAlgn val="ctr"/>
        <c:lblOffset val="100"/>
        <c:noMultiLvlLbl val="0"/>
      </c:catAx>
      <c:valAx>
        <c:axId val="1157184656"/>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71052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Breaking</a:t>
            </a:r>
            <a:r>
              <a:rPr lang="en-US" baseline="0"/>
              <a:t> down the Cost-to-Produce Variance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Actual $/ML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Sheet1!$B$2:$M$2</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Sheet1!$B$4:$M$4</c:f>
              <c:numCache>
                <c:formatCode>"$"#,##0.00</c:formatCode>
                <c:ptCount val="12"/>
                <c:pt idx="0">
                  <c:v>32.526678699027229</c:v>
                </c:pt>
                <c:pt idx="1">
                  <c:v>35.279126160384621</c:v>
                </c:pt>
                <c:pt idx="2">
                  <c:v>36.51555804273702</c:v>
                </c:pt>
                <c:pt idx="3">
                  <c:v>37.662792954211199</c:v>
                </c:pt>
                <c:pt idx="4">
                  <c:v>40.281390970634149</c:v>
                </c:pt>
                <c:pt idx="5">
                  <c:v>38.705927071935733</c:v>
                </c:pt>
                <c:pt idx="6">
                  <c:v>36.958369215664987</c:v>
                </c:pt>
                <c:pt idx="7">
                  <c:v>35.714786045478036</c:v>
                </c:pt>
                <c:pt idx="8">
                  <c:v>34.455199540596908</c:v>
                </c:pt>
                <c:pt idx="9">
                  <c:v>34.071590402987631</c:v>
                </c:pt>
                <c:pt idx="10">
                  <c:v>34.126275692123372</c:v>
                </c:pt>
                <c:pt idx="11">
                  <c:v>33.689352807518119</c:v>
                </c:pt>
              </c:numCache>
            </c:numRef>
          </c:val>
          <c:extLst>
            <c:ext xmlns:c16="http://schemas.microsoft.com/office/drawing/2014/chart" uri="{C3380CC4-5D6E-409C-BE32-E72D297353CC}">
              <c16:uniqueId val="{00000000-FE60-4D76-B4F2-D86F7B9EFB84}"/>
            </c:ext>
          </c:extLst>
        </c:ser>
        <c:ser>
          <c:idx val="1"/>
          <c:order val="1"/>
          <c:tx>
            <c:v>Variance $/ML</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Sheet1!$B$2:$M$2</c:f>
              <c:strCache>
                <c:ptCount val="12"/>
                <c:pt idx="0">
                  <c:v>2014/Jul</c:v>
                </c:pt>
                <c:pt idx="1">
                  <c:v>2014/Aug</c:v>
                </c:pt>
                <c:pt idx="2">
                  <c:v>2014/Sep</c:v>
                </c:pt>
                <c:pt idx="3">
                  <c:v>2014/Oct</c:v>
                </c:pt>
                <c:pt idx="4">
                  <c:v>2014/Nov</c:v>
                </c:pt>
                <c:pt idx="5">
                  <c:v>2014/Dec</c:v>
                </c:pt>
                <c:pt idx="6">
                  <c:v>2015/Jan</c:v>
                </c:pt>
                <c:pt idx="7">
                  <c:v>2015/Feb</c:v>
                </c:pt>
                <c:pt idx="8">
                  <c:v>2015/Mar</c:v>
                </c:pt>
                <c:pt idx="9">
                  <c:v>2015/Apr</c:v>
                </c:pt>
                <c:pt idx="10">
                  <c:v>2015/May</c:v>
                </c:pt>
                <c:pt idx="11">
                  <c:v>2015/Jun</c:v>
                </c:pt>
              </c:strCache>
            </c:strRef>
          </c:cat>
          <c:val>
            <c:numRef>
              <c:f>Sheet1!$B$5:$M$5</c:f>
              <c:numCache>
                <c:formatCode>"$"#,##0.00</c:formatCode>
                <c:ptCount val="12"/>
                <c:pt idx="0">
                  <c:v>6.4163892857754945</c:v>
                </c:pt>
                <c:pt idx="1">
                  <c:v>5.702959834904064</c:v>
                </c:pt>
                <c:pt idx="2">
                  <c:v>8.3021444275814957</c:v>
                </c:pt>
                <c:pt idx="3">
                  <c:v>6.6991492781098643</c:v>
                </c:pt>
                <c:pt idx="4">
                  <c:v>7.3699514361636957</c:v>
                </c:pt>
                <c:pt idx="5">
                  <c:v>11.557695708791677</c:v>
                </c:pt>
                <c:pt idx="6">
                  <c:v>19.264064170708771</c:v>
                </c:pt>
                <c:pt idx="7">
                  <c:v>26.559327715321345</c:v>
                </c:pt>
                <c:pt idx="8">
                  <c:v>34.990980920817194</c:v>
                </c:pt>
                <c:pt idx="9">
                  <c:v>40.244292751927169</c:v>
                </c:pt>
                <c:pt idx="10">
                  <c:v>38.37246699215649</c:v>
                </c:pt>
                <c:pt idx="11">
                  <c:v>37.98584636217295</c:v>
                </c:pt>
              </c:numCache>
            </c:numRef>
          </c:val>
          <c:extLst>
            <c:ext xmlns:c16="http://schemas.microsoft.com/office/drawing/2014/chart" uri="{C3380CC4-5D6E-409C-BE32-E72D297353CC}">
              <c16:uniqueId val="{00000001-FE60-4D76-B4F2-D86F7B9EFB84}"/>
            </c:ext>
          </c:extLst>
        </c:ser>
        <c:dLbls>
          <c:showLegendKey val="0"/>
          <c:showVal val="1"/>
          <c:showCatName val="0"/>
          <c:showSerName val="0"/>
          <c:showPercent val="0"/>
          <c:showBubbleSize val="0"/>
        </c:dLbls>
        <c:gapWidth val="35"/>
        <c:overlap val="100"/>
        <c:axId val="1198069248"/>
        <c:axId val="1223566848"/>
      </c:barChart>
      <c:catAx>
        <c:axId val="119806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3566848"/>
        <c:crosses val="autoZero"/>
        <c:auto val="1"/>
        <c:lblAlgn val="ctr"/>
        <c:lblOffset val="100"/>
        <c:noMultiLvlLbl val="0"/>
      </c:catAx>
      <c:valAx>
        <c:axId val="12235668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Cost</a:t>
                </a:r>
                <a:r>
                  <a:rPr lang="en-US" baseline="0" dirty="0"/>
                  <a:t> to Produce Per Mega-</a:t>
                </a:r>
                <a:r>
                  <a:rPr lang="en-US" baseline="0" dirty="0" err="1"/>
                  <a:t>Litre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80692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alpha val="91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01D687-004D-4509-9D74-83E02A801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1CE252-7397-49D1-B7BB-2287330DA9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A59462-9D9F-4EC6-9CEE-3EC7DF2E058D}" type="datetimeFigureOut">
              <a:rPr lang="en-US" smtClean="0"/>
              <a:t>6/15/2020</a:t>
            </a:fld>
            <a:endParaRPr lang="en-US"/>
          </a:p>
        </p:txBody>
      </p:sp>
      <p:sp>
        <p:nvSpPr>
          <p:cNvPr id="4" name="Footer Placeholder 3">
            <a:extLst>
              <a:ext uri="{FF2B5EF4-FFF2-40B4-BE49-F238E27FC236}">
                <a16:creationId xmlns:a16="http://schemas.microsoft.com/office/drawing/2014/main" id="{9A868D11-875A-4ABA-83DE-298C319056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Source: Sourther Water Financial Records (SAP) 2013-2015</a:t>
            </a:r>
          </a:p>
        </p:txBody>
      </p:sp>
      <p:sp>
        <p:nvSpPr>
          <p:cNvPr id="5" name="Slide Number Placeholder 4">
            <a:extLst>
              <a:ext uri="{FF2B5EF4-FFF2-40B4-BE49-F238E27FC236}">
                <a16:creationId xmlns:a16="http://schemas.microsoft.com/office/drawing/2014/main" id="{4A010E01-2E99-4956-B14F-FDBC97B213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811488-882B-42D2-A4DA-492A0D206ACC}" type="slidenum">
              <a:rPr lang="en-US" smtClean="0"/>
              <a:t>‹#›</a:t>
            </a:fld>
            <a:endParaRPr lang="en-US"/>
          </a:p>
        </p:txBody>
      </p:sp>
    </p:spTree>
    <p:extLst>
      <p:ext uri="{BB962C8B-B14F-4D97-AF65-F5344CB8AC3E}">
        <p14:creationId xmlns:p14="http://schemas.microsoft.com/office/powerpoint/2010/main" val="19323962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D7372-4163-4CE1-BBA2-2801B2986B9E}"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Source: Sourther Water Financial Records (SAP) 2013-2015</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BC267-680D-4DB5-AFE8-CCD06E0D484B}" type="slidenum">
              <a:rPr lang="en-US" smtClean="0"/>
              <a:t>‹#›</a:t>
            </a:fld>
            <a:endParaRPr lang="en-US"/>
          </a:p>
        </p:txBody>
      </p:sp>
    </p:spTree>
    <p:extLst>
      <p:ext uri="{BB962C8B-B14F-4D97-AF65-F5344CB8AC3E}">
        <p14:creationId xmlns:p14="http://schemas.microsoft.com/office/powerpoint/2010/main" val="3039597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2" name="Footer Placeholder 1">
            <a:extLst>
              <a:ext uri="{FF2B5EF4-FFF2-40B4-BE49-F238E27FC236}">
                <a16:creationId xmlns:a16="http://schemas.microsoft.com/office/drawing/2014/main" id="{42280864-41E8-43C9-95C5-44DA98A15DD7}"/>
              </a:ext>
            </a:extLst>
          </p:cNvPr>
          <p:cNvSpPr>
            <a:spLocks noGrp="1"/>
          </p:cNvSpPr>
          <p:nvPr>
            <p:ph type="ftr" sz="quarter" idx="4"/>
          </p:nvPr>
        </p:nvSpPr>
        <p:spPr/>
        <p:txBody>
          <a:bodyPr/>
          <a:lstStyle/>
          <a:p>
            <a:r>
              <a:rPr lang="en-US"/>
              <a:t>Source: Sourther Water Financial Records (SAP) 2013-2015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Footer Placeholder 1">
            <a:extLst>
              <a:ext uri="{FF2B5EF4-FFF2-40B4-BE49-F238E27FC236}">
                <a16:creationId xmlns:a16="http://schemas.microsoft.com/office/drawing/2014/main" id="{4364CFF5-F864-4BE5-B4A1-820A38A0E10A}"/>
              </a:ext>
            </a:extLst>
          </p:cNvPr>
          <p:cNvSpPr>
            <a:spLocks noGrp="1"/>
          </p:cNvSpPr>
          <p:nvPr>
            <p:ph type="ftr" sz="quarter" idx="4"/>
          </p:nvPr>
        </p:nvSpPr>
        <p:spPr/>
        <p:txBody>
          <a:bodyPr/>
          <a:lstStyle/>
          <a:p>
            <a:r>
              <a:rPr lang="en-US"/>
              <a:t>Source: Sourther Water Financial Records (SAP) 2013-2015</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35BD-5FFC-40F4-A304-30F54CF78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3E8205-FDC3-49D9-94C2-D63453408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DD1200-3268-43B9-A938-806E8E76F826}"/>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5" name="Footer Placeholder 4">
            <a:extLst>
              <a:ext uri="{FF2B5EF4-FFF2-40B4-BE49-F238E27FC236}">
                <a16:creationId xmlns:a16="http://schemas.microsoft.com/office/drawing/2014/main" id="{500BAB2E-4791-4C24-8BF8-32D70A212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AA196-E0D6-459C-8A76-58C533B2A4F6}"/>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26074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C5A8-301E-4A59-AA0F-CA6CA5A3C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2D4FF-8E0A-48EE-A5DC-844D0BCE0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49344-5486-4873-938F-B94A654583CC}"/>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5" name="Footer Placeholder 4">
            <a:extLst>
              <a:ext uri="{FF2B5EF4-FFF2-40B4-BE49-F238E27FC236}">
                <a16:creationId xmlns:a16="http://schemas.microsoft.com/office/drawing/2014/main" id="{8A2D7A46-F5B5-49A8-BA24-2107CB50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D2632-346F-44F6-8626-D322E4E56D08}"/>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22546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55EBA-0CEE-4D0B-A186-B6F08CC66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35373B-D362-4792-98A6-279FD76980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150DD-B807-486D-9C3D-09A65C7CBDB5}"/>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5" name="Footer Placeholder 4">
            <a:extLst>
              <a:ext uri="{FF2B5EF4-FFF2-40B4-BE49-F238E27FC236}">
                <a16:creationId xmlns:a16="http://schemas.microsoft.com/office/drawing/2014/main" id="{3CB765C9-0499-46A3-97E9-9E7C038AA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ABA69-9F43-4629-8EB8-875354B67E32}"/>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3442797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725057"/>
            <a:ext cx="12192000" cy="2132942"/>
          </a:xfrm>
          <a:prstGeom prst="rect">
            <a:avLst/>
          </a:prstGeom>
          <a:solidFill>
            <a:srgbClr val="F2F2F2"/>
          </a:solidFill>
          <a:ln>
            <a:noFill/>
          </a:ln>
        </p:spPr>
        <p:txBody>
          <a:bodyPr spcFirstLastPara="1" wrap="square" lIns="93282" tIns="46628" rIns="93282" bIns="46628"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32"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4129"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2161" y="1621"/>
                        <a:ext cx="2159" cy="1619"/>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317489" y="3545800"/>
            <a:ext cx="10025345" cy="50244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65"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317489" y="4858154"/>
            <a:ext cx="10025345" cy="2198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28">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11064592" y="37255"/>
            <a:ext cx="894152"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16"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8812838" y="1"/>
            <a:ext cx="3379162" cy="810253"/>
          </a:xfrm>
          <a:prstGeom prst="rect">
            <a:avLst/>
          </a:prstGeom>
          <a:noFill/>
          <a:ln>
            <a:noFill/>
          </a:ln>
        </p:spPr>
      </p:pic>
    </p:spTree>
    <p:extLst>
      <p:ext uri="{BB962C8B-B14F-4D97-AF65-F5344CB8AC3E}">
        <p14:creationId xmlns:p14="http://schemas.microsoft.com/office/powerpoint/2010/main" val="2380767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7201"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2161" y="1621"/>
                        <a:ext cx="2159" cy="1619"/>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233259" y="234863"/>
            <a:ext cx="11725485" cy="29832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121030" y="905708"/>
            <a:ext cx="11951924" cy="0"/>
          </a:xfrm>
          <a:prstGeom prst="straightConnector1">
            <a:avLst/>
          </a:prstGeom>
          <a:noFill/>
          <a:ln w="25400" cap="flat" cmpd="sng">
            <a:solidFill>
              <a:srgbClr val="000000"/>
            </a:solidFill>
            <a:prstDash val="solid"/>
            <a:round/>
            <a:headEnd type="none" w="sm" len="sm"/>
            <a:tailEnd type="none" w="sm" len="sm"/>
          </a:ln>
        </p:spPr>
      </p:cxnSp>
    </p:spTree>
    <p:extLst>
      <p:ext uri="{BB962C8B-B14F-4D97-AF65-F5344CB8AC3E}">
        <p14:creationId xmlns:p14="http://schemas.microsoft.com/office/powerpoint/2010/main" val="630151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725057"/>
            <a:ext cx="12192000" cy="2132942"/>
          </a:xfrm>
          <a:prstGeom prst="rect">
            <a:avLst/>
          </a:prstGeom>
          <a:solidFill>
            <a:srgbClr val="F2F2F2"/>
          </a:solidFill>
          <a:ln>
            <a:noFill/>
          </a:ln>
        </p:spPr>
        <p:txBody>
          <a:bodyPr spcFirstLastPara="1" wrap="square" lIns="93282" tIns="46628" rIns="93282" bIns="46628"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32"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8226"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2161" y="1621"/>
                        <a:ext cx="2159" cy="1619"/>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317489" y="3545800"/>
            <a:ext cx="10025345" cy="50244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65"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317489" y="4858154"/>
            <a:ext cx="10025345" cy="2198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28">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11064592" y="37255"/>
            <a:ext cx="894152"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16"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8812838" y="1"/>
            <a:ext cx="3379162" cy="81025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053A-4F1E-4725-B5F0-8C9F970A9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12A60-190D-43ED-A747-30237E337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FA379-E663-48C9-802C-04EF48F59731}"/>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5" name="Footer Placeholder 4">
            <a:extLst>
              <a:ext uri="{FF2B5EF4-FFF2-40B4-BE49-F238E27FC236}">
                <a16:creationId xmlns:a16="http://schemas.microsoft.com/office/drawing/2014/main" id="{7930A499-6355-4305-8DB9-AEA85059A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052EF-D38E-4E50-9EE7-CC3E34C48302}"/>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261183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D8B3-15F8-409C-B179-4770EE3BD8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C5C8E0-085C-469E-941D-4F3F6709D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F5684-2739-479A-B1BE-D2AECB598F77}"/>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5" name="Footer Placeholder 4">
            <a:extLst>
              <a:ext uri="{FF2B5EF4-FFF2-40B4-BE49-F238E27FC236}">
                <a16:creationId xmlns:a16="http://schemas.microsoft.com/office/drawing/2014/main" id="{1CD3FD27-77E1-407D-B402-2617C7E89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7B919-DA4B-4FA1-8248-15B2542016F3}"/>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339741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78C2-782D-4A89-BDF9-CB4AEF91AB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73E26-4D43-4E1B-9A72-C2E457E722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D2EE6-0920-4A95-8BA8-533CFBA67E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C1E6C-2DF6-40FB-91A6-248B7BA19AA4}"/>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6" name="Footer Placeholder 5">
            <a:extLst>
              <a:ext uri="{FF2B5EF4-FFF2-40B4-BE49-F238E27FC236}">
                <a16:creationId xmlns:a16="http://schemas.microsoft.com/office/drawing/2014/main" id="{5C8F863D-1D29-4412-A8C3-ACEF56915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9852-1B32-457F-8445-2681D3E5BB57}"/>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24900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2504-D22B-4637-9B73-E303A9D22C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179928-4A54-40AE-8AE5-6955191D9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F01CD-E474-407E-AA2C-873523F33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496D8-012E-4BD5-8577-0234DDAAC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47801-BE41-4EA4-81B3-F6265A474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BD90F6-4199-41D1-BC95-D1A04685AF46}"/>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8" name="Footer Placeholder 7">
            <a:extLst>
              <a:ext uri="{FF2B5EF4-FFF2-40B4-BE49-F238E27FC236}">
                <a16:creationId xmlns:a16="http://schemas.microsoft.com/office/drawing/2014/main" id="{22B08616-F090-45A0-83C2-2F3D1FDA4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2B566C-45EB-403D-B088-9C12C8A8797F}"/>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389772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77EF-9A91-4E2A-860D-07204E0D3F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8D5E4-7157-45C7-8D04-D505CC17B642}"/>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4" name="Footer Placeholder 3">
            <a:extLst>
              <a:ext uri="{FF2B5EF4-FFF2-40B4-BE49-F238E27FC236}">
                <a16:creationId xmlns:a16="http://schemas.microsoft.com/office/drawing/2014/main" id="{7745E2CF-A6EB-402F-A284-5D68C75992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9EC05-08D1-4BBA-9C4F-EFDC5DDB86B0}"/>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395202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77643-644D-4914-939B-BFC7BFC356A7}"/>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3" name="Footer Placeholder 2">
            <a:extLst>
              <a:ext uri="{FF2B5EF4-FFF2-40B4-BE49-F238E27FC236}">
                <a16:creationId xmlns:a16="http://schemas.microsoft.com/office/drawing/2014/main" id="{1542D9EA-ACAF-440F-8028-225411E92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25B1D-5A17-43F1-BDB9-E5D805845109}"/>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83531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5D91-49FE-4659-8CAA-4407A94C7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99AA89-71A6-484F-9E8E-26759359A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99935E-C396-45E1-97B8-2D9333749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CC96C-8481-4EEF-BEB7-54DC4610F757}"/>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6" name="Footer Placeholder 5">
            <a:extLst>
              <a:ext uri="{FF2B5EF4-FFF2-40B4-BE49-F238E27FC236}">
                <a16:creationId xmlns:a16="http://schemas.microsoft.com/office/drawing/2014/main" id="{2F671161-C914-4429-B24C-C43FE6496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8FC17-1BD9-4CB8-B7EF-254979906439}"/>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154271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D194-8792-49DB-A375-E94E48194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E6A6E9-A3B8-4D19-AD6B-5DAAEFB99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5B3E2D-CCE6-4BA0-9D51-04BB1DCE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658E2-5340-42B0-B531-D85DC365670A}"/>
              </a:ext>
            </a:extLst>
          </p:cNvPr>
          <p:cNvSpPr>
            <a:spLocks noGrp="1"/>
          </p:cNvSpPr>
          <p:nvPr>
            <p:ph type="dt" sz="half" idx="10"/>
          </p:nvPr>
        </p:nvSpPr>
        <p:spPr/>
        <p:txBody>
          <a:bodyPr/>
          <a:lstStyle/>
          <a:p>
            <a:fld id="{6D765DDD-80C0-4DED-A92C-B1659D65A089}" type="datetimeFigureOut">
              <a:rPr lang="en-US" smtClean="0"/>
              <a:t>6/15/2020</a:t>
            </a:fld>
            <a:endParaRPr lang="en-US"/>
          </a:p>
        </p:txBody>
      </p:sp>
      <p:sp>
        <p:nvSpPr>
          <p:cNvPr id="6" name="Footer Placeholder 5">
            <a:extLst>
              <a:ext uri="{FF2B5EF4-FFF2-40B4-BE49-F238E27FC236}">
                <a16:creationId xmlns:a16="http://schemas.microsoft.com/office/drawing/2014/main" id="{B8694A93-B6F9-486A-B530-55C9C2D0E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3C32D-D243-4483-A790-54B5D910C242}"/>
              </a:ext>
            </a:extLst>
          </p:cNvPr>
          <p:cNvSpPr>
            <a:spLocks noGrp="1"/>
          </p:cNvSpPr>
          <p:nvPr>
            <p:ph type="sldNum" sz="quarter" idx="12"/>
          </p:nvPr>
        </p:nvSpPr>
        <p:spPr/>
        <p:txBody>
          <a:bodyPr/>
          <a:lstStyle/>
          <a:p>
            <a:fld id="{218142D4-640A-4EA4-8B91-20D885609919}" type="slidenum">
              <a:rPr lang="en-US" smtClean="0"/>
              <a:t>‹#›</a:t>
            </a:fld>
            <a:endParaRPr lang="en-US"/>
          </a:p>
        </p:txBody>
      </p:sp>
    </p:spTree>
    <p:extLst>
      <p:ext uri="{BB962C8B-B14F-4D97-AF65-F5344CB8AC3E}">
        <p14:creationId xmlns:p14="http://schemas.microsoft.com/office/powerpoint/2010/main" val="425406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4.vml"/><Relationship Id="rId2" Type="http://schemas.openxmlformats.org/officeDocument/2006/relationships/theme" Target="../theme/theme3.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C6A00-2A2C-4B0B-9ECB-AFA516E24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7F1D85-6774-443F-B878-AA2F35C07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03B7C-B0AF-4A05-A758-2D825C0EF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5DDD-80C0-4DED-A92C-B1659D65A089}" type="datetimeFigureOut">
              <a:rPr lang="en-US" smtClean="0"/>
              <a:t>6/15/2020</a:t>
            </a:fld>
            <a:endParaRPr lang="en-US"/>
          </a:p>
        </p:txBody>
      </p:sp>
      <p:sp>
        <p:nvSpPr>
          <p:cNvPr id="5" name="Footer Placeholder 4">
            <a:extLst>
              <a:ext uri="{FF2B5EF4-FFF2-40B4-BE49-F238E27FC236}">
                <a16:creationId xmlns:a16="http://schemas.microsoft.com/office/drawing/2014/main" id="{2618050E-32F5-4569-8BD0-40BFCAF29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59B8D5-52BB-459B-A6AB-021204EA0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142D4-640A-4EA4-8B91-20D885609919}" type="slidenum">
              <a:rPr lang="en-US" smtClean="0"/>
              <a:t>‹#›</a:t>
            </a:fld>
            <a:endParaRPr lang="en-US"/>
          </a:p>
        </p:txBody>
      </p:sp>
    </p:spTree>
    <p:extLst>
      <p:ext uri="{BB962C8B-B14F-4D97-AF65-F5344CB8AC3E}">
        <p14:creationId xmlns:p14="http://schemas.microsoft.com/office/powerpoint/2010/main" val="3444373433"/>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5153"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215979" cy="161974"/>
                      </a:xfrm>
                      <a:prstGeom prst="rect">
                        <a:avLst/>
                      </a:prstGeom>
                      <a:noFill/>
                      <a:ln>
                        <a:noFill/>
                      </a:ln>
                    </p:spPr>
                  </p:pic>
                </p:oleObj>
              </mc:Fallback>
            </mc:AlternateContent>
          </a:graphicData>
        </a:graphic>
      </p:graphicFrame>
      <p:sp>
        <p:nvSpPr>
          <p:cNvPr id="9" name="Google Shape;9;p9"/>
          <p:cNvSpPr/>
          <p:nvPr/>
        </p:nvSpPr>
        <p:spPr>
          <a:xfrm>
            <a:off x="11064592" y="37255"/>
            <a:ext cx="894152"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16"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3124132" y="2570857"/>
            <a:ext cx="5853024"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233259" y="234863"/>
            <a:ext cx="11725485" cy="29832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11745017" y="6616794"/>
            <a:ext cx="213726" cy="15696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2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000"/>
                <a:buFont typeface="Arial"/>
                <a:buNone/>
              </a:pPr>
              <a:t>‹#›</a:t>
            </a:fld>
            <a:endParaRPr sz="102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9841565"/>
      </p:ext>
    </p:extLst>
  </p:cSld>
  <p:clrMap bg1="lt1" tx1="dk1" bg2="dk2" tx2="lt2" accent1="accent1" accent2="accent2" accent3="accent3" accent4="accent4" accent5="accent5" accent6="accent6" hlink="hlink" folHlink="folHlink"/>
  <p:sldLayoutIdLst>
    <p:sldLayoutId id="2147483661" r:id="rId1"/>
    <p:sldLayoutId id="214748366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8"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059" r:id="rId4" imgW="158750" imgH="158750" progId="TCLayout.ActiveDocument.1">
                  <p:embed/>
                </p:oleObj>
              </mc:Choice>
              <mc:Fallback>
                <p:oleObj r:id="rId4" imgW="158750" imgH="158750" progId="TCLayout.ActiveDocument.1">
                  <p:embed/>
                  <p:pic>
                    <p:nvPicPr>
                      <p:cNvPr id="8" name="Google Shape;8;p9"/>
                      <p:cNvPicPr preferRelativeResize="0"/>
                      <p:nvPr/>
                    </p:nvPicPr>
                    <p:blipFill rotWithShape="1">
                      <a:blip r:embed="rId5">
                        <a:alphaModFix/>
                      </a:blip>
                      <a:srcRect/>
                      <a:stretch/>
                    </p:blipFill>
                    <p:spPr>
                      <a:xfrm>
                        <a:off x="0" y="0"/>
                        <a:ext cx="215979" cy="161974"/>
                      </a:xfrm>
                      <a:prstGeom prst="rect">
                        <a:avLst/>
                      </a:prstGeom>
                      <a:noFill/>
                      <a:ln>
                        <a:noFill/>
                      </a:ln>
                    </p:spPr>
                  </p:pic>
                </p:oleObj>
              </mc:Fallback>
            </mc:AlternateContent>
          </a:graphicData>
        </a:graphic>
      </p:graphicFrame>
      <p:sp>
        <p:nvSpPr>
          <p:cNvPr id="9" name="Google Shape;9;p9"/>
          <p:cNvSpPr/>
          <p:nvPr/>
        </p:nvSpPr>
        <p:spPr>
          <a:xfrm>
            <a:off x="11064592" y="37255"/>
            <a:ext cx="894152"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16"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3124132" y="2570857"/>
            <a:ext cx="5853024" cy="125611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233259" y="234863"/>
            <a:ext cx="11725485" cy="29832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11745017" y="6616771"/>
            <a:ext cx="213726" cy="157014"/>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2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000"/>
                <a:buFont typeface="Arial"/>
                <a:buNone/>
              </a:pPr>
              <a:t>‹#›</a:t>
            </a:fld>
            <a:endParaRPr sz="102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oleObject" Target="../embeddings/oleObject6.bin"/><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package" Target="../embeddings/Microsoft_Excel_Worksheet7.xlsx"/><Relationship Id="rId3" Type="http://schemas.openxmlformats.org/officeDocument/2006/relationships/package" Target="../embeddings/Microsoft_Excel_Worksheet2.xlsx"/><Relationship Id="rId7" Type="http://schemas.openxmlformats.org/officeDocument/2006/relationships/package" Target="../embeddings/Microsoft_Excel_Worksheet4.xlsx"/><Relationship Id="rId12" Type="http://schemas.openxmlformats.org/officeDocument/2006/relationships/image" Target="../media/image7.emf"/><Relationship Id="rId2" Type="http://schemas.openxmlformats.org/officeDocument/2006/relationships/slideLayout" Target="../slideLayouts/slideLayout2.xml"/><Relationship Id="rId16" Type="http://schemas.openxmlformats.org/officeDocument/2006/relationships/image" Target="../media/image9.emf"/><Relationship Id="rId1" Type="http://schemas.openxmlformats.org/officeDocument/2006/relationships/vmlDrawing" Target="../drawings/vmlDrawing7.vml"/><Relationship Id="rId6" Type="http://schemas.openxmlformats.org/officeDocument/2006/relationships/image" Target="../media/image4.emf"/><Relationship Id="rId11" Type="http://schemas.openxmlformats.org/officeDocument/2006/relationships/package" Target="../embeddings/Microsoft_Excel_Worksheet6.xlsx"/><Relationship Id="rId5" Type="http://schemas.openxmlformats.org/officeDocument/2006/relationships/package" Target="../embeddings/Microsoft_Excel_Worksheet3.xlsx"/><Relationship Id="rId15" Type="http://schemas.openxmlformats.org/officeDocument/2006/relationships/package" Target="../embeddings/Microsoft_Excel_Worksheet8.xlsx"/><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package" Target="../embeddings/Microsoft_Excel_Worksheet5.xlsx"/><Relationship Id="rId1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1762374" y="3545794"/>
            <a:ext cx="7518565" cy="2616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US"/>
              <a:t>Southern Water Corp – Executive Presentation</a:t>
            </a:r>
            <a:endParaRPr/>
          </a:p>
        </p:txBody>
      </p:sp>
      <p:sp>
        <p:nvSpPr>
          <p:cNvPr id="42" name="Google Shape;42;p1"/>
          <p:cNvSpPr txBox="1"/>
          <p:nvPr/>
        </p:nvSpPr>
        <p:spPr>
          <a:xfrm>
            <a:off x="1762374" y="5185924"/>
            <a:ext cx="5035786" cy="21982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US" sz="1428" b="0" i="0" u="none" strike="noStrike" cap="none" dirty="0">
                <a:solidFill>
                  <a:schemeClr val="dk1"/>
                </a:solidFill>
                <a:latin typeface="Arial"/>
                <a:ea typeface="Arial"/>
                <a:cs typeface="Arial"/>
                <a:sym typeface="Arial"/>
              </a:rPr>
              <a:t>Date:05/23/2020 </a:t>
            </a:r>
            <a:endParaRPr sz="1428" b="0" i="0" u="none" strike="noStrike" cap="none" dirty="0">
              <a:solidFill>
                <a:srgbClr val="000000"/>
              </a:solidFill>
              <a:latin typeface="Arial"/>
              <a:ea typeface="Arial"/>
              <a:cs typeface="Arial"/>
              <a:sym typeface="Arial"/>
            </a:endParaRPr>
          </a:p>
        </p:txBody>
      </p:sp>
      <p:sp>
        <p:nvSpPr>
          <p:cNvPr id="43" name="Google Shape;43;p1"/>
          <p:cNvSpPr txBox="1"/>
          <p:nvPr/>
        </p:nvSpPr>
        <p:spPr>
          <a:xfrm>
            <a:off x="1762373" y="5500025"/>
            <a:ext cx="5035786" cy="21982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US" sz="1428" b="0" i="0" u="none" strike="noStrike" cap="none" dirty="0">
                <a:solidFill>
                  <a:schemeClr val="dk1"/>
                </a:solidFill>
                <a:latin typeface="Arial"/>
                <a:ea typeface="Arial"/>
                <a:cs typeface="Arial"/>
                <a:sym typeface="Arial"/>
              </a:rPr>
              <a:t>Presenter</a:t>
            </a:r>
            <a:r>
              <a:rPr lang="en-US" sz="1428" dirty="0">
                <a:solidFill>
                  <a:schemeClr val="dk1"/>
                </a:solidFill>
              </a:rPr>
              <a:t>: Niranjan Shahi</a:t>
            </a:r>
            <a:endParaRPr sz="1428"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8209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93F6C233-E12D-4A7E-8357-43E01123122E}"/>
              </a:ext>
            </a:extLst>
          </p:cNvPr>
          <p:cNvGraphicFramePr>
            <a:graphicFrameLocks/>
          </p:cNvGraphicFramePr>
          <p:nvPr>
            <p:extLst>
              <p:ext uri="{D42A27DB-BD31-4B8C-83A1-F6EECF244321}">
                <p14:modId xmlns:p14="http://schemas.microsoft.com/office/powerpoint/2010/main" val="1894687587"/>
              </p:ext>
            </p:extLst>
          </p:nvPr>
        </p:nvGraphicFramePr>
        <p:xfrm>
          <a:off x="1575988" y="2234985"/>
          <a:ext cx="8312165" cy="29691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0" name="Google Shape;50;p2"/>
          <p:cNvGraphicFramePr/>
          <p:nvPr/>
        </p:nvGraphicFramePr>
        <p:xfrm>
          <a:off x="1525891" y="1621"/>
          <a:ext cx="1619" cy="1619"/>
        </p:xfrm>
        <a:graphic>
          <a:graphicData uri="http://schemas.openxmlformats.org/presentationml/2006/ole">
            <mc:AlternateContent xmlns:mc="http://schemas.openxmlformats.org/markup-compatibility/2006">
              <mc:Choice xmlns:v="urn:schemas-microsoft-com:vml" Requires="v">
                <p:oleObj spid="_x0000_s6184" r:id="rId5" imgW="1587" imgH="1587" progId="TCLayout.ActiveDocument.1">
                  <p:embed/>
                </p:oleObj>
              </mc:Choice>
              <mc:Fallback>
                <p:oleObj r:id="rId5" imgW="1587" imgH="1587" progId="TCLayout.ActiveDocument.1">
                  <p:embed/>
                  <p:pic>
                    <p:nvPicPr>
                      <p:cNvPr id="50" name="Google Shape;50;p2"/>
                      <p:cNvPicPr preferRelativeResize="0"/>
                      <p:nvPr/>
                    </p:nvPicPr>
                    <p:blipFill rotWithShape="1">
                      <a:blip r:embed="rId6">
                        <a:alphaModFix/>
                      </a:blip>
                      <a:srcRect/>
                      <a:stretch/>
                    </p:blipFill>
                    <p:spPr>
                      <a:xfrm>
                        <a:off x="1525891" y="1621"/>
                        <a:ext cx="1619" cy="1619"/>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699191" y="170355"/>
            <a:ext cx="8793455" cy="753476"/>
          </a:xfrm>
          <a:prstGeom prst="rect">
            <a:avLst/>
          </a:prstGeom>
          <a:noFill/>
          <a:ln>
            <a:noFill/>
          </a:ln>
        </p:spPr>
        <p:txBody>
          <a:bodyPr spcFirstLastPara="1" wrap="square" lIns="0" tIns="0" rIns="0" bIns="0" anchor="t" anchorCtr="0">
            <a:spAutoFit/>
          </a:bodyPr>
          <a:lstStyle/>
          <a:p>
            <a:r>
              <a:rPr lang="en-US" sz="1632" dirty="0"/>
              <a:t>Driven by increased water production (7,000 ML) , the cost to produce is reasonably increased to $ 71.68 (215%), the EBIT was effectively reduced by 16.34 M for the Actual 2013-Jul to 2014-Jun Versus 2014-2015 Forecast Period. </a:t>
            </a:r>
            <a:endParaRPr dirty="0"/>
          </a:p>
        </p:txBody>
      </p:sp>
      <p:sp>
        <p:nvSpPr>
          <p:cNvPr id="52" name="Google Shape;52;p2"/>
          <p:cNvSpPr txBox="1"/>
          <p:nvPr/>
        </p:nvSpPr>
        <p:spPr>
          <a:xfrm>
            <a:off x="6716143" y="1259963"/>
            <a:ext cx="1888329" cy="414476"/>
          </a:xfrm>
          <a:prstGeom prst="rect">
            <a:avLst/>
          </a:prstGeom>
          <a:noFill/>
          <a:ln>
            <a:noFill/>
          </a:ln>
        </p:spPr>
        <p:txBody>
          <a:bodyPr spcFirstLastPara="1" wrap="square" lIns="93282" tIns="46628" rIns="93282" bIns="46628" anchor="t" anchorCtr="0">
            <a:spAutoFit/>
          </a:bodyPr>
          <a:lstStyle/>
          <a:p>
            <a:pPr defTabSz="932962">
              <a:buClr>
                <a:srgbClr val="000000"/>
              </a:buClr>
              <a:buSzPts val="1000"/>
            </a:pPr>
            <a:r>
              <a:rPr lang="en-US" sz="1020" b="1" kern="0" dirty="0">
                <a:solidFill>
                  <a:srgbClr val="002C46"/>
                </a:solidFill>
                <a:latin typeface="Arial"/>
                <a:ea typeface="Arial"/>
                <a:cs typeface="Arial"/>
                <a:sym typeface="Arial"/>
              </a:rPr>
              <a:t>Total Overheads¹ </a:t>
            </a:r>
            <a:r>
              <a:rPr lang="en-US" sz="1020" kern="0" dirty="0">
                <a:solidFill>
                  <a:srgbClr val="002C46"/>
                </a:solidFill>
                <a:latin typeface="Arial"/>
                <a:ea typeface="Arial"/>
                <a:cs typeface="Arial"/>
                <a:sym typeface="Arial"/>
              </a:rPr>
              <a:t>- $</a:t>
            </a:r>
            <a:r>
              <a:rPr lang="en-US" sz="1020" kern="0" dirty="0">
                <a:solidFill>
                  <a:srgbClr val="002C46"/>
                </a:solidFill>
                <a:latin typeface="Arial"/>
                <a:cs typeface="Arial"/>
                <a:sym typeface="Arial"/>
              </a:rPr>
              <a:t>15.87</a:t>
            </a:r>
            <a:r>
              <a:rPr lang="en-US" sz="1020" kern="0" dirty="0">
                <a:solidFill>
                  <a:srgbClr val="002C46"/>
                </a:solidFill>
                <a:latin typeface="Arial"/>
                <a:ea typeface="Arial"/>
                <a:cs typeface="Arial"/>
                <a:sym typeface="Arial"/>
              </a:rPr>
              <a:t> M</a:t>
            </a:r>
            <a:endParaRPr sz="1428" kern="0" dirty="0">
              <a:solidFill>
                <a:srgbClr val="000000"/>
              </a:solidFill>
              <a:latin typeface="Arial"/>
              <a:ea typeface="Arial"/>
              <a:cs typeface="Arial"/>
              <a:sym typeface="Arial"/>
            </a:endParaRPr>
          </a:p>
        </p:txBody>
      </p:sp>
      <p:sp>
        <p:nvSpPr>
          <p:cNvPr id="53" name="Google Shape;53;p2"/>
          <p:cNvSpPr txBox="1"/>
          <p:nvPr/>
        </p:nvSpPr>
        <p:spPr>
          <a:xfrm>
            <a:off x="6716144" y="1504795"/>
            <a:ext cx="1888327" cy="254322"/>
          </a:xfrm>
          <a:prstGeom prst="rect">
            <a:avLst/>
          </a:prstGeom>
          <a:noFill/>
          <a:ln>
            <a:noFill/>
          </a:ln>
        </p:spPr>
        <p:txBody>
          <a:bodyPr spcFirstLastPara="1" wrap="square" lIns="93282" tIns="46628" rIns="93282" bIns="46628" anchor="t" anchorCtr="0">
            <a:spAutoFit/>
          </a:bodyPr>
          <a:lstStyle/>
          <a:p>
            <a:pPr defTabSz="932962">
              <a:buClr>
                <a:srgbClr val="000000"/>
              </a:buClr>
              <a:buSzPts val="1000"/>
            </a:pPr>
            <a:r>
              <a:rPr lang="en-US" sz="1020" b="1" kern="0" dirty="0">
                <a:solidFill>
                  <a:srgbClr val="002C46"/>
                </a:solidFill>
                <a:latin typeface="Arial"/>
                <a:ea typeface="Arial"/>
                <a:cs typeface="Arial"/>
                <a:sym typeface="Arial"/>
              </a:rPr>
              <a:t>Water Prod. ² </a:t>
            </a:r>
            <a:r>
              <a:rPr lang="en-US" sz="1020" kern="0" dirty="0">
                <a:solidFill>
                  <a:srgbClr val="002C46"/>
                </a:solidFill>
                <a:latin typeface="Arial"/>
                <a:ea typeface="Arial"/>
                <a:cs typeface="Arial"/>
                <a:sym typeface="Arial"/>
              </a:rPr>
              <a:t>– </a:t>
            </a:r>
            <a:r>
              <a:rPr lang="en-US" sz="1020" kern="0" dirty="0">
                <a:solidFill>
                  <a:srgbClr val="002C46"/>
                </a:solidFill>
                <a:latin typeface="Arial"/>
                <a:cs typeface="Arial"/>
                <a:sym typeface="Arial"/>
              </a:rPr>
              <a:t>582,671</a:t>
            </a:r>
            <a:r>
              <a:rPr lang="en-US" sz="1020" kern="0" dirty="0">
                <a:solidFill>
                  <a:srgbClr val="002C46"/>
                </a:solidFill>
                <a:latin typeface="Arial"/>
                <a:ea typeface="Arial"/>
                <a:cs typeface="Arial"/>
                <a:sym typeface="Arial"/>
              </a:rPr>
              <a:t> ML</a:t>
            </a:r>
            <a:endParaRPr sz="1428" kern="0" dirty="0">
              <a:solidFill>
                <a:srgbClr val="000000"/>
              </a:solidFill>
              <a:latin typeface="Arial"/>
              <a:ea typeface="Arial"/>
              <a:cs typeface="Arial"/>
              <a:sym typeface="Arial"/>
            </a:endParaRPr>
          </a:p>
        </p:txBody>
      </p:sp>
      <p:sp>
        <p:nvSpPr>
          <p:cNvPr id="54" name="Google Shape;54;p2"/>
          <p:cNvSpPr txBox="1"/>
          <p:nvPr/>
        </p:nvSpPr>
        <p:spPr>
          <a:xfrm>
            <a:off x="6716144" y="1762154"/>
            <a:ext cx="1888327" cy="254322"/>
          </a:xfrm>
          <a:prstGeom prst="rect">
            <a:avLst/>
          </a:prstGeom>
          <a:noFill/>
          <a:ln>
            <a:noFill/>
          </a:ln>
        </p:spPr>
        <p:txBody>
          <a:bodyPr spcFirstLastPara="1" wrap="square" lIns="93282" tIns="46628" rIns="93282" bIns="46628" anchor="t" anchorCtr="0">
            <a:spAutoFit/>
          </a:bodyPr>
          <a:lstStyle/>
          <a:p>
            <a:pPr defTabSz="932962">
              <a:buClr>
                <a:srgbClr val="000000"/>
              </a:buClr>
              <a:buSzPts val="1000"/>
            </a:pPr>
            <a:r>
              <a:rPr lang="en-US" sz="1020" b="1" kern="0" dirty="0">
                <a:solidFill>
                  <a:srgbClr val="002C46"/>
                </a:solidFill>
                <a:latin typeface="Arial"/>
                <a:ea typeface="Arial"/>
                <a:cs typeface="Arial"/>
                <a:sym typeface="Arial"/>
              </a:rPr>
              <a:t>$/ML </a:t>
            </a:r>
            <a:r>
              <a:rPr lang="en-US" sz="1020" kern="0" dirty="0">
                <a:solidFill>
                  <a:srgbClr val="002C46"/>
                </a:solidFill>
                <a:latin typeface="Arial"/>
                <a:ea typeface="Arial"/>
                <a:cs typeface="Arial"/>
                <a:sym typeface="Arial"/>
              </a:rPr>
              <a:t>– $</a:t>
            </a:r>
            <a:r>
              <a:rPr lang="en-US" sz="1020" kern="0" dirty="0">
                <a:solidFill>
                  <a:srgbClr val="002C46"/>
                </a:solidFill>
                <a:latin typeface="Arial"/>
                <a:cs typeface="Arial"/>
                <a:sym typeface="Arial"/>
              </a:rPr>
              <a:t>33.69</a:t>
            </a:r>
            <a:r>
              <a:rPr lang="en-US" sz="1020" kern="0" dirty="0">
                <a:solidFill>
                  <a:srgbClr val="002C46"/>
                </a:solidFill>
                <a:latin typeface="Arial"/>
                <a:ea typeface="Arial"/>
                <a:cs typeface="Arial"/>
                <a:sym typeface="Arial"/>
              </a:rPr>
              <a:t> / ML</a:t>
            </a:r>
            <a:endParaRPr sz="1428" kern="0" dirty="0">
              <a:solidFill>
                <a:srgbClr val="000000"/>
              </a:solidFill>
              <a:latin typeface="Arial"/>
              <a:ea typeface="Arial"/>
              <a:cs typeface="Arial"/>
              <a:sym typeface="Arial"/>
            </a:endParaRPr>
          </a:p>
        </p:txBody>
      </p:sp>
      <p:sp>
        <p:nvSpPr>
          <p:cNvPr id="55" name="Google Shape;55;p2"/>
          <p:cNvSpPr/>
          <p:nvPr/>
        </p:nvSpPr>
        <p:spPr>
          <a:xfrm>
            <a:off x="6789375" y="1243276"/>
            <a:ext cx="3703426" cy="963582"/>
          </a:xfrm>
          <a:prstGeom prst="rect">
            <a:avLst/>
          </a:prstGeom>
          <a:noFill/>
          <a:ln w="12700" cap="flat" cmpd="sng">
            <a:solidFill>
              <a:srgbClr val="002060"/>
            </a:solidFill>
            <a:prstDash val="dash"/>
            <a:round/>
            <a:headEnd type="none" w="sm" len="sm"/>
            <a:tailEnd type="none" w="sm" len="sm"/>
          </a:ln>
        </p:spPr>
        <p:txBody>
          <a:bodyPr spcFirstLastPara="1" wrap="square" lIns="93282" tIns="46628" rIns="93282" bIns="46628" anchor="ctr" anchorCtr="0">
            <a:noAutofit/>
          </a:bodyPr>
          <a:lstStyle/>
          <a:p>
            <a:pPr algn="ctr" defTabSz="932962">
              <a:buClr>
                <a:srgbClr val="000000"/>
              </a:buClr>
              <a:buSzPts val="1600"/>
            </a:pPr>
            <a:endParaRPr sz="1632" kern="0">
              <a:solidFill>
                <a:srgbClr val="002C46"/>
              </a:solidFill>
              <a:latin typeface="Arial"/>
              <a:ea typeface="Arial"/>
              <a:cs typeface="Arial"/>
              <a:sym typeface="Arial"/>
            </a:endParaRPr>
          </a:p>
        </p:txBody>
      </p:sp>
      <p:cxnSp>
        <p:nvCxnSpPr>
          <p:cNvPr id="58" name="Google Shape;58;p2"/>
          <p:cNvCxnSpPr>
            <a:stCxn id="55" idx="0"/>
            <a:endCxn id="55" idx="2"/>
          </p:cNvCxnSpPr>
          <p:nvPr/>
        </p:nvCxnSpPr>
        <p:spPr>
          <a:xfrm>
            <a:off x="8641088" y="1243276"/>
            <a:ext cx="0" cy="963582"/>
          </a:xfrm>
          <a:prstGeom prst="straightConnector1">
            <a:avLst/>
          </a:prstGeom>
          <a:noFill/>
          <a:ln w="12700" cap="flat" cmpd="sng">
            <a:solidFill>
              <a:srgbClr val="002060"/>
            </a:solidFill>
            <a:prstDash val="dash"/>
            <a:round/>
            <a:headEnd type="none" w="sm" len="sm"/>
            <a:tailEnd type="none" w="sm" len="sm"/>
          </a:ln>
        </p:spPr>
      </p:cxnSp>
      <p:sp>
        <p:nvSpPr>
          <p:cNvPr id="59" name="Google Shape;59;p2"/>
          <p:cNvSpPr txBox="1"/>
          <p:nvPr/>
        </p:nvSpPr>
        <p:spPr>
          <a:xfrm>
            <a:off x="8542635" y="1249192"/>
            <a:ext cx="1888329" cy="254322"/>
          </a:xfrm>
          <a:prstGeom prst="rect">
            <a:avLst/>
          </a:prstGeom>
          <a:noFill/>
          <a:ln>
            <a:noFill/>
          </a:ln>
        </p:spPr>
        <p:txBody>
          <a:bodyPr spcFirstLastPara="1" wrap="square" lIns="93282" tIns="46628" rIns="93282" bIns="46628" anchor="t" anchorCtr="0">
            <a:spAutoFit/>
          </a:bodyPr>
          <a:lstStyle/>
          <a:p>
            <a:pPr defTabSz="932962">
              <a:buClr>
                <a:srgbClr val="000000"/>
              </a:buClr>
              <a:buSzPts val="1000"/>
            </a:pPr>
            <a:r>
              <a:rPr lang="en-US" sz="1020" b="1" kern="0" dirty="0">
                <a:solidFill>
                  <a:srgbClr val="002C46"/>
                </a:solidFill>
                <a:latin typeface="Arial"/>
                <a:ea typeface="Arial"/>
                <a:cs typeface="Arial"/>
                <a:sym typeface="Arial"/>
              </a:rPr>
              <a:t>Total Overheads </a:t>
            </a:r>
            <a:r>
              <a:rPr lang="en-US" sz="1020" kern="0" dirty="0">
                <a:solidFill>
                  <a:srgbClr val="002C46"/>
                </a:solidFill>
                <a:latin typeface="Arial"/>
                <a:ea typeface="Arial"/>
                <a:cs typeface="Arial"/>
                <a:sym typeface="Arial"/>
              </a:rPr>
              <a:t>- $</a:t>
            </a:r>
            <a:r>
              <a:rPr lang="en-US" sz="1020" kern="0" dirty="0">
                <a:solidFill>
                  <a:srgbClr val="002C46"/>
                </a:solidFill>
                <a:latin typeface="Arial"/>
                <a:cs typeface="Arial"/>
                <a:sym typeface="Arial"/>
              </a:rPr>
              <a:t>36.15</a:t>
            </a:r>
            <a:r>
              <a:rPr lang="en-US" sz="1020" kern="0" dirty="0">
                <a:solidFill>
                  <a:srgbClr val="002C46"/>
                </a:solidFill>
                <a:latin typeface="Arial"/>
                <a:ea typeface="Arial"/>
                <a:cs typeface="Arial"/>
                <a:sym typeface="Arial"/>
              </a:rPr>
              <a:t>M</a:t>
            </a:r>
            <a:endParaRPr sz="1428" kern="0" dirty="0">
              <a:solidFill>
                <a:srgbClr val="000000"/>
              </a:solidFill>
              <a:latin typeface="Arial"/>
              <a:ea typeface="Arial"/>
              <a:cs typeface="Arial"/>
              <a:sym typeface="Arial"/>
            </a:endParaRPr>
          </a:p>
        </p:txBody>
      </p:sp>
      <p:sp>
        <p:nvSpPr>
          <p:cNvPr id="60" name="Google Shape;60;p2"/>
          <p:cNvSpPr txBox="1"/>
          <p:nvPr/>
        </p:nvSpPr>
        <p:spPr>
          <a:xfrm>
            <a:off x="8542636" y="1494024"/>
            <a:ext cx="1888327" cy="254322"/>
          </a:xfrm>
          <a:prstGeom prst="rect">
            <a:avLst/>
          </a:prstGeom>
          <a:noFill/>
          <a:ln>
            <a:noFill/>
          </a:ln>
        </p:spPr>
        <p:txBody>
          <a:bodyPr spcFirstLastPara="1" wrap="square" lIns="93282" tIns="46628" rIns="93282" bIns="46628" anchor="t" anchorCtr="0">
            <a:spAutoFit/>
          </a:bodyPr>
          <a:lstStyle/>
          <a:p>
            <a:pPr defTabSz="932962">
              <a:buClr>
                <a:srgbClr val="000000"/>
              </a:buClr>
              <a:buSzPts val="1000"/>
            </a:pPr>
            <a:r>
              <a:rPr lang="en-US" sz="1020" b="1" kern="0" dirty="0">
                <a:solidFill>
                  <a:srgbClr val="002C46"/>
                </a:solidFill>
                <a:latin typeface="Arial"/>
                <a:ea typeface="Arial"/>
                <a:cs typeface="Arial"/>
                <a:sym typeface="Arial"/>
              </a:rPr>
              <a:t>Water Prod.</a:t>
            </a:r>
            <a:r>
              <a:rPr lang="en-US" sz="1020" kern="0" dirty="0">
                <a:solidFill>
                  <a:srgbClr val="002C46"/>
                </a:solidFill>
                <a:latin typeface="Arial"/>
                <a:ea typeface="Arial"/>
                <a:cs typeface="Arial"/>
                <a:sym typeface="Arial"/>
              </a:rPr>
              <a:t>– </a:t>
            </a:r>
            <a:r>
              <a:rPr lang="en-US" sz="1020" kern="0" dirty="0">
                <a:solidFill>
                  <a:srgbClr val="002C46"/>
                </a:solidFill>
                <a:latin typeface="Arial"/>
                <a:cs typeface="Arial"/>
                <a:sym typeface="Arial"/>
              </a:rPr>
              <a:t>589,671</a:t>
            </a:r>
            <a:r>
              <a:rPr lang="en-US" sz="1020" kern="0" dirty="0">
                <a:solidFill>
                  <a:srgbClr val="002C46"/>
                </a:solidFill>
                <a:latin typeface="Arial"/>
                <a:ea typeface="Arial"/>
                <a:cs typeface="Arial"/>
                <a:sym typeface="Arial"/>
              </a:rPr>
              <a:t> ML</a:t>
            </a:r>
            <a:endParaRPr sz="1428" kern="0" dirty="0">
              <a:solidFill>
                <a:srgbClr val="000000"/>
              </a:solidFill>
              <a:latin typeface="Arial"/>
              <a:ea typeface="Arial"/>
              <a:cs typeface="Arial"/>
              <a:sym typeface="Arial"/>
            </a:endParaRPr>
          </a:p>
        </p:txBody>
      </p:sp>
      <p:sp>
        <p:nvSpPr>
          <p:cNvPr id="61" name="Google Shape;61;p2"/>
          <p:cNvSpPr txBox="1"/>
          <p:nvPr/>
        </p:nvSpPr>
        <p:spPr>
          <a:xfrm>
            <a:off x="8542636" y="1751383"/>
            <a:ext cx="1888327" cy="254322"/>
          </a:xfrm>
          <a:prstGeom prst="rect">
            <a:avLst/>
          </a:prstGeom>
          <a:noFill/>
          <a:ln>
            <a:noFill/>
          </a:ln>
        </p:spPr>
        <p:txBody>
          <a:bodyPr spcFirstLastPara="1" wrap="square" lIns="93282" tIns="46628" rIns="93282" bIns="46628" anchor="t" anchorCtr="0">
            <a:spAutoFit/>
          </a:bodyPr>
          <a:lstStyle/>
          <a:p>
            <a:pPr defTabSz="932962">
              <a:buClr>
                <a:srgbClr val="000000"/>
              </a:buClr>
              <a:buSzPts val="1000"/>
            </a:pPr>
            <a:r>
              <a:rPr lang="en-US" sz="1020" b="1" kern="0" dirty="0">
                <a:solidFill>
                  <a:srgbClr val="002C46"/>
                </a:solidFill>
                <a:latin typeface="Arial"/>
                <a:ea typeface="Arial"/>
                <a:cs typeface="Arial"/>
                <a:sym typeface="Arial"/>
              </a:rPr>
              <a:t>$/ML </a:t>
            </a:r>
            <a:r>
              <a:rPr lang="en-US" sz="1020" kern="0" dirty="0">
                <a:solidFill>
                  <a:srgbClr val="002C46"/>
                </a:solidFill>
                <a:latin typeface="Arial"/>
                <a:ea typeface="Arial"/>
                <a:cs typeface="Arial"/>
                <a:sym typeface="Arial"/>
              </a:rPr>
              <a:t>– $</a:t>
            </a:r>
            <a:r>
              <a:rPr lang="en-US" sz="1020" kern="0" dirty="0">
                <a:solidFill>
                  <a:srgbClr val="002C46"/>
                </a:solidFill>
                <a:latin typeface="Arial"/>
                <a:cs typeface="Arial"/>
                <a:sym typeface="Arial"/>
              </a:rPr>
              <a:t>71.68</a:t>
            </a:r>
            <a:r>
              <a:rPr lang="en-US" sz="1020" kern="0" dirty="0">
                <a:solidFill>
                  <a:srgbClr val="002C46"/>
                </a:solidFill>
                <a:latin typeface="Arial"/>
                <a:ea typeface="Arial"/>
                <a:cs typeface="Arial"/>
                <a:sym typeface="Arial"/>
              </a:rPr>
              <a:t>/ ML</a:t>
            </a:r>
            <a:endParaRPr sz="1428" kern="0" dirty="0">
              <a:solidFill>
                <a:srgbClr val="000000"/>
              </a:solidFill>
              <a:latin typeface="Arial"/>
              <a:ea typeface="Arial"/>
              <a:cs typeface="Arial"/>
              <a:sym typeface="Arial"/>
            </a:endParaRPr>
          </a:p>
        </p:txBody>
      </p:sp>
      <p:sp>
        <p:nvSpPr>
          <p:cNvPr id="62" name="Google Shape;62;p2"/>
          <p:cNvSpPr/>
          <p:nvPr/>
        </p:nvSpPr>
        <p:spPr>
          <a:xfrm>
            <a:off x="6789375" y="1010224"/>
            <a:ext cx="654428" cy="22161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3282" tIns="46628" rIns="93282" bIns="46628" anchor="ctr" anchorCtr="0">
            <a:noAutofit/>
          </a:bodyPr>
          <a:lstStyle/>
          <a:p>
            <a:pPr algn="ctr" defTabSz="932962">
              <a:buClr>
                <a:srgbClr val="000000"/>
              </a:buClr>
              <a:buSzPts val="1050"/>
            </a:pPr>
            <a:r>
              <a:rPr lang="en-US" sz="1071" b="1" kern="0" dirty="0">
                <a:solidFill>
                  <a:srgbClr val="002C46"/>
                </a:solidFill>
                <a:latin typeface="Arial"/>
                <a:ea typeface="Arial"/>
                <a:cs typeface="Arial"/>
                <a:sym typeface="Arial"/>
              </a:rPr>
              <a:t>Actual</a:t>
            </a:r>
            <a:endParaRPr sz="1428" kern="0" dirty="0">
              <a:solidFill>
                <a:srgbClr val="000000"/>
              </a:solidFill>
              <a:latin typeface="Arial"/>
              <a:ea typeface="Arial"/>
              <a:cs typeface="Arial"/>
              <a:sym typeface="Arial"/>
            </a:endParaRPr>
          </a:p>
        </p:txBody>
      </p:sp>
      <p:sp>
        <p:nvSpPr>
          <p:cNvPr id="63" name="Google Shape;63;p2"/>
          <p:cNvSpPr/>
          <p:nvPr/>
        </p:nvSpPr>
        <p:spPr>
          <a:xfrm>
            <a:off x="8604469" y="979403"/>
            <a:ext cx="1188379" cy="291329"/>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3282" tIns="46628" rIns="93282" bIns="46628" anchor="ctr" anchorCtr="0">
            <a:noAutofit/>
          </a:bodyPr>
          <a:lstStyle/>
          <a:p>
            <a:pPr algn="ctr" defTabSz="932962">
              <a:buClr>
                <a:srgbClr val="000000"/>
              </a:buClr>
              <a:buSzPts val="1050"/>
            </a:pPr>
            <a:r>
              <a:rPr lang="en-US" sz="1071" b="1" kern="0" dirty="0">
                <a:solidFill>
                  <a:srgbClr val="002C46"/>
                </a:solidFill>
                <a:latin typeface="Arial"/>
                <a:cs typeface="Arial"/>
                <a:sym typeface="Arial"/>
              </a:rPr>
              <a:t>Forecast</a:t>
            </a:r>
            <a:endParaRPr sz="1428" kern="0" dirty="0">
              <a:solidFill>
                <a:srgbClr val="000000"/>
              </a:solidFill>
              <a:latin typeface="Arial"/>
              <a:ea typeface="Arial"/>
              <a:cs typeface="Arial"/>
              <a:sym typeface="Arial"/>
            </a:endParaRPr>
          </a:p>
        </p:txBody>
      </p:sp>
      <p:sp>
        <p:nvSpPr>
          <p:cNvPr id="64" name="Google Shape;64;p2"/>
          <p:cNvSpPr txBox="1"/>
          <p:nvPr/>
        </p:nvSpPr>
        <p:spPr>
          <a:xfrm>
            <a:off x="1733935" y="5092753"/>
            <a:ext cx="7996269" cy="1726601"/>
          </a:xfrm>
          <a:prstGeom prst="rect">
            <a:avLst/>
          </a:prstGeom>
          <a:noFill/>
          <a:ln w="12700" cap="flat" cmpd="sng">
            <a:solidFill>
              <a:srgbClr val="002060"/>
            </a:solidFill>
            <a:prstDash val="dash"/>
            <a:round/>
            <a:headEnd type="none" w="sm" len="sm"/>
            <a:tailEnd type="none" w="sm" len="sm"/>
          </a:ln>
        </p:spPr>
        <p:txBody>
          <a:bodyPr spcFirstLastPara="1" wrap="square" lIns="93282" tIns="46628" rIns="93282" bIns="46628" anchor="t" anchorCtr="0">
            <a:spAutoFit/>
          </a:bodyPr>
          <a:lstStyle/>
          <a:p>
            <a:pPr defTabSz="932962">
              <a:buClr>
                <a:srgbClr val="002C46"/>
              </a:buClr>
              <a:buSzPts val="1000"/>
            </a:pPr>
            <a:r>
              <a:rPr lang="en-US" sz="1020" b="1" kern="0" dirty="0">
                <a:solidFill>
                  <a:srgbClr val="002C46"/>
                </a:solidFill>
                <a:latin typeface="Arial"/>
                <a:ea typeface="Arial"/>
                <a:cs typeface="Arial"/>
                <a:sym typeface="Arial"/>
              </a:rPr>
              <a:t>Revenues : Increased water production across all the desalination the revenue increased by 6M with the economy forecasted by 2014-Jun to 2015-Jul. price should be monitored to ensure the revenue. </a:t>
            </a:r>
            <a:endParaRPr sz="1428" kern="0" dirty="0">
              <a:solidFill>
                <a:srgbClr val="000000"/>
              </a:solidFill>
              <a:latin typeface="Arial"/>
              <a:ea typeface="Arial"/>
              <a:cs typeface="Arial"/>
              <a:sym typeface="Arial"/>
            </a:endParaRPr>
          </a:p>
          <a:p>
            <a:pPr defTabSz="932962">
              <a:buClr>
                <a:srgbClr val="002C46"/>
              </a:buClr>
              <a:buSzPts val="1000"/>
            </a:pPr>
            <a:endParaRPr lang="en-US" sz="1020" b="1" kern="0" dirty="0">
              <a:solidFill>
                <a:srgbClr val="002C46"/>
              </a:solidFill>
              <a:latin typeface="Arial"/>
              <a:ea typeface="Arial"/>
              <a:cs typeface="Arial"/>
              <a:sym typeface="Arial"/>
            </a:endParaRPr>
          </a:p>
          <a:p>
            <a:pPr defTabSz="932962">
              <a:buClr>
                <a:srgbClr val="002C46"/>
              </a:buClr>
              <a:buSzPts val="1000"/>
            </a:pPr>
            <a:r>
              <a:rPr lang="en-US" sz="1020" b="1" kern="0" dirty="0">
                <a:solidFill>
                  <a:srgbClr val="002C46"/>
                </a:solidFill>
                <a:latin typeface="Arial"/>
                <a:ea typeface="Arial"/>
                <a:cs typeface="Arial"/>
                <a:sym typeface="Arial"/>
              </a:rPr>
              <a:t>Operating Expenses: OPED is increased in all desalination by 20.6M. Further, overhead is reasonably increased by $20.28M that may require to review the pricing strategy. </a:t>
            </a:r>
          </a:p>
          <a:p>
            <a:pPr defTabSz="932962">
              <a:buClr>
                <a:srgbClr val="002C46"/>
              </a:buClr>
              <a:buSzPts val="1000"/>
            </a:pPr>
            <a:endParaRPr sz="1428" kern="0" dirty="0">
              <a:solidFill>
                <a:srgbClr val="000000"/>
              </a:solidFill>
              <a:latin typeface="Arial"/>
              <a:ea typeface="Arial"/>
              <a:cs typeface="Arial"/>
              <a:sym typeface="Arial"/>
            </a:endParaRPr>
          </a:p>
          <a:p>
            <a:pPr defTabSz="932962">
              <a:buClr>
                <a:srgbClr val="002C46"/>
              </a:buClr>
              <a:buSzPts val="1000"/>
            </a:pPr>
            <a:r>
              <a:rPr lang="en-US" sz="1020" b="1" kern="0" dirty="0">
                <a:solidFill>
                  <a:srgbClr val="002C46"/>
                </a:solidFill>
                <a:latin typeface="Arial"/>
                <a:ea typeface="Arial"/>
                <a:cs typeface="Arial"/>
                <a:sym typeface="Arial"/>
              </a:rPr>
              <a:t>Cost of Goods Sold : COGS is reasonably increased in overall desalination by 1.33M with 7000 ML increased in the production. Unit of production in forecast Jan, 2015 to April, 2015 is zero for </a:t>
            </a:r>
            <a:r>
              <a:rPr lang="en-US" sz="1020" b="1" kern="0" dirty="0" err="1">
                <a:solidFill>
                  <a:srgbClr val="002C46"/>
                </a:solidFill>
                <a:latin typeface="Arial"/>
                <a:ea typeface="Arial"/>
                <a:cs typeface="Arial"/>
                <a:sym typeface="Arial"/>
              </a:rPr>
              <a:t>Kooth</a:t>
            </a:r>
            <a:r>
              <a:rPr lang="en-US" sz="1020" b="1" kern="0" dirty="0">
                <a:solidFill>
                  <a:srgbClr val="002C46"/>
                </a:solidFill>
                <a:latin typeface="Arial"/>
                <a:ea typeface="Arial"/>
                <a:cs typeface="Arial"/>
                <a:sym typeface="Arial"/>
              </a:rPr>
              <a:t> an </a:t>
            </a:r>
            <a:r>
              <a:rPr lang="en-US" sz="1020" b="1" kern="0" dirty="0" err="1">
                <a:solidFill>
                  <a:srgbClr val="002C46"/>
                </a:solidFill>
                <a:latin typeface="Arial"/>
                <a:ea typeface="Arial"/>
                <a:cs typeface="Arial"/>
                <a:sym typeface="Arial"/>
              </a:rPr>
              <a:t>Surjek</a:t>
            </a:r>
            <a:r>
              <a:rPr lang="en-US" sz="1020" b="1" kern="0" dirty="0">
                <a:solidFill>
                  <a:srgbClr val="002C46"/>
                </a:solidFill>
                <a:latin typeface="Arial"/>
                <a:ea typeface="Arial"/>
                <a:cs typeface="Arial"/>
                <a:sym typeface="Arial"/>
              </a:rPr>
              <a:t> Plant. That causes the increased in the COGS. </a:t>
            </a:r>
            <a:endParaRPr sz="1428" kern="0" dirty="0">
              <a:solidFill>
                <a:srgbClr val="000000"/>
              </a:solidFill>
              <a:latin typeface="Arial"/>
              <a:ea typeface="Arial"/>
              <a:cs typeface="Arial"/>
              <a:sym typeface="Arial"/>
            </a:endParaRPr>
          </a:p>
          <a:p>
            <a:pPr marL="233241" indent="-168452" defTabSz="932962">
              <a:buClr>
                <a:srgbClr val="002C46"/>
              </a:buClr>
              <a:buSzPts val="1000"/>
            </a:pPr>
            <a:endParaRPr sz="1020" b="1" kern="0" dirty="0">
              <a:solidFill>
                <a:srgbClr val="002C46"/>
              </a:solidFill>
              <a:latin typeface="Arial"/>
              <a:ea typeface="Arial"/>
              <a:cs typeface="Arial"/>
              <a:sym typeface="Arial"/>
            </a:endParaRPr>
          </a:p>
        </p:txBody>
      </p:sp>
      <p:sp>
        <p:nvSpPr>
          <p:cNvPr id="65" name="Google Shape;65;p2"/>
          <p:cNvSpPr/>
          <p:nvPr/>
        </p:nvSpPr>
        <p:spPr>
          <a:xfrm>
            <a:off x="9216534" y="2245594"/>
            <a:ext cx="576315" cy="2157755"/>
          </a:xfrm>
          <a:prstGeom prst="rect">
            <a:avLst/>
          </a:prstGeom>
          <a:noFill/>
          <a:ln w="19050" cap="flat" cmpd="sng">
            <a:solidFill>
              <a:schemeClr val="accent1"/>
            </a:solidFill>
            <a:prstDash val="dash"/>
            <a:round/>
            <a:headEnd type="none" w="sm" len="sm"/>
            <a:tailEnd type="none" w="sm" len="sm"/>
          </a:ln>
        </p:spPr>
        <p:txBody>
          <a:bodyPr spcFirstLastPara="1" wrap="square" lIns="93282" tIns="46628" rIns="93282" bIns="46628" anchor="ctr" anchorCtr="0">
            <a:noAutofit/>
          </a:bodyPr>
          <a:lstStyle/>
          <a:p>
            <a:pPr algn="ctr" defTabSz="932962">
              <a:buClr>
                <a:srgbClr val="000000"/>
              </a:buClr>
              <a:buSzPts val="1600"/>
            </a:pPr>
            <a:endParaRPr sz="1632" kern="0">
              <a:solidFill>
                <a:srgbClr val="002C46"/>
              </a:solidFill>
              <a:latin typeface="Arial"/>
              <a:ea typeface="Arial"/>
              <a:cs typeface="Arial"/>
              <a:sym typeface="Arial"/>
            </a:endParaRPr>
          </a:p>
        </p:txBody>
      </p:sp>
      <p:sp>
        <p:nvSpPr>
          <p:cNvPr id="66" name="Google Shape;66;p2"/>
          <p:cNvSpPr/>
          <p:nvPr/>
        </p:nvSpPr>
        <p:spPr>
          <a:xfrm>
            <a:off x="1699191" y="5078300"/>
            <a:ext cx="1052644" cy="221583"/>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3282" tIns="46628" rIns="93282" bIns="46628" anchor="ctr" anchorCtr="0">
            <a:noAutofit/>
          </a:bodyPr>
          <a:lstStyle/>
          <a:p>
            <a:pPr algn="ctr" defTabSz="932962">
              <a:buClr>
                <a:srgbClr val="000000"/>
              </a:buClr>
              <a:buSzPts val="1050"/>
            </a:pPr>
            <a:r>
              <a:rPr lang="en-US" sz="1071" b="1" kern="0" dirty="0">
                <a:solidFill>
                  <a:srgbClr val="002C46"/>
                </a:solidFill>
                <a:latin typeface="Arial"/>
                <a:ea typeface="Arial"/>
                <a:cs typeface="Arial"/>
                <a:sym typeface="Arial"/>
              </a:rPr>
              <a:t>Key Insights</a:t>
            </a:r>
            <a:endParaRPr sz="1428" kern="0" dirty="0">
              <a:solidFill>
                <a:srgbClr val="000000"/>
              </a:solidFill>
              <a:latin typeface="Arial"/>
              <a:ea typeface="Arial"/>
              <a:cs typeface="Arial"/>
              <a:sym typeface="Arial"/>
            </a:endParaRPr>
          </a:p>
        </p:txBody>
      </p:sp>
      <p:sp>
        <p:nvSpPr>
          <p:cNvPr id="4" name="Rectangle 3">
            <a:extLst>
              <a:ext uri="{FF2B5EF4-FFF2-40B4-BE49-F238E27FC236}">
                <a16:creationId xmlns:a16="http://schemas.microsoft.com/office/drawing/2014/main" id="{15C1E95F-1805-472A-BE82-785C4C74DB56}"/>
              </a:ext>
            </a:extLst>
          </p:cNvPr>
          <p:cNvSpPr/>
          <p:nvPr/>
        </p:nvSpPr>
        <p:spPr>
          <a:xfrm>
            <a:off x="2782440" y="1569182"/>
            <a:ext cx="3518519" cy="11738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3297" tIns="46649" rIns="93297" bIns="46649" numCol="1" spcCol="0" rtlCol="0" fromWordArt="0" anchor="ctr" anchorCtr="0" forceAA="0" compatLnSpc="1">
            <a:prstTxWarp prst="textNoShape">
              <a:avLst/>
            </a:prstTxWarp>
            <a:noAutofit/>
          </a:bodyPr>
          <a:lstStyle/>
          <a:p>
            <a:pPr algn="ctr" defTabSz="932962">
              <a:buClr>
                <a:srgbClr val="000000"/>
              </a:buClr>
            </a:pPr>
            <a:r>
              <a:rPr lang="en-US" sz="1428" kern="0" dirty="0">
                <a:solidFill>
                  <a:srgbClr val="0070C0"/>
                </a:solidFill>
                <a:latin typeface="Arial"/>
                <a:sym typeface="Arial"/>
              </a:rPr>
              <a:t>Rolling Year-to-Date Cost to Produce Per Megaliter ($ Megaliters) Actual 2013-Jul to 2014- Jun Versus 2014-2015 Forecast [Overall]</a:t>
            </a:r>
          </a:p>
        </p:txBody>
      </p:sp>
      <p:sp>
        <p:nvSpPr>
          <p:cNvPr id="2" name="Rectangle 1">
            <a:extLst>
              <a:ext uri="{FF2B5EF4-FFF2-40B4-BE49-F238E27FC236}">
                <a16:creationId xmlns:a16="http://schemas.microsoft.com/office/drawing/2014/main" id="{E30E526E-1F68-4E50-B653-6CB4C234F3D6}"/>
              </a:ext>
            </a:extLst>
          </p:cNvPr>
          <p:cNvSpPr/>
          <p:nvPr/>
        </p:nvSpPr>
        <p:spPr>
          <a:xfrm>
            <a:off x="0" y="6669798"/>
            <a:ext cx="3108992" cy="158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Source: </a:t>
            </a:r>
            <a:r>
              <a:rPr lang="en-US" sz="800" dirty="0" err="1"/>
              <a:t>Sourther</a:t>
            </a:r>
            <a:r>
              <a:rPr lang="en-US" sz="800" dirty="0"/>
              <a:t> Water Financial Records (SAP) 2013-2015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2DBDD2-44C7-4204-891A-0A622541CA9B}"/>
              </a:ext>
            </a:extLst>
          </p:cNvPr>
          <p:cNvSpPr/>
          <p:nvPr/>
        </p:nvSpPr>
        <p:spPr>
          <a:xfrm>
            <a:off x="649357" y="1398702"/>
            <a:ext cx="10734260" cy="4969565"/>
          </a:xfrm>
          <a:prstGeom prst="rect">
            <a:avLst/>
          </a:prstGeom>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B3E3E6DE-7C1D-4205-A01C-0BDC6AB8E945}"/>
              </a:ext>
            </a:extLst>
          </p:cNvPr>
          <p:cNvGraphicFramePr>
            <a:graphicFrameLocks/>
          </p:cNvGraphicFramePr>
          <p:nvPr>
            <p:extLst>
              <p:ext uri="{D42A27DB-BD31-4B8C-83A1-F6EECF244321}">
                <p14:modId xmlns:p14="http://schemas.microsoft.com/office/powerpoint/2010/main" val="190065380"/>
              </p:ext>
            </p:extLst>
          </p:nvPr>
        </p:nvGraphicFramePr>
        <p:xfrm>
          <a:off x="908447" y="1398702"/>
          <a:ext cx="10375106" cy="4060596"/>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Google Shape;80;p8">
            <a:extLst>
              <a:ext uri="{FF2B5EF4-FFF2-40B4-BE49-F238E27FC236}">
                <a16:creationId xmlns:a16="http://schemas.microsoft.com/office/drawing/2014/main" id="{E7D39998-2170-419E-8DE4-0F9E9C45DC31}"/>
              </a:ext>
            </a:extLst>
          </p:cNvPr>
          <p:cNvCxnSpPr>
            <a:cxnSpLocks/>
          </p:cNvCxnSpPr>
          <p:nvPr/>
        </p:nvCxnSpPr>
        <p:spPr>
          <a:xfrm>
            <a:off x="1709176" y="5876982"/>
            <a:ext cx="4506094" cy="0"/>
          </a:xfrm>
          <a:prstGeom prst="straightConnector1">
            <a:avLst/>
          </a:prstGeom>
          <a:noFill/>
          <a:ln w="38100" cap="flat" cmpd="sng">
            <a:solidFill>
              <a:srgbClr val="305391"/>
            </a:solidFill>
            <a:prstDash val="solid"/>
            <a:round/>
            <a:headEnd type="none" w="sm" len="sm"/>
            <a:tailEnd type="triangle" w="med" len="med"/>
          </a:ln>
        </p:spPr>
      </p:cxnSp>
      <p:sp>
        <p:nvSpPr>
          <p:cNvPr id="8" name="Google Shape;79;p8">
            <a:extLst>
              <a:ext uri="{FF2B5EF4-FFF2-40B4-BE49-F238E27FC236}">
                <a16:creationId xmlns:a16="http://schemas.microsoft.com/office/drawing/2014/main" id="{57E71810-A66B-4578-A5DB-06B2E52ED680}"/>
              </a:ext>
            </a:extLst>
          </p:cNvPr>
          <p:cNvSpPr/>
          <p:nvPr/>
        </p:nvSpPr>
        <p:spPr>
          <a:xfrm>
            <a:off x="1709176" y="5646937"/>
            <a:ext cx="712913" cy="230045"/>
          </a:xfrm>
          <a:prstGeom prst="rect">
            <a:avLst/>
          </a:prstGeom>
          <a:solidFill>
            <a:srgbClr val="BDC6E3"/>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dirty="0">
                <a:solidFill>
                  <a:srgbClr val="1F3042"/>
                </a:solidFill>
                <a:latin typeface="Quattrocento Sans"/>
                <a:ea typeface="Quattrocento Sans"/>
                <a:cs typeface="Quattrocento Sans"/>
                <a:sym typeface="Quattrocento Sans"/>
              </a:rPr>
              <a:t>Least Expensive</a:t>
            </a:r>
            <a:endParaRPr sz="1400" b="0" i="0" u="none" strike="noStrike" cap="none" dirty="0">
              <a:solidFill>
                <a:srgbClr val="000000"/>
              </a:solidFill>
              <a:latin typeface="Arial"/>
              <a:ea typeface="Arial"/>
              <a:cs typeface="Arial"/>
              <a:sym typeface="Arial"/>
            </a:endParaRPr>
          </a:p>
        </p:txBody>
      </p:sp>
      <p:sp>
        <p:nvSpPr>
          <p:cNvPr id="9" name="Google Shape;78;p8">
            <a:extLst>
              <a:ext uri="{FF2B5EF4-FFF2-40B4-BE49-F238E27FC236}">
                <a16:creationId xmlns:a16="http://schemas.microsoft.com/office/drawing/2014/main" id="{0D8CC834-95A9-4252-8907-EA879A680020}"/>
              </a:ext>
            </a:extLst>
          </p:cNvPr>
          <p:cNvSpPr/>
          <p:nvPr/>
        </p:nvSpPr>
        <p:spPr>
          <a:xfrm>
            <a:off x="5383087" y="5646937"/>
            <a:ext cx="712913" cy="230045"/>
          </a:xfrm>
          <a:prstGeom prst="rect">
            <a:avLst/>
          </a:prstGeom>
          <a:solidFill>
            <a:srgbClr val="30539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dirty="0">
                <a:solidFill>
                  <a:schemeClr val="lt1"/>
                </a:solidFill>
                <a:latin typeface="Quattrocento Sans"/>
                <a:ea typeface="Quattrocento Sans"/>
                <a:cs typeface="Quattrocento Sans"/>
                <a:sym typeface="Quattrocento Sans"/>
              </a:rPr>
              <a:t>Most Expensive</a:t>
            </a:r>
            <a:endParaRPr sz="1400" b="0" i="0" u="none" strike="noStrike" cap="none" dirty="0">
              <a:solidFill>
                <a:srgbClr val="000000"/>
              </a:solidFill>
              <a:latin typeface="Arial"/>
              <a:ea typeface="Arial"/>
              <a:cs typeface="Arial"/>
              <a:sym typeface="Arial"/>
            </a:endParaRPr>
          </a:p>
        </p:txBody>
      </p:sp>
      <p:sp>
        <p:nvSpPr>
          <p:cNvPr id="10" name="Google Shape;75;p8">
            <a:extLst>
              <a:ext uri="{FF2B5EF4-FFF2-40B4-BE49-F238E27FC236}">
                <a16:creationId xmlns:a16="http://schemas.microsoft.com/office/drawing/2014/main" id="{1216650A-0A29-489F-979B-25D715F1FCEB}"/>
              </a:ext>
            </a:extLst>
          </p:cNvPr>
          <p:cNvSpPr txBox="1"/>
          <p:nvPr/>
        </p:nvSpPr>
        <p:spPr>
          <a:xfrm>
            <a:off x="908447" y="1124708"/>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Pseudo Cost Curve Highlighting Cost to Produce versus Market Price</a:t>
            </a:r>
            <a:endParaRPr sz="1196" b="0" i="0" u="none" strike="noStrike" cap="none" dirty="0">
              <a:solidFill>
                <a:srgbClr val="808080"/>
              </a:solidFill>
              <a:latin typeface="Arial"/>
              <a:ea typeface="Arial"/>
              <a:cs typeface="Arial"/>
              <a:sym typeface="Arial"/>
            </a:endParaRPr>
          </a:p>
        </p:txBody>
      </p:sp>
      <p:sp>
        <p:nvSpPr>
          <p:cNvPr id="11" name="Rectangle 10">
            <a:extLst>
              <a:ext uri="{FF2B5EF4-FFF2-40B4-BE49-F238E27FC236}">
                <a16:creationId xmlns:a16="http://schemas.microsoft.com/office/drawing/2014/main" id="{CF7D8503-9E82-4816-A094-910B826D0DCF}"/>
              </a:ext>
            </a:extLst>
          </p:cNvPr>
          <p:cNvSpPr/>
          <p:nvPr/>
        </p:nvSpPr>
        <p:spPr>
          <a:xfrm>
            <a:off x="908447" y="238539"/>
            <a:ext cx="10375106" cy="8861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chemeClr val="tx2">
                    <a:lumMod val="75000"/>
                  </a:schemeClr>
                </a:solidFill>
              </a:rPr>
              <a:t>Observing the cost-curve reveals that </a:t>
            </a:r>
            <a:r>
              <a:rPr lang="en-US" sz="2000" b="1" dirty="0" err="1">
                <a:solidFill>
                  <a:schemeClr val="tx2">
                    <a:lumMod val="75000"/>
                  </a:schemeClr>
                </a:solidFill>
              </a:rPr>
              <a:t>Jutik</a:t>
            </a:r>
            <a:r>
              <a:rPr lang="en-US" sz="2000" b="1" dirty="0">
                <a:solidFill>
                  <a:schemeClr val="tx2">
                    <a:lumMod val="75000"/>
                  </a:schemeClr>
                </a:solidFill>
              </a:rPr>
              <a:t> is most cost economic dispatch of the 300 GL. based on $38.52 ML Price. </a:t>
            </a:r>
          </a:p>
        </p:txBody>
      </p:sp>
      <p:sp>
        <p:nvSpPr>
          <p:cNvPr id="12" name="Rectangle 11">
            <a:extLst>
              <a:ext uri="{FF2B5EF4-FFF2-40B4-BE49-F238E27FC236}">
                <a16:creationId xmlns:a16="http://schemas.microsoft.com/office/drawing/2014/main" id="{37B96BA2-2D69-4A92-A269-8FDBC5482ECC}"/>
              </a:ext>
            </a:extLst>
          </p:cNvPr>
          <p:cNvSpPr/>
          <p:nvPr/>
        </p:nvSpPr>
        <p:spPr>
          <a:xfrm>
            <a:off x="0" y="6610886"/>
            <a:ext cx="3108992" cy="158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Source: </a:t>
            </a:r>
            <a:r>
              <a:rPr lang="en-US" sz="800" dirty="0" err="1"/>
              <a:t>Sourther</a:t>
            </a:r>
            <a:r>
              <a:rPr lang="en-US" sz="800" dirty="0"/>
              <a:t> Water Financial Records (SAP) 2013-2015</a:t>
            </a:r>
          </a:p>
        </p:txBody>
      </p:sp>
    </p:spTree>
    <p:extLst>
      <p:ext uri="{BB962C8B-B14F-4D97-AF65-F5344CB8AC3E}">
        <p14:creationId xmlns:p14="http://schemas.microsoft.com/office/powerpoint/2010/main" val="220624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49E77130-2241-4A4C-BF76-A82E6D4447C2}"/>
              </a:ext>
            </a:extLst>
          </p:cNvPr>
          <p:cNvSpPr/>
          <p:nvPr/>
        </p:nvSpPr>
        <p:spPr>
          <a:xfrm>
            <a:off x="861391" y="714211"/>
            <a:ext cx="10045148" cy="5032128"/>
          </a:xfrm>
          <a:prstGeom prst="rect">
            <a:avLst/>
          </a:prstGeom>
          <a:ln>
            <a:solidFill>
              <a:schemeClr val="tx1"/>
            </a:solid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10" name="Google Shape;158;p3">
            <a:extLst>
              <a:ext uri="{FF2B5EF4-FFF2-40B4-BE49-F238E27FC236}">
                <a16:creationId xmlns:a16="http://schemas.microsoft.com/office/drawing/2014/main" id="{9034EAAA-4D0F-40A7-AC54-C0C4E3150950}"/>
              </a:ext>
            </a:extLst>
          </p:cNvPr>
          <p:cNvSpPr/>
          <p:nvPr/>
        </p:nvSpPr>
        <p:spPr>
          <a:xfrm>
            <a:off x="1180264" y="969834"/>
            <a:ext cx="1285678" cy="1531887"/>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1775" tIns="71775" rIns="71775" bIns="71775" anchor="ctr" anchorCtr="0">
            <a:no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Revenue</a:t>
            </a:r>
            <a:endParaRPr sz="1400" b="0" i="0" u="none" strike="noStrike" cap="none">
              <a:solidFill>
                <a:srgbClr val="000000"/>
              </a:solidFill>
              <a:latin typeface="Arial"/>
              <a:ea typeface="Arial"/>
              <a:cs typeface="Arial"/>
              <a:sym typeface="Arial"/>
            </a:endParaRPr>
          </a:p>
        </p:txBody>
      </p:sp>
      <p:sp>
        <p:nvSpPr>
          <p:cNvPr id="11" name="Google Shape;159;p3">
            <a:extLst>
              <a:ext uri="{FF2B5EF4-FFF2-40B4-BE49-F238E27FC236}">
                <a16:creationId xmlns:a16="http://schemas.microsoft.com/office/drawing/2014/main" id="{1250BB0B-C3C4-4E1D-92BB-6FDB2D2BF77E}"/>
              </a:ext>
            </a:extLst>
          </p:cNvPr>
          <p:cNvSpPr/>
          <p:nvPr/>
        </p:nvSpPr>
        <p:spPr>
          <a:xfrm>
            <a:off x="1180264" y="2559948"/>
            <a:ext cx="1285678" cy="1251819"/>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1775" tIns="71775" rIns="71775" bIns="71775" anchor="ctr" anchorCtr="0">
            <a:no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COGS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(Production Costs)</a:t>
            </a:r>
            <a:endParaRPr sz="1400" b="0" i="0" u="none" strike="noStrike" cap="none">
              <a:solidFill>
                <a:srgbClr val="000000"/>
              </a:solidFill>
              <a:latin typeface="Arial"/>
              <a:ea typeface="Arial"/>
              <a:cs typeface="Arial"/>
              <a:sym typeface="Arial"/>
            </a:endParaRPr>
          </a:p>
        </p:txBody>
      </p:sp>
      <p:sp>
        <p:nvSpPr>
          <p:cNvPr id="12" name="Google Shape;160;p3">
            <a:extLst>
              <a:ext uri="{FF2B5EF4-FFF2-40B4-BE49-F238E27FC236}">
                <a16:creationId xmlns:a16="http://schemas.microsoft.com/office/drawing/2014/main" id="{D4C64E09-AA4B-4710-A336-343C0C8E54A2}"/>
              </a:ext>
            </a:extLst>
          </p:cNvPr>
          <p:cNvSpPr/>
          <p:nvPr/>
        </p:nvSpPr>
        <p:spPr>
          <a:xfrm>
            <a:off x="1180264" y="3869995"/>
            <a:ext cx="1285678" cy="1251813"/>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1775" tIns="71775" rIns="71775" bIns="71775" anchor="ctr" anchorCtr="0">
            <a:no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Operational Expenses (Overheads)</a:t>
            </a:r>
            <a:endParaRPr sz="1400" b="0" i="0" u="none" strike="noStrike" cap="none">
              <a:solidFill>
                <a:srgbClr val="000000"/>
              </a:solidFill>
              <a:latin typeface="Arial"/>
              <a:ea typeface="Arial"/>
              <a:cs typeface="Arial"/>
              <a:sym typeface="Arial"/>
            </a:endParaRPr>
          </a:p>
        </p:txBody>
      </p:sp>
      <p:cxnSp>
        <p:nvCxnSpPr>
          <p:cNvPr id="13" name="Google Shape;101;p3">
            <a:extLst>
              <a:ext uri="{FF2B5EF4-FFF2-40B4-BE49-F238E27FC236}">
                <a16:creationId xmlns:a16="http://schemas.microsoft.com/office/drawing/2014/main" id="{F9F32FCA-4196-4439-9113-6CFA481A9528}"/>
              </a:ext>
            </a:extLst>
          </p:cNvPr>
          <p:cNvCxnSpPr/>
          <p:nvPr/>
        </p:nvCxnSpPr>
        <p:spPr>
          <a:xfrm>
            <a:off x="2465942" y="1577798"/>
            <a:ext cx="8250660" cy="0"/>
          </a:xfrm>
          <a:prstGeom prst="straightConnector1">
            <a:avLst/>
          </a:prstGeom>
          <a:noFill/>
          <a:ln w="12700" cap="flat" cmpd="sng">
            <a:solidFill>
              <a:srgbClr val="A5A5A5"/>
            </a:solidFill>
            <a:prstDash val="dot"/>
            <a:round/>
            <a:headEnd type="none" w="sm" len="sm"/>
            <a:tailEnd type="none" w="sm" len="sm"/>
          </a:ln>
        </p:spPr>
      </p:cxnSp>
      <p:cxnSp>
        <p:nvCxnSpPr>
          <p:cNvPr id="14" name="Google Shape;102;p3">
            <a:extLst>
              <a:ext uri="{FF2B5EF4-FFF2-40B4-BE49-F238E27FC236}">
                <a16:creationId xmlns:a16="http://schemas.microsoft.com/office/drawing/2014/main" id="{E49C37FE-8D84-482D-B1CA-8A130FA07B17}"/>
              </a:ext>
            </a:extLst>
          </p:cNvPr>
          <p:cNvCxnSpPr/>
          <p:nvPr/>
        </p:nvCxnSpPr>
        <p:spPr>
          <a:xfrm>
            <a:off x="2465942" y="1256836"/>
            <a:ext cx="8250660" cy="0"/>
          </a:xfrm>
          <a:prstGeom prst="straightConnector1">
            <a:avLst/>
          </a:prstGeom>
          <a:noFill/>
          <a:ln w="12700" cap="flat" cmpd="sng">
            <a:solidFill>
              <a:srgbClr val="A5A5A5"/>
            </a:solidFill>
            <a:prstDash val="dot"/>
            <a:round/>
            <a:headEnd type="none" w="sm" len="sm"/>
            <a:tailEnd type="none" w="sm" len="sm"/>
          </a:ln>
        </p:spPr>
      </p:cxnSp>
      <p:cxnSp>
        <p:nvCxnSpPr>
          <p:cNvPr id="15" name="Google Shape;103;p3">
            <a:extLst>
              <a:ext uri="{FF2B5EF4-FFF2-40B4-BE49-F238E27FC236}">
                <a16:creationId xmlns:a16="http://schemas.microsoft.com/office/drawing/2014/main" id="{CA7DC477-E031-4FD2-A6EB-DA28995B02CB}"/>
              </a:ext>
            </a:extLst>
          </p:cNvPr>
          <p:cNvCxnSpPr/>
          <p:nvPr/>
        </p:nvCxnSpPr>
        <p:spPr>
          <a:xfrm>
            <a:off x="2465942" y="2219724"/>
            <a:ext cx="8250660" cy="0"/>
          </a:xfrm>
          <a:prstGeom prst="straightConnector1">
            <a:avLst/>
          </a:prstGeom>
          <a:noFill/>
          <a:ln w="12700" cap="flat" cmpd="sng">
            <a:solidFill>
              <a:srgbClr val="A5A5A5"/>
            </a:solidFill>
            <a:prstDash val="dot"/>
            <a:round/>
            <a:headEnd type="none" w="sm" len="sm"/>
            <a:tailEnd type="none" w="sm" len="sm"/>
          </a:ln>
        </p:spPr>
      </p:cxnSp>
      <p:cxnSp>
        <p:nvCxnSpPr>
          <p:cNvPr id="16" name="Google Shape;104;p3">
            <a:extLst>
              <a:ext uri="{FF2B5EF4-FFF2-40B4-BE49-F238E27FC236}">
                <a16:creationId xmlns:a16="http://schemas.microsoft.com/office/drawing/2014/main" id="{5735907D-B35F-49CD-8D93-7079780BF02A}"/>
              </a:ext>
            </a:extLst>
          </p:cNvPr>
          <p:cNvCxnSpPr/>
          <p:nvPr/>
        </p:nvCxnSpPr>
        <p:spPr>
          <a:xfrm>
            <a:off x="2465942" y="1898762"/>
            <a:ext cx="8250660" cy="0"/>
          </a:xfrm>
          <a:prstGeom prst="straightConnector1">
            <a:avLst/>
          </a:prstGeom>
          <a:noFill/>
          <a:ln w="12700" cap="flat" cmpd="sng">
            <a:solidFill>
              <a:srgbClr val="A5A5A5"/>
            </a:solidFill>
            <a:prstDash val="dot"/>
            <a:round/>
            <a:headEnd type="none" w="sm" len="sm"/>
            <a:tailEnd type="none" w="sm" len="sm"/>
          </a:ln>
        </p:spPr>
      </p:cxnSp>
      <p:sp>
        <p:nvSpPr>
          <p:cNvPr id="19" name="Google Shape;121;p3">
            <a:extLst>
              <a:ext uri="{FF2B5EF4-FFF2-40B4-BE49-F238E27FC236}">
                <a16:creationId xmlns:a16="http://schemas.microsoft.com/office/drawing/2014/main" id="{99D0A697-A27D-41C3-B94C-6FB174121D58}"/>
              </a:ext>
            </a:extLst>
          </p:cNvPr>
          <p:cNvSpPr txBox="1"/>
          <p:nvPr/>
        </p:nvSpPr>
        <p:spPr>
          <a:xfrm>
            <a:off x="8906082" y="968064"/>
            <a:ext cx="826232" cy="27325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75"/>
              <a:buFont typeface="Arial"/>
              <a:buNone/>
            </a:pPr>
            <a:r>
              <a:rPr lang="en-US" sz="1075" b="1" i="0" u="none" strike="noStrike" cap="none" dirty="0">
                <a:solidFill>
                  <a:srgbClr val="002C46"/>
                </a:solidFill>
                <a:latin typeface="Arial"/>
                <a:ea typeface="Arial"/>
                <a:cs typeface="Arial"/>
                <a:sym typeface="Arial"/>
              </a:rPr>
              <a:t>Actual</a:t>
            </a:r>
            <a:endParaRPr sz="1075" b="0" i="0" u="none" strike="noStrike" cap="none" dirty="0">
              <a:solidFill>
                <a:srgbClr val="808080"/>
              </a:solidFill>
              <a:latin typeface="Arial"/>
              <a:ea typeface="Arial"/>
              <a:cs typeface="Arial"/>
              <a:sym typeface="Arial"/>
            </a:endParaRPr>
          </a:p>
        </p:txBody>
      </p:sp>
      <p:sp>
        <p:nvSpPr>
          <p:cNvPr id="20" name="Google Shape;137;p3">
            <a:extLst>
              <a:ext uri="{FF2B5EF4-FFF2-40B4-BE49-F238E27FC236}">
                <a16:creationId xmlns:a16="http://schemas.microsoft.com/office/drawing/2014/main" id="{B8DE2291-EEE7-4098-9381-1B5AA3D99E50}"/>
              </a:ext>
            </a:extLst>
          </p:cNvPr>
          <p:cNvSpPr txBox="1"/>
          <p:nvPr/>
        </p:nvSpPr>
        <p:spPr>
          <a:xfrm>
            <a:off x="9818341" y="942323"/>
            <a:ext cx="673305" cy="130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75"/>
              <a:buFont typeface="Arial"/>
              <a:buNone/>
            </a:pPr>
            <a:r>
              <a:rPr lang="en-US" sz="1075" b="1" i="0" u="none" strike="noStrike" cap="none" dirty="0">
                <a:solidFill>
                  <a:srgbClr val="002C46"/>
                </a:solidFill>
                <a:latin typeface="Arial"/>
                <a:ea typeface="Arial"/>
                <a:cs typeface="Arial"/>
                <a:sym typeface="Arial"/>
              </a:rPr>
              <a:t>Forecast</a:t>
            </a:r>
            <a:endParaRPr sz="1075" b="0" i="0" u="none" strike="noStrike" cap="none" dirty="0">
              <a:solidFill>
                <a:srgbClr val="808080"/>
              </a:solidFill>
              <a:latin typeface="Arial"/>
              <a:ea typeface="Arial"/>
              <a:cs typeface="Arial"/>
              <a:sym typeface="Arial"/>
            </a:endParaRPr>
          </a:p>
        </p:txBody>
      </p:sp>
      <p:grpSp>
        <p:nvGrpSpPr>
          <p:cNvPr id="63" name="Group 62">
            <a:extLst>
              <a:ext uri="{FF2B5EF4-FFF2-40B4-BE49-F238E27FC236}">
                <a16:creationId xmlns:a16="http://schemas.microsoft.com/office/drawing/2014/main" id="{B0F842A0-7BED-47DC-A029-EEBD93920680}"/>
              </a:ext>
            </a:extLst>
          </p:cNvPr>
          <p:cNvGrpSpPr/>
          <p:nvPr/>
        </p:nvGrpSpPr>
        <p:grpSpPr>
          <a:xfrm>
            <a:off x="8767885" y="745036"/>
            <a:ext cx="1970273" cy="148934"/>
            <a:chOff x="8746329" y="427668"/>
            <a:chExt cx="1970273" cy="148934"/>
          </a:xfrm>
        </p:grpSpPr>
        <p:sp>
          <p:nvSpPr>
            <p:cNvPr id="21" name="Google Shape;90;p3">
              <a:extLst>
                <a:ext uri="{FF2B5EF4-FFF2-40B4-BE49-F238E27FC236}">
                  <a16:creationId xmlns:a16="http://schemas.microsoft.com/office/drawing/2014/main" id="{47EFD18F-B9A9-4C86-B7AD-B1E34423E7CD}"/>
                </a:ext>
              </a:extLst>
            </p:cNvPr>
            <p:cNvSpPr/>
            <p:nvPr/>
          </p:nvSpPr>
          <p:spPr>
            <a:xfrm>
              <a:off x="9818342" y="430771"/>
              <a:ext cx="175309" cy="130317"/>
            </a:xfrm>
            <a:prstGeom prst="rect">
              <a:avLst/>
            </a:prstGeom>
            <a:solidFill>
              <a:srgbClr val="4F7E2C"/>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23"/>
                <a:buFont typeface="Arial"/>
                <a:buNone/>
              </a:pPr>
              <a:endParaRPr sz="1723" b="0" i="0" u="none" strike="noStrike" cap="none">
                <a:solidFill>
                  <a:srgbClr val="002C46"/>
                </a:solidFill>
                <a:latin typeface="Arial"/>
                <a:ea typeface="Arial"/>
                <a:cs typeface="Arial"/>
                <a:sym typeface="Arial"/>
              </a:endParaRPr>
            </a:p>
          </p:txBody>
        </p:sp>
        <p:sp>
          <p:nvSpPr>
            <p:cNvPr id="22" name="Google Shape;91;p3">
              <a:extLst>
                <a:ext uri="{FF2B5EF4-FFF2-40B4-BE49-F238E27FC236}">
                  <a16:creationId xmlns:a16="http://schemas.microsoft.com/office/drawing/2014/main" id="{40F121B0-C05C-4F6A-89C0-61B1707FD936}"/>
                </a:ext>
              </a:extLst>
            </p:cNvPr>
            <p:cNvSpPr/>
            <p:nvPr/>
          </p:nvSpPr>
          <p:spPr>
            <a:xfrm>
              <a:off x="8746329" y="430771"/>
              <a:ext cx="175309" cy="130317"/>
            </a:xfrm>
            <a:prstGeom prst="rect">
              <a:avLst/>
            </a:prstGeom>
            <a:solidFill>
              <a:srgbClr val="F42F2F"/>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23"/>
                <a:buFont typeface="Arial"/>
                <a:buNone/>
              </a:pPr>
              <a:endParaRPr sz="1723" b="0" i="0" u="none" strike="noStrike" cap="none">
                <a:solidFill>
                  <a:srgbClr val="002C46"/>
                </a:solidFill>
                <a:latin typeface="Arial"/>
                <a:ea typeface="Arial"/>
                <a:cs typeface="Arial"/>
                <a:sym typeface="Arial"/>
              </a:endParaRPr>
            </a:p>
          </p:txBody>
        </p:sp>
        <p:sp>
          <p:nvSpPr>
            <p:cNvPr id="23" name="Google Shape;92;p3">
              <a:extLst>
                <a:ext uri="{FF2B5EF4-FFF2-40B4-BE49-F238E27FC236}">
                  <a16:creationId xmlns:a16="http://schemas.microsoft.com/office/drawing/2014/main" id="{D1564EAB-B232-457C-BBD3-1182C9983925}"/>
                </a:ext>
              </a:extLst>
            </p:cNvPr>
            <p:cNvSpPr/>
            <p:nvPr/>
          </p:nvSpPr>
          <p:spPr>
            <a:xfrm>
              <a:off x="10043297" y="427668"/>
              <a:ext cx="673305" cy="14893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977"/>
                <a:buFont typeface="Arial"/>
                <a:buNone/>
              </a:pPr>
              <a:r>
                <a:rPr lang="en-US" sz="977" b="0" i="0" u="none" strike="noStrike" cap="none">
                  <a:solidFill>
                    <a:srgbClr val="002C46"/>
                  </a:solidFill>
                  <a:latin typeface="Arial"/>
                  <a:ea typeface="Arial"/>
                  <a:cs typeface="Arial"/>
                  <a:sym typeface="Arial"/>
                </a:rPr>
                <a:t>Positive var.</a:t>
              </a:r>
              <a:endParaRPr sz="977" b="0" i="0" u="none" strike="noStrike" cap="none">
                <a:solidFill>
                  <a:srgbClr val="002C46"/>
                </a:solidFill>
                <a:latin typeface="Arial"/>
                <a:ea typeface="Arial"/>
                <a:cs typeface="Arial"/>
                <a:sym typeface="Arial"/>
              </a:endParaRPr>
            </a:p>
          </p:txBody>
        </p:sp>
        <p:sp>
          <p:nvSpPr>
            <p:cNvPr id="24" name="Google Shape;93;p3">
              <a:extLst>
                <a:ext uri="{FF2B5EF4-FFF2-40B4-BE49-F238E27FC236}">
                  <a16:creationId xmlns:a16="http://schemas.microsoft.com/office/drawing/2014/main" id="{BBA35549-C67F-486C-8902-D5F545D899AF}"/>
                </a:ext>
              </a:extLst>
            </p:cNvPr>
            <p:cNvSpPr/>
            <p:nvPr/>
          </p:nvSpPr>
          <p:spPr>
            <a:xfrm>
              <a:off x="8971282" y="427668"/>
              <a:ext cx="747772" cy="14893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977"/>
                <a:buFont typeface="Arial"/>
                <a:buNone/>
              </a:pPr>
              <a:r>
                <a:rPr lang="en-US" sz="977" b="0" i="0" u="none" strike="noStrike" cap="none" dirty="0">
                  <a:solidFill>
                    <a:srgbClr val="002C46"/>
                  </a:solidFill>
                  <a:latin typeface="Arial"/>
                  <a:ea typeface="Arial"/>
                  <a:cs typeface="Arial"/>
                  <a:sym typeface="Arial"/>
                </a:rPr>
                <a:t>Negative Var.</a:t>
              </a:r>
              <a:endParaRPr sz="977" b="0" i="0" u="none" strike="noStrike" cap="none" dirty="0">
                <a:solidFill>
                  <a:srgbClr val="002C46"/>
                </a:solidFill>
                <a:latin typeface="Arial"/>
                <a:ea typeface="Arial"/>
                <a:cs typeface="Arial"/>
                <a:sym typeface="Arial"/>
              </a:endParaRPr>
            </a:p>
          </p:txBody>
        </p:sp>
      </p:grpSp>
      <p:cxnSp>
        <p:nvCxnSpPr>
          <p:cNvPr id="30" name="Google Shape;103;p3">
            <a:extLst>
              <a:ext uri="{FF2B5EF4-FFF2-40B4-BE49-F238E27FC236}">
                <a16:creationId xmlns:a16="http://schemas.microsoft.com/office/drawing/2014/main" id="{09EDDB41-EC9A-482A-865F-B297FC173EE5}"/>
              </a:ext>
            </a:extLst>
          </p:cNvPr>
          <p:cNvCxnSpPr/>
          <p:nvPr/>
        </p:nvCxnSpPr>
        <p:spPr>
          <a:xfrm>
            <a:off x="2499074" y="2517896"/>
            <a:ext cx="8250660" cy="0"/>
          </a:xfrm>
          <a:prstGeom prst="straightConnector1">
            <a:avLst/>
          </a:prstGeom>
          <a:noFill/>
          <a:ln w="12700" cap="flat" cmpd="sng">
            <a:solidFill>
              <a:srgbClr val="A5A5A5"/>
            </a:solidFill>
            <a:prstDash val="dot"/>
            <a:round/>
            <a:headEnd type="none" w="sm" len="sm"/>
            <a:tailEnd type="none" w="sm" len="sm"/>
          </a:ln>
        </p:spPr>
      </p:cxnSp>
      <p:sp>
        <p:nvSpPr>
          <p:cNvPr id="31" name="Google Shape;149;p3">
            <a:extLst>
              <a:ext uri="{FF2B5EF4-FFF2-40B4-BE49-F238E27FC236}">
                <a16:creationId xmlns:a16="http://schemas.microsoft.com/office/drawing/2014/main" id="{5B983606-1CFA-4654-912E-A8663066ABD1}"/>
              </a:ext>
            </a:extLst>
          </p:cNvPr>
          <p:cNvSpPr/>
          <p:nvPr/>
        </p:nvSpPr>
        <p:spPr>
          <a:xfrm>
            <a:off x="2172776" y="2279887"/>
            <a:ext cx="2212290"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All</a:t>
            </a:r>
            <a:endParaRPr sz="1400" b="0" i="0" u="none" strike="noStrike" cap="none" dirty="0">
              <a:solidFill>
                <a:srgbClr val="000000"/>
              </a:solidFill>
              <a:latin typeface="Arial"/>
              <a:ea typeface="Arial"/>
              <a:cs typeface="Arial"/>
              <a:sym typeface="Arial"/>
            </a:endParaRPr>
          </a:p>
        </p:txBody>
      </p:sp>
      <p:sp>
        <p:nvSpPr>
          <p:cNvPr id="32" name="Google Shape;150;p3">
            <a:extLst>
              <a:ext uri="{FF2B5EF4-FFF2-40B4-BE49-F238E27FC236}">
                <a16:creationId xmlns:a16="http://schemas.microsoft.com/office/drawing/2014/main" id="{F1272B3C-11DC-48C9-84F1-3C21DCC33E05}"/>
              </a:ext>
            </a:extLst>
          </p:cNvPr>
          <p:cNvSpPr/>
          <p:nvPr/>
        </p:nvSpPr>
        <p:spPr>
          <a:xfrm>
            <a:off x="2900380" y="1958749"/>
            <a:ext cx="14846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Jutik</a:t>
            </a:r>
            <a:endParaRPr sz="1400" b="0" i="0" u="none" strike="noStrike" cap="none" dirty="0">
              <a:solidFill>
                <a:srgbClr val="000000"/>
              </a:solidFill>
              <a:latin typeface="Arial"/>
              <a:ea typeface="Arial"/>
              <a:cs typeface="Arial"/>
              <a:sym typeface="Arial"/>
            </a:endParaRPr>
          </a:p>
        </p:txBody>
      </p:sp>
      <p:sp>
        <p:nvSpPr>
          <p:cNvPr id="33" name="Google Shape;156;p3">
            <a:extLst>
              <a:ext uri="{FF2B5EF4-FFF2-40B4-BE49-F238E27FC236}">
                <a16:creationId xmlns:a16="http://schemas.microsoft.com/office/drawing/2014/main" id="{1E13FDFB-5E07-4A94-9AF7-0F04D73F0170}"/>
              </a:ext>
            </a:extLst>
          </p:cNvPr>
          <p:cNvSpPr/>
          <p:nvPr/>
        </p:nvSpPr>
        <p:spPr>
          <a:xfrm>
            <a:off x="2622679" y="1637609"/>
            <a:ext cx="17623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Surjek</a:t>
            </a:r>
            <a:endParaRPr sz="1400" b="0" i="0" u="none" strike="noStrike" cap="none" dirty="0">
              <a:solidFill>
                <a:srgbClr val="000000"/>
              </a:solidFill>
              <a:latin typeface="Arial"/>
              <a:ea typeface="Arial"/>
              <a:cs typeface="Arial"/>
              <a:sym typeface="Arial"/>
            </a:endParaRPr>
          </a:p>
        </p:txBody>
      </p:sp>
      <p:sp>
        <p:nvSpPr>
          <p:cNvPr id="34" name="Google Shape;157;p3">
            <a:extLst>
              <a:ext uri="{FF2B5EF4-FFF2-40B4-BE49-F238E27FC236}">
                <a16:creationId xmlns:a16="http://schemas.microsoft.com/office/drawing/2014/main" id="{EAB80348-E7EB-4B11-9D6A-96718B0E6F71}"/>
              </a:ext>
            </a:extLst>
          </p:cNvPr>
          <p:cNvSpPr/>
          <p:nvPr/>
        </p:nvSpPr>
        <p:spPr>
          <a:xfrm>
            <a:off x="2770062" y="1353441"/>
            <a:ext cx="1615003"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Kootha</a:t>
            </a:r>
            <a:endParaRPr sz="1400" b="0" i="0" u="none" strike="noStrike" cap="none" dirty="0">
              <a:solidFill>
                <a:srgbClr val="000000"/>
              </a:solidFill>
              <a:latin typeface="Arial"/>
              <a:ea typeface="Arial"/>
              <a:cs typeface="Arial"/>
              <a:sym typeface="Arial"/>
            </a:endParaRPr>
          </a:p>
        </p:txBody>
      </p:sp>
      <p:cxnSp>
        <p:nvCxnSpPr>
          <p:cNvPr id="36" name="Google Shape;101;p3">
            <a:extLst>
              <a:ext uri="{FF2B5EF4-FFF2-40B4-BE49-F238E27FC236}">
                <a16:creationId xmlns:a16="http://schemas.microsoft.com/office/drawing/2014/main" id="{46DF6383-53B3-46E3-A113-FE8BD657EB14}"/>
              </a:ext>
            </a:extLst>
          </p:cNvPr>
          <p:cNvCxnSpPr/>
          <p:nvPr/>
        </p:nvCxnSpPr>
        <p:spPr>
          <a:xfrm>
            <a:off x="2465942" y="2830128"/>
            <a:ext cx="8250660" cy="0"/>
          </a:xfrm>
          <a:prstGeom prst="straightConnector1">
            <a:avLst/>
          </a:prstGeom>
          <a:noFill/>
          <a:ln w="12700" cap="flat" cmpd="sng">
            <a:solidFill>
              <a:srgbClr val="A5A5A5"/>
            </a:solidFill>
            <a:prstDash val="dot"/>
            <a:round/>
            <a:headEnd type="none" w="sm" len="sm"/>
            <a:tailEnd type="none" w="sm" len="sm"/>
          </a:ln>
        </p:spPr>
      </p:cxnSp>
      <p:cxnSp>
        <p:nvCxnSpPr>
          <p:cNvPr id="37" name="Google Shape;102;p3">
            <a:extLst>
              <a:ext uri="{FF2B5EF4-FFF2-40B4-BE49-F238E27FC236}">
                <a16:creationId xmlns:a16="http://schemas.microsoft.com/office/drawing/2014/main" id="{0E89FB67-F570-4EA0-9087-45B768D3E1C1}"/>
              </a:ext>
            </a:extLst>
          </p:cNvPr>
          <p:cNvCxnSpPr/>
          <p:nvPr/>
        </p:nvCxnSpPr>
        <p:spPr>
          <a:xfrm>
            <a:off x="2465942" y="2509166"/>
            <a:ext cx="8250660" cy="0"/>
          </a:xfrm>
          <a:prstGeom prst="straightConnector1">
            <a:avLst/>
          </a:prstGeom>
          <a:noFill/>
          <a:ln w="12700" cap="flat" cmpd="sng">
            <a:solidFill>
              <a:srgbClr val="A5A5A5"/>
            </a:solidFill>
            <a:prstDash val="dot"/>
            <a:round/>
            <a:headEnd type="none" w="sm" len="sm"/>
            <a:tailEnd type="none" w="sm" len="sm"/>
          </a:ln>
        </p:spPr>
      </p:cxnSp>
      <p:cxnSp>
        <p:nvCxnSpPr>
          <p:cNvPr id="38" name="Google Shape;103;p3">
            <a:extLst>
              <a:ext uri="{FF2B5EF4-FFF2-40B4-BE49-F238E27FC236}">
                <a16:creationId xmlns:a16="http://schemas.microsoft.com/office/drawing/2014/main" id="{048A411E-1207-4F8A-9AF5-3D29FB44E3BF}"/>
              </a:ext>
            </a:extLst>
          </p:cNvPr>
          <p:cNvCxnSpPr/>
          <p:nvPr/>
        </p:nvCxnSpPr>
        <p:spPr>
          <a:xfrm>
            <a:off x="2465942" y="3472054"/>
            <a:ext cx="8250660" cy="0"/>
          </a:xfrm>
          <a:prstGeom prst="straightConnector1">
            <a:avLst/>
          </a:prstGeom>
          <a:noFill/>
          <a:ln w="12700" cap="flat" cmpd="sng">
            <a:solidFill>
              <a:srgbClr val="A5A5A5"/>
            </a:solidFill>
            <a:prstDash val="dot"/>
            <a:round/>
            <a:headEnd type="none" w="sm" len="sm"/>
            <a:tailEnd type="none" w="sm" len="sm"/>
          </a:ln>
        </p:spPr>
      </p:cxnSp>
      <p:cxnSp>
        <p:nvCxnSpPr>
          <p:cNvPr id="39" name="Google Shape;104;p3">
            <a:extLst>
              <a:ext uri="{FF2B5EF4-FFF2-40B4-BE49-F238E27FC236}">
                <a16:creationId xmlns:a16="http://schemas.microsoft.com/office/drawing/2014/main" id="{C16485D5-ADFE-480E-A674-A32553CD7E4B}"/>
              </a:ext>
            </a:extLst>
          </p:cNvPr>
          <p:cNvCxnSpPr/>
          <p:nvPr/>
        </p:nvCxnSpPr>
        <p:spPr>
          <a:xfrm>
            <a:off x="2465942" y="3151092"/>
            <a:ext cx="8250660" cy="0"/>
          </a:xfrm>
          <a:prstGeom prst="straightConnector1">
            <a:avLst/>
          </a:prstGeom>
          <a:noFill/>
          <a:ln w="12700" cap="flat" cmpd="sng">
            <a:solidFill>
              <a:srgbClr val="A5A5A5"/>
            </a:solidFill>
            <a:prstDash val="dot"/>
            <a:round/>
            <a:headEnd type="none" w="sm" len="sm"/>
            <a:tailEnd type="none" w="sm" len="sm"/>
          </a:ln>
        </p:spPr>
      </p:cxnSp>
      <p:cxnSp>
        <p:nvCxnSpPr>
          <p:cNvPr id="40" name="Google Shape;103;p3">
            <a:extLst>
              <a:ext uri="{FF2B5EF4-FFF2-40B4-BE49-F238E27FC236}">
                <a16:creationId xmlns:a16="http://schemas.microsoft.com/office/drawing/2014/main" id="{BC28A7D8-F91A-4C7A-9CEB-0BA308F220D2}"/>
              </a:ext>
            </a:extLst>
          </p:cNvPr>
          <p:cNvCxnSpPr/>
          <p:nvPr/>
        </p:nvCxnSpPr>
        <p:spPr>
          <a:xfrm>
            <a:off x="2499074" y="3770226"/>
            <a:ext cx="8250660" cy="0"/>
          </a:xfrm>
          <a:prstGeom prst="straightConnector1">
            <a:avLst/>
          </a:prstGeom>
          <a:noFill/>
          <a:ln w="12700" cap="flat" cmpd="sng">
            <a:solidFill>
              <a:srgbClr val="A5A5A5"/>
            </a:solidFill>
            <a:prstDash val="dot"/>
            <a:round/>
            <a:headEnd type="none" w="sm" len="sm"/>
            <a:tailEnd type="none" w="sm" len="sm"/>
          </a:ln>
        </p:spPr>
      </p:cxnSp>
      <p:cxnSp>
        <p:nvCxnSpPr>
          <p:cNvPr id="41" name="Google Shape;101;p3">
            <a:extLst>
              <a:ext uri="{FF2B5EF4-FFF2-40B4-BE49-F238E27FC236}">
                <a16:creationId xmlns:a16="http://schemas.microsoft.com/office/drawing/2014/main" id="{A5C40DBF-66F4-4DFE-BC53-18A641BDAACA}"/>
              </a:ext>
            </a:extLst>
          </p:cNvPr>
          <p:cNvCxnSpPr/>
          <p:nvPr/>
        </p:nvCxnSpPr>
        <p:spPr>
          <a:xfrm>
            <a:off x="2432812" y="4102337"/>
            <a:ext cx="8250660" cy="0"/>
          </a:xfrm>
          <a:prstGeom prst="straightConnector1">
            <a:avLst/>
          </a:prstGeom>
          <a:noFill/>
          <a:ln w="12700" cap="flat" cmpd="sng">
            <a:solidFill>
              <a:srgbClr val="A5A5A5"/>
            </a:solidFill>
            <a:prstDash val="dot"/>
            <a:round/>
            <a:headEnd type="none" w="sm" len="sm"/>
            <a:tailEnd type="none" w="sm" len="sm"/>
          </a:ln>
        </p:spPr>
      </p:cxnSp>
      <p:cxnSp>
        <p:nvCxnSpPr>
          <p:cNvPr id="42" name="Google Shape;102;p3">
            <a:extLst>
              <a:ext uri="{FF2B5EF4-FFF2-40B4-BE49-F238E27FC236}">
                <a16:creationId xmlns:a16="http://schemas.microsoft.com/office/drawing/2014/main" id="{2DB392F9-5B46-4867-8E49-F70B64335566}"/>
              </a:ext>
            </a:extLst>
          </p:cNvPr>
          <p:cNvCxnSpPr/>
          <p:nvPr/>
        </p:nvCxnSpPr>
        <p:spPr>
          <a:xfrm>
            <a:off x="2432812" y="3781375"/>
            <a:ext cx="8250660" cy="0"/>
          </a:xfrm>
          <a:prstGeom prst="straightConnector1">
            <a:avLst/>
          </a:prstGeom>
          <a:noFill/>
          <a:ln w="12700" cap="flat" cmpd="sng">
            <a:solidFill>
              <a:srgbClr val="A5A5A5"/>
            </a:solidFill>
            <a:prstDash val="dot"/>
            <a:round/>
            <a:headEnd type="none" w="sm" len="sm"/>
            <a:tailEnd type="none" w="sm" len="sm"/>
          </a:ln>
        </p:spPr>
      </p:cxnSp>
      <p:cxnSp>
        <p:nvCxnSpPr>
          <p:cNvPr id="43" name="Google Shape;103;p3">
            <a:extLst>
              <a:ext uri="{FF2B5EF4-FFF2-40B4-BE49-F238E27FC236}">
                <a16:creationId xmlns:a16="http://schemas.microsoft.com/office/drawing/2014/main" id="{737930C4-9FFF-4A04-B069-711DE2F61FF6}"/>
              </a:ext>
            </a:extLst>
          </p:cNvPr>
          <p:cNvCxnSpPr/>
          <p:nvPr/>
        </p:nvCxnSpPr>
        <p:spPr>
          <a:xfrm>
            <a:off x="2432812" y="4744263"/>
            <a:ext cx="8250660" cy="0"/>
          </a:xfrm>
          <a:prstGeom prst="straightConnector1">
            <a:avLst/>
          </a:prstGeom>
          <a:noFill/>
          <a:ln w="12700" cap="flat" cmpd="sng">
            <a:solidFill>
              <a:srgbClr val="A5A5A5"/>
            </a:solidFill>
            <a:prstDash val="dot"/>
            <a:round/>
            <a:headEnd type="none" w="sm" len="sm"/>
            <a:tailEnd type="none" w="sm" len="sm"/>
          </a:ln>
        </p:spPr>
      </p:cxnSp>
      <p:cxnSp>
        <p:nvCxnSpPr>
          <p:cNvPr id="44" name="Google Shape;104;p3">
            <a:extLst>
              <a:ext uri="{FF2B5EF4-FFF2-40B4-BE49-F238E27FC236}">
                <a16:creationId xmlns:a16="http://schemas.microsoft.com/office/drawing/2014/main" id="{E38D1918-E8D7-45D4-B917-DD95B4E96690}"/>
              </a:ext>
            </a:extLst>
          </p:cNvPr>
          <p:cNvCxnSpPr/>
          <p:nvPr/>
        </p:nvCxnSpPr>
        <p:spPr>
          <a:xfrm>
            <a:off x="2432812" y="4423301"/>
            <a:ext cx="8250660" cy="0"/>
          </a:xfrm>
          <a:prstGeom prst="straightConnector1">
            <a:avLst/>
          </a:prstGeom>
          <a:noFill/>
          <a:ln w="12700" cap="flat" cmpd="sng">
            <a:solidFill>
              <a:srgbClr val="A5A5A5"/>
            </a:solidFill>
            <a:prstDash val="dot"/>
            <a:round/>
            <a:headEnd type="none" w="sm" len="sm"/>
            <a:tailEnd type="none" w="sm" len="sm"/>
          </a:ln>
        </p:spPr>
      </p:cxnSp>
      <p:cxnSp>
        <p:nvCxnSpPr>
          <p:cNvPr id="45" name="Google Shape;103;p3">
            <a:extLst>
              <a:ext uri="{FF2B5EF4-FFF2-40B4-BE49-F238E27FC236}">
                <a16:creationId xmlns:a16="http://schemas.microsoft.com/office/drawing/2014/main" id="{7FA17EF1-9D11-47F7-B093-DF1D3663BD60}"/>
              </a:ext>
            </a:extLst>
          </p:cNvPr>
          <p:cNvCxnSpPr/>
          <p:nvPr/>
        </p:nvCxnSpPr>
        <p:spPr>
          <a:xfrm>
            <a:off x="2465944" y="5042435"/>
            <a:ext cx="8250660" cy="0"/>
          </a:xfrm>
          <a:prstGeom prst="straightConnector1">
            <a:avLst/>
          </a:prstGeom>
          <a:noFill/>
          <a:ln w="12700" cap="flat" cmpd="sng">
            <a:solidFill>
              <a:srgbClr val="A5A5A5"/>
            </a:solidFill>
            <a:prstDash val="dot"/>
            <a:round/>
            <a:headEnd type="none" w="sm" len="sm"/>
            <a:tailEnd type="none" w="sm" len="sm"/>
          </a:ln>
        </p:spPr>
      </p:cxnSp>
      <p:sp>
        <p:nvSpPr>
          <p:cNvPr id="46" name="Google Shape;149;p3">
            <a:extLst>
              <a:ext uri="{FF2B5EF4-FFF2-40B4-BE49-F238E27FC236}">
                <a16:creationId xmlns:a16="http://schemas.microsoft.com/office/drawing/2014/main" id="{0C3A26AC-2D56-4033-9F77-43D6880C4FF6}"/>
              </a:ext>
            </a:extLst>
          </p:cNvPr>
          <p:cNvSpPr/>
          <p:nvPr/>
        </p:nvSpPr>
        <p:spPr>
          <a:xfrm>
            <a:off x="2172775" y="3532216"/>
            <a:ext cx="2212290"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All</a:t>
            </a:r>
            <a:endParaRPr sz="1400" b="0" i="0" u="none" strike="noStrike" cap="none" dirty="0">
              <a:solidFill>
                <a:srgbClr val="000000"/>
              </a:solidFill>
              <a:latin typeface="Arial"/>
              <a:ea typeface="Arial"/>
              <a:cs typeface="Arial"/>
              <a:sym typeface="Arial"/>
            </a:endParaRPr>
          </a:p>
        </p:txBody>
      </p:sp>
      <p:sp>
        <p:nvSpPr>
          <p:cNvPr id="47" name="Google Shape;150;p3">
            <a:extLst>
              <a:ext uri="{FF2B5EF4-FFF2-40B4-BE49-F238E27FC236}">
                <a16:creationId xmlns:a16="http://schemas.microsoft.com/office/drawing/2014/main" id="{1C44B8A1-6881-4173-B0E7-4680B347CCA0}"/>
              </a:ext>
            </a:extLst>
          </p:cNvPr>
          <p:cNvSpPr/>
          <p:nvPr/>
        </p:nvSpPr>
        <p:spPr>
          <a:xfrm>
            <a:off x="2900379" y="3211078"/>
            <a:ext cx="14846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Jutik</a:t>
            </a:r>
            <a:endParaRPr sz="1400" b="0" i="0" u="none" strike="noStrike" cap="none" dirty="0">
              <a:solidFill>
                <a:srgbClr val="000000"/>
              </a:solidFill>
              <a:latin typeface="Arial"/>
              <a:ea typeface="Arial"/>
              <a:cs typeface="Arial"/>
              <a:sym typeface="Arial"/>
            </a:endParaRPr>
          </a:p>
        </p:txBody>
      </p:sp>
      <p:sp>
        <p:nvSpPr>
          <p:cNvPr id="48" name="Google Shape;156;p3">
            <a:extLst>
              <a:ext uri="{FF2B5EF4-FFF2-40B4-BE49-F238E27FC236}">
                <a16:creationId xmlns:a16="http://schemas.microsoft.com/office/drawing/2014/main" id="{0F4B7287-16C2-4B48-9760-D1514AE251EF}"/>
              </a:ext>
            </a:extLst>
          </p:cNvPr>
          <p:cNvSpPr/>
          <p:nvPr/>
        </p:nvSpPr>
        <p:spPr>
          <a:xfrm>
            <a:off x="2622678" y="2889938"/>
            <a:ext cx="17623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Surjek</a:t>
            </a:r>
            <a:endParaRPr sz="1400" b="0" i="0" u="none" strike="noStrike" cap="none" dirty="0">
              <a:solidFill>
                <a:srgbClr val="000000"/>
              </a:solidFill>
              <a:latin typeface="Arial"/>
              <a:ea typeface="Arial"/>
              <a:cs typeface="Arial"/>
              <a:sym typeface="Arial"/>
            </a:endParaRPr>
          </a:p>
        </p:txBody>
      </p:sp>
      <p:sp>
        <p:nvSpPr>
          <p:cNvPr id="49" name="Google Shape;157;p3">
            <a:extLst>
              <a:ext uri="{FF2B5EF4-FFF2-40B4-BE49-F238E27FC236}">
                <a16:creationId xmlns:a16="http://schemas.microsoft.com/office/drawing/2014/main" id="{84B47DAC-6345-47FB-BFA8-F81CEF6DB14F}"/>
              </a:ext>
            </a:extLst>
          </p:cNvPr>
          <p:cNvSpPr/>
          <p:nvPr/>
        </p:nvSpPr>
        <p:spPr>
          <a:xfrm>
            <a:off x="2770061" y="2605770"/>
            <a:ext cx="1615003"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Kootha</a:t>
            </a:r>
            <a:endParaRPr sz="1400" b="0" i="0" u="none" strike="noStrike" cap="none" dirty="0">
              <a:solidFill>
                <a:srgbClr val="000000"/>
              </a:solidFill>
              <a:latin typeface="Arial"/>
              <a:ea typeface="Arial"/>
              <a:cs typeface="Arial"/>
              <a:sym typeface="Arial"/>
            </a:endParaRPr>
          </a:p>
        </p:txBody>
      </p:sp>
      <p:sp>
        <p:nvSpPr>
          <p:cNvPr id="54" name="Google Shape;149;p3">
            <a:extLst>
              <a:ext uri="{FF2B5EF4-FFF2-40B4-BE49-F238E27FC236}">
                <a16:creationId xmlns:a16="http://schemas.microsoft.com/office/drawing/2014/main" id="{9D392513-3764-4731-AEF8-852AA419E01F}"/>
              </a:ext>
            </a:extLst>
          </p:cNvPr>
          <p:cNvSpPr/>
          <p:nvPr/>
        </p:nvSpPr>
        <p:spPr>
          <a:xfrm>
            <a:off x="2172775" y="4804424"/>
            <a:ext cx="2212290"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All</a:t>
            </a:r>
            <a:endParaRPr sz="1400" b="0" i="0" u="none" strike="noStrike" cap="none" dirty="0">
              <a:solidFill>
                <a:srgbClr val="000000"/>
              </a:solidFill>
              <a:latin typeface="Arial"/>
              <a:ea typeface="Arial"/>
              <a:cs typeface="Arial"/>
              <a:sym typeface="Arial"/>
            </a:endParaRPr>
          </a:p>
        </p:txBody>
      </p:sp>
      <p:sp>
        <p:nvSpPr>
          <p:cNvPr id="55" name="Google Shape;150;p3">
            <a:extLst>
              <a:ext uri="{FF2B5EF4-FFF2-40B4-BE49-F238E27FC236}">
                <a16:creationId xmlns:a16="http://schemas.microsoft.com/office/drawing/2014/main" id="{06DCC22E-A9F0-400B-A694-7DB7B37C95ED}"/>
              </a:ext>
            </a:extLst>
          </p:cNvPr>
          <p:cNvSpPr/>
          <p:nvPr/>
        </p:nvSpPr>
        <p:spPr>
          <a:xfrm>
            <a:off x="2900379" y="4483286"/>
            <a:ext cx="14846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Jutik</a:t>
            </a:r>
            <a:endParaRPr sz="1400" b="0" i="0" u="none" strike="noStrike" cap="none" dirty="0">
              <a:solidFill>
                <a:srgbClr val="000000"/>
              </a:solidFill>
              <a:latin typeface="Arial"/>
              <a:ea typeface="Arial"/>
              <a:cs typeface="Arial"/>
              <a:sym typeface="Arial"/>
            </a:endParaRPr>
          </a:p>
        </p:txBody>
      </p:sp>
      <p:sp>
        <p:nvSpPr>
          <p:cNvPr id="56" name="Google Shape;156;p3">
            <a:extLst>
              <a:ext uri="{FF2B5EF4-FFF2-40B4-BE49-F238E27FC236}">
                <a16:creationId xmlns:a16="http://schemas.microsoft.com/office/drawing/2014/main" id="{25078C5E-074E-439D-A477-71BDC960A40C}"/>
              </a:ext>
            </a:extLst>
          </p:cNvPr>
          <p:cNvSpPr/>
          <p:nvPr/>
        </p:nvSpPr>
        <p:spPr>
          <a:xfrm>
            <a:off x="2622678" y="4162146"/>
            <a:ext cx="17623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Surjek</a:t>
            </a:r>
            <a:endParaRPr sz="1400" b="0" i="0" u="none" strike="noStrike" cap="none" dirty="0">
              <a:solidFill>
                <a:srgbClr val="000000"/>
              </a:solidFill>
              <a:latin typeface="Arial"/>
              <a:ea typeface="Arial"/>
              <a:cs typeface="Arial"/>
              <a:sym typeface="Arial"/>
            </a:endParaRPr>
          </a:p>
        </p:txBody>
      </p:sp>
      <p:sp>
        <p:nvSpPr>
          <p:cNvPr id="57" name="Google Shape;157;p3">
            <a:extLst>
              <a:ext uri="{FF2B5EF4-FFF2-40B4-BE49-F238E27FC236}">
                <a16:creationId xmlns:a16="http://schemas.microsoft.com/office/drawing/2014/main" id="{70FFAE45-079F-4CBF-80BB-184B905F073B}"/>
              </a:ext>
            </a:extLst>
          </p:cNvPr>
          <p:cNvSpPr/>
          <p:nvPr/>
        </p:nvSpPr>
        <p:spPr>
          <a:xfrm>
            <a:off x="2770061" y="3877978"/>
            <a:ext cx="1615003"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dirty="0" err="1">
                <a:solidFill>
                  <a:srgbClr val="002C46"/>
                </a:solidFill>
              </a:rPr>
              <a:t>Kootha</a:t>
            </a:r>
            <a:endParaRPr sz="1400" b="0" i="0" u="none" strike="noStrike" cap="none" dirty="0">
              <a:solidFill>
                <a:srgbClr val="000000"/>
              </a:solidFill>
              <a:latin typeface="Arial"/>
              <a:ea typeface="Arial"/>
              <a:cs typeface="Arial"/>
              <a:sym typeface="Arial"/>
            </a:endParaRPr>
          </a:p>
        </p:txBody>
      </p:sp>
      <p:sp>
        <p:nvSpPr>
          <p:cNvPr id="58" name="Google Shape;94;p3">
            <a:extLst>
              <a:ext uri="{FF2B5EF4-FFF2-40B4-BE49-F238E27FC236}">
                <a16:creationId xmlns:a16="http://schemas.microsoft.com/office/drawing/2014/main" id="{D9630B18-CEF6-4E6C-8F87-F95EDB3ABD1C}"/>
              </a:ext>
            </a:extLst>
          </p:cNvPr>
          <p:cNvSpPr txBox="1"/>
          <p:nvPr/>
        </p:nvSpPr>
        <p:spPr>
          <a:xfrm>
            <a:off x="1180264" y="787502"/>
            <a:ext cx="7098721" cy="18046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dirty="0">
                <a:solidFill>
                  <a:srgbClr val="808080"/>
                </a:solidFill>
                <a:latin typeface="Arial"/>
                <a:ea typeface="Arial"/>
                <a:cs typeface="Arial"/>
                <a:sym typeface="Arial"/>
              </a:rPr>
              <a:t>Actual vs </a:t>
            </a:r>
            <a:r>
              <a:rPr lang="en-US" sz="1173" b="1" dirty="0">
                <a:solidFill>
                  <a:srgbClr val="808080"/>
                </a:solidFill>
                <a:latin typeface="Arial"/>
                <a:ea typeface="Arial"/>
                <a:cs typeface="Arial"/>
                <a:sym typeface="Arial"/>
              </a:rPr>
              <a:t>Forecast</a:t>
            </a:r>
            <a:r>
              <a:rPr lang="en-US" sz="1173" b="1" i="0" u="none" strike="noStrike" cap="none" dirty="0">
                <a:solidFill>
                  <a:srgbClr val="808080"/>
                </a:solidFill>
                <a:latin typeface="Arial"/>
                <a:ea typeface="Arial"/>
                <a:cs typeface="Arial"/>
                <a:sym typeface="Arial"/>
              </a:rPr>
              <a:t> PL variances, </a:t>
            </a:r>
            <a:r>
              <a:rPr lang="en-US" sz="1173" b="0" i="0" u="none" strike="noStrike" cap="none" dirty="0">
                <a:solidFill>
                  <a:srgbClr val="808080"/>
                </a:solidFill>
                <a:latin typeface="Arial"/>
                <a:ea typeface="Arial"/>
                <a:cs typeface="Arial"/>
                <a:sym typeface="Arial"/>
              </a:rPr>
              <a:t>YTD, $m</a:t>
            </a:r>
            <a:endParaRPr sz="1400" b="0" i="0" u="none" strike="noStrike" cap="none" dirty="0">
              <a:solidFill>
                <a:srgbClr val="000000"/>
              </a:solidFill>
              <a:latin typeface="Arial"/>
              <a:ea typeface="Arial"/>
              <a:cs typeface="Arial"/>
              <a:sym typeface="Arial"/>
            </a:endParaRPr>
          </a:p>
        </p:txBody>
      </p:sp>
      <p:sp>
        <p:nvSpPr>
          <p:cNvPr id="59" name="Google Shape;154;p3">
            <a:extLst>
              <a:ext uri="{FF2B5EF4-FFF2-40B4-BE49-F238E27FC236}">
                <a16:creationId xmlns:a16="http://schemas.microsoft.com/office/drawing/2014/main" id="{6EC700FD-6C8C-4BC5-B8A4-E81781D25A44}"/>
              </a:ext>
            </a:extLst>
          </p:cNvPr>
          <p:cNvSpPr/>
          <p:nvPr/>
        </p:nvSpPr>
        <p:spPr>
          <a:xfrm>
            <a:off x="3874654" y="5154529"/>
            <a:ext cx="510410"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1" i="0" u="none" strike="noStrike" cap="none" dirty="0">
                <a:solidFill>
                  <a:srgbClr val="002C46"/>
                </a:solidFill>
                <a:latin typeface="Arial"/>
                <a:ea typeface="Arial"/>
                <a:cs typeface="Arial"/>
                <a:sym typeface="Arial"/>
              </a:rPr>
              <a:t>¹EBIT</a:t>
            </a:r>
            <a:endParaRPr sz="1400" b="0" i="0" u="none" strike="noStrike" cap="none" dirty="0">
              <a:solidFill>
                <a:srgbClr val="000000"/>
              </a:solidFill>
              <a:latin typeface="Arial"/>
              <a:ea typeface="Arial"/>
              <a:cs typeface="Arial"/>
              <a:sym typeface="Arial"/>
            </a:endParaRPr>
          </a:p>
        </p:txBody>
      </p:sp>
      <p:sp>
        <p:nvSpPr>
          <p:cNvPr id="60" name="Google Shape;163;p3">
            <a:extLst>
              <a:ext uri="{FF2B5EF4-FFF2-40B4-BE49-F238E27FC236}">
                <a16:creationId xmlns:a16="http://schemas.microsoft.com/office/drawing/2014/main" id="{3D2D479D-5428-4A36-985C-F05531843A9D}"/>
              </a:ext>
            </a:extLst>
          </p:cNvPr>
          <p:cNvSpPr/>
          <p:nvPr/>
        </p:nvSpPr>
        <p:spPr>
          <a:xfrm>
            <a:off x="187335" y="6486306"/>
            <a:ext cx="6887502" cy="105272"/>
          </a:xfrm>
          <a:prstGeom prst="rect">
            <a:avLst/>
          </a:prstGeom>
          <a:noFill/>
          <a:ln>
            <a:noFill/>
          </a:ln>
        </p:spPr>
        <p:txBody>
          <a:bodyPr spcFirstLastPara="1" wrap="square" lIns="0" tIns="0" rIns="0" bIns="0" anchor="b" anchorCtr="0">
            <a:spAutoFit/>
          </a:bodyPr>
          <a:lstStyle/>
          <a:p>
            <a:pPr marL="459212" marR="0" lvl="0" indent="-459212" algn="l" rtl="0">
              <a:lnSpc>
                <a:spcPct val="100000"/>
              </a:lnSpc>
              <a:spcBef>
                <a:spcPts val="0"/>
              </a:spcBef>
              <a:spcAft>
                <a:spcPts val="0"/>
              </a:spcAft>
              <a:buClr>
                <a:srgbClr val="000000"/>
              </a:buClr>
              <a:buSzPts val="684"/>
              <a:buFont typeface="Arial"/>
              <a:buNone/>
            </a:pPr>
            <a:r>
              <a:rPr lang="en-US" sz="684" b="1" i="0" u="none" strike="noStrike" cap="none" dirty="0">
                <a:solidFill>
                  <a:srgbClr val="002C46"/>
                </a:solidFill>
                <a:latin typeface="Arial"/>
                <a:ea typeface="Arial"/>
                <a:cs typeface="Arial"/>
                <a:sym typeface="Arial"/>
              </a:rPr>
              <a:t>¹ EBIT is calculated as Revenues – COGS – Operational Expenses</a:t>
            </a:r>
            <a:endParaRPr sz="1400" b="0" i="0" u="none" strike="noStrike" cap="none" dirty="0">
              <a:solidFill>
                <a:srgbClr val="000000"/>
              </a:solidFill>
              <a:latin typeface="Arial"/>
              <a:ea typeface="Arial"/>
              <a:cs typeface="Arial"/>
              <a:sym typeface="Arial"/>
            </a:endParaRPr>
          </a:p>
        </p:txBody>
      </p:sp>
      <p:sp>
        <p:nvSpPr>
          <p:cNvPr id="62" name="Google Shape;173;p3">
            <a:extLst>
              <a:ext uri="{FF2B5EF4-FFF2-40B4-BE49-F238E27FC236}">
                <a16:creationId xmlns:a16="http://schemas.microsoft.com/office/drawing/2014/main" id="{EF93D9E8-9086-4BE7-8503-B5BB04245976}"/>
              </a:ext>
            </a:extLst>
          </p:cNvPr>
          <p:cNvSpPr txBox="1">
            <a:spLocks noGrp="1"/>
          </p:cNvSpPr>
          <p:nvPr>
            <p:ph type="title"/>
          </p:nvPr>
        </p:nvSpPr>
        <p:spPr>
          <a:xfrm>
            <a:off x="1180264" y="96471"/>
            <a:ext cx="9261377"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dirty="0">
                <a:solidFill>
                  <a:srgbClr val="002060"/>
                </a:solidFill>
                <a:latin typeface="Arial"/>
                <a:ea typeface="Arial"/>
                <a:cs typeface="Arial"/>
                <a:sym typeface="Arial"/>
              </a:rPr>
              <a:t>The overall EBIT has dramatically decreased to 208.91M comparing between 2013-2014 actual Vs the 2014-2015 forecast. </a:t>
            </a:r>
            <a:endParaRPr sz="1600" b="1" i="0" u="none" strike="noStrike" cap="none" dirty="0">
              <a:solidFill>
                <a:srgbClr val="002060"/>
              </a:solidFill>
              <a:latin typeface="Arial"/>
              <a:ea typeface="Arial"/>
              <a:cs typeface="Arial"/>
              <a:sym typeface="Arial"/>
            </a:endParaRPr>
          </a:p>
        </p:txBody>
      </p:sp>
      <p:sp>
        <p:nvSpPr>
          <p:cNvPr id="69" name="Google Shape;107;p3">
            <a:extLst>
              <a:ext uri="{FF2B5EF4-FFF2-40B4-BE49-F238E27FC236}">
                <a16:creationId xmlns:a16="http://schemas.microsoft.com/office/drawing/2014/main" id="{4E2E0369-8F60-4C18-9801-1724F67377F5}"/>
              </a:ext>
            </a:extLst>
          </p:cNvPr>
          <p:cNvSpPr txBox="1"/>
          <p:nvPr/>
        </p:nvSpPr>
        <p:spPr>
          <a:xfrm>
            <a:off x="8906082" y="1309064"/>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45.24</a:t>
            </a:r>
            <a:endParaRPr sz="1400" b="0" i="0" u="none" strike="noStrike" cap="none" dirty="0">
              <a:solidFill>
                <a:srgbClr val="000000"/>
              </a:solidFill>
              <a:latin typeface="Arial"/>
              <a:ea typeface="Arial"/>
              <a:cs typeface="Arial"/>
              <a:sym typeface="Arial"/>
            </a:endParaRPr>
          </a:p>
        </p:txBody>
      </p:sp>
      <p:sp>
        <p:nvSpPr>
          <p:cNvPr id="70" name="Google Shape;108;p3">
            <a:extLst>
              <a:ext uri="{FF2B5EF4-FFF2-40B4-BE49-F238E27FC236}">
                <a16:creationId xmlns:a16="http://schemas.microsoft.com/office/drawing/2014/main" id="{86BCE35E-0B6C-4695-9196-40AFD88E0546}"/>
              </a:ext>
            </a:extLst>
          </p:cNvPr>
          <p:cNvSpPr txBox="1"/>
          <p:nvPr/>
        </p:nvSpPr>
        <p:spPr>
          <a:xfrm>
            <a:off x="8906082" y="1628566"/>
            <a:ext cx="443326"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232.99</a:t>
            </a:r>
            <a:endParaRPr sz="1400" b="0" i="0" u="none" strike="noStrike" cap="none" dirty="0">
              <a:solidFill>
                <a:srgbClr val="000000"/>
              </a:solidFill>
              <a:latin typeface="Arial"/>
              <a:ea typeface="Arial"/>
              <a:cs typeface="Arial"/>
              <a:sym typeface="Arial"/>
            </a:endParaRPr>
          </a:p>
        </p:txBody>
      </p:sp>
      <p:sp>
        <p:nvSpPr>
          <p:cNvPr id="71" name="Google Shape;109;p3">
            <a:extLst>
              <a:ext uri="{FF2B5EF4-FFF2-40B4-BE49-F238E27FC236}">
                <a16:creationId xmlns:a16="http://schemas.microsoft.com/office/drawing/2014/main" id="{1E064B4F-2071-48F0-9381-D39DABADD049}"/>
              </a:ext>
            </a:extLst>
          </p:cNvPr>
          <p:cNvSpPr txBox="1"/>
          <p:nvPr/>
        </p:nvSpPr>
        <p:spPr>
          <a:xfrm>
            <a:off x="8906082" y="1948069"/>
            <a:ext cx="443326"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191.20</a:t>
            </a:r>
            <a:endParaRPr sz="1400" b="0" i="0" u="none" strike="noStrike" cap="none" dirty="0">
              <a:solidFill>
                <a:srgbClr val="000000"/>
              </a:solidFill>
              <a:latin typeface="Arial"/>
              <a:ea typeface="Arial"/>
              <a:cs typeface="Arial"/>
              <a:sym typeface="Arial"/>
            </a:endParaRPr>
          </a:p>
        </p:txBody>
      </p:sp>
      <p:sp>
        <p:nvSpPr>
          <p:cNvPr id="72" name="Google Shape;110;p3">
            <a:extLst>
              <a:ext uri="{FF2B5EF4-FFF2-40B4-BE49-F238E27FC236}">
                <a16:creationId xmlns:a16="http://schemas.microsoft.com/office/drawing/2014/main" id="{D953BCEC-3BC3-4955-BA4D-1CB3A600B848}"/>
              </a:ext>
            </a:extLst>
          </p:cNvPr>
          <p:cNvSpPr txBox="1"/>
          <p:nvPr/>
        </p:nvSpPr>
        <p:spPr>
          <a:xfrm>
            <a:off x="8767884" y="2267571"/>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469.44</a:t>
            </a:r>
            <a:endParaRPr sz="1400" b="0" i="0" u="none" strike="noStrike" cap="none" dirty="0">
              <a:solidFill>
                <a:srgbClr val="000000"/>
              </a:solidFill>
              <a:latin typeface="Arial"/>
              <a:ea typeface="Arial"/>
              <a:cs typeface="Arial"/>
              <a:sym typeface="Arial"/>
            </a:endParaRPr>
          </a:p>
        </p:txBody>
      </p:sp>
      <p:sp>
        <p:nvSpPr>
          <p:cNvPr id="78" name="Google Shape;107;p3">
            <a:extLst>
              <a:ext uri="{FF2B5EF4-FFF2-40B4-BE49-F238E27FC236}">
                <a16:creationId xmlns:a16="http://schemas.microsoft.com/office/drawing/2014/main" id="{379D1FEA-42B5-474B-A7EB-BCBEBF7743C6}"/>
              </a:ext>
            </a:extLst>
          </p:cNvPr>
          <p:cNvSpPr txBox="1"/>
          <p:nvPr/>
        </p:nvSpPr>
        <p:spPr>
          <a:xfrm>
            <a:off x="9873007" y="1354598"/>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55.28</a:t>
            </a:r>
            <a:endParaRPr sz="1400" b="0" i="0" u="none" strike="noStrike" cap="none" dirty="0">
              <a:solidFill>
                <a:srgbClr val="000000"/>
              </a:solidFill>
              <a:latin typeface="Arial"/>
              <a:ea typeface="Arial"/>
              <a:cs typeface="Arial"/>
              <a:sym typeface="Arial"/>
            </a:endParaRPr>
          </a:p>
        </p:txBody>
      </p:sp>
      <p:sp>
        <p:nvSpPr>
          <p:cNvPr id="79" name="Google Shape;108;p3">
            <a:extLst>
              <a:ext uri="{FF2B5EF4-FFF2-40B4-BE49-F238E27FC236}">
                <a16:creationId xmlns:a16="http://schemas.microsoft.com/office/drawing/2014/main" id="{B663C384-E386-45CA-9E5F-F46CB4E88B2D}"/>
              </a:ext>
            </a:extLst>
          </p:cNvPr>
          <p:cNvSpPr txBox="1"/>
          <p:nvPr/>
        </p:nvSpPr>
        <p:spPr>
          <a:xfrm>
            <a:off x="9873006" y="1674100"/>
            <a:ext cx="44332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124.78</a:t>
            </a:r>
            <a:endParaRPr sz="1400" b="0" i="0" u="none" strike="noStrike" cap="none" dirty="0">
              <a:solidFill>
                <a:srgbClr val="000000"/>
              </a:solidFill>
              <a:latin typeface="Arial"/>
              <a:ea typeface="Arial"/>
              <a:cs typeface="Arial"/>
              <a:sym typeface="Arial"/>
            </a:endParaRPr>
          </a:p>
        </p:txBody>
      </p:sp>
      <p:sp>
        <p:nvSpPr>
          <p:cNvPr id="80" name="Google Shape;109;p3">
            <a:extLst>
              <a:ext uri="{FF2B5EF4-FFF2-40B4-BE49-F238E27FC236}">
                <a16:creationId xmlns:a16="http://schemas.microsoft.com/office/drawing/2014/main" id="{F7263C9B-EDA4-48D8-996C-931586582D64}"/>
              </a:ext>
            </a:extLst>
          </p:cNvPr>
          <p:cNvSpPr txBox="1"/>
          <p:nvPr/>
        </p:nvSpPr>
        <p:spPr>
          <a:xfrm>
            <a:off x="9873006" y="1993603"/>
            <a:ext cx="521889"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222.69</a:t>
            </a:r>
            <a:endParaRPr sz="1400" b="0" i="0" u="none" strike="noStrike" cap="none" dirty="0">
              <a:solidFill>
                <a:srgbClr val="000000"/>
              </a:solidFill>
              <a:latin typeface="Arial"/>
              <a:ea typeface="Arial"/>
              <a:cs typeface="Arial"/>
              <a:sym typeface="Arial"/>
            </a:endParaRPr>
          </a:p>
        </p:txBody>
      </p:sp>
      <p:sp>
        <p:nvSpPr>
          <p:cNvPr id="81" name="Google Shape;110;p3">
            <a:extLst>
              <a:ext uri="{FF2B5EF4-FFF2-40B4-BE49-F238E27FC236}">
                <a16:creationId xmlns:a16="http://schemas.microsoft.com/office/drawing/2014/main" id="{08A06686-2272-4457-AD07-C64B4D1C4F8E}"/>
              </a:ext>
            </a:extLst>
          </p:cNvPr>
          <p:cNvSpPr txBox="1"/>
          <p:nvPr/>
        </p:nvSpPr>
        <p:spPr>
          <a:xfrm>
            <a:off x="9734809" y="2313105"/>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402.77</a:t>
            </a:r>
            <a:endParaRPr sz="1400" b="0" i="0" u="none" strike="noStrike" cap="none" dirty="0">
              <a:solidFill>
                <a:srgbClr val="000000"/>
              </a:solidFill>
              <a:latin typeface="Arial"/>
              <a:ea typeface="Arial"/>
              <a:cs typeface="Arial"/>
              <a:sym typeface="Arial"/>
            </a:endParaRPr>
          </a:p>
        </p:txBody>
      </p:sp>
      <p:sp>
        <p:nvSpPr>
          <p:cNvPr id="86" name="Google Shape;107;p3">
            <a:extLst>
              <a:ext uri="{FF2B5EF4-FFF2-40B4-BE49-F238E27FC236}">
                <a16:creationId xmlns:a16="http://schemas.microsoft.com/office/drawing/2014/main" id="{57CC91DE-4A96-41AC-8CEC-7EAA71E574F1}"/>
              </a:ext>
            </a:extLst>
          </p:cNvPr>
          <p:cNvSpPr txBox="1"/>
          <p:nvPr/>
        </p:nvSpPr>
        <p:spPr>
          <a:xfrm>
            <a:off x="8906081" y="2591270"/>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0.7</a:t>
            </a:r>
            <a:endParaRPr lang="en-US" sz="1400" b="0" i="0" u="none" strike="noStrike" cap="none" dirty="0">
              <a:solidFill>
                <a:srgbClr val="000000"/>
              </a:solidFill>
              <a:latin typeface="Arial"/>
              <a:ea typeface="Arial"/>
              <a:cs typeface="Arial"/>
              <a:sym typeface="Arial"/>
            </a:endParaRPr>
          </a:p>
        </p:txBody>
      </p:sp>
      <p:sp>
        <p:nvSpPr>
          <p:cNvPr id="87" name="Google Shape;108;p3">
            <a:extLst>
              <a:ext uri="{FF2B5EF4-FFF2-40B4-BE49-F238E27FC236}">
                <a16:creationId xmlns:a16="http://schemas.microsoft.com/office/drawing/2014/main" id="{DF0D16BF-7718-4FBC-8F7E-31BBC5FAE005}"/>
              </a:ext>
            </a:extLst>
          </p:cNvPr>
          <p:cNvSpPr txBox="1"/>
          <p:nvPr/>
        </p:nvSpPr>
        <p:spPr>
          <a:xfrm>
            <a:off x="8906081" y="2910772"/>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7.12</a:t>
            </a:r>
            <a:endParaRPr sz="1400" b="0" i="0" u="none" strike="noStrike" cap="none" dirty="0">
              <a:solidFill>
                <a:srgbClr val="000000"/>
              </a:solidFill>
              <a:latin typeface="Arial"/>
              <a:ea typeface="Arial"/>
              <a:cs typeface="Arial"/>
              <a:sym typeface="Arial"/>
            </a:endParaRPr>
          </a:p>
        </p:txBody>
      </p:sp>
      <p:sp>
        <p:nvSpPr>
          <p:cNvPr id="88" name="Google Shape;109;p3">
            <a:extLst>
              <a:ext uri="{FF2B5EF4-FFF2-40B4-BE49-F238E27FC236}">
                <a16:creationId xmlns:a16="http://schemas.microsoft.com/office/drawing/2014/main" id="{6A8606D5-2DF3-4082-9C94-700ED62EF0F6}"/>
              </a:ext>
            </a:extLst>
          </p:cNvPr>
          <p:cNvSpPr txBox="1"/>
          <p:nvPr/>
        </p:nvSpPr>
        <p:spPr>
          <a:xfrm>
            <a:off x="8906081" y="3230275"/>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2.19</a:t>
            </a:r>
            <a:endParaRPr sz="1400" b="0" i="0" u="none" strike="noStrike" cap="none" dirty="0">
              <a:solidFill>
                <a:srgbClr val="000000"/>
              </a:solidFill>
              <a:latin typeface="Arial"/>
              <a:ea typeface="Arial"/>
              <a:cs typeface="Arial"/>
              <a:sym typeface="Arial"/>
            </a:endParaRPr>
          </a:p>
        </p:txBody>
      </p:sp>
      <p:sp>
        <p:nvSpPr>
          <p:cNvPr id="89" name="Google Shape;110;p3">
            <a:extLst>
              <a:ext uri="{FF2B5EF4-FFF2-40B4-BE49-F238E27FC236}">
                <a16:creationId xmlns:a16="http://schemas.microsoft.com/office/drawing/2014/main" id="{3BB0B96E-AAA2-43F2-8452-DB5765100D26}"/>
              </a:ext>
            </a:extLst>
          </p:cNvPr>
          <p:cNvSpPr txBox="1"/>
          <p:nvPr/>
        </p:nvSpPr>
        <p:spPr>
          <a:xfrm>
            <a:off x="8767883" y="3549777"/>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10.02</a:t>
            </a:r>
            <a:endParaRPr sz="1400" b="0" i="0" u="none" strike="noStrike" cap="none" dirty="0">
              <a:solidFill>
                <a:srgbClr val="000000"/>
              </a:solidFill>
              <a:latin typeface="Arial"/>
              <a:ea typeface="Arial"/>
              <a:cs typeface="Arial"/>
              <a:sym typeface="Arial"/>
            </a:endParaRPr>
          </a:p>
        </p:txBody>
      </p:sp>
      <p:sp>
        <p:nvSpPr>
          <p:cNvPr id="90" name="Google Shape;107;p3">
            <a:extLst>
              <a:ext uri="{FF2B5EF4-FFF2-40B4-BE49-F238E27FC236}">
                <a16:creationId xmlns:a16="http://schemas.microsoft.com/office/drawing/2014/main" id="{E0F650E3-D59C-4B76-833E-14E2170E2E65}"/>
              </a:ext>
            </a:extLst>
          </p:cNvPr>
          <p:cNvSpPr txBox="1"/>
          <p:nvPr/>
        </p:nvSpPr>
        <p:spPr>
          <a:xfrm>
            <a:off x="8906081" y="3886361"/>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45.24</a:t>
            </a:r>
            <a:endParaRPr sz="1400" b="0" i="0" u="none" strike="noStrike" cap="none" dirty="0">
              <a:solidFill>
                <a:srgbClr val="000000"/>
              </a:solidFill>
              <a:latin typeface="Arial"/>
              <a:ea typeface="Arial"/>
              <a:cs typeface="Arial"/>
              <a:sym typeface="Arial"/>
            </a:endParaRPr>
          </a:p>
        </p:txBody>
      </p:sp>
      <p:sp>
        <p:nvSpPr>
          <p:cNvPr id="91" name="Google Shape;108;p3">
            <a:extLst>
              <a:ext uri="{FF2B5EF4-FFF2-40B4-BE49-F238E27FC236}">
                <a16:creationId xmlns:a16="http://schemas.microsoft.com/office/drawing/2014/main" id="{61955EEA-1775-49D2-9697-5A1DB59A20CF}"/>
              </a:ext>
            </a:extLst>
          </p:cNvPr>
          <p:cNvSpPr txBox="1"/>
          <p:nvPr/>
        </p:nvSpPr>
        <p:spPr>
          <a:xfrm>
            <a:off x="8906080" y="4205863"/>
            <a:ext cx="443327"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150.48</a:t>
            </a:r>
            <a:endParaRPr sz="1400" b="0" i="0" u="none" strike="noStrike" cap="none" dirty="0">
              <a:solidFill>
                <a:srgbClr val="000000"/>
              </a:solidFill>
              <a:latin typeface="Arial"/>
              <a:ea typeface="Arial"/>
              <a:cs typeface="Arial"/>
              <a:sym typeface="Arial"/>
            </a:endParaRPr>
          </a:p>
        </p:txBody>
      </p:sp>
      <p:sp>
        <p:nvSpPr>
          <p:cNvPr id="92" name="Google Shape;109;p3">
            <a:extLst>
              <a:ext uri="{FF2B5EF4-FFF2-40B4-BE49-F238E27FC236}">
                <a16:creationId xmlns:a16="http://schemas.microsoft.com/office/drawing/2014/main" id="{1E41764C-BBD0-44FB-871C-CDC0BC281237}"/>
              </a:ext>
            </a:extLst>
          </p:cNvPr>
          <p:cNvSpPr txBox="1"/>
          <p:nvPr/>
        </p:nvSpPr>
        <p:spPr>
          <a:xfrm>
            <a:off x="8906081" y="4525366"/>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45.53</a:t>
            </a:r>
            <a:endParaRPr sz="1400" b="0" i="0" u="none" strike="noStrike" cap="none" dirty="0">
              <a:solidFill>
                <a:srgbClr val="000000"/>
              </a:solidFill>
              <a:latin typeface="Arial"/>
              <a:ea typeface="Arial"/>
              <a:cs typeface="Arial"/>
              <a:sym typeface="Arial"/>
            </a:endParaRPr>
          </a:p>
        </p:txBody>
      </p:sp>
      <p:sp>
        <p:nvSpPr>
          <p:cNvPr id="93" name="Google Shape;110;p3">
            <a:extLst>
              <a:ext uri="{FF2B5EF4-FFF2-40B4-BE49-F238E27FC236}">
                <a16:creationId xmlns:a16="http://schemas.microsoft.com/office/drawing/2014/main" id="{FE7224CE-2CEF-417C-845F-0AE92CFA8261}"/>
              </a:ext>
            </a:extLst>
          </p:cNvPr>
          <p:cNvSpPr txBox="1"/>
          <p:nvPr/>
        </p:nvSpPr>
        <p:spPr>
          <a:xfrm>
            <a:off x="8767883" y="4844868"/>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241.26</a:t>
            </a:r>
            <a:endParaRPr sz="1400" b="0" i="0" u="none" strike="noStrike" cap="none" dirty="0">
              <a:solidFill>
                <a:srgbClr val="000000"/>
              </a:solidFill>
              <a:latin typeface="Arial"/>
              <a:ea typeface="Arial"/>
              <a:cs typeface="Arial"/>
              <a:sym typeface="Arial"/>
            </a:endParaRPr>
          </a:p>
        </p:txBody>
      </p:sp>
      <p:sp>
        <p:nvSpPr>
          <p:cNvPr id="94" name="Google Shape;107;p3">
            <a:extLst>
              <a:ext uri="{FF2B5EF4-FFF2-40B4-BE49-F238E27FC236}">
                <a16:creationId xmlns:a16="http://schemas.microsoft.com/office/drawing/2014/main" id="{B0EBD74A-38DF-4A7F-B46A-2EC3C756D330}"/>
              </a:ext>
            </a:extLst>
          </p:cNvPr>
          <p:cNvSpPr txBox="1"/>
          <p:nvPr/>
        </p:nvSpPr>
        <p:spPr>
          <a:xfrm>
            <a:off x="9873006" y="2602842"/>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8.80</a:t>
            </a:r>
            <a:endParaRPr sz="1400" b="0" i="0" u="none" strike="noStrike" cap="none" dirty="0">
              <a:solidFill>
                <a:srgbClr val="000000"/>
              </a:solidFill>
              <a:latin typeface="Arial"/>
              <a:ea typeface="Arial"/>
              <a:cs typeface="Arial"/>
              <a:sym typeface="Arial"/>
            </a:endParaRPr>
          </a:p>
        </p:txBody>
      </p:sp>
      <p:sp>
        <p:nvSpPr>
          <p:cNvPr id="95" name="Google Shape;108;p3">
            <a:extLst>
              <a:ext uri="{FF2B5EF4-FFF2-40B4-BE49-F238E27FC236}">
                <a16:creationId xmlns:a16="http://schemas.microsoft.com/office/drawing/2014/main" id="{58E5F15A-0991-4D50-B4A7-998A0A254B74}"/>
              </a:ext>
            </a:extLst>
          </p:cNvPr>
          <p:cNvSpPr txBox="1"/>
          <p:nvPr/>
        </p:nvSpPr>
        <p:spPr>
          <a:xfrm>
            <a:off x="9873006" y="2922344"/>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21.08</a:t>
            </a:r>
            <a:endParaRPr sz="1400" b="0" i="0" u="none" strike="noStrike" cap="none" dirty="0">
              <a:solidFill>
                <a:srgbClr val="000000"/>
              </a:solidFill>
              <a:latin typeface="Arial"/>
              <a:ea typeface="Arial"/>
              <a:cs typeface="Arial"/>
              <a:sym typeface="Arial"/>
            </a:endParaRPr>
          </a:p>
        </p:txBody>
      </p:sp>
      <p:sp>
        <p:nvSpPr>
          <p:cNvPr id="96" name="Google Shape;109;p3">
            <a:extLst>
              <a:ext uri="{FF2B5EF4-FFF2-40B4-BE49-F238E27FC236}">
                <a16:creationId xmlns:a16="http://schemas.microsoft.com/office/drawing/2014/main" id="{2CDCBAC7-8FCA-427A-805E-40C762A5DCD2}"/>
              </a:ext>
            </a:extLst>
          </p:cNvPr>
          <p:cNvSpPr txBox="1"/>
          <p:nvPr/>
        </p:nvSpPr>
        <p:spPr>
          <a:xfrm>
            <a:off x="9873006" y="3241847"/>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7.46</a:t>
            </a:r>
            <a:endParaRPr sz="1400" b="0" i="0" u="none" strike="noStrike" cap="none" dirty="0">
              <a:solidFill>
                <a:srgbClr val="000000"/>
              </a:solidFill>
              <a:latin typeface="Arial"/>
              <a:ea typeface="Arial"/>
              <a:cs typeface="Arial"/>
              <a:sym typeface="Arial"/>
            </a:endParaRPr>
          </a:p>
        </p:txBody>
      </p:sp>
      <p:sp>
        <p:nvSpPr>
          <p:cNvPr id="97" name="Google Shape;110;p3">
            <a:extLst>
              <a:ext uri="{FF2B5EF4-FFF2-40B4-BE49-F238E27FC236}">
                <a16:creationId xmlns:a16="http://schemas.microsoft.com/office/drawing/2014/main" id="{CA2F6DEB-E478-44C7-ABE6-E8EFFB776302}"/>
              </a:ext>
            </a:extLst>
          </p:cNvPr>
          <p:cNvSpPr txBox="1"/>
          <p:nvPr/>
        </p:nvSpPr>
        <p:spPr>
          <a:xfrm>
            <a:off x="9734808" y="3561349"/>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37.353</a:t>
            </a:r>
            <a:endParaRPr sz="1400" b="0" i="0" u="none" strike="noStrike" cap="none" dirty="0">
              <a:solidFill>
                <a:srgbClr val="000000"/>
              </a:solidFill>
              <a:latin typeface="Arial"/>
              <a:ea typeface="Arial"/>
              <a:cs typeface="Arial"/>
              <a:sym typeface="Arial"/>
            </a:endParaRPr>
          </a:p>
        </p:txBody>
      </p:sp>
      <p:sp>
        <p:nvSpPr>
          <p:cNvPr id="102" name="Google Shape;107;p3">
            <a:extLst>
              <a:ext uri="{FF2B5EF4-FFF2-40B4-BE49-F238E27FC236}">
                <a16:creationId xmlns:a16="http://schemas.microsoft.com/office/drawing/2014/main" id="{FB2AD826-0685-45AB-8EB3-07B506AB1E39}"/>
              </a:ext>
            </a:extLst>
          </p:cNvPr>
          <p:cNvSpPr txBox="1"/>
          <p:nvPr/>
        </p:nvSpPr>
        <p:spPr>
          <a:xfrm>
            <a:off x="9870512" y="3833609"/>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65.81</a:t>
            </a:r>
            <a:endParaRPr sz="1400" b="0" i="0" u="none" strike="noStrike" cap="none" dirty="0">
              <a:solidFill>
                <a:srgbClr val="000000"/>
              </a:solidFill>
              <a:latin typeface="Arial"/>
              <a:ea typeface="Arial"/>
              <a:cs typeface="Arial"/>
              <a:sym typeface="Arial"/>
            </a:endParaRPr>
          </a:p>
        </p:txBody>
      </p:sp>
      <p:sp>
        <p:nvSpPr>
          <p:cNvPr id="103" name="Google Shape;108;p3">
            <a:extLst>
              <a:ext uri="{FF2B5EF4-FFF2-40B4-BE49-F238E27FC236}">
                <a16:creationId xmlns:a16="http://schemas.microsoft.com/office/drawing/2014/main" id="{1C2C80FF-B61C-4DCA-BB69-FF1FE8A8A194}"/>
              </a:ext>
            </a:extLst>
          </p:cNvPr>
          <p:cNvSpPr txBox="1"/>
          <p:nvPr/>
        </p:nvSpPr>
        <p:spPr>
          <a:xfrm>
            <a:off x="9870512" y="4153111"/>
            <a:ext cx="419800"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217.04</a:t>
            </a:r>
            <a:endParaRPr sz="1400" b="0" i="0" u="none" strike="noStrike" cap="none" dirty="0">
              <a:solidFill>
                <a:srgbClr val="000000"/>
              </a:solidFill>
              <a:latin typeface="Arial"/>
              <a:ea typeface="Arial"/>
              <a:cs typeface="Arial"/>
              <a:sym typeface="Arial"/>
            </a:endParaRPr>
          </a:p>
        </p:txBody>
      </p:sp>
      <p:sp>
        <p:nvSpPr>
          <p:cNvPr id="104" name="Google Shape;109;p3">
            <a:extLst>
              <a:ext uri="{FF2B5EF4-FFF2-40B4-BE49-F238E27FC236}">
                <a16:creationId xmlns:a16="http://schemas.microsoft.com/office/drawing/2014/main" id="{B35E3630-B7DD-4643-A66B-AFE7E9DF38E4}"/>
              </a:ext>
            </a:extLst>
          </p:cNvPr>
          <p:cNvSpPr txBox="1"/>
          <p:nvPr/>
        </p:nvSpPr>
        <p:spPr>
          <a:xfrm>
            <a:off x="9870512" y="4472614"/>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73.3</a:t>
            </a:r>
            <a:endParaRPr sz="1400" b="0" i="0" u="none" strike="noStrike" cap="none" dirty="0">
              <a:solidFill>
                <a:srgbClr val="000000"/>
              </a:solidFill>
              <a:latin typeface="Arial"/>
              <a:ea typeface="Arial"/>
              <a:cs typeface="Arial"/>
              <a:sym typeface="Arial"/>
            </a:endParaRPr>
          </a:p>
        </p:txBody>
      </p:sp>
      <p:sp>
        <p:nvSpPr>
          <p:cNvPr id="105" name="Google Shape;110;p3">
            <a:extLst>
              <a:ext uri="{FF2B5EF4-FFF2-40B4-BE49-F238E27FC236}">
                <a16:creationId xmlns:a16="http://schemas.microsoft.com/office/drawing/2014/main" id="{F77B41A1-DFE5-4C90-A17A-1B59B2AB644A}"/>
              </a:ext>
            </a:extLst>
          </p:cNvPr>
          <p:cNvSpPr txBox="1"/>
          <p:nvPr/>
        </p:nvSpPr>
        <p:spPr>
          <a:xfrm>
            <a:off x="9732314" y="4792116"/>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356.15</a:t>
            </a:r>
            <a:endParaRPr sz="1400" b="0" i="0" u="none" strike="noStrike" cap="none" dirty="0">
              <a:solidFill>
                <a:srgbClr val="000000"/>
              </a:solidFill>
              <a:latin typeface="Arial"/>
              <a:ea typeface="Arial"/>
              <a:cs typeface="Arial"/>
              <a:sym typeface="Arial"/>
            </a:endParaRPr>
          </a:p>
        </p:txBody>
      </p:sp>
      <p:sp>
        <p:nvSpPr>
          <p:cNvPr id="108" name="Google Shape;110;p3">
            <a:extLst>
              <a:ext uri="{FF2B5EF4-FFF2-40B4-BE49-F238E27FC236}">
                <a16:creationId xmlns:a16="http://schemas.microsoft.com/office/drawing/2014/main" id="{7E1A8C93-F065-43EA-895E-80EA175951C5}"/>
              </a:ext>
            </a:extLst>
          </p:cNvPr>
          <p:cNvSpPr txBox="1"/>
          <p:nvPr/>
        </p:nvSpPr>
        <p:spPr>
          <a:xfrm>
            <a:off x="8827519" y="5116536"/>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218.16</a:t>
            </a:r>
            <a:endParaRPr sz="1400" b="0" i="0" u="none" strike="noStrike" cap="none" dirty="0">
              <a:solidFill>
                <a:srgbClr val="000000"/>
              </a:solidFill>
              <a:latin typeface="Arial"/>
              <a:ea typeface="Arial"/>
              <a:cs typeface="Arial"/>
              <a:sym typeface="Arial"/>
            </a:endParaRPr>
          </a:p>
        </p:txBody>
      </p:sp>
      <p:sp>
        <p:nvSpPr>
          <p:cNvPr id="109" name="Google Shape;110;p3">
            <a:extLst>
              <a:ext uri="{FF2B5EF4-FFF2-40B4-BE49-F238E27FC236}">
                <a16:creationId xmlns:a16="http://schemas.microsoft.com/office/drawing/2014/main" id="{0C95FBF9-284C-48B6-9D4F-C9799179EEAE}"/>
              </a:ext>
            </a:extLst>
          </p:cNvPr>
          <p:cNvSpPr txBox="1"/>
          <p:nvPr/>
        </p:nvSpPr>
        <p:spPr>
          <a:xfrm>
            <a:off x="9768423" y="5116536"/>
            <a:ext cx="521889" cy="17094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9.25</a:t>
            </a:r>
            <a:endParaRPr sz="1400" b="0" i="0" u="none" strike="noStrike" cap="none" dirty="0">
              <a:solidFill>
                <a:srgbClr val="000000"/>
              </a:solidFill>
              <a:latin typeface="Arial"/>
              <a:ea typeface="Arial"/>
              <a:cs typeface="Arial"/>
              <a:sym typeface="Arial"/>
            </a:endParaRPr>
          </a:p>
        </p:txBody>
      </p:sp>
      <p:graphicFrame>
        <p:nvGraphicFramePr>
          <p:cNvPr id="114" name="Object 113">
            <a:extLst>
              <a:ext uri="{FF2B5EF4-FFF2-40B4-BE49-F238E27FC236}">
                <a16:creationId xmlns:a16="http://schemas.microsoft.com/office/drawing/2014/main" id="{326398CD-449C-44F8-865B-7B92CF0CE640}"/>
              </a:ext>
            </a:extLst>
          </p:cNvPr>
          <p:cNvGraphicFramePr>
            <a:graphicFrameLocks noChangeAspect="1"/>
          </p:cNvGraphicFramePr>
          <p:nvPr>
            <p:extLst>
              <p:ext uri="{D42A27DB-BD31-4B8C-83A1-F6EECF244321}">
                <p14:modId xmlns:p14="http://schemas.microsoft.com/office/powerpoint/2010/main" val="2249601052"/>
              </p:ext>
            </p:extLst>
          </p:nvPr>
        </p:nvGraphicFramePr>
        <p:xfrm>
          <a:off x="5254901" y="2185787"/>
          <a:ext cx="1047750" cy="281332"/>
        </p:xfrm>
        <a:graphic>
          <a:graphicData uri="http://schemas.openxmlformats.org/presentationml/2006/ole">
            <mc:AlternateContent xmlns:mc="http://schemas.openxmlformats.org/markup-compatibility/2006">
              <mc:Choice xmlns:v="urn:schemas-microsoft-com:vml" Requires="v">
                <p:oleObj spid="_x0000_s9404" name="Worksheet" r:id="rId3" imgW="1047700" imgH="200126" progId="Excel.Sheet.12">
                  <p:embed/>
                </p:oleObj>
              </mc:Choice>
              <mc:Fallback>
                <p:oleObj name="Worksheet" r:id="rId3" imgW="1047700" imgH="200126" progId="Excel.Sheet.12">
                  <p:embed/>
                  <p:pic>
                    <p:nvPicPr>
                      <p:cNvPr id="0" name=""/>
                      <p:cNvPicPr/>
                      <p:nvPr/>
                    </p:nvPicPr>
                    <p:blipFill>
                      <a:blip r:embed="rId4"/>
                      <a:stretch>
                        <a:fillRect/>
                      </a:stretch>
                    </p:blipFill>
                    <p:spPr>
                      <a:xfrm>
                        <a:off x="5254901" y="2185787"/>
                        <a:ext cx="1047750" cy="281332"/>
                      </a:xfrm>
                      <a:prstGeom prst="rect">
                        <a:avLst/>
                      </a:prstGeom>
                    </p:spPr>
                  </p:pic>
                </p:oleObj>
              </mc:Fallback>
            </mc:AlternateContent>
          </a:graphicData>
        </a:graphic>
      </p:graphicFrame>
      <p:graphicFrame>
        <p:nvGraphicFramePr>
          <p:cNvPr id="115" name="Object 114">
            <a:extLst>
              <a:ext uri="{FF2B5EF4-FFF2-40B4-BE49-F238E27FC236}">
                <a16:creationId xmlns:a16="http://schemas.microsoft.com/office/drawing/2014/main" id="{48B8758B-F8A5-4312-9D42-0048F4A1E809}"/>
              </a:ext>
            </a:extLst>
          </p:cNvPr>
          <p:cNvGraphicFramePr>
            <a:graphicFrameLocks noChangeAspect="1"/>
          </p:cNvGraphicFramePr>
          <p:nvPr>
            <p:extLst>
              <p:ext uri="{D42A27DB-BD31-4B8C-83A1-F6EECF244321}">
                <p14:modId xmlns:p14="http://schemas.microsoft.com/office/powerpoint/2010/main" val="1843751498"/>
              </p:ext>
            </p:extLst>
          </p:nvPr>
        </p:nvGraphicFramePr>
        <p:xfrm>
          <a:off x="6329155" y="3582047"/>
          <a:ext cx="1047750" cy="238690"/>
        </p:xfrm>
        <a:graphic>
          <a:graphicData uri="http://schemas.openxmlformats.org/presentationml/2006/ole">
            <mc:AlternateContent xmlns:mc="http://schemas.openxmlformats.org/markup-compatibility/2006">
              <mc:Choice xmlns:v="urn:schemas-microsoft-com:vml" Requires="v">
                <p:oleObj spid="_x0000_s9405" name="Worksheet" r:id="rId5" imgW="1047700" imgH="200126" progId="Excel.Sheet.12">
                  <p:embed/>
                </p:oleObj>
              </mc:Choice>
              <mc:Fallback>
                <p:oleObj name="Worksheet" r:id="rId5" imgW="1047700" imgH="200126" progId="Excel.Sheet.12">
                  <p:embed/>
                  <p:pic>
                    <p:nvPicPr>
                      <p:cNvPr id="0" name=""/>
                      <p:cNvPicPr/>
                      <p:nvPr/>
                    </p:nvPicPr>
                    <p:blipFill>
                      <a:blip r:embed="rId6"/>
                      <a:stretch>
                        <a:fillRect/>
                      </a:stretch>
                    </p:blipFill>
                    <p:spPr>
                      <a:xfrm>
                        <a:off x="6329155" y="3582047"/>
                        <a:ext cx="1047750" cy="238690"/>
                      </a:xfrm>
                      <a:prstGeom prst="rect">
                        <a:avLst/>
                      </a:prstGeom>
                    </p:spPr>
                  </p:pic>
                </p:oleObj>
              </mc:Fallback>
            </mc:AlternateContent>
          </a:graphicData>
        </a:graphic>
      </p:graphicFrame>
      <p:graphicFrame>
        <p:nvGraphicFramePr>
          <p:cNvPr id="116" name="Object 115">
            <a:extLst>
              <a:ext uri="{FF2B5EF4-FFF2-40B4-BE49-F238E27FC236}">
                <a16:creationId xmlns:a16="http://schemas.microsoft.com/office/drawing/2014/main" id="{2314C8F7-02CD-40F9-9625-B6028A81E47F}"/>
              </a:ext>
            </a:extLst>
          </p:cNvPr>
          <p:cNvGraphicFramePr>
            <a:graphicFrameLocks noChangeAspect="1"/>
          </p:cNvGraphicFramePr>
          <p:nvPr>
            <p:extLst>
              <p:ext uri="{D42A27DB-BD31-4B8C-83A1-F6EECF244321}">
                <p14:modId xmlns:p14="http://schemas.microsoft.com/office/powerpoint/2010/main" val="3103844188"/>
              </p:ext>
            </p:extLst>
          </p:nvPr>
        </p:nvGraphicFramePr>
        <p:xfrm>
          <a:off x="6302651" y="4743646"/>
          <a:ext cx="1047750" cy="372890"/>
        </p:xfrm>
        <a:graphic>
          <a:graphicData uri="http://schemas.openxmlformats.org/presentationml/2006/ole">
            <mc:AlternateContent xmlns:mc="http://schemas.openxmlformats.org/markup-compatibility/2006">
              <mc:Choice xmlns:v="urn:schemas-microsoft-com:vml" Requires="v">
                <p:oleObj spid="_x0000_s9406" name="Worksheet" r:id="rId7" imgW="1047700" imgH="200126" progId="Excel.Sheet.12">
                  <p:embed/>
                </p:oleObj>
              </mc:Choice>
              <mc:Fallback>
                <p:oleObj name="Worksheet" r:id="rId7" imgW="1047700" imgH="200126" progId="Excel.Sheet.12">
                  <p:embed/>
                  <p:pic>
                    <p:nvPicPr>
                      <p:cNvPr id="0" name=""/>
                      <p:cNvPicPr/>
                      <p:nvPr/>
                    </p:nvPicPr>
                    <p:blipFill>
                      <a:blip r:embed="rId8"/>
                      <a:stretch>
                        <a:fillRect/>
                      </a:stretch>
                    </p:blipFill>
                    <p:spPr>
                      <a:xfrm>
                        <a:off x="6302651" y="4743646"/>
                        <a:ext cx="1047750" cy="372890"/>
                      </a:xfrm>
                      <a:prstGeom prst="rect">
                        <a:avLst/>
                      </a:prstGeom>
                    </p:spPr>
                  </p:pic>
                </p:oleObj>
              </mc:Fallback>
            </mc:AlternateContent>
          </a:graphicData>
        </a:graphic>
      </p:graphicFrame>
      <p:graphicFrame>
        <p:nvGraphicFramePr>
          <p:cNvPr id="117" name="Object 116">
            <a:extLst>
              <a:ext uri="{FF2B5EF4-FFF2-40B4-BE49-F238E27FC236}">
                <a16:creationId xmlns:a16="http://schemas.microsoft.com/office/drawing/2014/main" id="{055E15DE-06A9-4D6A-83D4-D2D0C84B4D07}"/>
              </a:ext>
            </a:extLst>
          </p:cNvPr>
          <p:cNvGraphicFramePr>
            <a:graphicFrameLocks noChangeAspect="1"/>
          </p:cNvGraphicFramePr>
          <p:nvPr>
            <p:extLst>
              <p:ext uri="{D42A27DB-BD31-4B8C-83A1-F6EECF244321}">
                <p14:modId xmlns:p14="http://schemas.microsoft.com/office/powerpoint/2010/main" val="2932818497"/>
              </p:ext>
            </p:extLst>
          </p:nvPr>
        </p:nvGraphicFramePr>
        <p:xfrm>
          <a:off x="5188641" y="5065225"/>
          <a:ext cx="1047750" cy="372890"/>
        </p:xfrm>
        <a:graphic>
          <a:graphicData uri="http://schemas.openxmlformats.org/presentationml/2006/ole">
            <mc:AlternateContent xmlns:mc="http://schemas.openxmlformats.org/markup-compatibility/2006">
              <mc:Choice xmlns:v="urn:schemas-microsoft-com:vml" Requires="v">
                <p:oleObj spid="_x0000_s9407" name="Worksheet" r:id="rId9" imgW="1047700" imgH="200126" progId="Excel.Sheet.12">
                  <p:embed/>
                </p:oleObj>
              </mc:Choice>
              <mc:Fallback>
                <p:oleObj name="Worksheet" r:id="rId9" imgW="1047700" imgH="200126" progId="Excel.Sheet.12">
                  <p:embed/>
                  <p:pic>
                    <p:nvPicPr>
                      <p:cNvPr id="0" name=""/>
                      <p:cNvPicPr/>
                      <p:nvPr/>
                    </p:nvPicPr>
                    <p:blipFill>
                      <a:blip r:embed="rId10"/>
                      <a:stretch>
                        <a:fillRect/>
                      </a:stretch>
                    </p:blipFill>
                    <p:spPr>
                      <a:xfrm>
                        <a:off x="5188641" y="5065225"/>
                        <a:ext cx="1047750" cy="372890"/>
                      </a:xfrm>
                      <a:prstGeom prst="rect">
                        <a:avLst/>
                      </a:prstGeom>
                    </p:spPr>
                  </p:pic>
                </p:oleObj>
              </mc:Fallback>
            </mc:AlternateContent>
          </a:graphicData>
        </a:graphic>
      </p:graphicFrame>
      <p:graphicFrame>
        <p:nvGraphicFramePr>
          <p:cNvPr id="118" name="Object 117">
            <a:extLst>
              <a:ext uri="{FF2B5EF4-FFF2-40B4-BE49-F238E27FC236}">
                <a16:creationId xmlns:a16="http://schemas.microsoft.com/office/drawing/2014/main" id="{25736A22-BFA3-4666-83DD-73263EF242F1}"/>
              </a:ext>
            </a:extLst>
          </p:cNvPr>
          <p:cNvGraphicFramePr>
            <a:graphicFrameLocks noChangeAspect="1"/>
          </p:cNvGraphicFramePr>
          <p:nvPr>
            <p:extLst>
              <p:ext uri="{D42A27DB-BD31-4B8C-83A1-F6EECF244321}">
                <p14:modId xmlns:p14="http://schemas.microsoft.com/office/powerpoint/2010/main" val="231284585"/>
              </p:ext>
            </p:extLst>
          </p:nvPr>
        </p:nvGraphicFramePr>
        <p:xfrm>
          <a:off x="5498382" y="1236958"/>
          <a:ext cx="1047750" cy="962888"/>
        </p:xfrm>
        <a:graphic>
          <a:graphicData uri="http://schemas.openxmlformats.org/presentationml/2006/ole">
            <mc:AlternateContent xmlns:mc="http://schemas.openxmlformats.org/markup-compatibility/2006">
              <mc:Choice xmlns:v="urn:schemas-microsoft-com:vml" Requires="v">
                <p:oleObj spid="_x0000_s9408" name="Worksheet" r:id="rId11" imgW="1047700" imgH="581047" progId="Excel.Sheet.12">
                  <p:embed/>
                </p:oleObj>
              </mc:Choice>
              <mc:Fallback>
                <p:oleObj name="Worksheet" r:id="rId11" imgW="1047700" imgH="581047" progId="Excel.Sheet.12">
                  <p:embed/>
                  <p:pic>
                    <p:nvPicPr>
                      <p:cNvPr id="0" name=""/>
                      <p:cNvPicPr/>
                      <p:nvPr/>
                    </p:nvPicPr>
                    <p:blipFill>
                      <a:blip r:embed="rId12"/>
                      <a:stretch>
                        <a:fillRect/>
                      </a:stretch>
                    </p:blipFill>
                    <p:spPr>
                      <a:xfrm>
                        <a:off x="5498382" y="1236958"/>
                        <a:ext cx="1047750" cy="962888"/>
                      </a:xfrm>
                      <a:prstGeom prst="rect">
                        <a:avLst/>
                      </a:prstGeom>
                    </p:spPr>
                  </p:pic>
                </p:oleObj>
              </mc:Fallback>
            </mc:AlternateContent>
          </a:graphicData>
        </a:graphic>
      </p:graphicFrame>
      <p:graphicFrame>
        <p:nvGraphicFramePr>
          <p:cNvPr id="119" name="Object 118">
            <a:extLst>
              <a:ext uri="{FF2B5EF4-FFF2-40B4-BE49-F238E27FC236}">
                <a16:creationId xmlns:a16="http://schemas.microsoft.com/office/drawing/2014/main" id="{50CA21C7-E5D4-40A9-B234-B80CD3AF5210}"/>
              </a:ext>
            </a:extLst>
          </p:cNvPr>
          <p:cNvGraphicFramePr>
            <a:graphicFrameLocks noChangeAspect="1"/>
          </p:cNvGraphicFramePr>
          <p:nvPr>
            <p:extLst>
              <p:ext uri="{D42A27DB-BD31-4B8C-83A1-F6EECF244321}">
                <p14:modId xmlns:p14="http://schemas.microsoft.com/office/powerpoint/2010/main" val="270297304"/>
              </p:ext>
            </p:extLst>
          </p:nvPr>
        </p:nvGraphicFramePr>
        <p:xfrm>
          <a:off x="6314247" y="2534282"/>
          <a:ext cx="1047750" cy="974336"/>
        </p:xfrm>
        <a:graphic>
          <a:graphicData uri="http://schemas.openxmlformats.org/presentationml/2006/ole">
            <mc:AlternateContent xmlns:mc="http://schemas.openxmlformats.org/markup-compatibility/2006">
              <mc:Choice xmlns:v="urn:schemas-microsoft-com:vml" Requires="v">
                <p:oleObj spid="_x0000_s9409" name="Worksheet" r:id="rId13" imgW="1047700" imgH="581047" progId="Excel.Sheet.12">
                  <p:embed/>
                </p:oleObj>
              </mc:Choice>
              <mc:Fallback>
                <p:oleObj name="Worksheet" r:id="rId13" imgW="1047700" imgH="581047" progId="Excel.Sheet.12">
                  <p:embed/>
                  <p:pic>
                    <p:nvPicPr>
                      <p:cNvPr id="0" name=""/>
                      <p:cNvPicPr/>
                      <p:nvPr/>
                    </p:nvPicPr>
                    <p:blipFill>
                      <a:blip r:embed="rId14"/>
                      <a:stretch>
                        <a:fillRect/>
                      </a:stretch>
                    </p:blipFill>
                    <p:spPr>
                      <a:xfrm>
                        <a:off x="6314247" y="2534282"/>
                        <a:ext cx="1047750" cy="974336"/>
                      </a:xfrm>
                      <a:prstGeom prst="rect">
                        <a:avLst/>
                      </a:prstGeom>
                    </p:spPr>
                  </p:pic>
                </p:oleObj>
              </mc:Fallback>
            </mc:AlternateContent>
          </a:graphicData>
        </a:graphic>
      </p:graphicFrame>
      <p:graphicFrame>
        <p:nvGraphicFramePr>
          <p:cNvPr id="120" name="Object 119">
            <a:extLst>
              <a:ext uri="{FF2B5EF4-FFF2-40B4-BE49-F238E27FC236}">
                <a16:creationId xmlns:a16="http://schemas.microsoft.com/office/drawing/2014/main" id="{91F8F850-6225-4FBF-8415-FBA7A5EC40ED}"/>
              </a:ext>
            </a:extLst>
          </p:cNvPr>
          <p:cNvGraphicFramePr>
            <a:graphicFrameLocks noChangeAspect="1"/>
          </p:cNvGraphicFramePr>
          <p:nvPr>
            <p:extLst>
              <p:ext uri="{D42A27DB-BD31-4B8C-83A1-F6EECF244321}">
                <p14:modId xmlns:p14="http://schemas.microsoft.com/office/powerpoint/2010/main" val="3267639126"/>
              </p:ext>
            </p:extLst>
          </p:nvPr>
        </p:nvGraphicFramePr>
        <p:xfrm>
          <a:off x="6302651" y="3827505"/>
          <a:ext cx="1047750" cy="893968"/>
        </p:xfrm>
        <a:graphic>
          <a:graphicData uri="http://schemas.openxmlformats.org/presentationml/2006/ole">
            <mc:AlternateContent xmlns:mc="http://schemas.openxmlformats.org/markup-compatibility/2006">
              <mc:Choice xmlns:v="urn:schemas-microsoft-com:vml" Requires="v">
                <p:oleObj spid="_x0000_s9410" name="Worksheet" r:id="rId15" imgW="1047700" imgH="581047" progId="Excel.Sheet.12">
                  <p:embed/>
                </p:oleObj>
              </mc:Choice>
              <mc:Fallback>
                <p:oleObj name="Worksheet" r:id="rId15" imgW="1047700" imgH="581047" progId="Excel.Sheet.12">
                  <p:embed/>
                  <p:pic>
                    <p:nvPicPr>
                      <p:cNvPr id="0" name=""/>
                      <p:cNvPicPr/>
                      <p:nvPr/>
                    </p:nvPicPr>
                    <p:blipFill>
                      <a:blip r:embed="rId16"/>
                      <a:stretch>
                        <a:fillRect/>
                      </a:stretch>
                    </p:blipFill>
                    <p:spPr>
                      <a:xfrm>
                        <a:off x="6302651" y="3827505"/>
                        <a:ext cx="1047750" cy="893968"/>
                      </a:xfrm>
                      <a:prstGeom prst="rect">
                        <a:avLst/>
                      </a:prstGeom>
                    </p:spPr>
                  </p:pic>
                </p:oleObj>
              </mc:Fallback>
            </mc:AlternateContent>
          </a:graphicData>
        </a:graphic>
      </p:graphicFrame>
      <p:sp>
        <p:nvSpPr>
          <p:cNvPr id="82" name="Google Shape;107;p3">
            <a:extLst>
              <a:ext uri="{FF2B5EF4-FFF2-40B4-BE49-F238E27FC236}">
                <a16:creationId xmlns:a16="http://schemas.microsoft.com/office/drawing/2014/main" id="{326D513F-9B62-43BE-BAEE-23F2035CFDF2}"/>
              </a:ext>
            </a:extLst>
          </p:cNvPr>
          <p:cNvSpPr txBox="1"/>
          <p:nvPr/>
        </p:nvSpPr>
        <p:spPr>
          <a:xfrm>
            <a:off x="6445548" y="1302251"/>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10.04.</a:t>
            </a:r>
            <a:endParaRPr sz="1400" b="0" i="0" u="none" strike="noStrike" cap="none" dirty="0">
              <a:solidFill>
                <a:srgbClr val="000000"/>
              </a:solidFill>
              <a:latin typeface="Arial"/>
              <a:ea typeface="Arial"/>
              <a:cs typeface="Arial"/>
              <a:sym typeface="Arial"/>
            </a:endParaRPr>
          </a:p>
        </p:txBody>
      </p:sp>
      <p:sp>
        <p:nvSpPr>
          <p:cNvPr id="84" name="Google Shape;107;p3">
            <a:extLst>
              <a:ext uri="{FF2B5EF4-FFF2-40B4-BE49-F238E27FC236}">
                <a16:creationId xmlns:a16="http://schemas.microsoft.com/office/drawing/2014/main" id="{BDBD8820-F797-4915-877B-CDA102CDEC79}"/>
              </a:ext>
            </a:extLst>
          </p:cNvPr>
          <p:cNvSpPr txBox="1"/>
          <p:nvPr/>
        </p:nvSpPr>
        <p:spPr>
          <a:xfrm>
            <a:off x="5043075" y="1620488"/>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8.28</a:t>
            </a:r>
            <a:endParaRPr sz="1400" b="0" i="0" u="none" strike="noStrike" cap="none" dirty="0">
              <a:solidFill>
                <a:srgbClr val="000000"/>
              </a:solidFill>
              <a:latin typeface="Arial"/>
              <a:ea typeface="Arial"/>
              <a:cs typeface="Arial"/>
              <a:sym typeface="Arial"/>
            </a:endParaRPr>
          </a:p>
        </p:txBody>
      </p:sp>
      <p:sp>
        <p:nvSpPr>
          <p:cNvPr id="85" name="Google Shape;107;p3">
            <a:extLst>
              <a:ext uri="{FF2B5EF4-FFF2-40B4-BE49-F238E27FC236}">
                <a16:creationId xmlns:a16="http://schemas.microsoft.com/office/drawing/2014/main" id="{9EF94A3C-9430-4716-8D6F-90CD79346D19}"/>
              </a:ext>
            </a:extLst>
          </p:cNvPr>
          <p:cNvSpPr txBox="1"/>
          <p:nvPr/>
        </p:nvSpPr>
        <p:spPr>
          <a:xfrm>
            <a:off x="6580326" y="1965044"/>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31.49</a:t>
            </a:r>
            <a:endParaRPr sz="1400" b="0" i="0" u="none" strike="noStrike" cap="none" dirty="0">
              <a:solidFill>
                <a:srgbClr val="000000"/>
              </a:solidFill>
              <a:latin typeface="Arial"/>
              <a:ea typeface="Arial"/>
              <a:cs typeface="Arial"/>
              <a:sym typeface="Arial"/>
            </a:endParaRPr>
          </a:p>
        </p:txBody>
      </p:sp>
      <p:sp>
        <p:nvSpPr>
          <p:cNvPr id="98" name="Google Shape;107;p3">
            <a:extLst>
              <a:ext uri="{FF2B5EF4-FFF2-40B4-BE49-F238E27FC236}">
                <a16:creationId xmlns:a16="http://schemas.microsoft.com/office/drawing/2014/main" id="{D5FAFCDC-616D-499D-BBEE-8621418341E8}"/>
              </a:ext>
            </a:extLst>
          </p:cNvPr>
          <p:cNvSpPr txBox="1"/>
          <p:nvPr/>
        </p:nvSpPr>
        <p:spPr>
          <a:xfrm>
            <a:off x="4817782" y="2230090"/>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66.67</a:t>
            </a:r>
            <a:endParaRPr sz="1400" b="0" i="0" u="none" strike="noStrike" cap="none" dirty="0">
              <a:solidFill>
                <a:srgbClr val="000000"/>
              </a:solidFill>
              <a:latin typeface="Arial"/>
              <a:ea typeface="Arial"/>
              <a:cs typeface="Arial"/>
              <a:sym typeface="Arial"/>
            </a:endParaRPr>
          </a:p>
        </p:txBody>
      </p:sp>
      <p:sp>
        <p:nvSpPr>
          <p:cNvPr id="99" name="Google Shape;107;p3">
            <a:extLst>
              <a:ext uri="{FF2B5EF4-FFF2-40B4-BE49-F238E27FC236}">
                <a16:creationId xmlns:a16="http://schemas.microsoft.com/office/drawing/2014/main" id="{A0700D29-13A9-413D-A559-85FBF9D5DB49}"/>
              </a:ext>
            </a:extLst>
          </p:cNvPr>
          <p:cNvSpPr txBox="1"/>
          <p:nvPr/>
        </p:nvSpPr>
        <p:spPr>
          <a:xfrm>
            <a:off x="7044150" y="2611150"/>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8.1</a:t>
            </a:r>
            <a:endParaRPr lang="en-US" sz="1400" b="0" i="0" u="none" strike="noStrike" cap="none" dirty="0">
              <a:solidFill>
                <a:srgbClr val="000000"/>
              </a:solidFill>
              <a:latin typeface="Arial"/>
              <a:ea typeface="Arial"/>
              <a:cs typeface="Arial"/>
              <a:sym typeface="Arial"/>
            </a:endParaRPr>
          </a:p>
        </p:txBody>
      </p:sp>
      <p:sp>
        <p:nvSpPr>
          <p:cNvPr id="100" name="Google Shape;107;p3">
            <a:extLst>
              <a:ext uri="{FF2B5EF4-FFF2-40B4-BE49-F238E27FC236}">
                <a16:creationId xmlns:a16="http://schemas.microsoft.com/office/drawing/2014/main" id="{257A33F5-5F9B-4F51-A832-5BA1FF61FBC0}"/>
              </a:ext>
            </a:extLst>
          </p:cNvPr>
          <p:cNvSpPr txBox="1"/>
          <p:nvPr/>
        </p:nvSpPr>
        <p:spPr>
          <a:xfrm>
            <a:off x="7441719" y="2929198"/>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13.96</a:t>
            </a:r>
            <a:endParaRPr lang="en-US" sz="1400" b="0" i="0" u="none" strike="noStrike" cap="none" dirty="0">
              <a:solidFill>
                <a:srgbClr val="000000"/>
              </a:solidFill>
              <a:latin typeface="Arial"/>
              <a:ea typeface="Arial"/>
              <a:cs typeface="Arial"/>
              <a:sym typeface="Arial"/>
            </a:endParaRPr>
          </a:p>
        </p:txBody>
      </p:sp>
      <p:sp>
        <p:nvSpPr>
          <p:cNvPr id="101" name="Google Shape;107;p3">
            <a:extLst>
              <a:ext uri="{FF2B5EF4-FFF2-40B4-BE49-F238E27FC236}">
                <a16:creationId xmlns:a16="http://schemas.microsoft.com/office/drawing/2014/main" id="{9BAE03FD-5248-4272-AABE-6FC0446E4F4E}"/>
              </a:ext>
            </a:extLst>
          </p:cNvPr>
          <p:cNvSpPr txBox="1"/>
          <p:nvPr/>
        </p:nvSpPr>
        <p:spPr>
          <a:xfrm>
            <a:off x="6779105" y="3247251"/>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5.27</a:t>
            </a:r>
            <a:endParaRPr lang="en-US" sz="1400" b="0" i="0" u="none" strike="noStrike" cap="none" dirty="0">
              <a:solidFill>
                <a:srgbClr val="000000"/>
              </a:solidFill>
              <a:latin typeface="Arial"/>
              <a:ea typeface="Arial"/>
              <a:cs typeface="Arial"/>
              <a:sym typeface="Arial"/>
            </a:endParaRPr>
          </a:p>
        </p:txBody>
      </p:sp>
      <p:sp>
        <p:nvSpPr>
          <p:cNvPr id="106" name="Google Shape;107;p3">
            <a:extLst>
              <a:ext uri="{FF2B5EF4-FFF2-40B4-BE49-F238E27FC236}">
                <a16:creationId xmlns:a16="http://schemas.microsoft.com/office/drawing/2014/main" id="{7D1715E7-86E3-4D35-81D8-72AB43EA6327}"/>
              </a:ext>
            </a:extLst>
          </p:cNvPr>
          <p:cNvSpPr txBox="1"/>
          <p:nvPr/>
        </p:nvSpPr>
        <p:spPr>
          <a:xfrm>
            <a:off x="7441721" y="3565302"/>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27.33</a:t>
            </a:r>
            <a:endParaRPr lang="en-US" sz="1400" b="0" i="0" u="none" strike="noStrike" cap="none" dirty="0">
              <a:solidFill>
                <a:srgbClr val="000000"/>
              </a:solidFill>
              <a:latin typeface="Arial"/>
              <a:ea typeface="Arial"/>
              <a:cs typeface="Arial"/>
              <a:sym typeface="Arial"/>
            </a:endParaRPr>
          </a:p>
        </p:txBody>
      </p:sp>
      <p:sp>
        <p:nvSpPr>
          <p:cNvPr id="110" name="Google Shape;107;p3">
            <a:extLst>
              <a:ext uri="{FF2B5EF4-FFF2-40B4-BE49-F238E27FC236}">
                <a16:creationId xmlns:a16="http://schemas.microsoft.com/office/drawing/2014/main" id="{1F04288B-A30C-49A3-9896-9AF844D0684E}"/>
              </a:ext>
            </a:extLst>
          </p:cNvPr>
          <p:cNvSpPr txBox="1"/>
          <p:nvPr/>
        </p:nvSpPr>
        <p:spPr>
          <a:xfrm>
            <a:off x="6712849" y="3892989"/>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20.57</a:t>
            </a:r>
            <a:endParaRPr sz="1400" b="0" i="0" u="none" strike="noStrike" cap="none" dirty="0">
              <a:solidFill>
                <a:srgbClr val="000000"/>
              </a:solidFill>
              <a:latin typeface="Arial"/>
              <a:ea typeface="Arial"/>
              <a:cs typeface="Arial"/>
              <a:sym typeface="Arial"/>
            </a:endParaRPr>
          </a:p>
        </p:txBody>
      </p:sp>
      <p:sp>
        <p:nvSpPr>
          <p:cNvPr id="111" name="Google Shape;107;p3">
            <a:extLst>
              <a:ext uri="{FF2B5EF4-FFF2-40B4-BE49-F238E27FC236}">
                <a16:creationId xmlns:a16="http://schemas.microsoft.com/office/drawing/2014/main" id="{009D1BDC-1160-46D6-93FD-6080D74B6748}"/>
              </a:ext>
            </a:extLst>
          </p:cNvPr>
          <p:cNvSpPr txBox="1"/>
          <p:nvPr/>
        </p:nvSpPr>
        <p:spPr>
          <a:xfrm>
            <a:off x="7428465" y="4144777"/>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66.56</a:t>
            </a:r>
            <a:endParaRPr sz="1400" b="0" i="0" u="none" strike="noStrike" cap="none" dirty="0">
              <a:solidFill>
                <a:srgbClr val="000000"/>
              </a:solidFill>
              <a:latin typeface="Arial"/>
              <a:ea typeface="Arial"/>
              <a:cs typeface="Arial"/>
              <a:sym typeface="Arial"/>
            </a:endParaRPr>
          </a:p>
        </p:txBody>
      </p:sp>
      <p:sp>
        <p:nvSpPr>
          <p:cNvPr id="112" name="Google Shape;107;p3">
            <a:extLst>
              <a:ext uri="{FF2B5EF4-FFF2-40B4-BE49-F238E27FC236}">
                <a16:creationId xmlns:a16="http://schemas.microsoft.com/office/drawing/2014/main" id="{5FECE68B-84B6-442E-9035-543AD2CDFEA9}"/>
              </a:ext>
            </a:extLst>
          </p:cNvPr>
          <p:cNvSpPr txBox="1"/>
          <p:nvPr/>
        </p:nvSpPr>
        <p:spPr>
          <a:xfrm>
            <a:off x="6845367" y="4449573"/>
            <a:ext cx="383692"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27.77</a:t>
            </a:r>
            <a:endParaRPr sz="1400" b="0" i="0" u="none" strike="noStrike" cap="none" dirty="0">
              <a:solidFill>
                <a:srgbClr val="000000"/>
              </a:solidFill>
              <a:latin typeface="Arial"/>
              <a:ea typeface="Arial"/>
              <a:cs typeface="Arial"/>
              <a:sym typeface="Arial"/>
            </a:endParaRPr>
          </a:p>
        </p:txBody>
      </p:sp>
      <p:sp>
        <p:nvSpPr>
          <p:cNvPr id="113" name="Google Shape;107;p3">
            <a:extLst>
              <a:ext uri="{FF2B5EF4-FFF2-40B4-BE49-F238E27FC236}">
                <a16:creationId xmlns:a16="http://schemas.microsoft.com/office/drawing/2014/main" id="{EB5E9E01-DC28-460D-9F2F-C482AE9474A7}"/>
              </a:ext>
            </a:extLst>
          </p:cNvPr>
          <p:cNvSpPr txBox="1"/>
          <p:nvPr/>
        </p:nvSpPr>
        <p:spPr>
          <a:xfrm>
            <a:off x="7415212" y="4794134"/>
            <a:ext cx="521889"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114.89</a:t>
            </a:r>
            <a:endParaRPr sz="1400" b="0" i="0" u="none" strike="noStrike" cap="none" dirty="0">
              <a:solidFill>
                <a:srgbClr val="000000"/>
              </a:solidFill>
              <a:latin typeface="Arial"/>
              <a:ea typeface="Arial"/>
              <a:cs typeface="Arial"/>
              <a:sym typeface="Arial"/>
            </a:endParaRPr>
          </a:p>
        </p:txBody>
      </p:sp>
      <p:sp>
        <p:nvSpPr>
          <p:cNvPr id="122" name="Google Shape;107;p3">
            <a:extLst>
              <a:ext uri="{FF2B5EF4-FFF2-40B4-BE49-F238E27FC236}">
                <a16:creationId xmlns:a16="http://schemas.microsoft.com/office/drawing/2014/main" id="{49ED2624-E079-47D4-9F74-A2540DF7D8CB}"/>
              </a:ext>
            </a:extLst>
          </p:cNvPr>
          <p:cNvSpPr txBox="1"/>
          <p:nvPr/>
        </p:nvSpPr>
        <p:spPr>
          <a:xfrm>
            <a:off x="4651311" y="5138690"/>
            <a:ext cx="510410"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208.91</a:t>
            </a:r>
            <a:endParaRPr sz="1400" b="0" i="0" u="none" strike="noStrike" cap="none" dirty="0">
              <a:solidFill>
                <a:srgbClr val="000000"/>
              </a:solidFill>
              <a:latin typeface="Arial"/>
              <a:ea typeface="Arial"/>
              <a:cs typeface="Arial"/>
              <a:sym typeface="Arial"/>
            </a:endParaRPr>
          </a:p>
        </p:txBody>
      </p:sp>
      <p:sp>
        <p:nvSpPr>
          <p:cNvPr id="107" name="Rectangle 106">
            <a:extLst>
              <a:ext uri="{FF2B5EF4-FFF2-40B4-BE49-F238E27FC236}">
                <a16:creationId xmlns:a16="http://schemas.microsoft.com/office/drawing/2014/main" id="{9B351AE1-81B5-4177-B2DC-F3E24E4C9F65}"/>
              </a:ext>
            </a:extLst>
          </p:cNvPr>
          <p:cNvSpPr/>
          <p:nvPr/>
        </p:nvSpPr>
        <p:spPr>
          <a:xfrm>
            <a:off x="0" y="6680768"/>
            <a:ext cx="3108992" cy="158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Source: </a:t>
            </a:r>
            <a:r>
              <a:rPr lang="en-US" sz="800" dirty="0" err="1"/>
              <a:t>Sourther</a:t>
            </a:r>
            <a:r>
              <a:rPr lang="en-US" sz="800" dirty="0"/>
              <a:t> Water Financial Records (SAP) 2013-2015</a:t>
            </a:r>
          </a:p>
        </p:txBody>
      </p:sp>
    </p:spTree>
    <p:extLst>
      <p:ext uri="{BB962C8B-B14F-4D97-AF65-F5344CB8AC3E}">
        <p14:creationId xmlns:p14="http://schemas.microsoft.com/office/powerpoint/2010/main" val="207882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BC8CCD1-B728-4AF3-8BD1-CEFF63780206}"/>
              </a:ext>
            </a:extLst>
          </p:cNvPr>
          <p:cNvSpPr/>
          <p:nvPr/>
        </p:nvSpPr>
        <p:spPr>
          <a:xfrm>
            <a:off x="9144000" y="1428571"/>
            <a:ext cx="2963538" cy="3050664"/>
          </a:xfrm>
          <a:prstGeom prst="round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425B213B-0A55-4A13-88E7-12250B33CF0C}"/>
              </a:ext>
            </a:extLst>
          </p:cNvPr>
          <p:cNvSpPr/>
          <p:nvPr/>
        </p:nvSpPr>
        <p:spPr>
          <a:xfrm>
            <a:off x="84462" y="1547289"/>
            <a:ext cx="8931965" cy="450871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17415669-7359-49FC-B750-5149B1E4DA4B}"/>
              </a:ext>
            </a:extLst>
          </p:cNvPr>
          <p:cNvGraphicFramePr>
            <a:graphicFrameLocks/>
          </p:cNvGraphicFramePr>
          <p:nvPr>
            <p:extLst>
              <p:ext uri="{D42A27DB-BD31-4B8C-83A1-F6EECF244321}">
                <p14:modId xmlns:p14="http://schemas.microsoft.com/office/powerpoint/2010/main" val="3342980662"/>
              </p:ext>
            </p:extLst>
          </p:nvPr>
        </p:nvGraphicFramePr>
        <p:xfrm>
          <a:off x="-1" y="1828800"/>
          <a:ext cx="9144001" cy="3564835"/>
        </p:xfrm>
        <a:graphic>
          <a:graphicData uri="http://schemas.openxmlformats.org/drawingml/2006/chart">
            <c:chart xmlns:c="http://schemas.openxmlformats.org/drawingml/2006/chart" xmlns:r="http://schemas.openxmlformats.org/officeDocument/2006/relationships" r:id="rId2"/>
          </a:graphicData>
        </a:graphic>
      </p:graphicFrame>
      <p:sp>
        <p:nvSpPr>
          <p:cNvPr id="5" name="Google Shape;182;p5">
            <a:extLst>
              <a:ext uri="{FF2B5EF4-FFF2-40B4-BE49-F238E27FC236}">
                <a16:creationId xmlns:a16="http://schemas.microsoft.com/office/drawing/2014/main" id="{6F6F57E3-0580-4436-8FB3-B9FEE0A69D35}"/>
              </a:ext>
            </a:extLst>
          </p:cNvPr>
          <p:cNvSpPr txBox="1">
            <a:spLocks noGrp="1"/>
          </p:cNvSpPr>
          <p:nvPr>
            <p:ph type="title"/>
          </p:nvPr>
        </p:nvSpPr>
        <p:spPr>
          <a:xfrm>
            <a:off x="675032" y="93612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dirty="0">
                <a:solidFill>
                  <a:srgbClr val="002060"/>
                </a:solidFill>
                <a:latin typeface="Arial"/>
                <a:ea typeface="Arial"/>
                <a:cs typeface="Arial"/>
                <a:sym typeface="Arial"/>
              </a:rPr>
              <a:t>With the increased in the production the overall revenue is slightly increased to $46.20M based on Jun 2015 period. </a:t>
            </a:r>
            <a:endParaRPr sz="1600" b="1" i="0" u="none" strike="noStrike" cap="none" dirty="0">
              <a:solidFill>
                <a:srgbClr val="002060"/>
              </a:solidFill>
              <a:latin typeface="Arial"/>
              <a:ea typeface="Arial"/>
              <a:cs typeface="Arial"/>
              <a:sym typeface="Arial"/>
            </a:endParaRPr>
          </a:p>
        </p:txBody>
      </p:sp>
      <p:sp>
        <p:nvSpPr>
          <p:cNvPr id="6" name="Google Shape;184;p5">
            <a:extLst>
              <a:ext uri="{FF2B5EF4-FFF2-40B4-BE49-F238E27FC236}">
                <a16:creationId xmlns:a16="http://schemas.microsoft.com/office/drawing/2014/main" id="{CC2DAA6D-AABB-445B-80B5-76B4D40241B7}"/>
              </a:ext>
            </a:extLst>
          </p:cNvPr>
          <p:cNvSpPr txBox="1"/>
          <p:nvPr/>
        </p:nvSpPr>
        <p:spPr>
          <a:xfrm>
            <a:off x="10119312" y="1521023"/>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8" name="Google Shape;185;p5">
            <a:extLst>
              <a:ext uri="{FF2B5EF4-FFF2-40B4-BE49-F238E27FC236}">
                <a16:creationId xmlns:a16="http://schemas.microsoft.com/office/drawing/2014/main" id="{0687F974-4027-4A11-AAE7-AD2CC587AAA5}"/>
              </a:ext>
            </a:extLst>
          </p:cNvPr>
          <p:cNvSpPr txBox="1"/>
          <p:nvPr/>
        </p:nvSpPr>
        <p:spPr>
          <a:xfrm>
            <a:off x="9144000" y="1828562"/>
            <a:ext cx="2963538" cy="2031285"/>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400"/>
            </a:pPr>
            <a:r>
              <a:rPr lang="en-US" sz="1400" dirty="0">
                <a:solidFill>
                  <a:schemeClr val="dk1"/>
                </a:solidFill>
                <a:latin typeface="Arial"/>
                <a:ea typeface="Arial"/>
                <a:cs typeface="Arial"/>
                <a:sym typeface="Arial"/>
              </a:rPr>
              <a:t>The revenue has been dramatically fluctuate in Jan- Apr 2015 accounting the lower revenue ($17.84M) on Apr 2015.</a:t>
            </a:r>
          </a:p>
          <a:p>
            <a:pPr marR="0" lvl="0" algn="l" rtl="0">
              <a:lnSpc>
                <a:spcPct val="100000"/>
              </a:lnSpc>
              <a:spcBef>
                <a:spcPts val="0"/>
              </a:spcBef>
              <a:spcAft>
                <a:spcPts val="0"/>
              </a:spcAft>
              <a:buClr>
                <a:schemeClr val="dk1"/>
              </a:buClr>
              <a:buSzPts val="1400"/>
            </a:pPr>
            <a:r>
              <a:rPr lang="en-US" sz="1400" dirty="0">
                <a:solidFill>
                  <a:schemeClr val="dk1"/>
                </a:solidFill>
                <a:latin typeface="Arial"/>
                <a:ea typeface="Arial"/>
                <a:cs typeface="Arial"/>
                <a:sym typeface="Arial"/>
              </a:rPr>
              <a:t>The revenue reasonably increased in May 2015, as the total production increased.  </a:t>
            </a:r>
          </a:p>
          <a:p>
            <a:pPr marR="0" lvl="0" algn="l" rtl="0">
              <a:lnSpc>
                <a:spcPct val="100000"/>
              </a:lnSpc>
              <a:spcBef>
                <a:spcPts val="0"/>
              </a:spcBef>
              <a:spcAft>
                <a:spcPts val="0"/>
              </a:spcAft>
              <a:buClr>
                <a:schemeClr val="dk1"/>
              </a:buClr>
              <a:buSzPts val="1400"/>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strike="noStrike" cap="none" dirty="0">
              <a:solidFill>
                <a:schemeClr val="dk1"/>
              </a:solidFill>
              <a:latin typeface="Arial"/>
              <a:ea typeface="Arial"/>
              <a:cs typeface="Arial"/>
              <a:sym typeface="Arial"/>
            </a:endParaRPr>
          </a:p>
        </p:txBody>
      </p:sp>
      <p:sp>
        <p:nvSpPr>
          <p:cNvPr id="9" name="Rectangle 8">
            <a:extLst>
              <a:ext uri="{FF2B5EF4-FFF2-40B4-BE49-F238E27FC236}">
                <a16:creationId xmlns:a16="http://schemas.microsoft.com/office/drawing/2014/main" id="{20025CDA-41B0-4603-93ED-32905280F9C8}"/>
              </a:ext>
            </a:extLst>
          </p:cNvPr>
          <p:cNvSpPr/>
          <p:nvPr/>
        </p:nvSpPr>
        <p:spPr>
          <a:xfrm>
            <a:off x="-1" y="6699393"/>
            <a:ext cx="3108992" cy="158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Source: </a:t>
            </a:r>
            <a:r>
              <a:rPr lang="en-US" sz="800" dirty="0" err="1"/>
              <a:t>Sourther</a:t>
            </a:r>
            <a:r>
              <a:rPr lang="en-US" sz="800" dirty="0"/>
              <a:t> Water Financial Records (SAP) 2013-2015</a:t>
            </a:r>
          </a:p>
        </p:txBody>
      </p:sp>
    </p:spTree>
    <p:extLst>
      <p:ext uri="{BB962C8B-B14F-4D97-AF65-F5344CB8AC3E}">
        <p14:creationId xmlns:p14="http://schemas.microsoft.com/office/powerpoint/2010/main" val="28880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3BDD1C54-1B57-4246-8A8A-AE8E62B5B5E1}"/>
              </a:ext>
            </a:extLst>
          </p:cNvPr>
          <p:cNvSpPr/>
          <p:nvPr/>
        </p:nvSpPr>
        <p:spPr>
          <a:xfrm>
            <a:off x="9144000" y="1232452"/>
            <a:ext cx="2849217" cy="2842839"/>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E0E1376-E955-4C84-B8BC-68FB53184186}"/>
              </a:ext>
            </a:extLst>
          </p:cNvPr>
          <p:cNvSpPr/>
          <p:nvPr/>
        </p:nvSpPr>
        <p:spPr>
          <a:xfrm>
            <a:off x="583096" y="1232452"/>
            <a:ext cx="8242852" cy="485029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E0683F7E-CF80-4184-AD1C-36665123CD0F}"/>
              </a:ext>
            </a:extLst>
          </p:cNvPr>
          <p:cNvGraphicFramePr>
            <a:graphicFrameLocks/>
          </p:cNvGraphicFramePr>
          <p:nvPr>
            <p:extLst>
              <p:ext uri="{D42A27DB-BD31-4B8C-83A1-F6EECF244321}">
                <p14:modId xmlns:p14="http://schemas.microsoft.com/office/powerpoint/2010/main" val="949864035"/>
              </p:ext>
            </p:extLst>
          </p:nvPr>
        </p:nvGraphicFramePr>
        <p:xfrm>
          <a:off x="583096" y="1524000"/>
          <a:ext cx="7798904" cy="4558748"/>
        </p:xfrm>
        <a:graphic>
          <a:graphicData uri="http://schemas.openxmlformats.org/drawingml/2006/chart">
            <c:chart xmlns:c="http://schemas.openxmlformats.org/drawingml/2006/chart" xmlns:r="http://schemas.openxmlformats.org/officeDocument/2006/relationships" r:id="rId2"/>
          </a:graphicData>
        </a:graphic>
      </p:graphicFrame>
      <p:sp>
        <p:nvSpPr>
          <p:cNvPr id="5" name="Google Shape;182;p5">
            <a:extLst>
              <a:ext uri="{FF2B5EF4-FFF2-40B4-BE49-F238E27FC236}">
                <a16:creationId xmlns:a16="http://schemas.microsoft.com/office/drawing/2014/main" id="{3F8AC14B-4482-449C-97CC-25C09039B323}"/>
              </a:ext>
            </a:extLst>
          </p:cNvPr>
          <p:cNvSpPr txBox="1">
            <a:spLocks noGrp="1"/>
          </p:cNvSpPr>
          <p:nvPr>
            <p:ph type="title"/>
          </p:nvPr>
        </p:nvSpPr>
        <p:spPr>
          <a:xfrm>
            <a:off x="171450" y="495232"/>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dirty="0">
                <a:solidFill>
                  <a:srgbClr val="002060"/>
                </a:solidFill>
                <a:latin typeface="Arial"/>
                <a:ea typeface="Arial"/>
                <a:cs typeface="Arial"/>
                <a:sym typeface="Arial"/>
              </a:rPr>
              <a:t>With the increased in the production the overall COGS is slightly increased to $2.08M based on Jun 2015 period. </a:t>
            </a:r>
            <a:endParaRPr sz="1600" b="1" i="0" u="none" strike="noStrike" cap="none" dirty="0">
              <a:solidFill>
                <a:srgbClr val="002060"/>
              </a:solidFill>
              <a:latin typeface="Arial"/>
              <a:ea typeface="Arial"/>
              <a:cs typeface="Arial"/>
              <a:sym typeface="Arial"/>
            </a:endParaRPr>
          </a:p>
        </p:txBody>
      </p:sp>
      <p:sp>
        <p:nvSpPr>
          <p:cNvPr id="6" name="Google Shape;184;p5">
            <a:extLst>
              <a:ext uri="{FF2B5EF4-FFF2-40B4-BE49-F238E27FC236}">
                <a16:creationId xmlns:a16="http://schemas.microsoft.com/office/drawing/2014/main" id="{3838C730-2B9D-4EF5-BF2F-C40281A1D436}"/>
              </a:ext>
            </a:extLst>
          </p:cNvPr>
          <p:cNvSpPr txBox="1"/>
          <p:nvPr/>
        </p:nvSpPr>
        <p:spPr>
          <a:xfrm>
            <a:off x="10119312" y="1521023"/>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7" name="Google Shape;185;p5">
            <a:extLst>
              <a:ext uri="{FF2B5EF4-FFF2-40B4-BE49-F238E27FC236}">
                <a16:creationId xmlns:a16="http://schemas.microsoft.com/office/drawing/2014/main" id="{79F9A51E-2172-4622-AE22-EACA64D50B7D}"/>
              </a:ext>
            </a:extLst>
          </p:cNvPr>
          <p:cNvSpPr txBox="1"/>
          <p:nvPr/>
        </p:nvSpPr>
        <p:spPr>
          <a:xfrm>
            <a:off x="9144000" y="1828562"/>
            <a:ext cx="2963538" cy="2246729"/>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400"/>
            </a:pPr>
            <a:r>
              <a:rPr lang="en-US" sz="1400" dirty="0">
                <a:solidFill>
                  <a:schemeClr val="dk1"/>
                </a:solidFill>
                <a:latin typeface="Arial"/>
                <a:ea typeface="Arial"/>
                <a:cs typeface="Arial"/>
                <a:sym typeface="Arial"/>
              </a:rPr>
              <a:t>The COGS has been dramatically increased in Dec 2014 to Mar015 accounting the higher COGS  ($6M) on Mar 2015. </a:t>
            </a:r>
          </a:p>
          <a:p>
            <a:pPr marR="0" lvl="0" algn="l" rtl="0">
              <a:lnSpc>
                <a:spcPct val="100000"/>
              </a:lnSpc>
              <a:spcBef>
                <a:spcPts val="0"/>
              </a:spcBef>
              <a:spcAft>
                <a:spcPts val="0"/>
              </a:spcAft>
              <a:buClr>
                <a:schemeClr val="dk1"/>
              </a:buClr>
              <a:buSzPts val="1400"/>
            </a:pPr>
            <a:r>
              <a:rPr lang="en-US" sz="1400" dirty="0">
                <a:solidFill>
                  <a:schemeClr val="dk1"/>
                </a:solidFill>
                <a:latin typeface="Arial"/>
                <a:ea typeface="Arial"/>
                <a:cs typeface="Arial"/>
                <a:sym typeface="Arial"/>
              </a:rPr>
              <a:t>The COGS almost remains constant after Apr 2015, with the increased in the production. </a:t>
            </a:r>
          </a:p>
          <a:p>
            <a:pPr marR="0" lvl="0" algn="l" rtl="0">
              <a:lnSpc>
                <a:spcPct val="100000"/>
              </a:lnSpc>
              <a:spcBef>
                <a:spcPts val="0"/>
              </a:spcBef>
              <a:spcAft>
                <a:spcPts val="0"/>
              </a:spcAft>
              <a:buClr>
                <a:schemeClr val="dk1"/>
              </a:buClr>
              <a:buSzPts val="1400"/>
            </a:pPr>
            <a:endParaRPr lang="en-US" sz="1400" dirty="0">
              <a:solidFill>
                <a:schemeClr val="dk1"/>
              </a:solidFill>
              <a:latin typeface="Arial"/>
              <a:ea typeface="Arial"/>
              <a:cs typeface="Arial"/>
              <a:sym typeface="Arial"/>
            </a:endParaRPr>
          </a:p>
          <a:p>
            <a:pPr marR="0" lvl="0" algn="l" rtl="0">
              <a:lnSpc>
                <a:spcPct val="100000"/>
              </a:lnSpc>
              <a:spcBef>
                <a:spcPts val="0"/>
              </a:spcBef>
              <a:spcAft>
                <a:spcPts val="0"/>
              </a:spcAft>
              <a:buClr>
                <a:schemeClr val="dk1"/>
              </a:buClr>
              <a:buSzPts val="1400"/>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strike="noStrike" cap="none" dirty="0">
              <a:solidFill>
                <a:schemeClr val="dk1"/>
              </a:solidFill>
              <a:latin typeface="Arial"/>
              <a:ea typeface="Arial"/>
              <a:cs typeface="Arial"/>
              <a:sym typeface="Arial"/>
            </a:endParaRPr>
          </a:p>
        </p:txBody>
      </p:sp>
      <p:sp>
        <p:nvSpPr>
          <p:cNvPr id="10" name="Rectangle 9">
            <a:extLst>
              <a:ext uri="{FF2B5EF4-FFF2-40B4-BE49-F238E27FC236}">
                <a16:creationId xmlns:a16="http://schemas.microsoft.com/office/drawing/2014/main" id="{DA8AB50E-D892-407F-B697-E21BC97C546E}"/>
              </a:ext>
            </a:extLst>
          </p:cNvPr>
          <p:cNvSpPr/>
          <p:nvPr/>
        </p:nvSpPr>
        <p:spPr>
          <a:xfrm>
            <a:off x="0" y="6485715"/>
            <a:ext cx="3108992" cy="158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Source: </a:t>
            </a:r>
            <a:r>
              <a:rPr lang="en-US" sz="800" dirty="0" err="1"/>
              <a:t>Sourther</a:t>
            </a:r>
            <a:r>
              <a:rPr lang="en-US" sz="800" dirty="0"/>
              <a:t> Water Financial Records (SAP) 2013-2015</a:t>
            </a:r>
          </a:p>
        </p:txBody>
      </p:sp>
    </p:spTree>
    <p:extLst>
      <p:ext uri="{BB962C8B-B14F-4D97-AF65-F5344CB8AC3E}">
        <p14:creationId xmlns:p14="http://schemas.microsoft.com/office/powerpoint/2010/main" val="13073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A34C19B-1CBE-4726-8BD5-636B8EA5FC53}"/>
              </a:ext>
            </a:extLst>
          </p:cNvPr>
          <p:cNvSpPr/>
          <p:nvPr/>
        </p:nvSpPr>
        <p:spPr>
          <a:xfrm>
            <a:off x="9106240" y="1490632"/>
            <a:ext cx="2963538" cy="3140765"/>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1E7FFB30-CEB4-4782-BF48-9B5A4F5244C3}"/>
              </a:ext>
            </a:extLst>
          </p:cNvPr>
          <p:cNvSpPr/>
          <p:nvPr/>
        </p:nvSpPr>
        <p:spPr>
          <a:xfrm>
            <a:off x="437322" y="1521023"/>
            <a:ext cx="8618538" cy="4535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B7C23978-83D5-4C92-B4AD-E4D485EA5CC7}"/>
              </a:ext>
            </a:extLst>
          </p:cNvPr>
          <p:cNvGraphicFramePr>
            <a:graphicFrameLocks/>
          </p:cNvGraphicFramePr>
          <p:nvPr>
            <p:extLst>
              <p:ext uri="{D42A27DB-BD31-4B8C-83A1-F6EECF244321}">
                <p14:modId xmlns:p14="http://schemas.microsoft.com/office/powerpoint/2010/main" val="141374797"/>
              </p:ext>
            </p:extLst>
          </p:nvPr>
        </p:nvGraphicFramePr>
        <p:xfrm>
          <a:off x="437322" y="1524000"/>
          <a:ext cx="8388625" cy="4134678"/>
        </p:xfrm>
        <a:graphic>
          <a:graphicData uri="http://schemas.openxmlformats.org/drawingml/2006/chart">
            <c:chart xmlns:c="http://schemas.openxmlformats.org/drawingml/2006/chart" xmlns:r="http://schemas.openxmlformats.org/officeDocument/2006/relationships" r:id="rId2"/>
          </a:graphicData>
        </a:graphic>
      </p:graphicFrame>
      <p:sp>
        <p:nvSpPr>
          <p:cNvPr id="5" name="Google Shape;182;p5">
            <a:extLst>
              <a:ext uri="{FF2B5EF4-FFF2-40B4-BE49-F238E27FC236}">
                <a16:creationId xmlns:a16="http://schemas.microsoft.com/office/drawing/2014/main" id="{45E7EC8F-F37B-4683-A1A7-5BFA0BDB34A5}"/>
              </a:ext>
            </a:extLst>
          </p:cNvPr>
          <p:cNvSpPr txBox="1">
            <a:spLocks noGrp="1"/>
          </p:cNvSpPr>
          <p:nvPr>
            <p:ph type="title"/>
          </p:nvPr>
        </p:nvSpPr>
        <p:spPr>
          <a:xfrm>
            <a:off x="887068" y="706879"/>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dirty="0">
                <a:solidFill>
                  <a:srgbClr val="002060"/>
                </a:solidFill>
                <a:latin typeface="Arial"/>
                <a:ea typeface="Arial"/>
                <a:cs typeface="Arial"/>
                <a:sym typeface="Arial"/>
              </a:rPr>
              <a:t>With the increased in the production the overall OPEX is reasonably increased to $38.23M based on Jun 2015 period. </a:t>
            </a:r>
            <a:endParaRPr sz="1600" b="1" i="0" u="none" strike="noStrike" cap="none" dirty="0">
              <a:solidFill>
                <a:srgbClr val="002060"/>
              </a:solidFill>
              <a:latin typeface="Arial"/>
              <a:ea typeface="Arial"/>
              <a:cs typeface="Arial"/>
              <a:sym typeface="Arial"/>
            </a:endParaRPr>
          </a:p>
        </p:txBody>
      </p:sp>
      <p:sp>
        <p:nvSpPr>
          <p:cNvPr id="6" name="Google Shape;184;p5">
            <a:extLst>
              <a:ext uri="{FF2B5EF4-FFF2-40B4-BE49-F238E27FC236}">
                <a16:creationId xmlns:a16="http://schemas.microsoft.com/office/drawing/2014/main" id="{7AFBF9CC-17B3-4722-9813-4336E2BAEAB4}"/>
              </a:ext>
            </a:extLst>
          </p:cNvPr>
          <p:cNvSpPr txBox="1"/>
          <p:nvPr/>
        </p:nvSpPr>
        <p:spPr>
          <a:xfrm>
            <a:off x="10119312" y="1521023"/>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7" name="Google Shape;185;p5">
            <a:extLst>
              <a:ext uri="{FF2B5EF4-FFF2-40B4-BE49-F238E27FC236}">
                <a16:creationId xmlns:a16="http://schemas.microsoft.com/office/drawing/2014/main" id="{98D9FFCF-B6CF-4DE4-986D-6D73E74B3EF7}"/>
              </a:ext>
            </a:extLst>
          </p:cNvPr>
          <p:cNvSpPr txBox="1"/>
          <p:nvPr/>
        </p:nvSpPr>
        <p:spPr>
          <a:xfrm>
            <a:off x="9144000" y="1828562"/>
            <a:ext cx="2963538" cy="2893059"/>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dk1"/>
              </a:buClr>
              <a:buSzPts val="1400"/>
            </a:pPr>
            <a:r>
              <a:rPr lang="en-US" sz="1400" dirty="0">
                <a:solidFill>
                  <a:schemeClr val="dk1"/>
                </a:solidFill>
                <a:latin typeface="Arial"/>
                <a:ea typeface="Arial"/>
                <a:cs typeface="Arial"/>
                <a:sym typeface="Arial"/>
              </a:rPr>
              <a:t>The OPEX has been dramatically increased in Dec 2014 to Mar015 accounting the higher OPEX ($38.95M) on Mar 2015. </a:t>
            </a:r>
          </a:p>
          <a:p>
            <a:pPr marR="0" lvl="0" algn="l" rtl="0">
              <a:lnSpc>
                <a:spcPct val="100000"/>
              </a:lnSpc>
              <a:spcBef>
                <a:spcPts val="0"/>
              </a:spcBef>
              <a:spcAft>
                <a:spcPts val="0"/>
              </a:spcAft>
              <a:buClr>
                <a:schemeClr val="dk1"/>
              </a:buClr>
              <a:buSzPts val="1400"/>
            </a:pPr>
            <a:r>
              <a:rPr lang="en-US" sz="1400" dirty="0">
                <a:solidFill>
                  <a:schemeClr val="dk1"/>
                </a:solidFill>
                <a:latin typeface="Arial"/>
                <a:ea typeface="Arial"/>
                <a:cs typeface="Arial"/>
                <a:sym typeface="Arial"/>
              </a:rPr>
              <a:t>The OPEX continually increased as compare to the actual after Apr 2015. Management need the efficiency in production and need to pursue cost cut strategy to remain competitive in the market.  </a:t>
            </a:r>
          </a:p>
          <a:p>
            <a:pPr marR="0" lvl="0" algn="l" rtl="0">
              <a:lnSpc>
                <a:spcPct val="100000"/>
              </a:lnSpc>
              <a:spcBef>
                <a:spcPts val="0"/>
              </a:spcBef>
              <a:spcAft>
                <a:spcPts val="0"/>
              </a:spcAft>
              <a:buClr>
                <a:schemeClr val="dk1"/>
              </a:buClr>
              <a:buSzPts val="1400"/>
            </a:pPr>
            <a:endParaRPr lang="en-US" sz="1400" dirty="0">
              <a:solidFill>
                <a:schemeClr val="dk1"/>
              </a:solidFill>
              <a:latin typeface="Arial"/>
              <a:ea typeface="Arial"/>
              <a:cs typeface="Arial"/>
              <a:sym typeface="Arial"/>
            </a:endParaRPr>
          </a:p>
          <a:p>
            <a:pPr marR="0" lvl="0" algn="l" rtl="0">
              <a:lnSpc>
                <a:spcPct val="100000"/>
              </a:lnSpc>
              <a:spcBef>
                <a:spcPts val="0"/>
              </a:spcBef>
              <a:spcAft>
                <a:spcPts val="0"/>
              </a:spcAft>
              <a:buClr>
                <a:schemeClr val="dk1"/>
              </a:buClr>
              <a:buSzPts val="1400"/>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strike="noStrike" cap="none" dirty="0">
              <a:solidFill>
                <a:schemeClr val="dk1"/>
              </a:solidFill>
              <a:latin typeface="Arial"/>
              <a:ea typeface="Arial"/>
              <a:cs typeface="Arial"/>
              <a:sym typeface="Arial"/>
            </a:endParaRPr>
          </a:p>
        </p:txBody>
      </p:sp>
      <p:sp>
        <p:nvSpPr>
          <p:cNvPr id="10" name="Rectangle 9">
            <a:extLst>
              <a:ext uri="{FF2B5EF4-FFF2-40B4-BE49-F238E27FC236}">
                <a16:creationId xmlns:a16="http://schemas.microsoft.com/office/drawing/2014/main" id="{5FE6A3E5-871C-4177-9338-EF1A2C6F542C}"/>
              </a:ext>
            </a:extLst>
          </p:cNvPr>
          <p:cNvSpPr/>
          <p:nvPr/>
        </p:nvSpPr>
        <p:spPr>
          <a:xfrm>
            <a:off x="0" y="6578480"/>
            <a:ext cx="3108992" cy="158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Source: </a:t>
            </a:r>
            <a:r>
              <a:rPr lang="en-US" sz="800" dirty="0" err="1"/>
              <a:t>Sourther</a:t>
            </a:r>
            <a:r>
              <a:rPr lang="en-US" sz="800" dirty="0"/>
              <a:t> Water Financial Records (SAP) 2013-2015</a:t>
            </a:r>
          </a:p>
        </p:txBody>
      </p:sp>
    </p:spTree>
    <p:extLst>
      <p:ext uri="{BB962C8B-B14F-4D97-AF65-F5344CB8AC3E}">
        <p14:creationId xmlns:p14="http://schemas.microsoft.com/office/powerpoint/2010/main" val="50003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B2D670-8589-47E6-A217-5E6F9240E988}"/>
              </a:ext>
            </a:extLst>
          </p:cNvPr>
          <p:cNvSpPr/>
          <p:nvPr/>
        </p:nvSpPr>
        <p:spPr>
          <a:xfrm>
            <a:off x="357809" y="1630017"/>
            <a:ext cx="9183756" cy="474427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24085077-4F53-4183-9217-58D5213D81CA}"/>
              </a:ext>
            </a:extLst>
          </p:cNvPr>
          <p:cNvGraphicFramePr>
            <a:graphicFrameLocks/>
          </p:cNvGraphicFramePr>
          <p:nvPr>
            <p:extLst>
              <p:ext uri="{D42A27DB-BD31-4B8C-83A1-F6EECF244321}">
                <p14:modId xmlns:p14="http://schemas.microsoft.com/office/powerpoint/2010/main" val="3708814119"/>
              </p:ext>
            </p:extLst>
          </p:nvPr>
        </p:nvGraphicFramePr>
        <p:xfrm>
          <a:off x="622852" y="1802296"/>
          <a:ext cx="8468139" cy="4015409"/>
        </p:xfrm>
        <a:graphic>
          <a:graphicData uri="http://schemas.openxmlformats.org/drawingml/2006/chart">
            <c:chart xmlns:c="http://schemas.openxmlformats.org/drawingml/2006/chart" xmlns:r="http://schemas.openxmlformats.org/officeDocument/2006/relationships" r:id="rId2"/>
          </a:graphicData>
        </a:graphic>
      </p:graphicFrame>
      <p:sp>
        <p:nvSpPr>
          <p:cNvPr id="6" name="Google Shape;220;p4">
            <a:extLst>
              <a:ext uri="{FF2B5EF4-FFF2-40B4-BE49-F238E27FC236}">
                <a16:creationId xmlns:a16="http://schemas.microsoft.com/office/drawing/2014/main" id="{C0864AFE-8269-4F04-A6A1-4BD0C24A42F2}"/>
              </a:ext>
            </a:extLst>
          </p:cNvPr>
          <p:cNvSpPr txBox="1">
            <a:spLocks noGrp="1"/>
          </p:cNvSpPr>
          <p:nvPr>
            <p:ph type="title"/>
          </p:nvPr>
        </p:nvSpPr>
        <p:spPr>
          <a:xfrm>
            <a:off x="622852" y="587997"/>
            <a:ext cx="8618537" cy="80021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br>
              <a:rPr lang="en-US" sz="1600" dirty="0"/>
            </a:br>
            <a:r>
              <a:rPr lang="en-US" sz="1800" b="1" dirty="0">
                <a:solidFill>
                  <a:schemeClr val="accent1">
                    <a:lumMod val="50000"/>
                  </a:schemeClr>
                </a:solidFill>
              </a:rPr>
              <a:t>Breaking down the YTD cost to produce variance, the variance has dramatically increased through Jan 2015 to Jun 2015. </a:t>
            </a:r>
            <a:endParaRPr sz="1800" b="1" dirty="0">
              <a:solidFill>
                <a:schemeClr val="accent1">
                  <a:lumMod val="50000"/>
                </a:schemeClr>
              </a:solidFill>
            </a:endParaRPr>
          </a:p>
        </p:txBody>
      </p:sp>
      <p:sp>
        <p:nvSpPr>
          <p:cNvPr id="5" name="Rectangle 4">
            <a:extLst>
              <a:ext uri="{FF2B5EF4-FFF2-40B4-BE49-F238E27FC236}">
                <a16:creationId xmlns:a16="http://schemas.microsoft.com/office/drawing/2014/main" id="{74DC2C1A-9ED1-48E8-ACC0-F7F4666C2C39}"/>
              </a:ext>
            </a:extLst>
          </p:cNvPr>
          <p:cNvSpPr/>
          <p:nvPr/>
        </p:nvSpPr>
        <p:spPr>
          <a:xfrm>
            <a:off x="0" y="6699393"/>
            <a:ext cx="3108992" cy="158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Source: </a:t>
            </a:r>
            <a:r>
              <a:rPr lang="en-US" sz="800" dirty="0" err="1"/>
              <a:t>Sourther</a:t>
            </a:r>
            <a:r>
              <a:rPr lang="en-US" sz="800" dirty="0"/>
              <a:t> Water Financial Records (SAP) 2013-2015</a:t>
            </a:r>
          </a:p>
        </p:txBody>
      </p:sp>
    </p:spTree>
    <p:extLst>
      <p:ext uri="{BB962C8B-B14F-4D97-AF65-F5344CB8AC3E}">
        <p14:creationId xmlns:p14="http://schemas.microsoft.com/office/powerpoint/2010/main" val="426785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495</TotalTime>
  <Words>725</Words>
  <Application>Microsoft Office PowerPoint</Application>
  <PresentationFormat>Widescreen</PresentationFormat>
  <Paragraphs>120</Paragraphs>
  <Slides>8</Slides>
  <Notes>2</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2</vt:i4>
      </vt:variant>
      <vt:variant>
        <vt:lpstr>Slide Titles</vt:lpstr>
      </vt:variant>
      <vt:variant>
        <vt:i4>8</vt:i4>
      </vt:variant>
    </vt:vector>
  </HeadingPairs>
  <TitlesOfParts>
    <vt:vector size="18" baseType="lpstr">
      <vt:lpstr>Arial</vt:lpstr>
      <vt:lpstr>Calibri</vt:lpstr>
      <vt:lpstr>Calibri Light</vt:lpstr>
      <vt:lpstr>Noto Sans Symbols</vt:lpstr>
      <vt:lpstr>Quattrocento Sans</vt:lpstr>
      <vt:lpstr>Office Theme</vt:lpstr>
      <vt:lpstr>Synergy_CF_YNR002</vt:lpstr>
      <vt:lpstr>Synergy_CF_YNR002</vt:lpstr>
      <vt:lpstr>TCLayout.ActiveDocument.1</vt:lpstr>
      <vt:lpstr>Worksheet</vt:lpstr>
      <vt:lpstr>Southern Water Corp – Executive Presentation</vt:lpstr>
      <vt:lpstr>Driven by increased water production (7,000 ML) , the cost to produce is reasonably increased to $ 71.68 (215%), the EBIT was effectively reduced by 16.34 M for the Actual 2013-Jul to 2014-Jun Versus 2014-2015 Forecast Period. </vt:lpstr>
      <vt:lpstr>PowerPoint Presentation</vt:lpstr>
      <vt:lpstr>The overall EBIT has dramatically decreased to 208.91M comparing between 2013-2014 actual Vs the 2014-2015 forecast. </vt:lpstr>
      <vt:lpstr>With the increased in the production the overall revenue is slightly increased to $46.20M based on Jun 2015 period. </vt:lpstr>
      <vt:lpstr>With the increased in the production the overall COGS is slightly increased to $2.08M based on Jun 2015 period. </vt:lpstr>
      <vt:lpstr>With the increased in the production the overall OPEX is reasonably increased to $38.23M based on Jun 2015 period. </vt:lpstr>
      <vt:lpstr> Breaking down the YTD cost to produce variance, the variance has dramatically increased through Jan 2015 to Jun 2015.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niranjan shahi</dc:creator>
  <cp:lastModifiedBy>niranjan shahi</cp:lastModifiedBy>
  <cp:revision>46</cp:revision>
  <dcterms:created xsi:type="dcterms:W3CDTF">2020-05-21T23:29:06Z</dcterms:created>
  <dcterms:modified xsi:type="dcterms:W3CDTF">2020-06-15T19:42:36Z</dcterms:modified>
</cp:coreProperties>
</file>