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x="18288000" cy="10287000"/>
  <p:notesSz cx="6858000" cy="9144000"/>
  <p:embeddedFontLst>
    <p:embeddedFont>
      <p:font typeface="Cormorant Garamond Bold Italics" charset="1" panose="00000800000000000000"/>
      <p:regular r:id="rId33"/>
    </p:embeddedFont>
    <p:embeddedFont>
      <p:font typeface="Quicksand" charset="1" panose="00000000000000000000"/>
      <p:regular r:id="rId34"/>
    </p:embeddedFont>
    <p:embeddedFont>
      <p:font typeface="Quicksand Bold" charset="1" panose="00000000000000000000"/>
      <p:regular r:id="rId35"/>
    </p:embeddedFont>
    <p:embeddedFont>
      <p:font typeface="Canva Sans Bold" charset="1" panose="020B0803030501040103"/>
      <p:regular r:id="rId36"/>
    </p:embeddedFont>
    <p:embeddedFont>
      <p:font typeface="Cormorant Garamond Semi-Bold Italics" charset="1" panose="00000700000000000000"/>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478342"/>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Group Project</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Fraudulent Claim Detection</a:t>
            </a:r>
          </a:p>
        </p:txBody>
      </p:sp>
      <p:sp>
        <p:nvSpPr>
          <p:cNvPr name="TextBox 7" id="7"/>
          <p:cNvSpPr txBox="true"/>
          <p:nvPr/>
        </p:nvSpPr>
        <p:spPr>
          <a:xfrm rot="0">
            <a:off x="5599064" y="72225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21 April 2025</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9" id="9"/>
          <p:cNvSpPr/>
          <p:nvPr/>
        </p:nvSpPr>
        <p:spPr>
          <a:xfrm>
            <a:off x="5649752" y="6917769"/>
            <a:ext cx="6492240" cy="0"/>
          </a:xfrm>
          <a:prstGeom prst="line">
            <a:avLst/>
          </a:prstGeom>
          <a:ln cap="flat" w="38100">
            <a:solidFill>
              <a:srgbClr val="0F4662"/>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032659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Train-Test Split</a:t>
            </a:r>
          </a:p>
        </p:txBody>
      </p:sp>
      <p:sp>
        <p:nvSpPr>
          <p:cNvPr name="TextBox 3" id="3"/>
          <p:cNvSpPr txBox="true"/>
          <p:nvPr/>
        </p:nvSpPr>
        <p:spPr>
          <a:xfrm rot="0">
            <a:off x="1028700" y="2625088"/>
            <a:ext cx="16230600" cy="35718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Train &amp; Test Split is done in order to create Training data on which the model will be run and then running the same model on Test data as well. </a:t>
            </a:r>
          </a:p>
          <a:p>
            <a:pPr algn="l">
              <a:lnSpc>
                <a:spcPts val="4079"/>
              </a:lnSpc>
            </a:pPr>
          </a:p>
          <a:p>
            <a:pPr algn="l">
              <a:lnSpc>
                <a:spcPts val="4079"/>
              </a:lnSpc>
            </a:pPr>
            <a:r>
              <a:rPr lang="en-US" sz="2400">
                <a:solidFill>
                  <a:srgbClr val="0F4662"/>
                </a:solidFill>
                <a:latin typeface="Quicksand"/>
                <a:ea typeface="Quicksand"/>
                <a:cs typeface="Quicksand"/>
                <a:sym typeface="Quicksand"/>
              </a:rPr>
              <a:t>The Train- Test Split which was done was 70/30. i.e., 70% of data was taken for training the model and then 30% of data was taken to test the model. </a:t>
            </a:r>
          </a:p>
          <a:p>
            <a:pPr algn="l">
              <a:lnSpc>
                <a:spcPts val="4079"/>
              </a:lnSpc>
            </a:pPr>
          </a:p>
          <a:p>
            <a:pPr algn="l" marL="0" indent="0" lvl="0">
              <a:lnSpc>
                <a:spcPts val="40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9771426" y="2550484"/>
            <a:ext cx="8286511" cy="6368943"/>
          </a:xfrm>
          <a:custGeom>
            <a:avLst/>
            <a:gdLst/>
            <a:ahLst/>
            <a:cxnLst/>
            <a:rect r="r" b="b" t="t" l="l"/>
            <a:pathLst>
              <a:path h="6368943" w="8286511">
                <a:moveTo>
                  <a:pt x="0" y="0"/>
                </a:moveTo>
                <a:lnTo>
                  <a:pt x="8286510" y="0"/>
                </a:lnTo>
                <a:lnTo>
                  <a:pt x="8286510" y="6368943"/>
                </a:lnTo>
                <a:lnTo>
                  <a:pt x="0" y="6368943"/>
                </a:lnTo>
                <a:lnTo>
                  <a:pt x="0" y="0"/>
                </a:lnTo>
                <a:close/>
              </a:path>
            </a:pathLst>
          </a:custGeom>
          <a:blipFill>
            <a:blip r:embed="rId2"/>
            <a:stretch>
              <a:fillRect l="-2019" t="0" r="-2019" b="0"/>
            </a:stretch>
          </a:blipFill>
        </p:spPr>
      </p:sp>
      <p:sp>
        <p:nvSpPr>
          <p:cNvPr name="TextBox 3" id="3"/>
          <p:cNvSpPr txBox="true"/>
          <p:nvPr/>
        </p:nvSpPr>
        <p:spPr>
          <a:xfrm rot="0">
            <a:off x="469974" y="599709"/>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Exploratory Data Analysis</a:t>
            </a:r>
          </a:p>
        </p:txBody>
      </p:sp>
      <p:sp>
        <p:nvSpPr>
          <p:cNvPr name="TextBox 4" id="4"/>
          <p:cNvSpPr txBox="true"/>
          <p:nvPr/>
        </p:nvSpPr>
        <p:spPr>
          <a:xfrm rot="0">
            <a:off x="469974" y="1907103"/>
            <a:ext cx="8904089" cy="8620791"/>
          </a:xfrm>
          <a:prstGeom prst="rect">
            <a:avLst/>
          </a:prstGeom>
        </p:spPr>
        <p:txBody>
          <a:bodyPr anchor="t" rtlCol="false" tIns="0" lIns="0" bIns="0" rIns="0">
            <a:spAutoFit/>
          </a:bodyPr>
          <a:lstStyle/>
          <a:p>
            <a:pPr algn="l">
              <a:lnSpc>
                <a:spcPts val="3811"/>
              </a:lnSpc>
            </a:pPr>
            <a:r>
              <a:rPr lang="en-US" sz="2242">
                <a:solidFill>
                  <a:srgbClr val="0F4662"/>
                </a:solidFill>
                <a:latin typeface="Quicksand"/>
                <a:ea typeface="Quicksand"/>
                <a:cs typeface="Quicksand"/>
                <a:sym typeface="Quicksand"/>
              </a:rPr>
              <a:t>EDA was done on the Training data and overall insights which we saw was: </a:t>
            </a:r>
          </a:p>
          <a:p>
            <a:pPr algn="l">
              <a:lnSpc>
                <a:spcPts val="3811"/>
              </a:lnSpc>
            </a:pPr>
          </a:p>
          <a:p>
            <a:pPr algn="l">
              <a:lnSpc>
                <a:spcPts val="3811"/>
              </a:lnSpc>
            </a:pPr>
            <a:r>
              <a:rPr lang="en-US" sz="2242" b="true">
                <a:solidFill>
                  <a:srgbClr val="0F4662"/>
                </a:solidFill>
                <a:latin typeface="Quicksand Bold"/>
                <a:ea typeface="Quicksand Bold"/>
                <a:cs typeface="Quicksand Bold"/>
                <a:sym typeface="Quicksand Bold"/>
              </a:rPr>
              <a:t>High-Value Claims:</a:t>
            </a:r>
          </a:p>
          <a:p>
            <a:pPr algn="l" marL="484051" indent="-242026" lvl="1">
              <a:lnSpc>
                <a:spcPts val="3811"/>
              </a:lnSpc>
              <a:buFont typeface="Arial"/>
              <a:buChar char="•"/>
            </a:pPr>
            <a:r>
              <a:rPr lang="en-US" sz="2242">
                <a:solidFill>
                  <a:srgbClr val="0F4662"/>
                </a:solidFill>
                <a:latin typeface="Quicksand"/>
                <a:ea typeface="Quicksand"/>
                <a:cs typeface="Quicksand"/>
                <a:sym typeface="Quicksand"/>
              </a:rPr>
              <a:t>Both the EDA and correlation analysis reveal that high-value claims (e.g., property and vehicle claims) are right-skewed and often correlate strongly with fraud-related features. These claims should be flagged for closer inspection in fraud detection models.</a:t>
            </a:r>
          </a:p>
          <a:p>
            <a:pPr algn="l">
              <a:lnSpc>
                <a:spcPts val="3811"/>
              </a:lnSpc>
            </a:pPr>
          </a:p>
          <a:p>
            <a:pPr algn="l">
              <a:lnSpc>
                <a:spcPts val="3811"/>
              </a:lnSpc>
            </a:pPr>
            <a:r>
              <a:rPr lang="en-US" sz="2242" b="true">
                <a:solidFill>
                  <a:srgbClr val="0F4662"/>
                </a:solidFill>
                <a:latin typeface="Quicksand Bold"/>
                <a:ea typeface="Quicksand Bold"/>
                <a:cs typeface="Quicksand Bold"/>
                <a:sym typeface="Quicksand Bold"/>
              </a:rPr>
              <a:t>Claims Interrelationships:</a:t>
            </a:r>
          </a:p>
          <a:p>
            <a:pPr algn="l" marL="484051" indent="-242026" lvl="1">
              <a:lnSpc>
                <a:spcPts val="3811"/>
              </a:lnSpc>
              <a:buFont typeface="Arial"/>
              <a:buChar char="•"/>
            </a:pPr>
            <a:r>
              <a:rPr lang="en-US" sz="2242">
                <a:solidFill>
                  <a:srgbClr val="0F4662"/>
                </a:solidFill>
                <a:latin typeface="Quicksand"/>
                <a:ea typeface="Quicksand"/>
                <a:cs typeface="Quicksand"/>
                <a:sym typeface="Quicksand"/>
              </a:rPr>
              <a:t>The strong correlations between injury_claim, property_claim, and vehicle_claim suggest that these claims often occur together. Fraudulent claims are more likely to involve multiple types of damages, warranting further investigation when these features appear together.</a:t>
            </a:r>
          </a:p>
          <a:p>
            <a:pPr algn="l">
              <a:lnSpc>
                <a:spcPts val="3811"/>
              </a:lnSpc>
            </a:pPr>
          </a:p>
          <a:p>
            <a:pPr algn="l">
              <a:lnSpc>
                <a:spcPts val="3811"/>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69974" y="599709"/>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Exploratory Data Analysis</a:t>
            </a:r>
          </a:p>
        </p:txBody>
      </p:sp>
      <p:sp>
        <p:nvSpPr>
          <p:cNvPr name="TextBox 3" id="3"/>
          <p:cNvSpPr txBox="true"/>
          <p:nvPr/>
        </p:nvSpPr>
        <p:spPr>
          <a:xfrm rot="0">
            <a:off x="469974" y="2013033"/>
            <a:ext cx="17065320" cy="10441454"/>
          </a:xfrm>
          <a:prstGeom prst="rect">
            <a:avLst/>
          </a:prstGeom>
        </p:spPr>
        <p:txBody>
          <a:bodyPr anchor="t" rtlCol="false" tIns="0" lIns="0" bIns="0" rIns="0">
            <a:spAutoFit/>
          </a:bodyPr>
          <a:lstStyle/>
          <a:p>
            <a:pPr algn="l">
              <a:lnSpc>
                <a:spcPts val="3770"/>
              </a:lnSpc>
            </a:pPr>
            <a:r>
              <a:rPr lang="en-US" sz="2217" b="true">
                <a:solidFill>
                  <a:srgbClr val="0F4662"/>
                </a:solidFill>
                <a:latin typeface="Quicksand Bold"/>
                <a:ea typeface="Quicksand Bold"/>
                <a:cs typeface="Quicksand Bold"/>
                <a:sym typeface="Quicksand Bold"/>
              </a:rPr>
              <a:t>Bodily Injuries:</a:t>
            </a:r>
          </a:p>
          <a:p>
            <a:pPr algn="l" marL="478793" indent="-239396" lvl="1">
              <a:lnSpc>
                <a:spcPts val="3770"/>
              </a:lnSpc>
              <a:buFont typeface="Arial"/>
              <a:buChar char="•"/>
            </a:pPr>
            <a:r>
              <a:rPr lang="en-US" sz="2217">
                <a:solidFill>
                  <a:srgbClr val="0F4662"/>
                </a:solidFill>
                <a:latin typeface="Quicksand"/>
                <a:ea typeface="Quicksand"/>
                <a:cs typeface="Quicksand"/>
                <a:sym typeface="Quicksand"/>
              </a:rPr>
              <a:t>Bodily injuries show a significant correlation with both injury_claim and vehicle_claim, indicating that these types of claims are often linked. Claims with higher bodily injuries are more likely to be fraudulent, particularly when multiple claim types are involved.</a:t>
            </a:r>
          </a:p>
          <a:p>
            <a:pPr algn="l">
              <a:lnSpc>
                <a:spcPts val="3770"/>
              </a:lnSpc>
            </a:pPr>
          </a:p>
          <a:p>
            <a:pPr algn="l">
              <a:lnSpc>
                <a:spcPts val="3770"/>
              </a:lnSpc>
            </a:pPr>
            <a:r>
              <a:rPr lang="en-US" sz="2217" b="true">
                <a:solidFill>
                  <a:srgbClr val="0F4662"/>
                </a:solidFill>
                <a:latin typeface="Quicksand Bold"/>
                <a:ea typeface="Quicksand Bold"/>
                <a:cs typeface="Quicksand Bold"/>
                <a:sym typeface="Quicksand Bold"/>
              </a:rPr>
              <a:t>Customer Age and Tenure:</a:t>
            </a:r>
          </a:p>
          <a:p>
            <a:pPr algn="l" marL="478793" indent="-239396" lvl="1">
              <a:lnSpc>
                <a:spcPts val="3770"/>
              </a:lnSpc>
              <a:buFont typeface="Arial"/>
              <a:buChar char="•"/>
            </a:pPr>
            <a:r>
              <a:rPr lang="en-US" sz="2217">
                <a:solidFill>
                  <a:srgbClr val="0F4662"/>
                </a:solidFill>
                <a:latin typeface="Quicksand"/>
                <a:ea typeface="Quicksand"/>
                <a:cs typeface="Quicksand"/>
                <a:sym typeface="Quicksand"/>
              </a:rPr>
              <a:t>The strong positive correlation between age and months_as_customer suggests that older customers tend to have longer relationships with the insurance company. Older customers with higher-value claims should be monitored closely for potential fraud.</a:t>
            </a:r>
          </a:p>
          <a:p>
            <a:pPr algn="l">
              <a:lnSpc>
                <a:spcPts val="3770"/>
              </a:lnSpc>
            </a:pPr>
          </a:p>
          <a:p>
            <a:pPr algn="l">
              <a:lnSpc>
                <a:spcPts val="3770"/>
              </a:lnSpc>
            </a:pPr>
            <a:r>
              <a:rPr lang="en-US" sz="2217" b="true">
                <a:solidFill>
                  <a:srgbClr val="0F4662"/>
                </a:solidFill>
                <a:latin typeface="Quicksand Bold"/>
                <a:ea typeface="Quicksand Bold"/>
                <a:cs typeface="Quicksand Bold"/>
                <a:sym typeface="Quicksand Bold"/>
              </a:rPr>
              <a:t>Witnesses and Claims:</a:t>
            </a:r>
          </a:p>
          <a:p>
            <a:pPr algn="l" marL="478793" indent="-239396" lvl="1">
              <a:lnSpc>
                <a:spcPts val="3770"/>
              </a:lnSpc>
              <a:buFont typeface="Arial"/>
              <a:buChar char="•"/>
            </a:pPr>
            <a:r>
              <a:rPr lang="en-US" sz="2217">
                <a:solidFill>
                  <a:srgbClr val="0F4662"/>
                </a:solidFill>
                <a:latin typeface="Quicksand"/>
                <a:ea typeface="Quicksand"/>
                <a:cs typeface="Quicksand"/>
                <a:sym typeface="Quicksand"/>
              </a:rPr>
              <a:t>The negative correlation between bodily_injuries and witnesses suggests that severe injury claims might often lack witnesses, making them a potential indicator of fraud.</a:t>
            </a:r>
          </a:p>
          <a:p>
            <a:pPr algn="l" marL="478793" indent="-239396" lvl="1">
              <a:lnSpc>
                <a:spcPts val="3770"/>
              </a:lnSpc>
              <a:buFont typeface="Arial"/>
              <a:buChar char="•"/>
            </a:pPr>
            <a:r>
              <a:rPr lang="en-US" sz="2217">
                <a:solidFill>
                  <a:srgbClr val="0F4662"/>
                </a:solidFill>
                <a:latin typeface="Quicksand"/>
                <a:ea typeface="Quicksand"/>
                <a:cs typeface="Quicksand"/>
                <a:sym typeface="Quicksand"/>
              </a:rPr>
              <a:t>Umbrella Limit and Claims:</a:t>
            </a:r>
          </a:p>
          <a:p>
            <a:pPr algn="l" marL="478793" indent="-239396" lvl="1">
              <a:lnSpc>
                <a:spcPts val="3770"/>
              </a:lnSpc>
              <a:buFont typeface="Arial"/>
              <a:buChar char="•"/>
            </a:pPr>
            <a:r>
              <a:rPr lang="en-US" sz="2217">
                <a:solidFill>
                  <a:srgbClr val="0F4662"/>
                </a:solidFill>
                <a:latin typeface="Quicksand"/>
                <a:ea typeface="Quicksand"/>
                <a:cs typeface="Quicksand"/>
                <a:sym typeface="Quicksand"/>
              </a:rPr>
              <a:t>There is a slight negative correlation between umbrella_limit and the various types of claims, suggesting that higher umbrella limits are not strongly linked to larger claims, but they might be associated with higher-risk policies.</a:t>
            </a:r>
          </a:p>
          <a:p>
            <a:pPr algn="l">
              <a:lnSpc>
                <a:spcPts val="3770"/>
              </a:lnSpc>
            </a:pPr>
          </a:p>
          <a:p>
            <a:pPr algn="l">
              <a:lnSpc>
                <a:spcPts val="3770"/>
              </a:lnSpc>
            </a:pPr>
          </a:p>
          <a:p>
            <a:pPr algn="l">
              <a:lnSpc>
                <a:spcPts val="3770"/>
              </a:lnSpc>
            </a:pPr>
          </a:p>
          <a:p>
            <a:pPr algn="l">
              <a:lnSpc>
                <a:spcPts val="3770"/>
              </a:lnSpc>
            </a:pPr>
          </a:p>
          <a:p>
            <a:pPr algn="l">
              <a:lnSpc>
                <a:spcPts val="3770"/>
              </a:lnSpc>
            </a:pPr>
          </a:p>
          <a:p>
            <a:pPr algn="l">
              <a:lnSpc>
                <a:spcPts val="3770"/>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346434" y="599709"/>
            <a:ext cx="1032659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Feature Engineering</a:t>
            </a:r>
          </a:p>
        </p:txBody>
      </p:sp>
      <p:sp>
        <p:nvSpPr>
          <p:cNvPr name="TextBox 3" id="3"/>
          <p:cNvSpPr txBox="true"/>
          <p:nvPr/>
        </p:nvSpPr>
        <p:spPr>
          <a:xfrm rot="0">
            <a:off x="346434" y="1991536"/>
            <a:ext cx="17684123" cy="10093325"/>
          </a:xfrm>
          <a:prstGeom prst="rect">
            <a:avLst/>
          </a:prstGeom>
        </p:spPr>
        <p:txBody>
          <a:bodyPr anchor="t" rtlCol="false" tIns="0" lIns="0" bIns="0" rIns="0">
            <a:spAutoFit/>
          </a:bodyPr>
          <a:lstStyle/>
          <a:p>
            <a:pPr algn="l">
              <a:lnSpc>
                <a:spcPts val="3740"/>
              </a:lnSpc>
            </a:pPr>
            <a:r>
              <a:rPr lang="en-US" sz="2200">
                <a:solidFill>
                  <a:srgbClr val="0F4662"/>
                </a:solidFill>
                <a:latin typeface="Quicksand"/>
                <a:ea typeface="Quicksand"/>
                <a:cs typeface="Quicksand"/>
                <a:sym typeface="Quicksand"/>
              </a:rPr>
              <a:t>Post EDA - also doing univariate and bi-variate analysis, our next step was to do Feature engineering. Feature engineering is done to transform raw data into meaningful features that improve the performance of machine learning models. </a:t>
            </a:r>
          </a:p>
          <a:p>
            <a:pPr algn="l">
              <a:lnSpc>
                <a:spcPts val="3740"/>
              </a:lnSpc>
            </a:pPr>
          </a:p>
          <a:p>
            <a:pPr algn="l">
              <a:lnSpc>
                <a:spcPts val="3740"/>
              </a:lnSpc>
            </a:pPr>
            <a:r>
              <a:rPr lang="en-US" sz="2200">
                <a:solidFill>
                  <a:srgbClr val="0F4662"/>
                </a:solidFill>
                <a:latin typeface="Quicksand"/>
                <a:ea typeface="Quicksand"/>
                <a:cs typeface="Quicksand"/>
                <a:sym typeface="Quicksand"/>
              </a:rPr>
              <a:t>Under Feature Engineering Process, we carried out following feature creation:</a:t>
            </a:r>
          </a:p>
          <a:p>
            <a:pPr algn="l">
              <a:lnSpc>
                <a:spcPts val="3740"/>
              </a:lnSpc>
            </a:pPr>
          </a:p>
          <a:p>
            <a:pPr algn="l">
              <a:lnSpc>
                <a:spcPts val="3740"/>
              </a:lnSpc>
            </a:pPr>
            <a:r>
              <a:rPr lang="en-US" sz="2200" b="true">
                <a:solidFill>
                  <a:srgbClr val="0F4662"/>
                </a:solidFill>
                <a:latin typeface="Quicksand Bold"/>
                <a:ea typeface="Quicksand Bold"/>
                <a:cs typeface="Quicksand Bold"/>
                <a:sym typeface="Quicksand Bold"/>
              </a:rPr>
              <a:t>Policy CSL Levels Segmentation:</a:t>
            </a:r>
          </a:p>
          <a:p>
            <a:pPr algn="l" marL="474981" indent="-237491" lvl="1">
              <a:lnSpc>
                <a:spcPts val="3740"/>
              </a:lnSpc>
              <a:buFont typeface="Arial"/>
              <a:buChar char="•"/>
            </a:pPr>
            <a:r>
              <a:rPr lang="en-US" sz="2200">
                <a:solidFill>
                  <a:srgbClr val="0F4662"/>
                </a:solidFill>
                <a:latin typeface="Quicksand"/>
                <a:ea typeface="Quicksand"/>
                <a:cs typeface="Quicksand"/>
                <a:sym typeface="Quicksand"/>
              </a:rPr>
              <a:t>The policy_csl feature was segmented into three levels: Low, Medium, and High based on predefined bins.</a:t>
            </a:r>
          </a:p>
          <a:p>
            <a:pPr algn="l">
              <a:lnSpc>
                <a:spcPts val="3740"/>
              </a:lnSpc>
            </a:pPr>
          </a:p>
          <a:p>
            <a:pPr algn="l">
              <a:lnSpc>
                <a:spcPts val="3740"/>
              </a:lnSpc>
            </a:pPr>
            <a:r>
              <a:rPr lang="en-US" sz="2200" b="true">
                <a:solidFill>
                  <a:srgbClr val="0F4662"/>
                </a:solidFill>
                <a:latin typeface="Quicksand Bold"/>
                <a:ea typeface="Quicksand Bold"/>
                <a:cs typeface="Quicksand Bold"/>
                <a:sym typeface="Quicksand Bold"/>
              </a:rPr>
              <a:t>Customer Tenure Level:</a:t>
            </a:r>
          </a:p>
          <a:p>
            <a:pPr algn="l" marL="474981" indent="-237491" lvl="1">
              <a:lnSpc>
                <a:spcPts val="3740"/>
              </a:lnSpc>
              <a:buFont typeface="Arial"/>
              <a:buChar char="•"/>
            </a:pPr>
            <a:r>
              <a:rPr lang="en-US" sz="2200">
                <a:solidFill>
                  <a:srgbClr val="0F4662"/>
                </a:solidFill>
                <a:latin typeface="Quicksand"/>
                <a:ea typeface="Quicksand"/>
                <a:cs typeface="Quicksand"/>
                <a:sym typeface="Quicksand"/>
              </a:rPr>
              <a:t>months_as_customer was binned into categories such as New, 1-3yrs, 3-5yrs, and Long-term, representing customer tenure.</a:t>
            </a:r>
          </a:p>
          <a:p>
            <a:pPr algn="l">
              <a:lnSpc>
                <a:spcPts val="3740"/>
              </a:lnSpc>
            </a:pPr>
          </a:p>
          <a:p>
            <a:pPr algn="l">
              <a:lnSpc>
                <a:spcPts val="3740"/>
              </a:lnSpc>
            </a:pPr>
            <a:r>
              <a:rPr lang="en-US" sz="2200" b="true">
                <a:solidFill>
                  <a:srgbClr val="0F4662"/>
                </a:solidFill>
                <a:latin typeface="Quicksand Bold"/>
                <a:ea typeface="Quicksand Bold"/>
                <a:cs typeface="Quicksand Bold"/>
                <a:sym typeface="Quicksand Bold"/>
              </a:rPr>
              <a:t>Date-based Features:</a:t>
            </a:r>
          </a:p>
          <a:p>
            <a:pPr algn="l" marL="474981" indent="-237491" lvl="1">
              <a:lnSpc>
                <a:spcPts val="3740"/>
              </a:lnSpc>
              <a:buFont typeface="Arial"/>
              <a:buChar char="•"/>
            </a:pPr>
            <a:r>
              <a:rPr lang="en-US" sz="2200">
                <a:solidFill>
                  <a:srgbClr val="0F4662"/>
                </a:solidFill>
                <a:latin typeface="Quicksand"/>
                <a:ea typeface="Quicksand"/>
                <a:cs typeface="Quicksand"/>
                <a:sym typeface="Quicksand"/>
              </a:rPr>
              <a:t>The incident_date and incident_datetime features were used to extract new features like incident year, incident month, incident day of the week, and incident hour. A weekday flag was also created.</a:t>
            </a:r>
          </a:p>
          <a:p>
            <a:pPr algn="l">
              <a:lnSpc>
                <a:spcPts val="4079"/>
              </a:lnSpc>
            </a:pPr>
          </a:p>
          <a:p>
            <a:pPr algn="l">
              <a:lnSpc>
                <a:spcPts val="4079"/>
              </a:lnSpc>
            </a:pPr>
          </a:p>
          <a:p>
            <a:pPr algn="l" marL="0" indent="0" lvl="0">
              <a:lnSpc>
                <a:spcPts val="4079"/>
              </a:lnSpc>
            </a:pPr>
          </a:p>
          <a:p>
            <a:pPr algn="l" marL="0" indent="0" lvl="0">
              <a:lnSpc>
                <a:spcPts val="4079"/>
              </a:lnSpc>
            </a:pPr>
          </a:p>
          <a:p>
            <a:pPr algn="l" marL="0" indent="0" lvl="0">
              <a:lnSpc>
                <a:spcPts val="4079"/>
              </a:lnSpc>
            </a:pPr>
          </a:p>
          <a:p>
            <a:pPr algn="l" marL="0" indent="0" lvl="0">
              <a:lnSpc>
                <a:spcPts val="4079"/>
              </a:lnSpc>
            </a:pPr>
          </a:p>
          <a:p>
            <a:pPr algn="l" marL="0" indent="0" lvl="0">
              <a:lnSpc>
                <a:spcPts val="4079"/>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435425" y="428942"/>
            <a:ext cx="1032659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Feature Engineering</a:t>
            </a:r>
          </a:p>
        </p:txBody>
      </p:sp>
      <p:sp>
        <p:nvSpPr>
          <p:cNvPr name="TextBox 3" id="3"/>
          <p:cNvSpPr txBox="true"/>
          <p:nvPr/>
        </p:nvSpPr>
        <p:spPr>
          <a:xfrm rot="0">
            <a:off x="435425" y="1933937"/>
            <a:ext cx="17852575" cy="8139430"/>
          </a:xfrm>
          <a:prstGeom prst="rect">
            <a:avLst/>
          </a:prstGeom>
        </p:spPr>
        <p:txBody>
          <a:bodyPr anchor="t" rtlCol="false" tIns="0" lIns="0" bIns="0" rIns="0">
            <a:spAutoFit/>
          </a:bodyPr>
          <a:lstStyle/>
          <a:p>
            <a:pPr algn="l">
              <a:lnSpc>
                <a:spcPts val="3079"/>
              </a:lnSpc>
            </a:pPr>
            <a:r>
              <a:rPr lang="en-US" sz="2199" b="true">
                <a:solidFill>
                  <a:srgbClr val="0F4662"/>
                </a:solidFill>
                <a:latin typeface="Quicksand Bold"/>
                <a:ea typeface="Quicksand Bold"/>
                <a:cs typeface="Quicksand Bold"/>
                <a:sym typeface="Quicksand Bold"/>
              </a:rPr>
              <a:t>Total Claim Ratio:</a:t>
            </a:r>
          </a:p>
          <a:p>
            <a:pPr algn="l" marL="474976" indent="-237488" lvl="1">
              <a:lnSpc>
                <a:spcPts val="3079"/>
              </a:lnSpc>
              <a:buFont typeface="Arial"/>
              <a:buChar char="•"/>
            </a:pPr>
            <a:r>
              <a:rPr lang="en-US" sz="2199">
                <a:solidFill>
                  <a:srgbClr val="0F4662"/>
                </a:solidFill>
                <a:latin typeface="Quicksand"/>
                <a:ea typeface="Quicksand"/>
                <a:cs typeface="Quicksand"/>
                <a:sym typeface="Quicksand"/>
              </a:rPr>
              <a:t>A new feature, total_claim_ratio, was created by dividing the total claim amount by the sum of individual claims (injury_claim, property_claim, vehicle_claim), helping to assess the proportion of the total claim.</a:t>
            </a:r>
          </a:p>
          <a:p>
            <a:pPr algn="l">
              <a:lnSpc>
                <a:spcPts val="3079"/>
              </a:lnSpc>
            </a:pPr>
          </a:p>
          <a:p>
            <a:pPr algn="l">
              <a:lnSpc>
                <a:spcPts val="3079"/>
              </a:lnSpc>
            </a:pPr>
            <a:r>
              <a:rPr lang="en-US" sz="2199" b="true">
                <a:solidFill>
                  <a:srgbClr val="0F4662"/>
                </a:solidFill>
                <a:latin typeface="Quicksand Bold"/>
                <a:ea typeface="Quicksand Bold"/>
                <a:cs typeface="Quicksand Bold"/>
                <a:sym typeface="Quicksand Bold"/>
              </a:rPr>
              <a:t>Umbrella Limit Flag:</a:t>
            </a:r>
          </a:p>
          <a:p>
            <a:pPr algn="l" marL="474976" indent="-237488" lvl="1">
              <a:lnSpc>
                <a:spcPts val="3079"/>
              </a:lnSpc>
              <a:buFont typeface="Arial"/>
              <a:buChar char="•"/>
            </a:pPr>
            <a:r>
              <a:rPr lang="en-US" sz="2199">
                <a:solidFill>
                  <a:srgbClr val="0F4662"/>
                </a:solidFill>
                <a:latin typeface="Quicksand"/>
                <a:ea typeface="Quicksand"/>
                <a:cs typeface="Quicksand"/>
                <a:sym typeface="Quicksand"/>
              </a:rPr>
              <a:t>The umbrella_limit_flag was created to indicate if the umbrella limit is greater than 0, helping to distinguish between policies with and without umbrella coverage.</a:t>
            </a:r>
          </a:p>
          <a:p>
            <a:pPr algn="l">
              <a:lnSpc>
                <a:spcPts val="3079"/>
              </a:lnSpc>
            </a:pPr>
          </a:p>
          <a:p>
            <a:pPr algn="l">
              <a:lnSpc>
                <a:spcPts val="3079"/>
              </a:lnSpc>
            </a:pPr>
            <a:r>
              <a:rPr lang="en-US" sz="2199" b="true">
                <a:solidFill>
                  <a:srgbClr val="0F4662"/>
                </a:solidFill>
                <a:latin typeface="Quicksand Bold"/>
                <a:ea typeface="Quicksand Bold"/>
                <a:cs typeface="Quicksand Bold"/>
                <a:sym typeface="Quicksand Bold"/>
              </a:rPr>
              <a:t>Age and Deductible Interaction:</a:t>
            </a:r>
          </a:p>
          <a:p>
            <a:pPr algn="l" marL="474976" indent="-237488" lvl="1">
              <a:lnSpc>
                <a:spcPts val="3079"/>
              </a:lnSpc>
              <a:spcBef>
                <a:spcPct val="0"/>
              </a:spcBef>
              <a:buFont typeface="Arial"/>
              <a:buChar char="•"/>
            </a:pPr>
            <a:r>
              <a:rPr lang="en-US" sz="2199">
                <a:solidFill>
                  <a:srgbClr val="0F4662"/>
                </a:solidFill>
                <a:latin typeface="Quicksand"/>
                <a:ea typeface="Quicksand"/>
                <a:cs typeface="Quicksand"/>
                <a:sym typeface="Quicksand"/>
              </a:rPr>
              <a:t>The interaction between age and p</a:t>
            </a:r>
            <a:r>
              <a:rPr lang="en-US" sz="2199">
                <a:solidFill>
                  <a:srgbClr val="0F4662"/>
                </a:solidFill>
                <a:latin typeface="Quicksand"/>
                <a:ea typeface="Quicksand"/>
                <a:cs typeface="Quicksand"/>
                <a:sym typeface="Quicksand"/>
              </a:rPr>
              <a:t>olicy_deductable was calculated, which may reveal if higher deductibles impact older customers.</a:t>
            </a:r>
          </a:p>
          <a:p>
            <a:pPr algn="l">
              <a:lnSpc>
                <a:spcPts val="3079"/>
              </a:lnSpc>
              <a:spcBef>
                <a:spcPct val="0"/>
              </a:spcBef>
            </a:pPr>
          </a:p>
          <a:p>
            <a:pPr algn="l">
              <a:lnSpc>
                <a:spcPts val="3079"/>
              </a:lnSpc>
              <a:spcBef>
                <a:spcPct val="0"/>
              </a:spcBef>
            </a:pPr>
            <a:r>
              <a:rPr lang="en-US" b="true" sz="2199">
                <a:solidFill>
                  <a:srgbClr val="0F4662"/>
                </a:solidFill>
                <a:latin typeface="Quicksand Bold"/>
                <a:ea typeface="Quicksand Bold"/>
                <a:cs typeface="Quicksand Bold"/>
                <a:sym typeface="Quicksand Bold"/>
              </a:rPr>
              <a:t>Claim per Month:</a:t>
            </a:r>
          </a:p>
          <a:p>
            <a:pPr algn="l" marL="474976" indent="-237488" lvl="1">
              <a:lnSpc>
                <a:spcPts val="3079"/>
              </a:lnSpc>
              <a:spcBef>
                <a:spcPct val="0"/>
              </a:spcBef>
              <a:buFont typeface="Arial"/>
              <a:buChar char="•"/>
            </a:pPr>
            <a:r>
              <a:rPr lang="en-US" sz="2199">
                <a:solidFill>
                  <a:srgbClr val="0F4662"/>
                </a:solidFill>
                <a:latin typeface="Quicksand"/>
                <a:ea typeface="Quicksand"/>
                <a:cs typeface="Quicksand"/>
                <a:sym typeface="Quicksand"/>
              </a:rPr>
              <a:t>A feature, claim_per_month, was derived by dividing the total claim amount by the months as customer, indicating the claim rate per customer.</a:t>
            </a:r>
          </a:p>
          <a:p>
            <a:pPr algn="l">
              <a:lnSpc>
                <a:spcPts val="3079"/>
              </a:lnSpc>
              <a:spcBef>
                <a:spcPct val="0"/>
              </a:spcBef>
            </a:pPr>
          </a:p>
          <a:p>
            <a:pPr algn="l">
              <a:lnSpc>
                <a:spcPts val="3079"/>
              </a:lnSpc>
              <a:spcBef>
                <a:spcPct val="0"/>
              </a:spcBef>
            </a:pPr>
            <a:r>
              <a:rPr lang="en-US" b="true" sz="2199">
                <a:solidFill>
                  <a:srgbClr val="0F4662"/>
                </a:solidFill>
                <a:latin typeface="Quicksand Bold"/>
                <a:ea typeface="Quicksand Bold"/>
                <a:cs typeface="Quicksand Bold"/>
                <a:sym typeface="Quicksand Bold"/>
              </a:rPr>
              <a:t>Risky Occupation Flag:</a:t>
            </a:r>
          </a:p>
          <a:p>
            <a:pPr algn="l" marL="474976" indent="-237488" lvl="1">
              <a:lnSpc>
                <a:spcPts val="3079"/>
              </a:lnSpc>
              <a:spcBef>
                <a:spcPct val="0"/>
              </a:spcBef>
              <a:buFont typeface="Arial"/>
              <a:buChar char="•"/>
            </a:pPr>
            <a:r>
              <a:rPr lang="en-US" sz="2199">
                <a:solidFill>
                  <a:srgbClr val="0F4662"/>
                </a:solidFill>
                <a:latin typeface="Quicksand"/>
                <a:ea typeface="Quicksand"/>
                <a:cs typeface="Quicksand"/>
                <a:sym typeface="Quicksand"/>
              </a:rPr>
              <a:t>Risky occupations like student, unemployed, and self-employed were flagged based on the insured_occupation feature, assuming these occupations could be more prone to fraud.</a:t>
            </a:r>
          </a:p>
          <a:p>
            <a:pPr algn="l">
              <a:lnSpc>
                <a:spcPts val="3079"/>
              </a:lnSpc>
              <a:spcBef>
                <a:spcPct val="0"/>
              </a:spcBef>
            </a:pPr>
          </a:p>
          <a:p>
            <a:pPr algn="l">
              <a:lnSpc>
                <a:spcPts val="3079"/>
              </a:lnSpc>
              <a:spcBef>
                <a:spcPct val="0"/>
              </a:spcBef>
            </a:pPr>
            <a:r>
              <a:rPr lang="en-US" sz="2199">
                <a:solidFill>
                  <a:srgbClr val="0F4662"/>
                </a:solidFill>
                <a:latin typeface="Quicksand"/>
                <a:ea typeface="Quicksand"/>
                <a:cs typeface="Quicksand"/>
                <a:sym typeface="Quicksand"/>
              </a:rPr>
              <a:t>After this we dropped redundant data and combined values in categorical columns, created dummy variables and did scaling of values</a:t>
            </a:r>
          </a:p>
          <a:p>
            <a:pPr algn="r">
              <a:lnSpc>
                <a:spcPts val="2659"/>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69974" y="114252"/>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Model Building </a:t>
            </a:r>
          </a:p>
        </p:txBody>
      </p:sp>
      <p:sp>
        <p:nvSpPr>
          <p:cNvPr name="TextBox 3" id="3"/>
          <p:cNvSpPr txBox="true"/>
          <p:nvPr/>
        </p:nvSpPr>
        <p:spPr>
          <a:xfrm rot="0">
            <a:off x="469974" y="1893659"/>
            <a:ext cx="16649434" cy="11856054"/>
          </a:xfrm>
          <a:prstGeom prst="rect">
            <a:avLst/>
          </a:prstGeom>
        </p:spPr>
        <p:txBody>
          <a:bodyPr anchor="t" rtlCol="false" tIns="0" lIns="0" bIns="0" rIns="0">
            <a:spAutoFit/>
          </a:bodyPr>
          <a:lstStyle/>
          <a:p>
            <a:pPr algn="l">
              <a:lnSpc>
                <a:spcPts val="2839"/>
              </a:lnSpc>
            </a:pPr>
            <a:r>
              <a:rPr lang="en-US" sz="2027" b="true">
                <a:solidFill>
                  <a:srgbClr val="0F4662"/>
                </a:solidFill>
                <a:latin typeface="Quicksand Bold"/>
                <a:ea typeface="Quicksand Bold"/>
                <a:cs typeface="Quicksand Bold"/>
                <a:sym typeface="Quicksand Bold"/>
              </a:rPr>
              <a:t>We did model building with two machine learning models:  Logistic Regression and Random Forest</a:t>
            </a:r>
          </a:p>
          <a:p>
            <a:pPr algn="l">
              <a:lnSpc>
                <a:spcPts val="2839"/>
              </a:lnSpc>
            </a:pPr>
          </a:p>
          <a:p>
            <a:pPr algn="l">
              <a:lnSpc>
                <a:spcPts val="2839"/>
              </a:lnSpc>
            </a:pPr>
            <a:r>
              <a:rPr lang="en-US" sz="2027" b="true">
                <a:solidFill>
                  <a:srgbClr val="0F4662"/>
                </a:solidFill>
                <a:latin typeface="Quicksand Bold"/>
                <a:ea typeface="Quicksand Bold"/>
                <a:cs typeface="Quicksand Bold"/>
                <a:sym typeface="Quicksand Bold"/>
              </a:rPr>
              <a:t>Logistic Regression Analysis: </a:t>
            </a:r>
          </a:p>
          <a:p>
            <a:pPr algn="l">
              <a:lnSpc>
                <a:spcPts val="2839"/>
              </a:lnSpc>
            </a:pPr>
          </a:p>
          <a:p>
            <a:pPr algn="l">
              <a:lnSpc>
                <a:spcPts val="2839"/>
              </a:lnSpc>
            </a:pPr>
            <a:r>
              <a:rPr lang="en-US" sz="2027" b="true">
                <a:solidFill>
                  <a:srgbClr val="0F4662"/>
                </a:solidFill>
                <a:latin typeface="Quicksand Bold"/>
                <a:ea typeface="Quicksand Bold"/>
                <a:cs typeface="Quicksand Bold"/>
                <a:sym typeface="Quicksand Bold"/>
              </a:rPr>
              <a:t>R-squared:</a:t>
            </a:r>
          </a:p>
          <a:p>
            <a:pPr algn="l" marL="437816" indent="-218908" lvl="1">
              <a:lnSpc>
                <a:spcPts val="2839"/>
              </a:lnSpc>
              <a:buFont typeface="Arial"/>
              <a:buChar char="•"/>
            </a:pPr>
            <a:r>
              <a:rPr lang="en-US" sz="2027">
                <a:solidFill>
                  <a:srgbClr val="0F4662"/>
                </a:solidFill>
                <a:latin typeface="Quicksand"/>
                <a:ea typeface="Quicksand"/>
                <a:cs typeface="Quicksand"/>
                <a:sym typeface="Quicksand"/>
              </a:rPr>
              <a:t>0.522 – This indicates that approximately 52.2% of the variance in the target variable (Y) is explained by the model. While not exceptionally high, it suggests that the model captures a moderate amount of the variation in the data.</a:t>
            </a:r>
          </a:p>
          <a:p>
            <a:pPr algn="l">
              <a:lnSpc>
                <a:spcPts val="2839"/>
              </a:lnSpc>
            </a:pPr>
          </a:p>
          <a:p>
            <a:pPr algn="l">
              <a:lnSpc>
                <a:spcPts val="2839"/>
              </a:lnSpc>
            </a:pPr>
            <a:r>
              <a:rPr lang="en-US" sz="2027" b="true">
                <a:solidFill>
                  <a:srgbClr val="0F4662"/>
                </a:solidFill>
                <a:latin typeface="Quicksand Bold"/>
                <a:ea typeface="Quicksand Bold"/>
                <a:cs typeface="Quicksand Bold"/>
                <a:sym typeface="Quicksand Bold"/>
              </a:rPr>
              <a:t>Coefficients:</a:t>
            </a:r>
          </a:p>
          <a:p>
            <a:pPr algn="l" marL="437816" indent="-218908" lvl="1">
              <a:lnSpc>
                <a:spcPts val="2839"/>
              </a:lnSpc>
              <a:buFont typeface="Arial"/>
              <a:buChar char="•"/>
            </a:pPr>
            <a:r>
              <a:rPr lang="en-US" sz="2027">
                <a:solidFill>
                  <a:srgbClr val="0F4662"/>
                </a:solidFill>
                <a:latin typeface="Quicksand"/>
                <a:ea typeface="Quicksand"/>
                <a:cs typeface="Quicksand"/>
                <a:sym typeface="Quicksand"/>
              </a:rPr>
              <a:t>insuranced_hobbies_chess (0.6865): This feature has a positive effect on the target variable. For every unit increase in insuranced_hobbies_chess, the target variable (Y) is expected to increase by 0.6865, assuming other variables remain constant.</a:t>
            </a:r>
          </a:p>
          <a:p>
            <a:pPr algn="l" marL="437816" indent="-218908" lvl="1">
              <a:lnSpc>
                <a:spcPts val="2839"/>
              </a:lnSpc>
              <a:buFont typeface="Arial"/>
              <a:buChar char="•"/>
            </a:pPr>
            <a:r>
              <a:rPr lang="en-US" sz="2027">
                <a:solidFill>
                  <a:srgbClr val="0F4662"/>
                </a:solidFill>
                <a:latin typeface="Quicksand"/>
                <a:ea typeface="Quicksand"/>
                <a:cs typeface="Quicksand"/>
                <a:sym typeface="Quicksand"/>
              </a:rPr>
              <a:t>insuranced_hobbies_cross-fit (0.6865): Similar to hobbies_chess, this feature also has a positive effect on the target variable.</a:t>
            </a:r>
          </a:p>
          <a:p>
            <a:pPr algn="l" marL="437816" indent="-218908" lvl="1">
              <a:lnSpc>
                <a:spcPts val="2839"/>
              </a:lnSpc>
              <a:buFont typeface="Arial"/>
              <a:buChar char="•"/>
            </a:pPr>
            <a:r>
              <a:rPr lang="en-US" sz="2027">
                <a:solidFill>
                  <a:srgbClr val="0F4662"/>
                </a:solidFill>
                <a:latin typeface="Quicksand"/>
                <a:ea typeface="Quicksand"/>
                <a:cs typeface="Quicksand"/>
                <a:sym typeface="Quicksand"/>
              </a:rPr>
              <a:t>incident_severity_Minor Damage (-0.6785): The negative coefficient suggests that as the severity of damage increases from Minor Damage to higher severities, the target variable (Y) decreases. Specifically, 1 unit increase in Minor Damage is associated with a 0.6785 decrease in Y.</a:t>
            </a:r>
          </a:p>
          <a:p>
            <a:pPr algn="l" marL="437816" indent="-218908" lvl="1">
              <a:lnSpc>
                <a:spcPts val="2839"/>
              </a:lnSpc>
              <a:buFont typeface="Arial"/>
              <a:buChar char="•"/>
            </a:pPr>
            <a:r>
              <a:rPr lang="en-US" sz="2027">
                <a:solidFill>
                  <a:srgbClr val="0F4662"/>
                </a:solidFill>
                <a:latin typeface="Quicksand"/>
                <a:ea typeface="Quicksand"/>
                <a:cs typeface="Quicksand"/>
                <a:sym typeface="Quicksand"/>
              </a:rPr>
              <a:t>incident_severity_Total Loss (-0.5928): This feature also negatively impacts the target variable, indicating that higher severity (Total Loss) claims are associated with a decrease in the target variable.</a:t>
            </a:r>
          </a:p>
          <a:p>
            <a:pPr algn="l" marL="437816" indent="-218908" lvl="1">
              <a:lnSpc>
                <a:spcPts val="2839"/>
              </a:lnSpc>
              <a:buFont typeface="Arial"/>
              <a:buChar char="•"/>
            </a:pPr>
            <a:r>
              <a:rPr lang="en-US" sz="2027">
                <a:solidFill>
                  <a:srgbClr val="0F4662"/>
                </a:solidFill>
                <a:latin typeface="Quicksand"/>
                <a:ea typeface="Quicksand"/>
                <a:cs typeface="Quicksand"/>
                <a:sym typeface="Quicksand"/>
              </a:rPr>
              <a:t>incident_severity_Trivial Damage (-0.6640): Like the others, higher trivial damage severity is associated with a decrease in the target variable.</a:t>
            </a:r>
          </a:p>
          <a:p>
            <a:pPr algn="l">
              <a:lnSpc>
                <a:spcPts val="2839"/>
              </a:lnSpc>
            </a:pPr>
          </a:p>
          <a:p>
            <a:pPr algn="l">
              <a:lnSpc>
                <a:spcPts val="2839"/>
              </a:lnSpc>
            </a:pPr>
            <a:r>
              <a:rPr lang="en-US" sz="2027" b="true">
                <a:solidFill>
                  <a:srgbClr val="0F4662"/>
                </a:solidFill>
                <a:latin typeface="Quicksand Bold"/>
                <a:ea typeface="Quicksand Bold"/>
                <a:cs typeface="Quicksand Bold"/>
                <a:sym typeface="Quicksand Bold"/>
              </a:rPr>
              <a:t>P-values:</a:t>
            </a:r>
          </a:p>
          <a:p>
            <a:pPr algn="l" marL="437816" indent="-218908" lvl="1">
              <a:lnSpc>
                <a:spcPts val="2839"/>
              </a:lnSpc>
              <a:buFont typeface="Arial"/>
              <a:buChar char="•"/>
            </a:pPr>
            <a:r>
              <a:rPr lang="en-US" sz="2027">
                <a:solidFill>
                  <a:srgbClr val="0F4662"/>
                </a:solidFill>
                <a:latin typeface="Quicksand"/>
                <a:ea typeface="Quicksand"/>
                <a:cs typeface="Quicksand"/>
                <a:sym typeface="Quicksand"/>
              </a:rPr>
              <a:t>All the P-values are &lt; 0.05, indicating that the coefficients for each feature are statistically significant and provide meaningful contributions to the model.</a:t>
            </a:r>
          </a:p>
          <a:p>
            <a:pPr algn="l">
              <a:lnSpc>
                <a:spcPts val="2839"/>
              </a:lnSpc>
            </a:pPr>
          </a:p>
          <a:p>
            <a:pPr algn="l">
              <a:lnSpc>
                <a:spcPts val="2839"/>
              </a:lnSpc>
            </a:pPr>
          </a:p>
          <a:p>
            <a:pPr algn="l">
              <a:lnSpc>
                <a:spcPts val="2839"/>
              </a:lnSpc>
            </a:pPr>
          </a:p>
          <a:p>
            <a:pPr algn="l">
              <a:lnSpc>
                <a:spcPts val="2839"/>
              </a:lnSpc>
            </a:pPr>
          </a:p>
          <a:p>
            <a:pPr algn="l">
              <a:lnSpc>
                <a:spcPts val="2839"/>
              </a:lnSpc>
            </a:pPr>
          </a:p>
          <a:p>
            <a:pPr algn="l">
              <a:lnSpc>
                <a:spcPts val="2839"/>
              </a:lnSpc>
            </a:pPr>
          </a:p>
          <a:p>
            <a:pPr algn="l">
              <a:lnSpc>
                <a:spcPts val="2839"/>
              </a:lnSpc>
            </a:pPr>
          </a:p>
          <a:p>
            <a:pPr algn="l">
              <a:lnSpc>
                <a:spcPts val="2839"/>
              </a:lnSpc>
              <a:spcBef>
                <a:spcPct val="0"/>
              </a:spcBef>
            </a:pPr>
          </a:p>
          <a:p>
            <a:pPr algn="l">
              <a:lnSpc>
                <a:spcPts val="2839"/>
              </a:lnSpc>
              <a:spcBef>
                <a:spcPct val="0"/>
              </a:spcBef>
            </a:pPr>
          </a:p>
          <a:p>
            <a:pPr algn="l">
              <a:lnSpc>
                <a:spcPts val="283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69974" y="1884134"/>
            <a:ext cx="10023453" cy="12332526"/>
          </a:xfrm>
          <a:prstGeom prst="rect">
            <a:avLst/>
          </a:prstGeom>
        </p:spPr>
        <p:txBody>
          <a:bodyPr anchor="t" rtlCol="false" tIns="0" lIns="0" bIns="0" rIns="0">
            <a:spAutoFit/>
          </a:bodyPr>
          <a:lstStyle/>
          <a:p>
            <a:pPr algn="l">
              <a:lnSpc>
                <a:spcPts val="2754"/>
              </a:lnSpc>
            </a:pPr>
            <a:r>
              <a:rPr lang="en-US" sz="1967" b="true">
                <a:solidFill>
                  <a:srgbClr val="0F4662"/>
                </a:solidFill>
                <a:latin typeface="Quicksand Bold"/>
                <a:ea typeface="Quicksand Bold"/>
                <a:cs typeface="Quicksand Bold"/>
                <a:sym typeface="Quicksand Bold"/>
              </a:rPr>
              <a:t>Logistic Regression Analysis: </a:t>
            </a:r>
          </a:p>
          <a:p>
            <a:pPr algn="l">
              <a:lnSpc>
                <a:spcPts val="2754"/>
              </a:lnSpc>
            </a:pPr>
          </a:p>
          <a:p>
            <a:pPr algn="l">
              <a:lnSpc>
                <a:spcPts val="2754"/>
              </a:lnSpc>
            </a:pPr>
            <a:r>
              <a:rPr lang="en-US" sz="1967" b="true">
                <a:solidFill>
                  <a:srgbClr val="0F4662"/>
                </a:solidFill>
                <a:latin typeface="Quicksand Bold"/>
                <a:ea typeface="Quicksand Bold"/>
                <a:cs typeface="Quicksand Bold"/>
                <a:sym typeface="Quicksand Bold"/>
              </a:rPr>
              <a:t>T-Statistics:</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t-statistics are used to assess the significance of each coefficient. Values that are larger than 2 (in absolute value) generally indicate that the feature has a significant impact on the dependent variable. In this case, the features have high t-statistics, suggesting significant relationships</a:t>
            </a:r>
            <a:r>
              <a:rPr lang="en-US" b="true" sz="1967">
                <a:solidFill>
                  <a:srgbClr val="0F4662"/>
                </a:solidFill>
                <a:latin typeface="Quicksand Bold"/>
                <a:ea typeface="Quicksand Bold"/>
                <a:cs typeface="Quicksand Bold"/>
                <a:sym typeface="Quicksand Bold"/>
              </a:rPr>
              <a:t>.</a:t>
            </a:r>
          </a:p>
          <a:p>
            <a:pPr algn="l">
              <a:lnSpc>
                <a:spcPts val="2754"/>
              </a:lnSpc>
            </a:pPr>
          </a:p>
          <a:p>
            <a:pPr algn="l">
              <a:lnSpc>
                <a:spcPts val="2754"/>
              </a:lnSpc>
            </a:pPr>
            <a:r>
              <a:rPr lang="en-US" sz="1967" b="true">
                <a:solidFill>
                  <a:srgbClr val="0F4662"/>
                </a:solidFill>
                <a:latin typeface="Quicksand Bold"/>
                <a:ea typeface="Quicksand Bold"/>
                <a:cs typeface="Quicksand Bold"/>
                <a:sym typeface="Quicksand Bold"/>
              </a:rPr>
              <a:t>Other Metrics:</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Omnibus Test: Suggests that the residuals are approximately normally distributed.</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Durbin-Watson: A value of 0.989 indicates some positive autocorrelation in the residuals, suggesting that the model may need further refinement for time-series data.</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Skew: A negative skew of -0.237 suggests a slight left skew in the data.</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Kurtosis: The kurtosis value of 5.161 indicates that the data has heavier tails than a normal distribution.</a:t>
            </a:r>
          </a:p>
          <a:p>
            <a:pPr algn="l">
              <a:lnSpc>
                <a:spcPts val="2754"/>
              </a:lnSpc>
            </a:pPr>
          </a:p>
          <a:p>
            <a:pPr algn="l">
              <a:lnSpc>
                <a:spcPts val="2754"/>
              </a:lnSpc>
            </a:pPr>
            <a:r>
              <a:rPr lang="en-US" sz="1967" b="true">
                <a:solidFill>
                  <a:srgbClr val="0F4662"/>
                </a:solidFill>
                <a:latin typeface="Quicksand Bold"/>
                <a:ea typeface="Quicksand Bold"/>
                <a:cs typeface="Quicksand Bold"/>
                <a:sym typeface="Quicksand Bold"/>
              </a:rPr>
              <a:t>Model Performance Metrics: </a:t>
            </a:r>
          </a:p>
          <a:p>
            <a:pPr algn="l" marL="424779" indent="-212390" lvl="1">
              <a:lnSpc>
                <a:spcPts val="2754"/>
              </a:lnSpc>
              <a:buFont typeface="Arial"/>
              <a:buChar char="•"/>
            </a:pPr>
            <a:r>
              <a:rPr lang="en-US" b="true" sz="1967">
                <a:solidFill>
                  <a:srgbClr val="0F4662"/>
                </a:solidFill>
                <a:latin typeface="Quicksand Bold"/>
                <a:ea typeface="Quicksand Bold"/>
                <a:cs typeface="Quicksand Bold"/>
                <a:sym typeface="Quicksand Bold"/>
              </a:rPr>
              <a:t>Sensitivity (Recall): 88.39%</a:t>
            </a:r>
          </a:p>
          <a:p>
            <a:pPr algn="l" marL="424779" indent="-212390" lvl="1">
              <a:lnSpc>
                <a:spcPts val="2754"/>
              </a:lnSpc>
              <a:buFont typeface="Arial"/>
              <a:buChar char="•"/>
            </a:pPr>
            <a:r>
              <a:rPr lang="en-US" b="true" sz="1967">
                <a:solidFill>
                  <a:srgbClr val="0F4662"/>
                </a:solidFill>
                <a:latin typeface="Quicksand Bold"/>
                <a:ea typeface="Quicksand Bold"/>
                <a:cs typeface="Quicksand Bold"/>
                <a:sym typeface="Quicksand Bold"/>
              </a:rPr>
              <a:t>Specificity: 86.45%</a:t>
            </a:r>
          </a:p>
          <a:p>
            <a:pPr algn="l" marL="424779" indent="-212390" lvl="1">
              <a:lnSpc>
                <a:spcPts val="2754"/>
              </a:lnSpc>
              <a:buFont typeface="Arial"/>
              <a:buChar char="•"/>
            </a:pPr>
            <a:r>
              <a:rPr lang="en-US" b="true" sz="1967">
                <a:solidFill>
                  <a:srgbClr val="0F4662"/>
                </a:solidFill>
                <a:latin typeface="Quicksand Bold"/>
                <a:ea typeface="Quicksand Bold"/>
                <a:cs typeface="Quicksand Bold"/>
                <a:sym typeface="Quicksand Bold"/>
              </a:rPr>
              <a:t>Precision: 86.71%</a:t>
            </a:r>
          </a:p>
          <a:p>
            <a:pPr algn="l" marL="424779" indent="-212390" lvl="1">
              <a:lnSpc>
                <a:spcPts val="2754"/>
              </a:lnSpc>
              <a:buFont typeface="Arial"/>
              <a:buChar char="•"/>
            </a:pPr>
            <a:r>
              <a:rPr lang="en-US" b="true" sz="1967">
                <a:solidFill>
                  <a:srgbClr val="0F4662"/>
                </a:solidFill>
                <a:latin typeface="Quicksand Bold"/>
                <a:ea typeface="Quicksand Bold"/>
                <a:cs typeface="Quicksand Bold"/>
                <a:sym typeface="Quicksand Bold"/>
              </a:rPr>
              <a:t>F1-Score: 87.54%</a:t>
            </a:r>
          </a:p>
          <a:p>
            <a:pPr algn="l">
              <a:lnSpc>
                <a:spcPts val="2754"/>
              </a:lnSpc>
            </a:pPr>
          </a:p>
          <a:p>
            <a:pPr algn="l">
              <a:lnSpc>
                <a:spcPts val="2754"/>
              </a:lnSpc>
            </a:pPr>
          </a:p>
          <a:p>
            <a:pPr algn="l">
              <a:lnSpc>
                <a:spcPts val="2754"/>
              </a:lnSpc>
            </a:pPr>
          </a:p>
          <a:p>
            <a:pPr algn="l">
              <a:lnSpc>
                <a:spcPts val="2754"/>
              </a:lnSpc>
            </a:pPr>
          </a:p>
          <a:p>
            <a:pPr algn="l">
              <a:lnSpc>
                <a:spcPts val="2754"/>
              </a:lnSpc>
            </a:pPr>
          </a:p>
          <a:p>
            <a:pPr algn="l">
              <a:lnSpc>
                <a:spcPts val="2754"/>
              </a:lnSpc>
            </a:pPr>
          </a:p>
          <a:p>
            <a:pPr algn="l">
              <a:lnSpc>
                <a:spcPts val="2754"/>
              </a:lnSpc>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p:txBody>
      </p:sp>
      <p:sp>
        <p:nvSpPr>
          <p:cNvPr name="Freeform 3" id="3"/>
          <p:cNvSpPr/>
          <p:nvPr/>
        </p:nvSpPr>
        <p:spPr>
          <a:xfrm flipH="false" flipV="false" rot="0">
            <a:off x="11729551" y="2953648"/>
            <a:ext cx="6101115" cy="5032307"/>
          </a:xfrm>
          <a:custGeom>
            <a:avLst/>
            <a:gdLst/>
            <a:ahLst/>
            <a:cxnLst/>
            <a:rect r="r" b="b" t="t" l="l"/>
            <a:pathLst>
              <a:path h="5032307" w="6101115">
                <a:moveTo>
                  <a:pt x="0" y="0"/>
                </a:moveTo>
                <a:lnTo>
                  <a:pt x="6101116" y="0"/>
                </a:lnTo>
                <a:lnTo>
                  <a:pt x="6101116" y="5032307"/>
                </a:lnTo>
                <a:lnTo>
                  <a:pt x="0" y="5032307"/>
                </a:lnTo>
                <a:lnTo>
                  <a:pt x="0" y="0"/>
                </a:lnTo>
                <a:close/>
              </a:path>
            </a:pathLst>
          </a:custGeom>
          <a:blipFill>
            <a:blip r:embed="rId2"/>
            <a:stretch>
              <a:fillRect l="0" t="0" r="0" b="0"/>
            </a:stretch>
          </a:blipFill>
        </p:spPr>
      </p:sp>
      <p:sp>
        <p:nvSpPr>
          <p:cNvPr name="TextBox 4" id="4"/>
          <p:cNvSpPr txBox="true"/>
          <p:nvPr/>
        </p:nvSpPr>
        <p:spPr>
          <a:xfrm rot="0">
            <a:off x="469974" y="114252"/>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Model Building </a:t>
            </a:r>
          </a:p>
        </p:txBody>
      </p:sp>
      <p:sp>
        <p:nvSpPr>
          <p:cNvPr name="TextBox 5" id="5"/>
          <p:cNvSpPr txBox="true"/>
          <p:nvPr/>
        </p:nvSpPr>
        <p:spPr>
          <a:xfrm rot="0">
            <a:off x="12302861" y="2276977"/>
            <a:ext cx="4354909" cy="349250"/>
          </a:xfrm>
          <a:prstGeom prst="rect">
            <a:avLst/>
          </a:prstGeom>
        </p:spPr>
        <p:txBody>
          <a:bodyPr anchor="t" rtlCol="false" tIns="0" lIns="0" bIns="0" rIns="0">
            <a:spAutoFit/>
          </a:bodyPr>
          <a:lstStyle/>
          <a:p>
            <a:pPr algn="ctr">
              <a:lnSpc>
                <a:spcPts val="2800"/>
              </a:lnSpc>
            </a:pPr>
            <a:r>
              <a:rPr lang="en-US" sz="2000" b="true">
                <a:solidFill>
                  <a:srgbClr val="0F4662"/>
                </a:solidFill>
                <a:latin typeface="Canva Sans Bold"/>
                <a:ea typeface="Canva Sans Bold"/>
                <a:cs typeface="Canva Sans Bold"/>
                <a:sym typeface="Canva Sans Bold"/>
              </a:rPr>
              <a:t>Pr</a:t>
            </a:r>
            <a:r>
              <a:rPr lang="en-US" b="true" sz="2000">
                <a:solidFill>
                  <a:srgbClr val="0F4662"/>
                </a:solidFill>
                <a:latin typeface="Canva Sans Bold"/>
                <a:ea typeface="Canva Sans Bold"/>
                <a:cs typeface="Canva Sans Bold"/>
                <a:sym typeface="Canva Sans Bold"/>
              </a:rPr>
              <a:t>edictions made on Training data: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9714871" y="2348640"/>
            <a:ext cx="8303677" cy="6130231"/>
          </a:xfrm>
          <a:custGeom>
            <a:avLst/>
            <a:gdLst/>
            <a:ahLst/>
            <a:cxnLst/>
            <a:rect r="r" b="b" t="t" l="l"/>
            <a:pathLst>
              <a:path h="6130231" w="8303677">
                <a:moveTo>
                  <a:pt x="0" y="0"/>
                </a:moveTo>
                <a:lnTo>
                  <a:pt x="8303676" y="0"/>
                </a:lnTo>
                <a:lnTo>
                  <a:pt x="8303676" y="6130231"/>
                </a:lnTo>
                <a:lnTo>
                  <a:pt x="0" y="6130231"/>
                </a:lnTo>
                <a:lnTo>
                  <a:pt x="0" y="0"/>
                </a:lnTo>
                <a:close/>
              </a:path>
            </a:pathLst>
          </a:custGeom>
          <a:blipFill>
            <a:blip r:embed="rId2"/>
            <a:stretch>
              <a:fillRect l="0" t="0" r="0" b="0"/>
            </a:stretch>
          </a:blipFill>
        </p:spPr>
      </p:sp>
      <p:sp>
        <p:nvSpPr>
          <p:cNvPr name="TextBox 3" id="3"/>
          <p:cNvSpPr txBox="true"/>
          <p:nvPr/>
        </p:nvSpPr>
        <p:spPr>
          <a:xfrm rot="0">
            <a:off x="371146" y="209819"/>
            <a:ext cx="5779393" cy="903605"/>
          </a:xfrm>
          <a:prstGeom prst="rect">
            <a:avLst/>
          </a:prstGeom>
        </p:spPr>
        <p:txBody>
          <a:bodyPr anchor="t" rtlCol="false" tIns="0" lIns="0" bIns="0" rIns="0">
            <a:spAutoFit/>
          </a:bodyPr>
          <a:lstStyle/>
          <a:p>
            <a:pPr algn="ctr">
              <a:lnSpc>
                <a:spcPts val="7419"/>
              </a:lnSpc>
            </a:pPr>
            <a:r>
              <a:rPr lang="en-US" b="true" sz="5299" i="true">
                <a:solidFill>
                  <a:srgbClr val="000000"/>
                </a:solidFill>
                <a:latin typeface="Cormorant Garamond Semi-Bold Italics"/>
                <a:ea typeface="Cormorant Garamond Semi-Bold Italics"/>
                <a:cs typeface="Cormorant Garamond Semi-Bold Italics"/>
                <a:sym typeface="Cormorant Garamond Semi-Bold Italics"/>
              </a:rPr>
              <a:t>Finding the ROC Curve</a:t>
            </a:r>
          </a:p>
        </p:txBody>
      </p:sp>
      <p:sp>
        <p:nvSpPr>
          <p:cNvPr name="TextBox 4" id="4"/>
          <p:cNvSpPr txBox="true"/>
          <p:nvPr/>
        </p:nvSpPr>
        <p:spPr>
          <a:xfrm rot="0">
            <a:off x="371146" y="2291490"/>
            <a:ext cx="9094537" cy="7199962"/>
          </a:xfrm>
          <a:prstGeom prst="rect">
            <a:avLst/>
          </a:prstGeom>
        </p:spPr>
        <p:txBody>
          <a:bodyPr anchor="t" rtlCol="false" tIns="0" lIns="0" bIns="0" rIns="0">
            <a:spAutoFit/>
          </a:bodyPr>
          <a:lstStyle/>
          <a:p>
            <a:pPr algn="l">
              <a:lnSpc>
                <a:spcPts val="3201"/>
              </a:lnSpc>
            </a:pPr>
            <a:r>
              <a:rPr lang="en-US" sz="2286" b="true">
                <a:solidFill>
                  <a:srgbClr val="000000"/>
                </a:solidFill>
                <a:latin typeface="Quicksand Bold"/>
                <a:ea typeface="Quicksand Bold"/>
                <a:cs typeface="Quicksand Bold"/>
                <a:sym typeface="Quicksand Bold"/>
              </a:rPr>
              <a:t>True Positive Rate (Recall) vs False Positive Rate:</a:t>
            </a:r>
          </a:p>
          <a:p>
            <a:pPr algn="l" marL="493750" indent="-246875" lvl="1">
              <a:lnSpc>
                <a:spcPts val="3201"/>
              </a:lnSpc>
              <a:buFont typeface="Arial"/>
              <a:buChar char="•"/>
            </a:pPr>
            <a:r>
              <a:rPr lang="en-US" sz="2286">
                <a:solidFill>
                  <a:srgbClr val="000000"/>
                </a:solidFill>
                <a:latin typeface="Quicksand"/>
                <a:ea typeface="Quicksand"/>
                <a:cs typeface="Quicksand"/>
                <a:sym typeface="Quicksand"/>
              </a:rPr>
              <a:t>The True Positive Rate (also called recall) is plotted against the False Positive Rate. The curve shows how well the model distinguishes between fraudulent and non-fraudulent claims across different threshold values.</a:t>
            </a:r>
          </a:p>
          <a:p>
            <a:pPr algn="l">
              <a:lnSpc>
                <a:spcPts val="3201"/>
              </a:lnSpc>
            </a:pPr>
          </a:p>
          <a:p>
            <a:pPr algn="l">
              <a:lnSpc>
                <a:spcPts val="3201"/>
              </a:lnSpc>
            </a:pPr>
            <a:r>
              <a:rPr lang="en-US" sz="2286" b="true">
                <a:solidFill>
                  <a:srgbClr val="000000"/>
                </a:solidFill>
                <a:latin typeface="Quicksand Bold"/>
                <a:ea typeface="Quicksand Bold"/>
                <a:cs typeface="Quicksand Bold"/>
                <a:sym typeface="Quicksand Bold"/>
              </a:rPr>
              <a:t>Model Performance:</a:t>
            </a:r>
          </a:p>
          <a:p>
            <a:pPr algn="l" marL="493750" indent="-246875" lvl="1">
              <a:lnSpc>
                <a:spcPts val="3201"/>
              </a:lnSpc>
              <a:buFont typeface="Arial"/>
              <a:buChar char="•"/>
            </a:pPr>
            <a:r>
              <a:rPr lang="en-US" sz="2286">
                <a:solidFill>
                  <a:srgbClr val="000000"/>
                </a:solidFill>
                <a:latin typeface="Quicksand"/>
                <a:ea typeface="Quicksand"/>
                <a:cs typeface="Quicksand"/>
                <a:sym typeface="Quicksand"/>
              </a:rPr>
              <a:t>The curve above the diagonal line (dashed blue line) indicates that the model is performing better than random guessing. The AUC (Area Under the Curve) value of 0.87 indicates that the model has good discriminative power, where 1 w</a:t>
            </a:r>
            <a:r>
              <a:rPr lang="en-US" sz="2286">
                <a:solidFill>
                  <a:srgbClr val="000000"/>
                </a:solidFill>
                <a:latin typeface="Quicksand"/>
                <a:ea typeface="Quicksand"/>
                <a:cs typeface="Quicksand"/>
                <a:sym typeface="Quicksand"/>
              </a:rPr>
              <a:t>ould mean perfect classification and 0.5 would mean random performance</a:t>
            </a:r>
          </a:p>
          <a:p>
            <a:pPr algn="l">
              <a:lnSpc>
                <a:spcPts val="3201"/>
              </a:lnSpc>
            </a:pPr>
            <a:r>
              <a:rPr lang="en-US" sz="2286">
                <a:solidFill>
                  <a:srgbClr val="000000"/>
                </a:solidFill>
                <a:latin typeface="Quicksand"/>
                <a:ea typeface="Quicksand"/>
                <a:cs typeface="Quicksand"/>
                <a:sym typeface="Quicksand"/>
              </a:rPr>
              <a:t>.</a:t>
            </a:r>
          </a:p>
          <a:p>
            <a:pPr algn="l">
              <a:lnSpc>
                <a:spcPts val="3201"/>
              </a:lnSpc>
            </a:pPr>
            <a:r>
              <a:rPr lang="en-US" sz="2286" b="true">
                <a:solidFill>
                  <a:srgbClr val="000000"/>
                </a:solidFill>
                <a:latin typeface="Quicksand Bold"/>
                <a:ea typeface="Quicksand Bold"/>
                <a:cs typeface="Quicksand Bold"/>
                <a:sym typeface="Quicksand Bold"/>
              </a:rPr>
              <a:t>AUC (Area Under the Curve): 0.87</a:t>
            </a:r>
          </a:p>
          <a:p>
            <a:pPr algn="l" marL="493750" indent="-246875" lvl="1">
              <a:lnSpc>
                <a:spcPts val="3201"/>
              </a:lnSpc>
              <a:buFont typeface="Arial"/>
              <a:buChar char="•"/>
            </a:pPr>
            <a:r>
              <a:rPr lang="en-US" sz="2286">
                <a:solidFill>
                  <a:srgbClr val="000000"/>
                </a:solidFill>
                <a:latin typeface="Quicksand"/>
                <a:ea typeface="Quicksand"/>
                <a:cs typeface="Quicksand"/>
                <a:sym typeface="Quicksand"/>
              </a:rPr>
              <a:t>The AUC value of 0.87 suggests that the model is highly effective at distinguishing between fraudulent and legitimate claims, with 87% accuracy in distinguishing between the classes.</a:t>
            </a:r>
          </a:p>
          <a:p>
            <a:pPr algn="l">
              <a:lnSpc>
                <a:spcPts val="3201"/>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0186807" y="1940401"/>
            <a:ext cx="6001296" cy="3458576"/>
          </a:xfrm>
          <a:custGeom>
            <a:avLst/>
            <a:gdLst/>
            <a:ahLst/>
            <a:cxnLst/>
            <a:rect r="r" b="b" t="t" l="l"/>
            <a:pathLst>
              <a:path h="3458576" w="6001296">
                <a:moveTo>
                  <a:pt x="0" y="0"/>
                </a:moveTo>
                <a:lnTo>
                  <a:pt x="6001296" y="0"/>
                </a:lnTo>
                <a:lnTo>
                  <a:pt x="6001296" y="3458576"/>
                </a:lnTo>
                <a:lnTo>
                  <a:pt x="0" y="3458576"/>
                </a:lnTo>
                <a:lnTo>
                  <a:pt x="0" y="0"/>
                </a:lnTo>
                <a:close/>
              </a:path>
            </a:pathLst>
          </a:custGeom>
          <a:blipFill>
            <a:blip r:embed="rId2"/>
            <a:stretch>
              <a:fillRect l="0" t="0" r="-2454" b="0"/>
            </a:stretch>
          </a:blipFill>
        </p:spPr>
      </p:sp>
      <p:sp>
        <p:nvSpPr>
          <p:cNvPr name="Freeform 3" id="3"/>
          <p:cNvSpPr/>
          <p:nvPr/>
        </p:nvSpPr>
        <p:spPr>
          <a:xfrm flipH="false" flipV="false" rot="0">
            <a:off x="12315688" y="5731976"/>
            <a:ext cx="5972312" cy="3359426"/>
          </a:xfrm>
          <a:custGeom>
            <a:avLst/>
            <a:gdLst/>
            <a:ahLst/>
            <a:cxnLst/>
            <a:rect r="r" b="b" t="t" l="l"/>
            <a:pathLst>
              <a:path h="3359426" w="5972312">
                <a:moveTo>
                  <a:pt x="0" y="0"/>
                </a:moveTo>
                <a:lnTo>
                  <a:pt x="5972312" y="0"/>
                </a:lnTo>
                <a:lnTo>
                  <a:pt x="5972312" y="3359425"/>
                </a:lnTo>
                <a:lnTo>
                  <a:pt x="0" y="3359425"/>
                </a:lnTo>
                <a:lnTo>
                  <a:pt x="0" y="0"/>
                </a:lnTo>
                <a:close/>
              </a:path>
            </a:pathLst>
          </a:custGeom>
          <a:blipFill>
            <a:blip r:embed="rId3"/>
            <a:stretch>
              <a:fillRect l="0" t="0" r="0" b="0"/>
            </a:stretch>
          </a:blipFill>
        </p:spPr>
      </p:sp>
      <p:sp>
        <p:nvSpPr>
          <p:cNvPr name="Freeform 4" id="4"/>
          <p:cNvSpPr/>
          <p:nvPr/>
        </p:nvSpPr>
        <p:spPr>
          <a:xfrm flipH="false" flipV="false" rot="0">
            <a:off x="8332423" y="6642768"/>
            <a:ext cx="3708767" cy="3136854"/>
          </a:xfrm>
          <a:custGeom>
            <a:avLst/>
            <a:gdLst/>
            <a:ahLst/>
            <a:cxnLst/>
            <a:rect r="r" b="b" t="t" l="l"/>
            <a:pathLst>
              <a:path h="3136854" w="3708767">
                <a:moveTo>
                  <a:pt x="0" y="0"/>
                </a:moveTo>
                <a:lnTo>
                  <a:pt x="3708767" y="0"/>
                </a:lnTo>
                <a:lnTo>
                  <a:pt x="3708767" y="3136855"/>
                </a:lnTo>
                <a:lnTo>
                  <a:pt x="0" y="3136855"/>
                </a:lnTo>
                <a:lnTo>
                  <a:pt x="0" y="0"/>
                </a:lnTo>
                <a:close/>
              </a:path>
            </a:pathLst>
          </a:custGeom>
          <a:blipFill>
            <a:blip r:embed="rId4"/>
            <a:stretch>
              <a:fillRect l="0" t="0" r="0" b="0"/>
            </a:stretch>
          </a:blipFill>
        </p:spPr>
      </p:sp>
      <p:sp>
        <p:nvSpPr>
          <p:cNvPr name="TextBox 5" id="5"/>
          <p:cNvSpPr txBox="true"/>
          <p:nvPr/>
        </p:nvSpPr>
        <p:spPr>
          <a:xfrm rot="0">
            <a:off x="371146" y="630089"/>
            <a:ext cx="16431312" cy="721023"/>
          </a:xfrm>
          <a:prstGeom prst="rect">
            <a:avLst/>
          </a:prstGeom>
        </p:spPr>
        <p:txBody>
          <a:bodyPr anchor="t" rtlCol="false" tIns="0" lIns="0" bIns="0" rIns="0">
            <a:spAutoFit/>
          </a:bodyPr>
          <a:lstStyle/>
          <a:p>
            <a:pPr algn="l">
              <a:lnSpc>
                <a:spcPts val="5933"/>
              </a:lnSpc>
            </a:pPr>
            <a:r>
              <a:rPr lang="en-US" sz="4238" i="true" b="true">
                <a:solidFill>
                  <a:srgbClr val="000000"/>
                </a:solidFill>
                <a:latin typeface="Cormorant Garamond Semi-Bold Italics"/>
                <a:ea typeface="Cormorant Garamond Semi-Bold Italics"/>
                <a:cs typeface="Cormorant Garamond Semi-Bold Italics"/>
                <a:sym typeface="Cormorant Garamond Semi-Bold Italics"/>
              </a:rPr>
              <a:t>Optimizing Fraud Detection Model Performance Using Probability Cutoff</a:t>
            </a:r>
          </a:p>
        </p:txBody>
      </p:sp>
      <p:sp>
        <p:nvSpPr>
          <p:cNvPr name="TextBox 6" id="6"/>
          <p:cNvSpPr txBox="true"/>
          <p:nvPr/>
        </p:nvSpPr>
        <p:spPr>
          <a:xfrm rot="0">
            <a:off x="371146" y="1891440"/>
            <a:ext cx="9094537" cy="7199962"/>
          </a:xfrm>
          <a:prstGeom prst="rect">
            <a:avLst/>
          </a:prstGeom>
        </p:spPr>
        <p:txBody>
          <a:bodyPr anchor="t" rtlCol="false" tIns="0" lIns="0" bIns="0" rIns="0">
            <a:spAutoFit/>
          </a:bodyPr>
          <a:lstStyle/>
          <a:p>
            <a:pPr algn="l">
              <a:lnSpc>
                <a:spcPts val="3201"/>
              </a:lnSpc>
            </a:pPr>
            <a:r>
              <a:rPr lang="en-US" sz="2286" b="true">
                <a:solidFill>
                  <a:srgbClr val="000000"/>
                </a:solidFill>
                <a:latin typeface="Quicksand Bold"/>
                <a:ea typeface="Quicksand Bold"/>
                <a:cs typeface="Quicksand Bold"/>
                <a:sym typeface="Quicksand Bold"/>
              </a:rPr>
              <a:t>Cutoff Exploration:</a:t>
            </a:r>
          </a:p>
          <a:p>
            <a:pPr algn="l" marL="493750" indent="-246875" lvl="1">
              <a:lnSpc>
                <a:spcPts val="3201"/>
              </a:lnSpc>
              <a:buFont typeface="Arial"/>
              <a:buChar char="•"/>
            </a:pPr>
            <a:r>
              <a:rPr lang="en-US" sz="2286">
                <a:solidFill>
                  <a:srgbClr val="000000"/>
                </a:solidFill>
                <a:latin typeface="Quicksand"/>
                <a:ea typeface="Quicksand"/>
                <a:cs typeface="Quicksand"/>
                <a:sym typeface="Quicksand"/>
              </a:rPr>
              <a:t>Diff</a:t>
            </a:r>
            <a:r>
              <a:rPr lang="en-US" sz="2286">
                <a:solidFill>
                  <a:srgbClr val="000000"/>
                </a:solidFill>
                <a:latin typeface="Quicksand"/>
                <a:ea typeface="Quicksand"/>
                <a:cs typeface="Quicksand"/>
                <a:sym typeface="Quicksand"/>
              </a:rPr>
              <a:t>erent probability cutoffs were tested to evaluate their impact on model performance. The cutoff values ranged from 0.2 to 0.7, as shown in the first image.</a:t>
            </a:r>
          </a:p>
          <a:p>
            <a:pPr algn="l">
              <a:lnSpc>
                <a:spcPts val="3201"/>
              </a:lnSpc>
            </a:pPr>
          </a:p>
          <a:p>
            <a:pPr algn="l">
              <a:lnSpc>
                <a:spcPts val="3201"/>
              </a:lnSpc>
            </a:pPr>
            <a:r>
              <a:rPr lang="en-US" sz="2286" b="true">
                <a:solidFill>
                  <a:srgbClr val="000000"/>
                </a:solidFill>
                <a:latin typeface="Quicksand Bold"/>
                <a:ea typeface="Quicksand Bold"/>
                <a:cs typeface="Quicksand Bold"/>
                <a:sym typeface="Quicksand Bold"/>
              </a:rPr>
              <a:t>Optimal Cutoff: </a:t>
            </a:r>
          </a:p>
          <a:p>
            <a:pPr algn="l">
              <a:lnSpc>
                <a:spcPts val="3201"/>
              </a:lnSpc>
            </a:pPr>
            <a:r>
              <a:rPr lang="en-US" sz="2286">
                <a:solidFill>
                  <a:srgbClr val="000000"/>
                </a:solidFill>
                <a:latin typeface="Quicksand"/>
                <a:ea typeface="Quicksand"/>
                <a:cs typeface="Quicksand"/>
                <a:sym typeface="Quicksand"/>
              </a:rPr>
              <a:t>The best performance was achieved with</a:t>
            </a:r>
            <a:r>
              <a:rPr lang="en-US" sz="2286">
                <a:solidFill>
                  <a:srgbClr val="000000"/>
                </a:solidFill>
                <a:latin typeface="Quicksand"/>
                <a:ea typeface="Quicksand"/>
                <a:cs typeface="Quicksand"/>
                <a:sym typeface="Quicksand"/>
              </a:rPr>
              <a:t> a probability cutoff of 0.2.</a:t>
            </a:r>
          </a:p>
          <a:p>
            <a:pPr algn="l">
              <a:lnSpc>
                <a:spcPts val="3201"/>
              </a:lnSpc>
            </a:pPr>
          </a:p>
          <a:p>
            <a:pPr algn="l">
              <a:lnSpc>
                <a:spcPts val="3201"/>
              </a:lnSpc>
            </a:pPr>
            <a:r>
              <a:rPr lang="en-US" sz="2286" b="true">
                <a:solidFill>
                  <a:srgbClr val="000000"/>
                </a:solidFill>
                <a:latin typeface="Quicksand Bold"/>
                <a:ea typeface="Quicksand Bold"/>
                <a:cs typeface="Quicksand Bold"/>
                <a:sym typeface="Quicksand Bold"/>
              </a:rPr>
              <a:t>Model Performance at Optimal Cutoff:</a:t>
            </a:r>
          </a:p>
          <a:p>
            <a:pPr algn="l">
              <a:lnSpc>
                <a:spcPts val="3201"/>
              </a:lnSpc>
            </a:pPr>
          </a:p>
          <a:p>
            <a:pPr algn="l" marL="493750" indent="-246875" lvl="1">
              <a:lnSpc>
                <a:spcPts val="3201"/>
              </a:lnSpc>
              <a:buFont typeface="Arial"/>
              <a:buChar char="•"/>
            </a:pPr>
            <a:r>
              <a:rPr lang="en-US" b="true" sz="2286">
                <a:solidFill>
                  <a:srgbClr val="000000"/>
                </a:solidFill>
                <a:latin typeface="Quicksand Bold"/>
                <a:ea typeface="Quicksand Bold"/>
                <a:cs typeface="Quicksand Bold"/>
                <a:sym typeface="Quicksand Bold"/>
              </a:rPr>
              <a:t>Confusion Matrix:</a:t>
            </a:r>
          </a:p>
          <a:p>
            <a:pPr algn="l" marL="987500" indent="-329167" lvl="2">
              <a:lnSpc>
                <a:spcPts val="3201"/>
              </a:lnSpc>
              <a:buFont typeface="Arial"/>
              <a:buChar char="⚬"/>
            </a:pPr>
            <a:r>
              <a:rPr lang="en-US" b="true" sz="2286">
                <a:solidFill>
                  <a:srgbClr val="000000"/>
                </a:solidFill>
                <a:latin typeface="Quicksand Bold"/>
                <a:ea typeface="Quicksand Bold"/>
                <a:cs typeface="Quicksand Bold"/>
                <a:sym typeface="Quicksand Bold"/>
              </a:rPr>
              <a:t>True Positives: 137</a:t>
            </a:r>
          </a:p>
          <a:p>
            <a:pPr algn="l" marL="987500" indent="-329167" lvl="2">
              <a:lnSpc>
                <a:spcPts val="3201"/>
              </a:lnSpc>
              <a:buFont typeface="Arial"/>
              <a:buChar char="⚬"/>
            </a:pPr>
            <a:r>
              <a:rPr lang="en-US" b="true" sz="2286">
                <a:solidFill>
                  <a:srgbClr val="000000"/>
                </a:solidFill>
                <a:latin typeface="Quicksand Bold"/>
                <a:ea typeface="Quicksand Bold"/>
                <a:cs typeface="Quicksand Bold"/>
                <a:sym typeface="Quicksand Bold"/>
              </a:rPr>
              <a:t>False Positives: 21</a:t>
            </a:r>
          </a:p>
          <a:p>
            <a:pPr algn="l" marL="987500" indent="-329167" lvl="2">
              <a:lnSpc>
                <a:spcPts val="3201"/>
              </a:lnSpc>
              <a:buFont typeface="Arial"/>
              <a:buChar char="⚬"/>
            </a:pPr>
            <a:r>
              <a:rPr lang="en-US" b="true" sz="2286">
                <a:solidFill>
                  <a:srgbClr val="000000"/>
                </a:solidFill>
                <a:latin typeface="Quicksand Bold"/>
                <a:ea typeface="Quicksand Bold"/>
                <a:cs typeface="Quicksand Bold"/>
                <a:sym typeface="Quicksand Bold"/>
              </a:rPr>
              <a:t>True Negatives: 134</a:t>
            </a:r>
          </a:p>
          <a:p>
            <a:pPr algn="l" marL="987500" indent="-329167" lvl="2">
              <a:lnSpc>
                <a:spcPts val="3201"/>
              </a:lnSpc>
              <a:buFont typeface="Arial"/>
              <a:buChar char="⚬"/>
            </a:pPr>
            <a:r>
              <a:rPr lang="en-US" b="true" sz="2286">
                <a:solidFill>
                  <a:srgbClr val="000000"/>
                </a:solidFill>
                <a:latin typeface="Quicksand Bold"/>
                <a:ea typeface="Quicksand Bold"/>
                <a:cs typeface="Quicksand Bold"/>
                <a:sym typeface="Quicksand Bold"/>
              </a:rPr>
              <a:t>False Negatives: 18</a:t>
            </a:r>
          </a:p>
          <a:p>
            <a:pPr algn="l">
              <a:lnSpc>
                <a:spcPts val="3201"/>
              </a:lnSpc>
            </a:pPr>
          </a:p>
          <a:p>
            <a:pPr algn="l" marL="493750" indent="-246875" lvl="1">
              <a:lnSpc>
                <a:spcPts val="3201"/>
              </a:lnSpc>
              <a:buFont typeface="Arial"/>
              <a:buChar char="•"/>
            </a:pPr>
            <a:r>
              <a:rPr lang="en-US" b="true" sz="2286">
                <a:solidFill>
                  <a:srgbClr val="000000"/>
                </a:solidFill>
                <a:latin typeface="Quicksand Bold"/>
                <a:ea typeface="Quicksand Bold"/>
                <a:cs typeface="Quicksand Bold"/>
                <a:sym typeface="Quicksand Bold"/>
              </a:rPr>
              <a:t>Accuracy: 87.42%</a:t>
            </a:r>
          </a:p>
          <a:p>
            <a:pPr algn="l">
              <a:lnSpc>
                <a:spcPts val="320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9465683" y="2640692"/>
            <a:ext cx="8730540" cy="5827635"/>
          </a:xfrm>
          <a:custGeom>
            <a:avLst/>
            <a:gdLst/>
            <a:ahLst/>
            <a:cxnLst/>
            <a:rect r="r" b="b" t="t" l="l"/>
            <a:pathLst>
              <a:path h="5827635" w="8730540">
                <a:moveTo>
                  <a:pt x="0" y="0"/>
                </a:moveTo>
                <a:lnTo>
                  <a:pt x="8730540" y="0"/>
                </a:lnTo>
                <a:lnTo>
                  <a:pt x="8730540" y="5827635"/>
                </a:lnTo>
                <a:lnTo>
                  <a:pt x="0" y="5827635"/>
                </a:lnTo>
                <a:lnTo>
                  <a:pt x="0" y="0"/>
                </a:lnTo>
                <a:close/>
              </a:path>
            </a:pathLst>
          </a:custGeom>
          <a:blipFill>
            <a:blip r:embed="rId2"/>
            <a:stretch>
              <a:fillRect l="0" t="0" r="0" b="0"/>
            </a:stretch>
          </a:blipFill>
        </p:spPr>
      </p:sp>
      <p:sp>
        <p:nvSpPr>
          <p:cNvPr name="TextBox 3" id="3"/>
          <p:cNvSpPr txBox="true"/>
          <p:nvPr/>
        </p:nvSpPr>
        <p:spPr>
          <a:xfrm rot="0">
            <a:off x="371146" y="630089"/>
            <a:ext cx="16431312" cy="721023"/>
          </a:xfrm>
          <a:prstGeom prst="rect">
            <a:avLst/>
          </a:prstGeom>
        </p:spPr>
        <p:txBody>
          <a:bodyPr anchor="t" rtlCol="false" tIns="0" lIns="0" bIns="0" rIns="0">
            <a:spAutoFit/>
          </a:bodyPr>
          <a:lstStyle/>
          <a:p>
            <a:pPr algn="l">
              <a:lnSpc>
                <a:spcPts val="5933"/>
              </a:lnSpc>
            </a:pPr>
            <a:r>
              <a:rPr lang="en-US" sz="4238" i="true" b="true">
                <a:solidFill>
                  <a:srgbClr val="000000"/>
                </a:solidFill>
                <a:latin typeface="Cormorant Garamond Semi-Bold Italics"/>
                <a:ea typeface="Cormorant Garamond Semi-Bold Italics"/>
                <a:cs typeface="Cormorant Garamond Semi-Bold Italics"/>
                <a:sym typeface="Cormorant Garamond Semi-Bold Italics"/>
              </a:rPr>
              <a:t>Optimizing Fraud Detection Model Performance Using Probability Cutoff</a:t>
            </a:r>
          </a:p>
        </p:txBody>
      </p:sp>
      <p:sp>
        <p:nvSpPr>
          <p:cNvPr name="TextBox 4" id="4"/>
          <p:cNvSpPr txBox="true"/>
          <p:nvPr/>
        </p:nvSpPr>
        <p:spPr>
          <a:xfrm rot="0">
            <a:off x="371146" y="2526028"/>
            <a:ext cx="9094537" cy="5999812"/>
          </a:xfrm>
          <a:prstGeom prst="rect">
            <a:avLst/>
          </a:prstGeom>
        </p:spPr>
        <p:txBody>
          <a:bodyPr anchor="t" rtlCol="false" tIns="0" lIns="0" bIns="0" rIns="0">
            <a:spAutoFit/>
          </a:bodyPr>
          <a:lstStyle/>
          <a:p>
            <a:pPr algn="l">
              <a:lnSpc>
                <a:spcPts val="3201"/>
              </a:lnSpc>
            </a:pPr>
            <a:r>
              <a:rPr lang="en-US" sz="2286" b="true">
                <a:solidFill>
                  <a:srgbClr val="000000"/>
                </a:solidFill>
                <a:latin typeface="Quicksand Bold"/>
                <a:ea typeface="Quicksand Bold"/>
                <a:cs typeface="Quicksand Bold"/>
                <a:sym typeface="Quicksand Bold"/>
              </a:rPr>
              <a:t>Key Metrics:</a:t>
            </a:r>
          </a:p>
          <a:p>
            <a:pPr algn="l" marL="493750" indent="-246875" lvl="1">
              <a:lnSpc>
                <a:spcPts val="3201"/>
              </a:lnSpc>
              <a:buFont typeface="Arial"/>
              <a:buChar char="•"/>
            </a:pPr>
            <a:r>
              <a:rPr lang="en-US" sz="2286">
                <a:solidFill>
                  <a:srgbClr val="000000"/>
                </a:solidFill>
                <a:latin typeface="Quicksand"/>
                <a:ea typeface="Quicksand"/>
                <a:cs typeface="Quicksand"/>
                <a:sym typeface="Quicksand"/>
              </a:rPr>
              <a:t>Sensitivity (Recall): 88.39% – The model correctly identifies 88.39% of fraudulent claims.</a:t>
            </a:r>
          </a:p>
          <a:p>
            <a:pPr algn="l" marL="493750" indent="-246875" lvl="1">
              <a:lnSpc>
                <a:spcPts val="3201"/>
              </a:lnSpc>
              <a:buFont typeface="Arial"/>
              <a:buChar char="•"/>
            </a:pPr>
            <a:r>
              <a:rPr lang="en-US" sz="2286">
                <a:solidFill>
                  <a:srgbClr val="000000"/>
                </a:solidFill>
                <a:latin typeface="Quicksand"/>
                <a:ea typeface="Quicksand"/>
                <a:cs typeface="Quicksand"/>
                <a:sym typeface="Quicksand"/>
              </a:rPr>
              <a:t>Specificity: 86.45% – The model correctly identifies 86.45% of legitimate claims.</a:t>
            </a:r>
          </a:p>
          <a:p>
            <a:pPr algn="l" marL="493750" indent="-246875" lvl="1">
              <a:lnSpc>
                <a:spcPts val="3201"/>
              </a:lnSpc>
              <a:buFont typeface="Arial"/>
              <a:buChar char="•"/>
            </a:pPr>
            <a:r>
              <a:rPr lang="en-US" sz="2286">
                <a:solidFill>
                  <a:srgbClr val="000000"/>
                </a:solidFill>
                <a:latin typeface="Quicksand"/>
                <a:ea typeface="Quicksand"/>
                <a:cs typeface="Quicksand"/>
                <a:sym typeface="Quicksand"/>
              </a:rPr>
              <a:t>Precision: 86.71% – The model is 86.71% precise when predicting fraudulent claims.</a:t>
            </a:r>
          </a:p>
          <a:p>
            <a:pPr algn="l" marL="493750" indent="-246875" lvl="1">
              <a:lnSpc>
                <a:spcPts val="3201"/>
              </a:lnSpc>
              <a:buFont typeface="Arial"/>
              <a:buChar char="•"/>
            </a:pPr>
            <a:r>
              <a:rPr lang="en-US" sz="2286">
                <a:solidFill>
                  <a:srgbClr val="000000"/>
                </a:solidFill>
                <a:latin typeface="Quicksand"/>
                <a:ea typeface="Quicksand"/>
                <a:cs typeface="Quicksand"/>
                <a:sym typeface="Quicksand"/>
              </a:rPr>
              <a:t>F1-Score: 87.54% – Balancing precision and recall, the model's overall performance is strong.</a:t>
            </a:r>
          </a:p>
          <a:p>
            <a:pPr algn="l">
              <a:lnSpc>
                <a:spcPts val="3201"/>
              </a:lnSpc>
            </a:pPr>
          </a:p>
          <a:p>
            <a:pPr algn="l">
              <a:lnSpc>
                <a:spcPts val="3201"/>
              </a:lnSpc>
            </a:pPr>
            <a:r>
              <a:rPr lang="en-US" sz="2286" b="true">
                <a:solidFill>
                  <a:srgbClr val="000000"/>
                </a:solidFill>
                <a:latin typeface="Quicksand Bold"/>
                <a:ea typeface="Quicksand Bold"/>
                <a:cs typeface="Quicksand Bold"/>
                <a:sym typeface="Quicksand Bold"/>
              </a:rPr>
              <a:t>Precision-Recall Curve:</a:t>
            </a:r>
          </a:p>
          <a:p>
            <a:pPr algn="l" marL="493750" indent="-246875" lvl="1">
              <a:lnSpc>
                <a:spcPts val="3201"/>
              </a:lnSpc>
              <a:buFont typeface="Arial"/>
              <a:buChar char="•"/>
            </a:pPr>
            <a:r>
              <a:rPr lang="en-US" sz="2286">
                <a:solidFill>
                  <a:srgbClr val="000000"/>
                </a:solidFill>
                <a:latin typeface="Quicksand"/>
                <a:ea typeface="Quicksand"/>
                <a:cs typeface="Quicksand"/>
                <a:sym typeface="Quicksand"/>
              </a:rPr>
              <a:t>The Precision-Recall Curve (shown in the third image) has an Average Precision (AP) of 0.82, indicating the model's ability to balance precision and recall effectively at different recall levels.</a:t>
            </a:r>
          </a:p>
          <a:p>
            <a:pPr algn="l">
              <a:lnSpc>
                <a:spcPts val="3201"/>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6" id="6"/>
          <p:cNvSpPr txBox="true"/>
          <p:nvPr/>
        </p:nvSpPr>
        <p:spPr>
          <a:xfrm rot="0">
            <a:off x="10943664" y="5860651"/>
            <a:ext cx="5726316" cy="550796"/>
          </a:xfrm>
          <a:prstGeom prst="rect">
            <a:avLst/>
          </a:prstGeom>
        </p:spPr>
        <p:txBody>
          <a:bodyPr anchor="t" rtlCol="false" tIns="0" lIns="0" bIns="0" rIns="0">
            <a:spAutoFit/>
          </a:bodyPr>
          <a:lstStyle/>
          <a:p>
            <a:pPr algn="ctr" marL="0" indent="0" lvl="0">
              <a:lnSpc>
                <a:spcPts val="4473"/>
              </a:lnSpc>
              <a:spcBef>
                <a:spcPct val="0"/>
              </a:spcBef>
            </a:pPr>
            <a:r>
              <a:rPr lang="en-US" b="true" sz="3195">
                <a:solidFill>
                  <a:srgbClr val="0F4662"/>
                </a:solidFill>
                <a:latin typeface="Quicksand Bold"/>
                <a:ea typeface="Quicksand Bold"/>
                <a:cs typeface="Quicksand Bold"/>
                <a:sym typeface="Quicksand Bold"/>
              </a:rPr>
              <a:t>Nitish Narayanan</a:t>
            </a:r>
          </a:p>
        </p:txBody>
      </p:sp>
      <p:sp>
        <p:nvSpPr>
          <p:cNvPr name="TextBox 7" id="7"/>
          <p:cNvSpPr txBox="true"/>
          <p:nvPr/>
        </p:nvSpPr>
        <p:spPr>
          <a:xfrm rot="0">
            <a:off x="11298162" y="6566387"/>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
        <p:nvSpPr>
          <p:cNvPr name="TextBox 8" id="8"/>
          <p:cNvSpPr txBox="true"/>
          <p:nvPr/>
        </p:nvSpPr>
        <p:spPr>
          <a:xfrm rot="0">
            <a:off x="1028700" y="5920592"/>
            <a:ext cx="5411714"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Niranjan Singh</a:t>
            </a:r>
          </a:p>
        </p:txBody>
      </p:sp>
      <p:sp>
        <p:nvSpPr>
          <p:cNvPr name="TextBox 9" id="9"/>
          <p:cNvSpPr txBox="true"/>
          <p:nvPr/>
        </p:nvSpPr>
        <p:spPr>
          <a:xfrm rot="0">
            <a:off x="1028700" y="6566387"/>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
        <p:nvSpPr>
          <p:cNvPr name="AutoShape 10" id="10"/>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11" id="11"/>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3796623" y="6540461"/>
            <a:ext cx="3720005" cy="2981281"/>
          </a:xfrm>
          <a:custGeom>
            <a:avLst/>
            <a:gdLst/>
            <a:ahLst/>
            <a:cxnLst/>
            <a:rect r="r" b="b" t="t" l="l"/>
            <a:pathLst>
              <a:path h="2981281" w="3720005">
                <a:moveTo>
                  <a:pt x="0" y="0"/>
                </a:moveTo>
                <a:lnTo>
                  <a:pt x="3720005" y="0"/>
                </a:lnTo>
                <a:lnTo>
                  <a:pt x="3720005" y="2981281"/>
                </a:lnTo>
                <a:lnTo>
                  <a:pt x="0" y="2981281"/>
                </a:lnTo>
                <a:lnTo>
                  <a:pt x="0" y="0"/>
                </a:lnTo>
                <a:close/>
              </a:path>
            </a:pathLst>
          </a:custGeom>
          <a:blipFill>
            <a:blip r:embed="rId2"/>
            <a:stretch>
              <a:fillRect l="0" t="0" r="0" b="0"/>
            </a:stretch>
          </a:blipFill>
        </p:spPr>
      </p:sp>
      <p:sp>
        <p:nvSpPr>
          <p:cNvPr name="Freeform 3" id="3"/>
          <p:cNvSpPr/>
          <p:nvPr/>
        </p:nvSpPr>
        <p:spPr>
          <a:xfrm flipH="false" flipV="false" rot="0">
            <a:off x="10493427" y="2117130"/>
            <a:ext cx="4748712" cy="3715867"/>
          </a:xfrm>
          <a:custGeom>
            <a:avLst/>
            <a:gdLst/>
            <a:ahLst/>
            <a:cxnLst/>
            <a:rect r="r" b="b" t="t" l="l"/>
            <a:pathLst>
              <a:path h="3715867" w="4748712">
                <a:moveTo>
                  <a:pt x="0" y="0"/>
                </a:moveTo>
                <a:lnTo>
                  <a:pt x="4748712" y="0"/>
                </a:lnTo>
                <a:lnTo>
                  <a:pt x="4748712" y="3715867"/>
                </a:lnTo>
                <a:lnTo>
                  <a:pt x="0" y="3715867"/>
                </a:lnTo>
                <a:lnTo>
                  <a:pt x="0" y="0"/>
                </a:lnTo>
                <a:close/>
              </a:path>
            </a:pathLst>
          </a:custGeom>
          <a:blipFill>
            <a:blip r:embed="rId3"/>
            <a:stretch>
              <a:fillRect l="0" t="0" r="0" b="0"/>
            </a:stretch>
          </a:blipFill>
        </p:spPr>
      </p:sp>
      <p:sp>
        <p:nvSpPr>
          <p:cNvPr name="TextBox 4" id="4"/>
          <p:cNvSpPr txBox="true"/>
          <p:nvPr/>
        </p:nvSpPr>
        <p:spPr>
          <a:xfrm rot="0">
            <a:off x="469974" y="1884134"/>
            <a:ext cx="10023453" cy="14389926"/>
          </a:xfrm>
          <a:prstGeom prst="rect">
            <a:avLst/>
          </a:prstGeom>
        </p:spPr>
        <p:txBody>
          <a:bodyPr anchor="t" rtlCol="false" tIns="0" lIns="0" bIns="0" rIns="0">
            <a:spAutoFit/>
          </a:bodyPr>
          <a:lstStyle/>
          <a:p>
            <a:pPr algn="l">
              <a:lnSpc>
                <a:spcPts val="2754"/>
              </a:lnSpc>
            </a:pPr>
            <a:r>
              <a:rPr lang="en-US" sz="1967" b="true">
                <a:solidFill>
                  <a:srgbClr val="0F4662"/>
                </a:solidFill>
                <a:latin typeface="Quicksand Bold"/>
                <a:ea typeface="Quicksand Bold"/>
                <a:cs typeface="Quicksand Bold"/>
                <a:sym typeface="Quicksand Bold"/>
              </a:rPr>
              <a:t>Random Forest</a:t>
            </a:r>
          </a:p>
          <a:p>
            <a:pPr algn="l">
              <a:lnSpc>
                <a:spcPts val="2754"/>
              </a:lnSpc>
            </a:pPr>
          </a:p>
          <a:p>
            <a:pPr algn="l">
              <a:lnSpc>
                <a:spcPts val="2754"/>
              </a:lnSpc>
            </a:pPr>
            <a:r>
              <a:rPr lang="en-US" sz="1967" b="true">
                <a:solidFill>
                  <a:srgbClr val="0F4662"/>
                </a:solidFill>
                <a:latin typeface="Quicksand Bold"/>
                <a:ea typeface="Quicksand Bold"/>
                <a:cs typeface="Quicksand Bold"/>
                <a:sym typeface="Quicksand Bold"/>
              </a:rPr>
              <a:t>Feature Selection and Model Training:</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Selected Features: Chose the most important features based on feature importance scores.</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Model: Used a Random Forest classifier.</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Training Accuracy: 100% on training data, indicating possible overfitting.</a:t>
            </a:r>
          </a:p>
          <a:p>
            <a:pPr algn="l">
              <a:lnSpc>
                <a:spcPts val="2754"/>
              </a:lnSpc>
            </a:pPr>
          </a:p>
          <a:p>
            <a:pPr algn="l">
              <a:lnSpc>
                <a:spcPts val="2754"/>
              </a:lnSpc>
            </a:pPr>
            <a:r>
              <a:rPr lang="en-US" sz="1967" b="true">
                <a:solidFill>
                  <a:srgbClr val="0F4662"/>
                </a:solidFill>
                <a:latin typeface="Quicksand Bold"/>
                <a:ea typeface="Quicksand Bold"/>
                <a:cs typeface="Quicksand Bold"/>
                <a:sym typeface="Quicksand Bold"/>
              </a:rPr>
              <a:t>Evaluation on Test Data:</a:t>
            </a:r>
          </a:p>
          <a:p>
            <a:pPr algn="l" marL="424779" indent="-212390" lvl="1">
              <a:lnSpc>
                <a:spcPts val="2754"/>
              </a:lnSpc>
              <a:buFont typeface="Arial"/>
              <a:buChar char="•"/>
            </a:pPr>
            <a:r>
              <a:rPr lang="en-US" b="true" sz="1967">
                <a:solidFill>
                  <a:srgbClr val="0F4662"/>
                </a:solidFill>
                <a:latin typeface="Quicksand Bold"/>
                <a:ea typeface="Quicksand Bold"/>
                <a:cs typeface="Quicksand Bold"/>
                <a:sym typeface="Quicksand Bold"/>
              </a:rPr>
              <a:t>Test Accuracy: 66.32%</a:t>
            </a:r>
          </a:p>
          <a:p>
            <a:pPr algn="l" marL="424779" indent="-212390" lvl="1">
              <a:lnSpc>
                <a:spcPts val="2754"/>
              </a:lnSpc>
              <a:buFont typeface="Arial"/>
              <a:buChar char="•"/>
            </a:pPr>
            <a:r>
              <a:rPr lang="en-US" b="true" sz="1967">
                <a:solidFill>
                  <a:srgbClr val="0F4662"/>
                </a:solidFill>
                <a:latin typeface="Quicksand Bold"/>
                <a:ea typeface="Quicksand Bold"/>
                <a:cs typeface="Quicksand Bold"/>
                <a:sym typeface="Quicksand Bold"/>
              </a:rPr>
              <a:t>Confusion Matrix:</a:t>
            </a:r>
          </a:p>
          <a:p>
            <a:pPr algn="l" marL="849559" indent="-283186" lvl="2">
              <a:lnSpc>
                <a:spcPts val="2754"/>
              </a:lnSpc>
              <a:buFont typeface="Arial"/>
              <a:buChar char="⚬"/>
            </a:pPr>
            <a:r>
              <a:rPr lang="en-US" sz="1967">
                <a:solidFill>
                  <a:srgbClr val="0F4662"/>
                </a:solidFill>
                <a:latin typeface="Quicksand"/>
                <a:ea typeface="Quicksand"/>
                <a:cs typeface="Quicksand"/>
                <a:sym typeface="Quicksand"/>
              </a:rPr>
              <a:t>True Positives (TP): 135</a:t>
            </a:r>
          </a:p>
          <a:p>
            <a:pPr algn="l" marL="849559" indent="-283186" lvl="2">
              <a:lnSpc>
                <a:spcPts val="2754"/>
              </a:lnSpc>
              <a:buFont typeface="Arial"/>
              <a:buChar char="⚬"/>
            </a:pPr>
            <a:r>
              <a:rPr lang="en-US" sz="1967">
                <a:solidFill>
                  <a:srgbClr val="0F4662"/>
                </a:solidFill>
                <a:latin typeface="Quicksand"/>
                <a:ea typeface="Quicksand"/>
                <a:cs typeface="Quicksand"/>
                <a:sym typeface="Quicksand"/>
              </a:rPr>
              <a:t>True Negatives (TN): 110</a:t>
            </a:r>
          </a:p>
          <a:p>
            <a:pPr algn="l" marL="849559" indent="-283186" lvl="2">
              <a:lnSpc>
                <a:spcPts val="2754"/>
              </a:lnSpc>
              <a:buFont typeface="Arial"/>
              <a:buChar char="⚬"/>
            </a:pPr>
            <a:r>
              <a:rPr lang="en-US" sz="1967">
                <a:solidFill>
                  <a:srgbClr val="0F4662"/>
                </a:solidFill>
                <a:latin typeface="Quicksand"/>
                <a:ea typeface="Quicksand"/>
                <a:cs typeface="Quicksand"/>
                <a:sym typeface="Quicksand"/>
              </a:rPr>
              <a:t>False Positives (FP): 45</a:t>
            </a:r>
          </a:p>
          <a:p>
            <a:pPr algn="l" marL="849559" indent="-283186" lvl="2">
              <a:lnSpc>
                <a:spcPts val="2754"/>
              </a:lnSpc>
              <a:buFont typeface="Arial"/>
              <a:buChar char="⚬"/>
            </a:pPr>
            <a:r>
              <a:rPr lang="en-US" sz="1967">
                <a:solidFill>
                  <a:srgbClr val="0F4662"/>
                </a:solidFill>
                <a:latin typeface="Quicksand"/>
                <a:ea typeface="Quicksand"/>
                <a:cs typeface="Quicksand"/>
                <a:sym typeface="Quicksand"/>
              </a:rPr>
              <a:t>False Negatives (FN): 20</a:t>
            </a:r>
          </a:p>
          <a:p>
            <a:pPr algn="l">
              <a:lnSpc>
                <a:spcPts val="2754"/>
              </a:lnSpc>
            </a:pPr>
          </a:p>
          <a:p>
            <a:pPr algn="l">
              <a:lnSpc>
                <a:spcPts val="2754"/>
              </a:lnSpc>
            </a:pPr>
            <a:r>
              <a:rPr lang="en-US" sz="1967" b="true">
                <a:solidFill>
                  <a:srgbClr val="0F4662"/>
                </a:solidFill>
                <a:latin typeface="Quicksand Bold"/>
                <a:ea typeface="Quicksand Bold"/>
                <a:cs typeface="Quicksand Bold"/>
                <a:sym typeface="Quicksand Bold"/>
              </a:rPr>
              <a:t>Performance Metrics (Before Hyperparameter Tuning):</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Sensitivity (Recall): 1.0 – The model identifies 100% of fraudulent claims.</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Specificity: 1.0 – The model identifies 100% of legitimate claims.</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Precision: 1.0 – 100% of predicted fraudulent claims are accurate.</a:t>
            </a:r>
          </a:p>
          <a:p>
            <a:pPr algn="l" marL="424779" indent="-212390" lvl="1">
              <a:lnSpc>
                <a:spcPts val="2754"/>
              </a:lnSpc>
              <a:buFont typeface="Arial"/>
              <a:buChar char="•"/>
            </a:pPr>
            <a:r>
              <a:rPr lang="en-US" sz="1967">
                <a:solidFill>
                  <a:srgbClr val="0F4662"/>
                </a:solidFill>
                <a:latin typeface="Quicksand"/>
                <a:ea typeface="Quicksand"/>
                <a:cs typeface="Quicksand"/>
                <a:sym typeface="Quicksand"/>
              </a:rPr>
              <a:t>F1-Score: 1.0 – Balanced performance across metrics.</a:t>
            </a:r>
          </a:p>
          <a:p>
            <a:pPr algn="l">
              <a:lnSpc>
                <a:spcPts val="2754"/>
              </a:lnSpc>
            </a:pPr>
          </a:p>
          <a:p>
            <a:pPr algn="l">
              <a:lnSpc>
                <a:spcPts val="2754"/>
              </a:lnSpc>
            </a:pPr>
          </a:p>
          <a:p>
            <a:pPr algn="l">
              <a:lnSpc>
                <a:spcPts val="2754"/>
              </a:lnSpc>
            </a:pPr>
          </a:p>
          <a:p>
            <a:pPr algn="l">
              <a:lnSpc>
                <a:spcPts val="2754"/>
              </a:lnSpc>
            </a:pPr>
          </a:p>
          <a:p>
            <a:pPr algn="l">
              <a:lnSpc>
                <a:spcPts val="2754"/>
              </a:lnSpc>
            </a:pPr>
          </a:p>
          <a:p>
            <a:pPr algn="l">
              <a:lnSpc>
                <a:spcPts val="2754"/>
              </a:lnSpc>
            </a:pPr>
          </a:p>
          <a:p>
            <a:pPr algn="l">
              <a:lnSpc>
                <a:spcPts val="2754"/>
              </a:lnSpc>
            </a:pPr>
          </a:p>
          <a:p>
            <a:pPr algn="l">
              <a:lnSpc>
                <a:spcPts val="2754"/>
              </a:lnSpc>
            </a:pPr>
          </a:p>
          <a:p>
            <a:pPr algn="l">
              <a:lnSpc>
                <a:spcPts val="2754"/>
              </a:lnSpc>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a:p>
            <a:pPr algn="l">
              <a:lnSpc>
                <a:spcPts val="2754"/>
              </a:lnSpc>
              <a:spcBef>
                <a:spcPct val="0"/>
              </a:spcBef>
            </a:pPr>
          </a:p>
        </p:txBody>
      </p:sp>
      <p:sp>
        <p:nvSpPr>
          <p:cNvPr name="TextBox 5" id="5"/>
          <p:cNvSpPr txBox="true"/>
          <p:nvPr/>
        </p:nvSpPr>
        <p:spPr>
          <a:xfrm rot="0">
            <a:off x="469974" y="250190"/>
            <a:ext cx="17360693" cy="778510"/>
          </a:xfrm>
          <a:prstGeom prst="rect">
            <a:avLst/>
          </a:prstGeom>
        </p:spPr>
        <p:txBody>
          <a:bodyPr anchor="t" rtlCol="false" tIns="0" lIns="0" bIns="0" rIns="0">
            <a:spAutoFit/>
          </a:bodyPr>
          <a:lstStyle/>
          <a:p>
            <a:pPr algn="l" marL="0" indent="0" lvl="0">
              <a:lnSpc>
                <a:spcPts val="6440"/>
              </a:lnSpc>
              <a:spcBef>
                <a:spcPct val="0"/>
              </a:spcBef>
            </a:pPr>
            <a:r>
              <a:rPr lang="en-US" b="true" sz="4600" i="true">
                <a:solidFill>
                  <a:srgbClr val="0F4662"/>
                </a:solidFill>
                <a:latin typeface="Cormorant Garamond Bold Italics"/>
                <a:ea typeface="Cormorant Garamond Bold Italics"/>
                <a:cs typeface="Cormorant Garamond Bold Italics"/>
                <a:sym typeface="Cormorant Garamond Bold Italics"/>
              </a:rPr>
              <a:t>Random Forest Model Development, Evaluation, and Hyperparameter Tuning</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63654" y="281892"/>
            <a:ext cx="17360693" cy="778510"/>
          </a:xfrm>
          <a:prstGeom prst="rect">
            <a:avLst/>
          </a:prstGeom>
        </p:spPr>
        <p:txBody>
          <a:bodyPr anchor="t" rtlCol="false" tIns="0" lIns="0" bIns="0" rIns="0">
            <a:spAutoFit/>
          </a:bodyPr>
          <a:lstStyle/>
          <a:p>
            <a:pPr algn="l" marL="0" indent="0" lvl="0">
              <a:lnSpc>
                <a:spcPts val="6440"/>
              </a:lnSpc>
              <a:spcBef>
                <a:spcPct val="0"/>
              </a:spcBef>
            </a:pPr>
            <a:r>
              <a:rPr lang="en-US" b="true" sz="4600" i="true">
                <a:solidFill>
                  <a:srgbClr val="0F4662"/>
                </a:solidFill>
                <a:latin typeface="Cormorant Garamond Bold Italics"/>
                <a:ea typeface="Cormorant Garamond Bold Italics"/>
                <a:cs typeface="Cormorant Garamond Bold Italics"/>
                <a:sym typeface="Cormorant Garamond Bold Italics"/>
              </a:rPr>
              <a:t>Random Forest Model Development, Evaluation, and Hyperparameter Tuning</a:t>
            </a:r>
          </a:p>
        </p:txBody>
      </p:sp>
      <p:sp>
        <p:nvSpPr>
          <p:cNvPr name="TextBox 3" id="3"/>
          <p:cNvSpPr txBox="true"/>
          <p:nvPr/>
        </p:nvSpPr>
        <p:spPr>
          <a:xfrm rot="0">
            <a:off x="469974" y="1637299"/>
            <a:ext cx="15769000" cy="14798675"/>
          </a:xfrm>
          <a:prstGeom prst="rect">
            <a:avLst/>
          </a:prstGeom>
        </p:spPr>
        <p:txBody>
          <a:bodyPr anchor="t" rtlCol="false" tIns="0" lIns="0" bIns="0" rIns="0">
            <a:spAutoFit/>
          </a:bodyPr>
          <a:lstStyle/>
          <a:p>
            <a:pPr algn="l">
              <a:lnSpc>
                <a:spcPts val="2800"/>
              </a:lnSpc>
            </a:pPr>
            <a:r>
              <a:rPr lang="en-US" sz="2000" b="true">
                <a:solidFill>
                  <a:srgbClr val="0F4662"/>
                </a:solidFill>
                <a:latin typeface="Quicksand Bold"/>
                <a:ea typeface="Quicksand Bold"/>
                <a:cs typeface="Quicksand Bold"/>
                <a:sym typeface="Quicksand Bold"/>
              </a:rPr>
              <a:t>Random Forest</a:t>
            </a:r>
          </a:p>
          <a:p>
            <a:pPr algn="l">
              <a:lnSpc>
                <a:spcPts val="2800"/>
              </a:lnSpc>
            </a:pPr>
          </a:p>
          <a:p>
            <a:pPr algn="l">
              <a:lnSpc>
                <a:spcPts val="2800"/>
              </a:lnSpc>
            </a:pPr>
            <a:r>
              <a:rPr lang="en-US" sz="2000" b="true">
                <a:solidFill>
                  <a:srgbClr val="0F4662"/>
                </a:solidFill>
                <a:latin typeface="Quicksand Bold"/>
                <a:ea typeface="Quicksand Bold"/>
                <a:cs typeface="Quicksand Bold"/>
                <a:sym typeface="Quicksand Bold"/>
              </a:rPr>
              <a:t>Cross-Validation Results:</a:t>
            </a:r>
          </a:p>
          <a:p>
            <a:pPr algn="l" marL="431801" indent="-215900" lvl="1">
              <a:lnSpc>
                <a:spcPts val="2800"/>
              </a:lnSpc>
              <a:buFont typeface="Arial"/>
              <a:buChar char="•"/>
            </a:pPr>
            <a:r>
              <a:rPr lang="en-US" sz="2000">
                <a:solidFill>
                  <a:srgbClr val="0F4662"/>
                </a:solidFill>
                <a:latin typeface="Quicksand"/>
                <a:ea typeface="Quicksand"/>
                <a:cs typeface="Quicksand"/>
                <a:sym typeface="Quicksand"/>
              </a:rPr>
              <a:t>Mean Accuracy: 70.65%</a:t>
            </a:r>
          </a:p>
          <a:p>
            <a:pPr algn="l" marL="431801" indent="-215900" lvl="1">
              <a:lnSpc>
                <a:spcPts val="2800"/>
              </a:lnSpc>
              <a:buFont typeface="Arial"/>
              <a:buChar char="•"/>
            </a:pPr>
            <a:r>
              <a:rPr lang="en-US" sz="2000">
                <a:solidFill>
                  <a:srgbClr val="0F4662"/>
                </a:solidFill>
                <a:latin typeface="Quicksand"/>
                <a:ea typeface="Quicksand"/>
                <a:cs typeface="Quicksand"/>
                <a:sym typeface="Quicksand"/>
              </a:rPr>
              <a:t>Standard Deviation: 2.77% – Consistent performance across different folds.</a:t>
            </a:r>
          </a:p>
          <a:p>
            <a:pPr algn="l">
              <a:lnSpc>
                <a:spcPts val="2800"/>
              </a:lnSpc>
            </a:pPr>
          </a:p>
          <a:p>
            <a:pPr algn="l">
              <a:lnSpc>
                <a:spcPts val="2800"/>
              </a:lnSpc>
            </a:pPr>
          </a:p>
          <a:p>
            <a:pPr algn="l">
              <a:lnSpc>
                <a:spcPts val="2800"/>
              </a:lnSpc>
            </a:pPr>
            <a:r>
              <a:rPr lang="en-US" sz="2000" b="true">
                <a:solidFill>
                  <a:srgbClr val="0F4662"/>
                </a:solidFill>
                <a:latin typeface="Quicksand Bold"/>
                <a:ea typeface="Quicksand Bold"/>
                <a:cs typeface="Quicksand Bold"/>
                <a:sym typeface="Quicksand Bold"/>
              </a:rPr>
              <a:t>Hyperparameter Tuning:</a:t>
            </a:r>
          </a:p>
          <a:p>
            <a:pPr algn="l" marL="431801" indent="-215900" lvl="1">
              <a:lnSpc>
                <a:spcPts val="2800"/>
              </a:lnSpc>
              <a:buFont typeface="Arial"/>
              <a:buChar char="•"/>
            </a:pPr>
            <a:r>
              <a:rPr lang="en-US" sz="2000">
                <a:solidFill>
                  <a:srgbClr val="0F4662"/>
                </a:solidFill>
                <a:latin typeface="Quicksand"/>
                <a:ea typeface="Quicksand"/>
                <a:cs typeface="Quicksand"/>
                <a:sym typeface="Quicksand"/>
              </a:rPr>
              <a:t>Best Hyperparameters:</a:t>
            </a:r>
          </a:p>
          <a:p>
            <a:pPr algn="l" marL="863601" indent="-287867" lvl="2">
              <a:lnSpc>
                <a:spcPts val="2800"/>
              </a:lnSpc>
              <a:buFont typeface="Arial"/>
              <a:buChar char="⚬"/>
            </a:pPr>
            <a:r>
              <a:rPr lang="en-US" sz="2000">
                <a:solidFill>
                  <a:srgbClr val="0F4662"/>
                </a:solidFill>
                <a:latin typeface="Quicksand"/>
                <a:ea typeface="Quicksand"/>
                <a:cs typeface="Quicksand"/>
                <a:sym typeface="Quicksand"/>
              </a:rPr>
              <a:t>class_weight='balanced', criterion='entropy', max_depth=5, max_features='sqrt', min_samples_leaf=2, n_estimators=100</a:t>
            </a:r>
          </a:p>
          <a:p>
            <a:pPr algn="l" marL="431801" indent="-215900" lvl="1">
              <a:lnSpc>
                <a:spcPts val="2800"/>
              </a:lnSpc>
              <a:buFont typeface="Arial"/>
              <a:buChar char="•"/>
            </a:pPr>
            <a:r>
              <a:rPr lang="en-US" sz="2000">
                <a:solidFill>
                  <a:srgbClr val="0F4662"/>
                </a:solidFill>
                <a:latin typeface="Quicksand"/>
                <a:ea typeface="Quicksand"/>
                <a:cs typeface="Quicksand"/>
                <a:sym typeface="Quicksand"/>
              </a:rPr>
              <a:t>B</a:t>
            </a:r>
            <a:r>
              <a:rPr lang="en-US" sz="2000">
                <a:solidFill>
                  <a:srgbClr val="0F4662"/>
                </a:solidFill>
                <a:latin typeface="Quicksand"/>
                <a:ea typeface="Quicksand"/>
                <a:cs typeface="Quicksand"/>
                <a:sym typeface="Quicksand"/>
              </a:rPr>
              <a:t>est Accuracy Score: 75.89%</a:t>
            </a:r>
          </a:p>
          <a:p>
            <a:pPr algn="l">
              <a:lnSpc>
                <a:spcPts val="2800"/>
              </a:lnSpc>
            </a:pPr>
          </a:p>
          <a:p>
            <a:pPr algn="l">
              <a:lnSpc>
                <a:spcPts val="2800"/>
              </a:lnSpc>
            </a:pPr>
            <a:r>
              <a:rPr lang="en-US" sz="2000" b="true">
                <a:solidFill>
                  <a:srgbClr val="0F4662"/>
                </a:solidFill>
                <a:latin typeface="Quicksand Bold"/>
                <a:ea typeface="Quicksand Bold"/>
                <a:cs typeface="Quicksand Bold"/>
                <a:sym typeface="Quicksand Bold"/>
              </a:rPr>
              <a:t>Final Model </a:t>
            </a:r>
            <a:r>
              <a:rPr lang="en-US" sz="2000" b="true">
                <a:solidFill>
                  <a:srgbClr val="0F4662"/>
                </a:solidFill>
                <a:latin typeface="Quicksand Bold"/>
                <a:ea typeface="Quicksand Bold"/>
                <a:cs typeface="Quicksand Bold"/>
                <a:sym typeface="Quicksand Bold"/>
              </a:rPr>
              <a:t>Performance (After Hyperparameter Tuning):</a:t>
            </a:r>
          </a:p>
          <a:p>
            <a:pPr algn="l" marL="431801" indent="-215900" lvl="1">
              <a:lnSpc>
                <a:spcPts val="2800"/>
              </a:lnSpc>
              <a:buFont typeface="Arial"/>
              <a:buChar char="•"/>
            </a:pPr>
            <a:r>
              <a:rPr lang="en-US" b="true" sz="2000">
                <a:solidFill>
                  <a:srgbClr val="0F4662"/>
                </a:solidFill>
                <a:latin typeface="Quicksand Bold"/>
                <a:ea typeface="Quicksand Bold"/>
                <a:cs typeface="Quicksand Bold"/>
                <a:sym typeface="Quicksand Bold"/>
              </a:rPr>
              <a:t>Tra</a:t>
            </a:r>
            <a:r>
              <a:rPr lang="en-US" b="true" sz="2000">
                <a:solidFill>
                  <a:srgbClr val="0F4662"/>
                </a:solidFill>
                <a:latin typeface="Quicksand Bold"/>
                <a:ea typeface="Quicksand Bold"/>
                <a:cs typeface="Quicksand Bold"/>
                <a:sym typeface="Quicksand Bold"/>
              </a:rPr>
              <a:t>ining Accuracy: 79.03%</a:t>
            </a:r>
          </a:p>
          <a:p>
            <a:pPr algn="l" marL="431801" indent="-215900" lvl="1">
              <a:lnSpc>
                <a:spcPts val="2800"/>
              </a:lnSpc>
              <a:buFont typeface="Arial"/>
              <a:buChar char="•"/>
            </a:pPr>
            <a:r>
              <a:rPr lang="en-US" b="true" sz="2000">
                <a:solidFill>
                  <a:srgbClr val="0F4662"/>
                </a:solidFill>
                <a:latin typeface="Quicksand Bold"/>
                <a:ea typeface="Quicksand Bold"/>
                <a:cs typeface="Quicksand Bold"/>
                <a:sym typeface="Quicksand Bold"/>
              </a:rPr>
              <a:t>Confusion Matrix: (As shown in the third image)</a:t>
            </a:r>
          </a:p>
          <a:p>
            <a:pPr algn="l" marL="431801" indent="-215900" lvl="1">
              <a:lnSpc>
                <a:spcPts val="2800"/>
              </a:lnSpc>
              <a:buFont typeface="Arial"/>
              <a:buChar char="•"/>
            </a:pPr>
            <a:r>
              <a:rPr lang="en-US" b="true" sz="2000">
                <a:solidFill>
                  <a:srgbClr val="0F4662"/>
                </a:solidFill>
                <a:latin typeface="Quicksand Bold"/>
                <a:ea typeface="Quicksand Bold"/>
                <a:cs typeface="Quicksand Bold"/>
                <a:sym typeface="Quicksand Bold"/>
              </a:rPr>
              <a:t>Sensitivity: 87.10%</a:t>
            </a:r>
          </a:p>
          <a:p>
            <a:pPr algn="l" marL="431801" indent="-215900" lvl="1">
              <a:lnSpc>
                <a:spcPts val="2800"/>
              </a:lnSpc>
              <a:buFont typeface="Arial"/>
              <a:buChar char="•"/>
            </a:pPr>
            <a:r>
              <a:rPr lang="en-US" b="true" sz="2000">
                <a:solidFill>
                  <a:srgbClr val="0F4662"/>
                </a:solidFill>
                <a:latin typeface="Quicksand Bold"/>
                <a:ea typeface="Quicksand Bold"/>
                <a:cs typeface="Quicksand Bold"/>
                <a:sym typeface="Quicksand Bold"/>
              </a:rPr>
              <a:t>Specificity: 70.97%</a:t>
            </a:r>
          </a:p>
          <a:p>
            <a:pPr algn="l" marL="431801" indent="-215900" lvl="1">
              <a:lnSpc>
                <a:spcPts val="2800"/>
              </a:lnSpc>
              <a:buFont typeface="Arial"/>
              <a:buChar char="•"/>
            </a:pPr>
            <a:r>
              <a:rPr lang="en-US" b="true" sz="2000">
                <a:solidFill>
                  <a:srgbClr val="0F4662"/>
                </a:solidFill>
                <a:latin typeface="Quicksand Bold"/>
                <a:ea typeface="Quicksand Bold"/>
                <a:cs typeface="Quicksand Bold"/>
                <a:sym typeface="Quicksand Bold"/>
              </a:rPr>
              <a:t>Precision: 75%</a:t>
            </a:r>
          </a:p>
          <a:p>
            <a:pPr algn="l" marL="431801" indent="-215900" lvl="1">
              <a:lnSpc>
                <a:spcPts val="2800"/>
              </a:lnSpc>
              <a:buFont typeface="Arial"/>
              <a:buChar char="•"/>
            </a:pPr>
            <a:r>
              <a:rPr lang="en-US" b="true" sz="2000">
                <a:solidFill>
                  <a:srgbClr val="0F4662"/>
                </a:solidFill>
                <a:latin typeface="Quicksand Bold"/>
                <a:ea typeface="Quicksand Bold"/>
                <a:cs typeface="Quicksand Bold"/>
                <a:sym typeface="Quicksand Bold"/>
              </a:rPr>
              <a:t>Recall: 87.10%</a:t>
            </a:r>
          </a:p>
          <a:p>
            <a:pPr algn="l" marL="431801" indent="-215900" lvl="1">
              <a:lnSpc>
                <a:spcPts val="2800"/>
              </a:lnSpc>
              <a:buFont typeface="Arial"/>
              <a:buChar char="•"/>
            </a:pPr>
            <a:r>
              <a:rPr lang="en-US" b="true" sz="2000">
                <a:solidFill>
                  <a:srgbClr val="0F4662"/>
                </a:solidFill>
                <a:latin typeface="Quicksand Bold"/>
                <a:ea typeface="Quicksand Bold"/>
                <a:cs typeface="Quicksand Bold"/>
                <a:sym typeface="Quicksand Bold"/>
              </a:rPr>
              <a:t>F1-Score: 80.60%</a:t>
            </a:r>
          </a:p>
          <a:p>
            <a:pPr algn="l">
              <a:lnSpc>
                <a:spcPts val="2800"/>
              </a:lnSpc>
            </a:pPr>
          </a:p>
          <a:p>
            <a:pPr algn="l">
              <a:lnSpc>
                <a:spcPts val="2800"/>
              </a:lnSpc>
            </a:pPr>
          </a:p>
          <a:p>
            <a:pPr algn="l">
              <a:lnSpc>
                <a:spcPts val="2800"/>
              </a:lnSpc>
            </a:pPr>
          </a:p>
          <a:p>
            <a:pPr algn="l">
              <a:lnSpc>
                <a:spcPts val="2800"/>
              </a:lnSpc>
            </a:pPr>
          </a:p>
          <a:p>
            <a:pPr algn="l">
              <a:lnSpc>
                <a:spcPts val="2800"/>
              </a:lnSpc>
            </a:pPr>
          </a:p>
          <a:p>
            <a:pPr algn="l">
              <a:lnSpc>
                <a:spcPts val="2800"/>
              </a:lnSpc>
            </a:pPr>
          </a:p>
          <a:p>
            <a:pPr algn="l">
              <a:lnSpc>
                <a:spcPts val="2800"/>
              </a:lnSpc>
            </a:pPr>
          </a:p>
          <a:p>
            <a:pPr algn="l">
              <a:lnSpc>
                <a:spcPts val="2800"/>
              </a:lnSpc>
            </a:pPr>
          </a:p>
          <a:p>
            <a:pPr algn="l">
              <a:lnSpc>
                <a:spcPts val="2800"/>
              </a:lnSpc>
            </a:pPr>
          </a:p>
          <a:p>
            <a:pPr algn="l">
              <a:lnSpc>
                <a:spcPts val="2800"/>
              </a:lnSpc>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0905598" y="2443571"/>
            <a:ext cx="7038276" cy="2699929"/>
          </a:xfrm>
          <a:custGeom>
            <a:avLst/>
            <a:gdLst/>
            <a:ahLst/>
            <a:cxnLst/>
            <a:rect r="r" b="b" t="t" l="l"/>
            <a:pathLst>
              <a:path h="2699929" w="7038276">
                <a:moveTo>
                  <a:pt x="0" y="0"/>
                </a:moveTo>
                <a:lnTo>
                  <a:pt x="7038276" y="0"/>
                </a:lnTo>
                <a:lnTo>
                  <a:pt x="7038276" y="2699929"/>
                </a:lnTo>
                <a:lnTo>
                  <a:pt x="0" y="2699929"/>
                </a:lnTo>
                <a:lnTo>
                  <a:pt x="0" y="0"/>
                </a:lnTo>
                <a:close/>
              </a:path>
            </a:pathLst>
          </a:custGeom>
          <a:blipFill>
            <a:blip r:embed="rId2"/>
            <a:stretch>
              <a:fillRect l="0" t="0" r="0" b="0"/>
            </a:stretch>
          </a:blipFill>
        </p:spPr>
      </p:sp>
      <p:sp>
        <p:nvSpPr>
          <p:cNvPr name="TextBox 3" id="3"/>
          <p:cNvSpPr txBox="true"/>
          <p:nvPr/>
        </p:nvSpPr>
        <p:spPr>
          <a:xfrm rot="0">
            <a:off x="353227" y="1965008"/>
            <a:ext cx="10552371" cy="6309360"/>
          </a:xfrm>
          <a:prstGeom prst="rect">
            <a:avLst/>
          </a:prstGeom>
        </p:spPr>
        <p:txBody>
          <a:bodyPr anchor="t" rtlCol="false" tIns="0" lIns="0" bIns="0" rIns="0">
            <a:spAutoFit/>
          </a:bodyPr>
          <a:lstStyle/>
          <a:p>
            <a:pPr algn="l">
              <a:lnSpc>
                <a:spcPts val="2940"/>
              </a:lnSpc>
            </a:pPr>
            <a:r>
              <a:rPr lang="en-US" sz="2100">
                <a:solidFill>
                  <a:srgbClr val="000000"/>
                </a:solidFill>
                <a:latin typeface="Quicksand"/>
                <a:ea typeface="Quicksand"/>
                <a:cs typeface="Quicksand"/>
                <a:sym typeface="Quicksand"/>
              </a:rPr>
              <a:t>Model Performance Evaluation: Logistic Regression vs. Random Forest</a:t>
            </a:r>
          </a:p>
          <a:p>
            <a:pPr algn="l">
              <a:lnSpc>
                <a:spcPts val="2940"/>
              </a:lnSpc>
            </a:pPr>
          </a:p>
          <a:p>
            <a:pPr algn="l">
              <a:lnSpc>
                <a:spcPts val="2940"/>
              </a:lnSpc>
            </a:pPr>
            <a:r>
              <a:rPr lang="en-US" sz="2100">
                <a:solidFill>
                  <a:srgbClr val="000000"/>
                </a:solidFill>
                <a:latin typeface="Quicksand"/>
                <a:ea typeface="Quicksand"/>
                <a:cs typeface="Quicksand"/>
                <a:sym typeface="Quicksand"/>
              </a:rPr>
              <a:t>1</a:t>
            </a:r>
            <a:r>
              <a:rPr lang="en-US" sz="2100" b="true">
                <a:solidFill>
                  <a:srgbClr val="000000"/>
                </a:solidFill>
                <a:latin typeface="Quicksand Bold"/>
                <a:ea typeface="Quicksand Bold"/>
                <a:cs typeface="Quicksand Bold"/>
                <a:sym typeface="Quicksand Bold"/>
              </a:rPr>
              <a:t>. Logistic Regression Model on Validation Data</a:t>
            </a:r>
            <a:r>
              <a:rPr lang="en-US" sz="2100">
                <a:solidFill>
                  <a:srgbClr val="000000"/>
                </a:solidFill>
                <a:latin typeface="Quicksand"/>
                <a:ea typeface="Quicksand"/>
                <a:cs typeface="Quicksand"/>
                <a:sym typeface="Quicksand"/>
              </a:rPr>
              <a:t>:</a:t>
            </a:r>
          </a:p>
          <a:p>
            <a:pPr algn="l" marL="453390" indent="-226695" lvl="1">
              <a:lnSpc>
                <a:spcPts val="2940"/>
              </a:lnSpc>
              <a:buFont typeface="Arial"/>
              <a:buChar char="•"/>
            </a:pPr>
            <a:r>
              <a:rPr lang="en-US" sz="2100">
                <a:solidFill>
                  <a:srgbClr val="000000"/>
                </a:solidFill>
                <a:latin typeface="Quicksand"/>
                <a:ea typeface="Quicksand"/>
                <a:cs typeface="Quicksand"/>
                <a:sym typeface="Quicksand"/>
              </a:rPr>
              <a:t>Accuracy: 73.96% on validation data.</a:t>
            </a:r>
          </a:p>
          <a:p>
            <a:pPr algn="l" marL="453390" indent="-226695" lvl="1">
              <a:lnSpc>
                <a:spcPts val="2940"/>
              </a:lnSpc>
              <a:buFont typeface="Arial"/>
              <a:buChar char="•"/>
            </a:pPr>
            <a:r>
              <a:rPr lang="en-US" sz="2100">
                <a:solidFill>
                  <a:srgbClr val="000000"/>
                </a:solidFill>
                <a:latin typeface="Quicksand"/>
                <a:ea typeface="Quicksand"/>
                <a:cs typeface="Quicksand"/>
                <a:sym typeface="Quicksand"/>
              </a:rPr>
              <a:t>Confusion Matrix:</a:t>
            </a:r>
          </a:p>
          <a:p>
            <a:pPr algn="l" marL="906780" indent="-302260" lvl="2">
              <a:lnSpc>
                <a:spcPts val="2940"/>
              </a:lnSpc>
              <a:buFont typeface="Arial"/>
              <a:buChar char="⚬"/>
            </a:pPr>
            <a:r>
              <a:rPr lang="en-US" sz="2100">
                <a:solidFill>
                  <a:srgbClr val="000000"/>
                </a:solidFill>
                <a:latin typeface="Quicksand"/>
                <a:ea typeface="Quicksand"/>
                <a:cs typeface="Quicksand"/>
                <a:sym typeface="Quicksand"/>
              </a:rPr>
              <a:t>True Positives (TP): 4</a:t>
            </a:r>
          </a:p>
          <a:p>
            <a:pPr algn="l" marL="906780" indent="-302260" lvl="2">
              <a:lnSpc>
                <a:spcPts val="2940"/>
              </a:lnSpc>
              <a:buFont typeface="Arial"/>
              <a:buChar char="⚬"/>
            </a:pPr>
            <a:r>
              <a:rPr lang="en-US" sz="2100">
                <a:solidFill>
                  <a:srgbClr val="000000"/>
                </a:solidFill>
                <a:latin typeface="Quicksand"/>
                <a:ea typeface="Quicksand"/>
                <a:cs typeface="Quicksand"/>
                <a:sym typeface="Quicksand"/>
              </a:rPr>
              <a:t>True Negatives (TN): 209</a:t>
            </a:r>
          </a:p>
          <a:p>
            <a:pPr algn="l" marL="906780" indent="-302260" lvl="2">
              <a:lnSpc>
                <a:spcPts val="2940"/>
              </a:lnSpc>
              <a:buFont typeface="Arial"/>
              <a:buChar char="⚬"/>
            </a:pPr>
            <a:r>
              <a:rPr lang="en-US" sz="2100">
                <a:solidFill>
                  <a:srgbClr val="000000"/>
                </a:solidFill>
                <a:latin typeface="Quicksand"/>
                <a:ea typeface="Quicksand"/>
                <a:cs typeface="Quicksand"/>
                <a:sym typeface="Quicksand"/>
              </a:rPr>
              <a:t>False Positives (FP): 1</a:t>
            </a:r>
          </a:p>
          <a:p>
            <a:pPr algn="l" marL="906780" indent="-302260" lvl="2">
              <a:lnSpc>
                <a:spcPts val="2940"/>
              </a:lnSpc>
              <a:buFont typeface="Arial"/>
              <a:buChar char="⚬"/>
            </a:pPr>
            <a:r>
              <a:rPr lang="en-US" sz="2100">
                <a:solidFill>
                  <a:srgbClr val="000000"/>
                </a:solidFill>
                <a:latin typeface="Quicksand"/>
                <a:ea typeface="Quicksand"/>
                <a:cs typeface="Quicksand"/>
                <a:sym typeface="Quicksand"/>
              </a:rPr>
              <a:t>False Negatives (FN): 74</a:t>
            </a:r>
          </a:p>
          <a:p>
            <a:pPr algn="l" marL="453390" indent="-226695" lvl="1">
              <a:lnSpc>
                <a:spcPts val="2940"/>
              </a:lnSpc>
              <a:buFont typeface="Arial"/>
              <a:buChar char="•"/>
            </a:pPr>
            <a:r>
              <a:rPr lang="en-US" sz="2100">
                <a:solidFill>
                  <a:srgbClr val="000000"/>
                </a:solidFill>
                <a:latin typeface="Quicksand"/>
                <a:ea typeface="Quicksand"/>
                <a:cs typeface="Quicksand"/>
                <a:sym typeface="Quicksand"/>
              </a:rPr>
              <a:t>Metrics:</a:t>
            </a:r>
          </a:p>
          <a:p>
            <a:pPr algn="l" marL="906780" indent="-302260" lvl="2">
              <a:lnSpc>
                <a:spcPts val="2940"/>
              </a:lnSpc>
              <a:buFont typeface="Arial"/>
              <a:buChar char="⚬"/>
            </a:pPr>
            <a:r>
              <a:rPr lang="en-US" sz="2100">
                <a:solidFill>
                  <a:srgbClr val="000000"/>
                </a:solidFill>
                <a:latin typeface="Quicksand"/>
                <a:ea typeface="Quicksand"/>
                <a:cs typeface="Quicksand"/>
                <a:sym typeface="Quicksand"/>
              </a:rPr>
              <a:t>Sensitivity (Recall): 5.13% – The m</a:t>
            </a:r>
            <a:r>
              <a:rPr lang="en-US" sz="2100">
                <a:solidFill>
                  <a:srgbClr val="000000"/>
                </a:solidFill>
                <a:latin typeface="Quicksand"/>
                <a:ea typeface="Quicksand"/>
                <a:cs typeface="Quicksand"/>
                <a:sym typeface="Quicksand"/>
              </a:rPr>
              <a:t>odel only detects 5.13% of fraudulent claims.</a:t>
            </a:r>
          </a:p>
          <a:p>
            <a:pPr algn="l" marL="906780" indent="-302260" lvl="2">
              <a:lnSpc>
                <a:spcPts val="2940"/>
              </a:lnSpc>
              <a:buFont typeface="Arial"/>
              <a:buChar char="⚬"/>
            </a:pPr>
            <a:r>
              <a:rPr lang="en-US" sz="2100">
                <a:solidFill>
                  <a:srgbClr val="000000"/>
                </a:solidFill>
                <a:latin typeface="Quicksand"/>
                <a:ea typeface="Quicksand"/>
                <a:cs typeface="Quicksand"/>
                <a:sym typeface="Quicksand"/>
              </a:rPr>
              <a:t>Specificity: 99.52% – The model correctly identifies 99.52% of legitimate claims.</a:t>
            </a:r>
          </a:p>
          <a:p>
            <a:pPr algn="l" marL="906780" indent="-302260" lvl="2">
              <a:lnSpc>
                <a:spcPts val="2940"/>
              </a:lnSpc>
              <a:buFont typeface="Arial"/>
              <a:buChar char="⚬"/>
            </a:pPr>
            <a:r>
              <a:rPr lang="en-US" sz="2100">
                <a:solidFill>
                  <a:srgbClr val="000000"/>
                </a:solidFill>
                <a:latin typeface="Quicksand"/>
                <a:ea typeface="Quicksand"/>
                <a:cs typeface="Quicksand"/>
                <a:sym typeface="Quicksand"/>
              </a:rPr>
              <a:t>Precision: 80% – The model is 80% precise when predicting fraudulent claims.</a:t>
            </a:r>
          </a:p>
          <a:p>
            <a:pPr algn="l" marL="906780" indent="-302260" lvl="2">
              <a:lnSpc>
                <a:spcPts val="2940"/>
              </a:lnSpc>
              <a:buFont typeface="Arial"/>
              <a:buChar char="⚬"/>
            </a:pPr>
            <a:r>
              <a:rPr lang="en-US" sz="2100">
                <a:solidFill>
                  <a:srgbClr val="000000"/>
                </a:solidFill>
                <a:latin typeface="Quicksand"/>
                <a:ea typeface="Quicksand"/>
                <a:cs typeface="Quicksand"/>
                <a:sym typeface="Quicksand"/>
              </a:rPr>
              <a:t>F1-Score: 9.64% – The low F1-score indicates a significant imbalance between precision and recall.</a:t>
            </a:r>
          </a:p>
          <a:p>
            <a:pPr algn="l">
              <a:lnSpc>
                <a:spcPts val="2940"/>
              </a:lnSpc>
            </a:pPr>
          </a:p>
          <a:p>
            <a:pPr algn="l">
              <a:lnSpc>
                <a:spcPts val="2940"/>
              </a:lnSpc>
            </a:pPr>
          </a:p>
        </p:txBody>
      </p:sp>
      <p:sp>
        <p:nvSpPr>
          <p:cNvPr name="Freeform 4" id="4"/>
          <p:cNvSpPr/>
          <p:nvPr/>
        </p:nvSpPr>
        <p:spPr>
          <a:xfrm flipH="false" flipV="false" rot="0">
            <a:off x="14115146" y="6205365"/>
            <a:ext cx="3011864" cy="3052935"/>
          </a:xfrm>
          <a:custGeom>
            <a:avLst/>
            <a:gdLst/>
            <a:ahLst/>
            <a:cxnLst/>
            <a:rect r="r" b="b" t="t" l="l"/>
            <a:pathLst>
              <a:path h="3052935" w="3011864">
                <a:moveTo>
                  <a:pt x="0" y="0"/>
                </a:moveTo>
                <a:lnTo>
                  <a:pt x="3011864" y="0"/>
                </a:lnTo>
                <a:lnTo>
                  <a:pt x="3011864" y="3052935"/>
                </a:lnTo>
                <a:lnTo>
                  <a:pt x="0" y="3052935"/>
                </a:lnTo>
                <a:lnTo>
                  <a:pt x="0" y="0"/>
                </a:lnTo>
                <a:close/>
              </a:path>
            </a:pathLst>
          </a:custGeom>
          <a:blipFill>
            <a:blip r:embed="rId3"/>
            <a:stretch>
              <a:fillRect l="0" t="0" r="0" b="0"/>
            </a:stretch>
          </a:blipFill>
        </p:spPr>
      </p:sp>
      <p:sp>
        <p:nvSpPr>
          <p:cNvPr name="TextBox 5" id="5"/>
          <p:cNvSpPr txBox="true"/>
          <p:nvPr/>
        </p:nvSpPr>
        <p:spPr>
          <a:xfrm rot="0">
            <a:off x="353227" y="650875"/>
            <a:ext cx="14931330" cy="679450"/>
          </a:xfrm>
          <a:prstGeom prst="rect">
            <a:avLst/>
          </a:prstGeom>
        </p:spPr>
        <p:txBody>
          <a:bodyPr anchor="t" rtlCol="false" tIns="0" lIns="0" bIns="0" rIns="0">
            <a:spAutoFit/>
          </a:bodyPr>
          <a:lstStyle/>
          <a:p>
            <a:pPr algn="ctr">
              <a:lnSpc>
                <a:spcPts val="5599"/>
              </a:lnSpc>
            </a:pPr>
            <a:r>
              <a:rPr lang="en-US" b="true" sz="3999" i="true">
                <a:solidFill>
                  <a:srgbClr val="000000"/>
                </a:solidFill>
                <a:latin typeface="Cormorant Garamond Bold Italics"/>
                <a:ea typeface="Cormorant Garamond Bold Italics"/>
                <a:cs typeface="Cormorant Garamond Bold Italics"/>
                <a:sym typeface="Cormorant Garamond Bold Italics"/>
              </a:rPr>
              <a:t>Evaluation of Logistic Regression and Random Forest Mod</a:t>
            </a:r>
            <a:r>
              <a:rPr lang="en-US" b="true" sz="3999" i="true">
                <a:solidFill>
                  <a:srgbClr val="000000"/>
                </a:solidFill>
                <a:latin typeface="Cormorant Garamond Bold Italics"/>
                <a:ea typeface="Cormorant Garamond Bold Italics"/>
                <a:cs typeface="Cormorant Garamond Bold Italics"/>
                <a:sym typeface="Cormorant Garamond Bold Italics"/>
              </a:rPr>
              <a:t>els for Fraud Detection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1441556" y="2765126"/>
            <a:ext cx="6550907" cy="4756748"/>
          </a:xfrm>
          <a:custGeom>
            <a:avLst/>
            <a:gdLst/>
            <a:ahLst/>
            <a:cxnLst/>
            <a:rect r="r" b="b" t="t" l="l"/>
            <a:pathLst>
              <a:path h="4756748" w="6550907">
                <a:moveTo>
                  <a:pt x="0" y="0"/>
                </a:moveTo>
                <a:lnTo>
                  <a:pt x="6550907" y="0"/>
                </a:lnTo>
                <a:lnTo>
                  <a:pt x="6550907" y="4756748"/>
                </a:lnTo>
                <a:lnTo>
                  <a:pt x="0" y="4756748"/>
                </a:lnTo>
                <a:lnTo>
                  <a:pt x="0" y="0"/>
                </a:lnTo>
                <a:close/>
              </a:path>
            </a:pathLst>
          </a:custGeom>
          <a:blipFill>
            <a:blip r:embed="rId2"/>
            <a:stretch>
              <a:fillRect l="-960" t="0" r="-960" b="0"/>
            </a:stretch>
          </a:blipFill>
        </p:spPr>
      </p:sp>
      <p:sp>
        <p:nvSpPr>
          <p:cNvPr name="TextBox 3" id="3"/>
          <p:cNvSpPr txBox="true"/>
          <p:nvPr/>
        </p:nvSpPr>
        <p:spPr>
          <a:xfrm rot="0">
            <a:off x="353227" y="1623372"/>
            <a:ext cx="10742190" cy="8156250"/>
          </a:xfrm>
          <a:prstGeom prst="rect">
            <a:avLst/>
          </a:prstGeom>
        </p:spPr>
        <p:txBody>
          <a:bodyPr anchor="t" rtlCol="false" tIns="0" lIns="0" bIns="0" rIns="0">
            <a:spAutoFit/>
          </a:bodyPr>
          <a:lstStyle/>
          <a:p>
            <a:pPr algn="l">
              <a:lnSpc>
                <a:spcPts val="2992"/>
              </a:lnSpc>
            </a:pPr>
            <a:r>
              <a:rPr lang="en-US" sz="2137" b="true">
                <a:solidFill>
                  <a:srgbClr val="000000"/>
                </a:solidFill>
                <a:latin typeface="Quicksand Bold"/>
                <a:ea typeface="Quicksand Bold"/>
                <a:cs typeface="Quicksand Bold"/>
                <a:sym typeface="Quicksand Bold"/>
              </a:rPr>
              <a:t>2. Random Forest Model on Validation Data:</a:t>
            </a:r>
          </a:p>
          <a:p>
            <a:pPr algn="l">
              <a:lnSpc>
                <a:spcPts val="2992"/>
              </a:lnSpc>
            </a:pPr>
          </a:p>
          <a:p>
            <a:pPr algn="l" marL="461546" indent="-230773" lvl="1">
              <a:lnSpc>
                <a:spcPts val="2992"/>
              </a:lnSpc>
              <a:buFont typeface="Arial"/>
              <a:buChar char="•"/>
            </a:pPr>
            <a:r>
              <a:rPr lang="en-US" b="true" sz="2137">
                <a:solidFill>
                  <a:srgbClr val="000000"/>
                </a:solidFill>
                <a:latin typeface="Quicksand Bold"/>
                <a:ea typeface="Quicksand Bold"/>
                <a:cs typeface="Quicksand Bold"/>
                <a:sym typeface="Quicksand Bold"/>
              </a:rPr>
              <a:t>Accuracy</a:t>
            </a:r>
            <a:r>
              <a:rPr lang="en-US" sz="2137">
                <a:solidFill>
                  <a:srgbClr val="000000"/>
                </a:solidFill>
                <a:latin typeface="Quicksand"/>
                <a:ea typeface="Quicksand"/>
                <a:cs typeface="Quicksand"/>
                <a:sym typeface="Quicksand"/>
              </a:rPr>
              <a:t>: 73.96% on validation data (same as logistic regression).</a:t>
            </a:r>
          </a:p>
          <a:p>
            <a:pPr algn="l" marL="461546" indent="-230773" lvl="1">
              <a:lnSpc>
                <a:spcPts val="2992"/>
              </a:lnSpc>
              <a:buFont typeface="Arial"/>
              <a:buChar char="•"/>
            </a:pPr>
            <a:r>
              <a:rPr lang="en-US" b="true" sz="2137">
                <a:solidFill>
                  <a:srgbClr val="000000"/>
                </a:solidFill>
                <a:latin typeface="Quicksand Bold"/>
                <a:ea typeface="Quicksand Bold"/>
                <a:cs typeface="Quicksand Bold"/>
                <a:sym typeface="Quicksand Bold"/>
              </a:rPr>
              <a:t>Confusion Matrix</a:t>
            </a:r>
            <a:r>
              <a:rPr lang="en-US" sz="2137">
                <a:solidFill>
                  <a:srgbClr val="000000"/>
                </a:solidFill>
                <a:latin typeface="Quicksand"/>
                <a:ea typeface="Quicksand"/>
                <a:cs typeface="Quicksand"/>
                <a:sym typeface="Quicksand"/>
              </a:rPr>
              <a:t>:</a:t>
            </a:r>
          </a:p>
          <a:p>
            <a:pPr algn="l" marL="923092" indent="-307697" lvl="2">
              <a:lnSpc>
                <a:spcPts val="2992"/>
              </a:lnSpc>
              <a:buFont typeface="Arial"/>
              <a:buChar char="⚬"/>
            </a:pPr>
            <a:r>
              <a:rPr lang="en-US" sz="2137">
                <a:solidFill>
                  <a:srgbClr val="000000"/>
                </a:solidFill>
                <a:latin typeface="Quicksand"/>
                <a:ea typeface="Quicksand"/>
                <a:cs typeface="Quicksand"/>
                <a:sym typeface="Quicksand"/>
              </a:rPr>
              <a:t>True Positives (TP): 4</a:t>
            </a:r>
          </a:p>
          <a:p>
            <a:pPr algn="l" marL="923092" indent="-307697" lvl="2">
              <a:lnSpc>
                <a:spcPts val="2992"/>
              </a:lnSpc>
              <a:buFont typeface="Arial"/>
              <a:buChar char="⚬"/>
            </a:pPr>
            <a:r>
              <a:rPr lang="en-US" sz="2137">
                <a:solidFill>
                  <a:srgbClr val="000000"/>
                </a:solidFill>
                <a:latin typeface="Quicksand"/>
                <a:ea typeface="Quicksand"/>
                <a:cs typeface="Quicksand"/>
                <a:sym typeface="Quicksand"/>
              </a:rPr>
              <a:t>True Negatives (TN): 209</a:t>
            </a:r>
          </a:p>
          <a:p>
            <a:pPr algn="l" marL="923092" indent="-307697" lvl="2">
              <a:lnSpc>
                <a:spcPts val="2992"/>
              </a:lnSpc>
              <a:buFont typeface="Arial"/>
              <a:buChar char="⚬"/>
            </a:pPr>
            <a:r>
              <a:rPr lang="en-US" sz="2137">
                <a:solidFill>
                  <a:srgbClr val="000000"/>
                </a:solidFill>
                <a:latin typeface="Quicksand"/>
                <a:ea typeface="Quicksand"/>
                <a:cs typeface="Quicksand"/>
                <a:sym typeface="Quicksand"/>
              </a:rPr>
              <a:t>False Positives (FP): 1</a:t>
            </a:r>
          </a:p>
          <a:p>
            <a:pPr algn="l" marL="923092" indent="-307697" lvl="2">
              <a:lnSpc>
                <a:spcPts val="2992"/>
              </a:lnSpc>
              <a:buFont typeface="Arial"/>
              <a:buChar char="⚬"/>
            </a:pPr>
            <a:r>
              <a:rPr lang="en-US" sz="2137">
                <a:solidFill>
                  <a:srgbClr val="000000"/>
                </a:solidFill>
                <a:latin typeface="Quicksand"/>
                <a:ea typeface="Quicksand"/>
                <a:cs typeface="Quicksand"/>
                <a:sym typeface="Quicksand"/>
              </a:rPr>
              <a:t>False Negatives (FN): 74</a:t>
            </a:r>
          </a:p>
          <a:p>
            <a:pPr algn="l" marL="461546" indent="-230773" lvl="1">
              <a:lnSpc>
                <a:spcPts val="2992"/>
              </a:lnSpc>
              <a:buFont typeface="Arial"/>
              <a:buChar char="•"/>
            </a:pPr>
            <a:r>
              <a:rPr lang="en-US" b="true" sz="2137">
                <a:solidFill>
                  <a:srgbClr val="000000"/>
                </a:solidFill>
                <a:latin typeface="Quicksand Bold"/>
                <a:ea typeface="Quicksand Bold"/>
                <a:cs typeface="Quicksand Bold"/>
                <a:sym typeface="Quicksand Bold"/>
              </a:rPr>
              <a:t>Metrics</a:t>
            </a:r>
            <a:r>
              <a:rPr lang="en-US" sz="2137">
                <a:solidFill>
                  <a:srgbClr val="000000"/>
                </a:solidFill>
                <a:latin typeface="Quicksand"/>
                <a:ea typeface="Quicksand"/>
                <a:cs typeface="Quicksand"/>
                <a:sym typeface="Quicksand"/>
              </a:rPr>
              <a:t>:</a:t>
            </a:r>
          </a:p>
          <a:p>
            <a:pPr algn="l" marL="923092" indent="-307697" lvl="2">
              <a:lnSpc>
                <a:spcPts val="2992"/>
              </a:lnSpc>
              <a:buFont typeface="Arial"/>
              <a:buChar char="⚬"/>
            </a:pPr>
            <a:r>
              <a:rPr lang="en-US" sz="2137">
                <a:solidFill>
                  <a:srgbClr val="000000"/>
                </a:solidFill>
                <a:latin typeface="Quicksand"/>
                <a:ea typeface="Quicksand"/>
                <a:cs typeface="Quicksand"/>
                <a:sym typeface="Quicksand"/>
              </a:rPr>
              <a:t>Sensitivity (Recall): 5.13% – Again, the m</a:t>
            </a:r>
            <a:r>
              <a:rPr lang="en-US" sz="2137">
                <a:solidFill>
                  <a:srgbClr val="000000"/>
                </a:solidFill>
                <a:latin typeface="Quicksand"/>
                <a:ea typeface="Quicksand"/>
                <a:cs typeface="Quicksand"/>
                <a:sym typeface="Quicksand"/>
              </a:rPr>
              <a:t>odel detects only 5.13% of fraudulent claims.</a:t>
            </a:r>
          </a:p>
          <a:p>
            <a:pPr algn="l" marL="923092" indent="-307697" lvl="2">
              <a:lnSpc>
                <a:spcPts val="2992"/>
              </a:lnSpc>
              <a:buFont typeface="Arial"/>
              <a:buChar char="⚬"/>
            </a:pPr>
            <a:r>
              <a:rPr lang="en-US" sz="2137">
                <a:solidFill>
                  <a:srgbClr val="000000"/>
                </a:solidFill>
                <a:latin typeface="Quicksand"/>
                <a:ea typeface="Quicksand"/>
                <a:cs typeface="Quicksand"/>
                <a:sym typeface="Quicksand"/>
              </a:rPr>
              <a:t>Specificity: 99.52% – The model performs well at identifying legitimate claims.</a:t>
            </a:r>
          </a:p>
          <a:p>
            <a:pPr algn="l" marL="923092" indent="-307697" lvl="2">
              <a:lnSpc>
                <a:spcPts val="2992"/>
              </a:lnSpc>
              <a:buFont typeface="Arial"/>
              <a:buChar char="⚬"/>
            </a:pPr>
            <a:r>
              <a:rPr lang="en-US" sz="2137">
                <a:solidFill>
                  <a:srgbClr val="000000"/>
                </a:solidFill>
                <a:latin typeface="Quicksand"/>
                <a:ea typeface="Quicksand"/>
                <a:cs typeface="Quicksand"/>
                <a:sym typeface="Quicksand"/>
              </a:rPr>
              <a:t>Precision: 80% – 80% of predicted fraudulent claims are actually fraud.</a:t>
            </a:r>
          </a:p>
          <a:p>
            <a:pPr algn="l" marL="923092" indent="-307697" lvl="2">
              <a:lnSpc>
                <a:spcPts val="2992"/>
              </a:lnSpc>
              <a:buFont typeface="Arial"/>
              <a:buChar char="⚬"/>
            </a:pPr>
            <a:r>
              <a:rPr lang="en-US" sz="2137">
                <a:solidFill>
                  <a:srgbClr val="000000"/>
                </a:solidFill>
                <a:latin typeface="Quicksand"/>
                <a:ea typeface="Quicksand"/>
                <a:cs typeface="Quicksand"/>
                <a:sym typeface="Quicksand"/>
              </a:rPr>
              <a:t>F1-Score: 9.64% – Low F1-score indicating a poor balance between precision and recall for fraud detection.</a:t>
            </a:r>
          </a:p>
          <a:p>
            <a:pPr algn="l">
              <a:lnSpc>
                <a:spcPts val="2992"/>
              </a:lnSpc>
            </a:pPr>
          </a:p>
          <a:p>
            <a:pPr algn="l">
              <a:lnSpc>
                <a:spcPts val="2992"/>
              </a:lnSpc>
            </a:pPr>
            <a:r>
              <a:rPr lang="en-US" sz="2137" b="true">
                <a:solidFill>
                  <a:srgbClr val="000000"/>
                </a:solidFill>
                <a:latin typeface="Quicksand Bold"/>
                <a:ea typeface="Quicksand Bold"/>
                <a:cs typeface="Quicksand Bold"/>
                <a:sym typeface="Quicksand Bold"/>
              </a:rPr>
              <a:t>3. Precision-Recall Curve</a:t>
            </a:r>
            <a:r>
              <a:rPr lang="en-US" sz="2137">
                <a:solidFill>
                  <a:srgbClr val="000000"/>
                </a:solidFill>
                <a:latin typeface="Quicksand"/>
                <a:ea typeface="Quicksand"/>
                <a:cs typeface="Quicksand"/>
                <a:sym typeface="Quicksand"/>
              </a:rPr>
              <a:t>:</a:t>
            </a:r>
          </a:p>
          <a:p>
            <a:pPr algn="l" marL="461546" indent="-230773" lvl="1">
              <a:lnSpc>
                <a:spcPts val="2992"/>
              </a:lnSpc>
              <a:buFont typeface="Arial"/>
              <a:buChar char="•"/>
            </a:pPr>
            <a:r>
              <a:rPr lang="en-US" b="true" sz="2137">
                <a:solidFill>
                  <a:srgbClr val="000000"/>
                </a:solidFill>
                <a:latin typeface="Quicksand Bold"/>
                <a:ea typeface="Quicksand Bold"/>
                <a:cs typeface="Quicksand Bold"/>
                <a:sym typeface="Quicksand Bold"/>
              </a:rPr>
              <a:t>AP (Average Precision):</a:t>
            </a:r>
            <a:r>
              <a:rPr lang="en-US" sz="2137">
                <a:solidFill>
                  <a:srgbClr val="000000"/>
                </a:solidFill>
                <a:latin typeface="Quicksand"/>
                <a:ea typeface="Quicksand"/>
                <a:cs typeface="Quicksand"/>
                <a:sym typeface="Quicksand"/>
              </a:rPr>
              <a:t> 0.54</a:t>
            </a:r>
          </a:p>
          <a:p>
            <a:pPr algn="l" marL="461546" indent="-230773" lvl="1">
              <a:lnSpc>
                <a:spcPts val="2992"/>
              </a:lnSpc>
              <a:buFont typeface="Arial"/>
              <a:buChar char="•"/>
            </a:pPr>
            <a:r>
              <a:rPr lang="en-US" sz="2137">
                <a:solidFill>
                  <a:srgbClr val="000000"/>
                </a:solidFill>
                <a:latin typeface="Quicksand"/>
                <a:ea typeface="Quicksand"/>
                <a:cs typeface="Quicksand"/>
                <a:sym typeface="Quicksand"/>
              </a:rPr>
              <a:t>The Precision-Recall curve shows that the model struggles with detecting fraudulent claims, as evident from the sharp drop in precision as recall increases, which is visible in the curve.</a:t>
            </a:r>
          </a:p>
          <a:p>
            <a:pPr algn="l">
              <a:lnSpc>
                <a:spcPts val="2992"/>
              </a:lnSpc>
            </a:pPr>
          </a:p>
        </p:txBody>
      </p:sp>
      <p:sp>
        <p:nvSpPr>
          <p:cNvPr name="TextBox 4" id="4"/>
          <p:cNvSpPr txBox="true"/>
          <p:nvPr/>
        </p:nvSpPr>
        <p:spPr>
          <a:xfrm rot="0">
            <a:off x="353227" y="637809"/>
            <a:ext cx="14931330" cy="679450"/>
          </a:xfrm>
          <a:prstGeom prst="rect">
            <a:avLst/>
          </a:prstGeom>
        </p:spPr>
        <p:txBody>
          <a:bodyPr anchor="t" rtlCol="false" tIns="0" lIns="0" bIns="0" rIns="0">
            <a:spAutoFit/>
          </a:bodyPr>
          <a:lstStyle/>
          <a:p>
            <a:pPr algn="ctr">
              <a:lnSpc>
                <a:spcPts val="5599"/>
              </a:lnSpc>
            </a:pPr>
            <a:r>
              <a:rPr lang="en-US" b="true" sz="3999" i="true">
                <a:solidFill>
                  <a:srgbClr val="000000"/>
                </a:solidFill>
                <a:latin typeface="Cormorant Garamond Bold Italics"/>
                <a:ea typeface="Cormorant Garamond Bold Italics"/>
                <a:cs typeface="Cormorant Garamond Bold Italics"/>
                <a:sym typeface="Cormorant Garamond Bold Italics"/>
              </a:rPr>
              <a:t>Evaluation of Logistic Regression and Random Forest Mod</a:t>
            </a:r>
            <a:r>
              <a:rPr lang="en-US" b="true" sz="3999" i="true">
                <a:solidFill>
                  <a:srgbClr val="000000"/>
                </a:solidFill>
                <a:latin typeface="Cormorant Garamond Bold Italics"/>
                <a:ea typeface="Cormorant Garamond Bold Italics"/>
                <a:cs typeface="Cormorant Garamond Bold Italics"/>
                <a:sym typeface="Cormorant Garamond Bold Italics"/>
              </a:rPr>
              <a:t>els for Fraud Detection</a:t>
            </a: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428942"/>
            <a:ext cx="1490968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Model Comparison and Insights</a:t>
            </a:r>
          </a:p>
        </p:txBody>
      </p:sp>
      <p:sp>
        <p:nvSpPr>
          <p:cNvPr name="TextBox 3" id="3"/>
          <p:cNvSpPr txBox="true"/>
          <p:nvPr/>
        </p:nvSpPr>
        <p:spPr>
          <a:xfrm rot="0">
            <a:off x="547492" y="2098818"/>
            <a:ext cx="17134764" cy="698563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Random Forest </a:t>
            </a:r>
            <a:r>
              <a:rPr lang="en-US" sz="2199">
                <a:solidFill>
                  <a:srgbClr val="0F4662"/>
                </a:solidFill>
                <a:latin typeface="Quicksand"/>
                <a:ea typeface="Quicksand"/>
                <a:cs typeface="Quicksand"/>
                <a:sym typeface="Quicksand"/>
              </a:rPr>
              <a:t>outperformed </a:t>
            </a:r>
            <a:r>
              <a:rPr lang="en-US" b="true" sz="2199">
                <a:solidFill>
                  <a:srgbClr val="0F4662"/>
                </a:solidFill>
                <a:latin typeface="Quicksand Bold"/>
                <a:ea typeface="Quicksand Bold"/>
                <a:cs typeface="Quicksand Bold"/>
                <a:sym typeface="Quicksand Bold"/>
              </a:rPr>
              <a:t>Logistic Regression </a:t>
            </a:r>
            <a:r>
              <a:rPr lang="en-US" sz="2199">
                <a:solidFill>
                  <a:srgbClr val="0F4662"/>
                </a:solidFill>
                <a:latin typeface="Quicksand"/>
                <a:ea typeface="Quicksand"/>
                <a:cs typeface="Quicksand"/>
                <a:sym typeface="Quicksand"/>
              </a:rPr>
              <a:t>across key metrics, with an </a:t>
            </a:r>
            <a:r>
              <a:rPr lang="en-US" b="true" sz="2199">
                <a:solidFill>
                  <a:srgbClr val="0F4662"/>
                </a:solidFill>
                <a:latin typeface="Quicksand Bold"/>
                <a:ea typeface="Quicksand Bold"/>
                <a:cs typeface="Quicksand Bold"/>
                <a:sym typeface="Quicksand Bold"/>
              </a:rPr>
              <a:t>ROC AUC of 0.90</a:t>
            </a:r>
            <a:r>
              <a:rPr lang="en-US" sz="2199">
                <a:solidFill>
                  <a:srgbClr val="0F4662"/>
                </a:solidFill>
                <a:latin typeface="Quicksand"/>
                <a:ea typeface="Quicksand"/>
                <a:cs typeface="Quicksand"/>
                <a:sym typeface="Quicksand"/>
              </a:rPr>
              <a:t>, showcasing excellent ability to distinguish between fraudulent and non-fraudulent claims.</a:t>
            </a:r>
          </a:p>
          <a:p>
            <a:pPr algn="l">
              <a:lnSpc>
                <a:spcPts val="3079"/>
              </a:lnSpc>
            </a:pP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Logistic Regression</a:t>
            </a:r>
            <a:r>
              <a:rPr lang="en-US" sz="2199">
                <a:solidFill>
                  <a:srgbClr val="0F4662"/>
                </a:solidFill>
                <a:latin typeface="Quicksand"/>
                <a:ea typeface="Quicksand"/>
                <a:cs typeface="Quicksand"/>
                <a:sym typeface="Quicksand"/>
              </a:rPr>
              <a:t>, while slightly behind with an ROC AUC of 0.79, demonstrated high precision (≈ 0.93), making it an ideal choice for minimizing false positives in fraud detection.</a:t>
            </a:r>
          </a:p>
          <a:p>
            <a:pPr algn="l">
              <a:lnSpc>
                <a:spcPts val="3079"/>
              </a:lnSpc>
            </a:pP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The Precision-Recall Curve for Logistic Regression </a:t>
            </a:r>
            <a:r>
              <a:rPr lang="en-US" sz="2199">
                <a:solidFill>
                  <a:srgbClr val="0F4662"/>
                </a:solidFill>
                <a:latin typeface="Quicksand"/>
                <a:ea typeface="Quicksand"/>
                <a:cs typeface="Quicksand"/>
                <a:sym typeface="Quicksand"/>
              </a:rPr>
              <a:t>(AP = 0.77) indicates strong precision across various recall levels, particularly valuable in highly imbalanced datasets like fraud detection.</a:t>
            </a:r>
          </a:p>
          <a:p>
            <a:pPr algn="l">
              <a:lnSpc>
                <a:spcPts val="3079"/>
              </a:lnSpc>
            </a:pP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Random Forest </a:t>
            </a:r>
            <a:r>
              <a:rPr lang="en-US" sz="2199">
                <a:solidFill>
                  <a:srgbClr val="0F4662"/>
                </a:solidFill>
                <a:latin typeface="Quicksand"/>
                <a:ea typeface="Quicksand"/>
                <a:cs typeface="Quicksand"/>
                <a:sym typeface="Quicksand"/>
              </a:rPr>
              <a:t>showed better generalization with a validation</a:t>
            </a:r>
            <a:r>
              <a:rPr lang="en-US" b="true" sz="2199">
                <a:solidFill>
                  <a:srgbClr val="0F4662"/>
                </a:solidFill>
                <a:latin typeface="Quicksand Bold"/>
                <a:ea typeface="Quicksand Bold"/>
                <a:cs typeface="Quicksand Bold"/>
                <a:sym typeface="Quicksand Bold"/>
              </a:rPr>
              <a:t> accuracy of ~90%</a:t>
            </a:r>
            <a:r>
              <a:rPr lang="en-US" sz="2199">
                <a:solidFill>
                  <a:srgbClr val="0F4662"/>
                </a:solidFill>
                <a:latin typeface="Quicksand"/>
                <a:ea typeface="Quicksand"/>
                <a:cs typeface="Quicksand"/>
                <a:sym typeface="Quicksand"/>
              </a:rPr>
              <a:t>, maintaining a balanced precision-recall, suggesting robust performance in detecting both fraud and non-fraud cases.</a:t>
            </a:r>
          </a:p>
          <a:p>
            <a:pPr algn="l">
              <a:lnSpc>
                <a:spcPts val="3079"/>
              </a:lnSpc>
            </a:pPr>
          </a:p>
          <a:p>
            <a:pPr algn="l" marL="474979" indent="-237490" lvl="1">
              <a:lnSpc>
                <a:spcPts val="3079"/>
              </a:lnSpc>
              <a:buFont typeface="Arial"/>
              <a:buChar char="•"/>
            </a:pPr>
            <a:r>
              <a:rPr lang="en-US" sz="2199">
                <a:solidFill>
                  <a:srgbClr val="0F4662"/>
                </a:solidFill>
                <a:latin typeface="Quicksand"/>
                <a:ea typeface="Quicksand"/>
                <a:cs typeface="Quicksand"/>
                <a:sym typeface="Quicksand"/>
              </a:rPr>
              <a:t>The </a:t>
            </a:r>
            <a:r>
              <a:rPr lang="en-US" b="true" sz="2199">
                <a:solidFill>
                  <a:srgbClr val="0F4662"/>
                </a:solidFill>
                <a:latin typeface="Quicksand Bold"/>
                <a:ea typeface="Quicksand Bold"/>
                <a:cs typeface="Quicksand Bold"/>
                <a:sym typeface="Quicksand Bold"/>
              </a:rPr>
              <a:t>Random Forest ROC</a:t>
            </a:r>
            <a:r>
              <a:rPr lang="en-US" sz="2199">
                <a:solidFill>
                  <a:srgbClr val="0F4662"/>
                </a:solidFill>
                <a:latin typeface="Quicksand"/>
                <a:ea typeface="Quicksand"/>
                <a:cs typeface="Quicksand"/>
                <a:sym typeface="Quicksand"/>
              </a:rPr>
              <a:t> curve significantly outperforms the diagonal, affirming its effectiveness in separating fraud from non-fraud cases.</a:t>
            </a:r>
          </a:p>
          <a:p>
            <a:pPr algn="l">
              <a:lnSpc>
                <a:spcPts val="3079"/>
              </a:lnSpc>
            </a:pPr>
          </a:p>
          <a:p>
            <a:pPr algn="l" marL="474979" indent="-237490" lvl="1">
              <a:lnSpc>
                <a:spcPts val="3079"/>
              </a:lnSpc>
              <a:buFont typeface="Arial"/>
              <a:buChar char="•"/>
            </a:pPr>
            <a:r>
              <a:rPr lang="en-US" sz="2199">
                <a:solidFill>
                  <a:srgbClr val="0F4662"/>
                </a:solidFill>
                <a:latin typeface="Quicksand"/>
                <a:ea typeface="Quicksand"/>
                <a:cs typeface="Quicksand"/>
                <a:sym typeface="Quicksand"/>
              </a:rPr>
              <a:t>However, </a:t>
            </a:r>
            <a:r>
              <a:rPr lang="en-US" b="true" sz="2199">
                <a:solidFill>
                  <a:srgbClr val="0F4662"/>
                </a:solidFill>
                <a:latin typeface="Quicksand Bold"/>
                <a:ea typeface="Quicksand Bold"/>
                <a:cs typeface="Quicksand Bold"/>
                <a:sym typeface="Quicksand Bold"/>
              </a:rPr>
              <a:t>Random Forest’s very high training accuracy (~99.7%) </a:t>
            </a:r>
            <a:r>
              <a:rPr lang="en-US" sz="2199">
                <a:solidFill>
                  <a:srgbClr val="0F4662"/>
                </a:solidFill>
                <a:latin typeface="Quicksand"/>
                <a:ea typeface="Quicksand"/>
                <a:cs typeface="Quicksand"/>
                <a:sym typeface="Quicksand"/>
              </a:rPr>
              <a:t>suggests potential overfitting, which can be mitigated through hyperparameter tuning or tree depth limitations</a:t>
            </a:r>
          </a:p>
          <a:p>
            <a:pPr algn="l">
              <a:lnSpc>
                <a:spcPts val="2800"/>
              </a:lnSpc>
            </a:pP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807378" y="599709"/>
            <a:ext cx="1490968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Conclusions</a:t>
            </a:r>
          </a:p>
        </p:txBody>
      </p:sp>
      <p:sp>
        <p:nvSpPr>
          <p:cNvPr name="TextBox 3" id="3"/>
          <p:cNvSpPr txBox="true"/>
          <p:nvPr/>
        </p:nvSpPr>
        <p:spPr>
          <a:xfrm rot="0">
            <a:off x="807378" y="2127663"/>
            <a:ext cx="17134764" cy="7376160"/>
          </a:xfrm>
          <a:prstGeom prst="rect">
            <a:avLst/>
          </a:prstGeom>
        </p:spPr>
        <p:txBody>
          <a:bodyPr anchor="t" rtlCol="false" tIns="0" lIns="0" bIns="0" rIns="0">
            <a:spAutoFit/>
          </a:bodyPr>
          <a:lstStyle/>
          <a:p>
            <a:pPr algn="l">
              <a:lnSpc>
                <a:spcPts val="3079"/>
              </a:lnSpc>
            </a:pPr>
            <a:r>
              <a:rPr lang="en-US" sz="2199" b="true">
                <a:solidFill>
                  <a:srgbClr val="0F4662"/>
                </a:solidFill>
                <a:latin typeface="Quicksand Bold"/>
                <a:ea typeface="Quicksand Bold"/>
                <a:cs typeface="Quicksand Bold"/>
                <a:sym typeface="Quicksand Bold"/>
              </a:rPr>
              <a:t>Key Insights for Fraud Detection</a:t>
            </a:r>
          </a:p>
          <a:p>
            <a:pPr algn="l">
              <a:lnSpc>
                <a:spcPts val="3079"/>
              </a:lnSpc>
            </a:pPr>
          </a:p>
          <a:p>
            <a:pPr algn="l">
              <a:lnSpc>
                <a:spcPts val="3079"/>
              </a:lnSpc>
            </a:pPr>
            <a:r>
              <a:rPr lang="en-US" sz="2199" b="true">
                <a:solidFill>
                  <a:srgbClr val="0F4662"/>
                </a:solidFill>
                <a:latin typeface="Quicksand Bold"/>
                <a:ea typeface="Quicksand Bold"/>
                <a:cs typeface="Quicksand Bold"/>
                <a:sym typeface="Quicksand Bold"/>
              </a:rPr>
              <a:t>Analyzing Historical Claim Data:</a:t>
            </a:r>
          </a:p>
          <a:p>
            <a:pPr algn="l" marL="474979" indent="-237490" lvl="1">
              <a:lnSpc>
                <a:spcPts val="3079"/>
              </a:lnSpc>
              <a:buFont typeface="Arial"/>
              <a:buChar char="•"/>
            </a:pPr>
            <a:r>
              <a:rPr lang="en-US" sz="2199">
                <a:solidFill>
                  <a:srgbClr val="0F4662"/>
                </a:solidFill>
                <a:latin typeface="Quicksand"/>
                <a:ea typeface="Quicksand"/>
                <a:cs typeface="Quicksand"/>
                <a:sym typeface="Quicksand"/>
              </a:rPr>
              <a:t>By examining features like claim amounts, incident severity, customer tenure, and claim types, we can identify patterns that suggest potential fraud. For example, high-value claims and certain customer profiles (e.g., self-employed or students) are often associated with higher fraud risk.</a:t>
            </a:r>
          </a:p>
          <a:p>
            <a:pPr algn="l" marL="474979" indent="-237490" lvl="1">
              <a:lnSpc>
                <a:spcPts val="3079"/>
              </a:lnSpc>
              <a:buFont typeface="Arial"/>
              <a:buChar char="•"/>
            </a:pPr>
            <a:r>
              <a:rPr lang="en-US" sz="2199">
                <a:solidFill>
                  <a:srgbClr val="0F4662"/>
                </a:solidFill>
                <a:latin typeface="Quicksand"/>
                <a:ea typeface="Quicksand"/>
                <a:cs typeface="Quicksand"/>
                <a:sym typeface="Quicksand"/>
              </a:rPr>
              <a:t>Feature engineering (e.g., creating interaction features like age-deductible interactions) can further enhance model performance in identifying fraudulent claims.</a:t>
            </a:r>
          </a:p>
          <a:p>
            <a:pPr algn="l">
              <a:lnSpc>
                <a:spcPts val="3079"/>
              </a:lnSpc>
            </a:pPr>
          </a:p>
          <a:p>
            <a:pPr algn="l">
              <a:lnSpc>
                <a:spcPts val="3079"/>
              </a:lnSpc>
            </a:pPr>
            <a:r>
              <a:rPr lang="en-US" sz="2199" b="true">
                <a:solidFill>
                  <a:srgbClr val="0F4662"/>
                </a:solidFill>
                <a:latin typeface="Quicksand Bold"/>
                <a:ea typeface="Quicksand Bold"/>
                <a:cs typeface="Quicksand Bold"/>
                <a:sym typeface="Quicksand Bold"/>
              </a:rPr>
              <a:t>Most</a:t>
            </a:r>
            <a:r>
              <a:rPr lang="en-US" sz="2199" b="true">
                <a:solidFill>
                  <a:srgbClr val="0F4662"/>
                </a:solidFill>
                <a:latin typeface="Quicksand Bold"/>
                <a:ea typeface="Quicksand Bold"/>
                <a:cs typeface="Quicksand Bold"/>
                <a:sym typeface="Quicksand Bold"/>
              </a:rPr>
              <a:t> Predictive Features for Fraudulent Behavior:</a:t>
            </a: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Incident Severity (Minor Damage): </a:t>
            </a:r>
            <a:r>
              <a:rPr lang="en-US" sz="2199">
                <a:solidFill>
                  <a:srgbClr val="0F4662"/>
                </a:solidFill>
                <a:latin typeface="Quicksand"/>
                <a:ea typeface="Quicksand"/>
                <a:cs typeface="Quicksand"/>
                <a:sym typeface="Quicksand"/>
              </a:rPr>
              <a:t>This feature is highly predictive of fraudulent claims</a:t>
            </a:r>
            <a:r>
              <a:rPr lang="en-US" b="true" sz="2199">
                <a:solidFill>
                  <a:srgbClr val="0F4662"/>
                </a:solidFill>
                <a:latin typeface="Quicksand Bold"/>
                <a:ea typeface="Quicksand Bold"/>
                <a:cs typeface="Quicksand Bold"/>
                <a:sym typeface="Quicksand Bold"/>
              </a:rPr>
              <a:t>.</a:t>
            </a: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Property Claims: </a:t>
            </a:r>
            <a:r>
              <a:rPr lang="en-US" sz="2199">
                <a:solidFill>
                  <a:srgbClr val="0F4662"/>
                </a:solidFill>
                <a:latin typeface="Quicksand"/>
                <a:ea typeface="Quicksand"/>
                <a:cs typeface="Quicksand"/>
                <a:sym typeface="Quicksand"/>
              </a:rPr>
              <a:t>Claims involving property damage are strongly associated with fraud</a:t>
            </a:r>
            <a:r>
              <a:rPr lang="en-US" b="true" sz="2199">
                <a:solidFill>
                  <a:srgbClr val="0F4662"/>
                </a:solidFill>
                <a:latin typeface="Quicksand Bold"/>
                <a:ea typeface="Quicksand Bold"/>
                <a:cs typeface="Quicksand Bold"/>
                <a:sym typeface="Quicksand Bold"/>
              </a:rPr>
              <a:t>.</a:t>
            </a: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Customer Tenure: </a:t>
            </a:r>
            <a:r>
              <a:rPr lang="en-US" sz="2199">
                <a:solidFill>
                  <a:srgbClr val="0F4662"/>
                </a:solidFill>
                <a:latin typeface="Quicksand"/>
                <a:ea typeface="Quicksand"/>
                <a:cs typeface="Quicksand"/>
                <a:sym typeface="Quicksand"/>
              </a:rPr>
              <a:t>Newer customers are more likely to file fraudulent claims than long-term customers</a:t>
            </a:r>
            <a:r>
              <a:rPr lang="en-US" b="true" sz="2199">
                <a:solidFill>
                  <a:srgbClr val="0F4662"/>
                </a:solidFill>
                <a:latin typeface="Quicksand Bold"/>
                <a:ea typeface="Quicksand Bold"/>
                <a:cs typeface="Quicksand Bold"/>
                <a:sym typeface="Quicksand Bold"/>
              </a:rPr>
              <a:t>.</a:t>
            </a: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Hobbies </a:t>
            </a:r>
            <a:r>
              <a:rPr lang="en-US" b="true" sz="2199">
                <a:solidFill>
                  <a:srgbClr val="0F4662"/>
                </a:solidFill>
                <a:latin typeface="Quicksand Bold"/>
                <a:ea typeface="Quicksand Bold"/>
                <a:cs typeface="Quicksand Bold"/>
                <a:sym typeface="Quicksand Bold"/>
              </a:rPr>
              <a:t>and Occupation: </a:t>
            </a:r>
            <a:r>
              <a:rPr lang="en-US" sz="2199">
                <a:solidFill>
                  <a:srgbClr val="0F4662"/>
                </a:solidFill>
                <a:latin typeface="Quicksand"/>
                <a:ea typeface="Quicksand"/>
                <a:cs typeface="Quicksand"/>
                <a:sym typeface="Quicksand"/>
              </a:rPr>
              <a:t>Certain hobbies and occupations (like students and unemployed) correlate with increased fraud risk.</a:t>
            </a:r>
          </a:p>
          <a:p>
            <a:pPr algn="l">
              <a:lnSpc>
                <a:spcPts val="3079"/>
              </a:lnSpc>
            </a:pPr>
          </a:p>
          <a:p>
            <a:pPr algn="l">
              <a:lnSpc>
                <a:spcPts val="3079"/>
              </a:lnSpc>
            </a:pPr>
            <a:r>
              <a:rPr lang="en-US" sz="2199" b="true">
                <a:solidFill>
                  <a:srgbClr val="0F4662"/>
                </a:solidFill>
                <a:latin typeface="Quicksand Bold"/>
                <a:ea typeface="Quicksand Bold"/>
                <a:cs typeface="Quicksand Bold"/>
                <a:sym typeface="Quicksand Bold"/>
              </a:rPr>
              <a:t>Predicting Fraud for Incoming Claims:</a:t>
            </a:r>
          </a:p>
          <a:p>
            <a:pPr algn="l" marL="474979" indent="-237490" lvl="1">
              <a:lnSpc>
                <a:spcPts val="3079"/>
              </a:lnSpc>
              <a:buFont typeface="Arial"/>
              <a:buChar char="•"/>
            </a:pPr>
            <a:r>
              <a:rPr lang="en-US" sz="2199">
                <a:solidFill>
                  <a:srgbClr val="0F4662"/>
                </a:solidFill>
                <a:latin typeface="Quicksand"/>
                <a:ea typeface="Quicksand"/>
                <a:cs typeface="Quicksand"/>
                <a:sym typeface="Quicksand"/>
              </a:rPr>
              <a:t>Based on historical data, models like Random Forest and Logistic Regression can accurately predict the likelihood of fraud in new claims. The Random Forest model showed an AUC of 0.90, confirming its effectiveness in fraud detection</a:t>
            </a:r>
            <a:r>
              <a:rPr lang="en-US" b="true" sz="2199">
                <a:solidFill>
                  <a:srgbClr val="0F4662"/>
                </a:solidFill>
                <a:latin typeface="Quicksand Bold"/>
                <a:ea typeface="Quicksand Bold"/>
                <a:cs typeface="Quicksand Bold"/>
                <a:sym typeface="Quicksand Bold"/>
              </a:rPr>
              <a:t>.</a:t>
            </a:r>
          </a:p>
          <a:p>
            <a:pPr algn="l">
              <a:lnSpc>
                <a:spcPts val="2800"/>
              </a:lnSpc>
            </a:pPr>
          </a:p>
        </p:txBody>
      </p:sp>
    </p:spTree>
  </p:cSld>
  <p:clrMapOvr>
    <a:masterClrMapping/>
  </p:clrMapOvr>
</p:sld>
</file>

<file path=ppt/slides/slide2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807378" y="599709"/>
            <a:ext cx="1490968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Conclusions</a:t>
            </a:r>
          </a:p>
        </p:txBody>
      </p:sp>
      <p:sp>
        <p:nvSpPr>
          <p:cNvPr name="TextBox 3" id="3"/>
          <p:cNvSpPr txBox="true"/>
          <p:nvPr/>
        </p:nvSpPr>
        <p:spPr>
          <a:xfrm rot="0">
            <a:off x="807378" y="2127663"/>
            <a:ext cx="17134764" cy="3896995"/>
          </a:xfrm>
          <a:prstGeom prst="rect">
            <a:avLst/>
          </a:prstGeom>
        </p:spPr>
        <p:txBody>
          <a:bodyPr anchor="t" rtlCol="false" tIns="0" lIns="0" bIns="0" rIns="0">
            <a:spAutoFit/>
          </a:bodyPr>
          <a:lstStyle/>
          <a:p>
            <a:pPr algn="l">
              <a:lnSpc>
                <a:spcPts val="3079"/>
              </a:lnSpc>
            </a:pPr>
            <a:r>
              <a:rPr lang="en-US" sz="2199" b="true">
                <a:solidFill>
                  <a:srgbClr val="0F4662"/>
                </a:solidFill>
                <a:latin typeface="Quicksand Bold"/>
                <a:ea typeface="Quicksand Bold"/>
                <a:cs typeface="Quicksand Bold"/>
                <a:sym typeface="Quicksand Bold"/>
              </a:rPr>
              <a:t>Improving Fraud Detection:</a:t>
            </a:r>
          </a:p>
          <a:p>
            <a:pPr algn="l">
              <a:lnSpc>
                <a:spcPts val="3079"/>
              </a:lnSpc>
            </a:pP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Feature Importance</a:t>
            </a:r>
            <a:r>
              <a:rPr lang="en-US" sz="2199">
                <a:solidFill>
                  <a:srgbClr val="0F4662"/>
                </a:solidFill>
                <a:latin typeface="Quicksand"/>
                <a:ea typeface="Quicksand"/>
                <a:cs typeface="Quicksand"/>
                <a:sym typeface="Quicksand"/>
              </a:rPr>
              <a:t>: Key features like </a:t>
            </a:r>
            <a:r>
              <a:rPr lang="en-US" b="true" sz="2199">
                <a:solidFill>
                  <a:srgbClr val="0F4662"/>
                </a:solidFill>
                <a:latin typeface="Quicksand Bold"/>
                <a:ea typeface="Quicksand Bold"/>
                <a:cs typeface="Quicksand Bold"/>
                <a:sym typeface="Quicksand Bold"/>
              </a:rPr>
              <a:t>incident severity and property claims</a:t>
            </a:r>
            <a:r>
              <a:rPr lang="en-US" sz="2199">
                <a:solidFill>
                  <a:srgbClr val="0F4662"/>
                </a:solidFill>
                <a:latin typeface="Quicksand"/>
                <a:ea typeface="Quicksand"/>
                <a:cs typeface="Quicksand"/>
                <a:sym typeface="Quicksand"/>
              </a:rPr>
              <a:t> should be prioritized for future models.</a:t>
            </a: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Sensitivity vs Specificity</a:t>
            </a:r>
            <a:r>
              <a:rPr lang="en-US" sz="2199">
                <a:solidFill>
                  <a:srgbClr val="0F4662"/>
                </a:solidFill>
                <a:latin typeface="Quicksand"/>
                <a:ea typeface="Quicksand"/>
                <a:cs typeface="Quicksand"/>
                <a:sym typeface="Quicksand"/>
              </a:rPr>
              <a:t>: The model has high specificity but low sensitivity, indicating missed fraudulent claims. Adjusting the cutoff threshold can improve sensitivity.</a:t>
            </a: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Precision-Recall Balance</a:t>
            </a:r>
            <a:r>
              <a:rPr lang="en-US" sz="2199">
                <a:solidFill>
                  <a:srgbClr val="0F4662"/>
                </a:solidFill>
                <a:latin typeface="Quicksand"/>
                <a:ea typeface="Quicksand"/>
                <a:cs typeface="Quicksand"/>
                <a:sym typeface="Quicksand"/>
              </a:rPr>
              <a:t>: Precision-Recall curves highlight the need to balance precision and recall, especially in imbalanced fraud datasets.</a:t>
            </a:r>
          </a:p>
          <a:p>
            <a:pPr algn="l" marL="474979" indent="-237490" lvl="1">
              <a:lnSpc>
                <a:spcPts val="3079"/>
              </a:lnSpc>
              <a:buFont typeface="Arial"/>
              <a:buChar char="•"/>
            </a:pPr>
            <a:r>
              <a:rPr lang="en-US" b="true" sz="2199">
                <a:solidFill>
                  <a:srgbClr val="0F4662"/>
                </a:solidFill>
                <a:latin typeface="Quicksand Bold"/>
                <a:ea typeface="Quicksand Bold"/>
                <a:cs typeface="Quicksand Bold"/>
                <a:sym typeface="Quicksand Bold"/>
              </a:rPr>
              <a:t>Overfitting</a:t>
            </a:r>
            <a:r>
              <a:rPr lang="en-US" sz="2199">
                <a:solidFill>
                  <a:srgbClr val="0F4662"/>
                </a:solidFill>
                <a:latin typeface="Quicksand"/>
                <a:ea typeface="Quicksand"/>
                <a:cs typeface="Quicksand"/>
                <a:sym typeface="Quicksand"/>
              </a:rPr>
              <a:t>: The model’s high training accuracy suggests overfitting. Hyperparameter tuning and cross-validation should be employed to mitigate this issue.</a:t>
            </a:r>
          </a:p>
          <a:p>
            <a:pPr algn="l">
              <a:lnSpc>
                <a:spcPts val="3079"/>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163754" y="4036492"/>
            <a:ext cx="9960491" cy="254317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Our project aims to build a model to classify insurance claims as either fraudulent or legitimate based on historical claim details and customer profiles. By using features such as claim amounts, customer profiles, claim types and approval times, the company aims to predict the claims that are likely to be fraudulent before they are approved.</a:t>
            </a:r>
          </a:p>
        </p:txBody>
      </p:sp>
      <p:sp>
        <p:nvSpPr>
          <p:cNvPr name="AutoShape 3" id="3"/>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8505510" y="1954405"/>
            <a:ext cx="9330689" cy="7020526"/>
            <a:chOff x="0" y="0"/>
            <a:chExt cx="12440918" cy="9360701"/>
          </a:xfrm>
        </p:grpSpPr>
        <p:pic>
          <p:nvPicPr>
            <p:cNvPr name="Picture 6" id="6"/>
            <p:cNvPicPr>
              <a:picLocks noChangeAspect="true"/>
            </p:cNvPicPr>
            <p:nvPr/>
          </p:nvPicPr>
          <p:blipFill>
            <a:blip r:embed="rId2"/>
            <a:srcRect l="12897" t="0" r="12897" b="0"/>
            <a:stretch>
              <a:fillRect/>
            </a:stretch>
          </p:blipFill>
          <p:spPr>
            <a:xfrm flipH="false" flipV="false">
              <a:off x="0" y="0"/>
              <a:ext cx="12440918" cy="9360701"/>
            </a:xfrm>
            <a:prstGeom prst="rect">
              <a:avLst/>
            </a:prstGeom>
          </p:spPr>
        </p:pic>
      </p:grpSp>
      <p:sp>
        <p:nvSpPr>
          <p:cNvPr name="Freeform 7" id="7"/>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Background Project</a:t>
            </a:r>
          </a:p>
        </p:txBody>
      </p:sp>
      <p:sp>
        <p:nvSpPr>
          <p:cNvPr name="TextBox 9" id="9"/>
          <p:cNvSpPr txBox="true"/>
          <p:nvPr/>
        </p:nvSpPr>
        <p:spPr>
          <a:xfrm rot="0">
            <a:off x="1028700" y="3386084"/>
            <a:ext cx="6938067" cy="5114925"/>
          </a:xfrm>
          <a:prstGeom prst="rect">
            <a:avLst/>
          </a:prstGeom>
        </p:spPr>
        <p:txBody>
          <a:bodyPr anchor="t" rtlCol="false" tIns="0" lIns="0" bIns="0" rIns="0">
            <a:spAutoFit/>
          </a:bodyPr>
          <a:lstStyle/>
          <a:p>
            <a:pPr algn="l" marL="0" indent="0" lvl="0">
              <a:lnSpc>
                <a:spcPts val="4079"/>
              </a:lnSpc>
            </a:pPr>
            <a:r>
              <a:rPr lang="en-US" sz="2400">
                <a:solidFill>
                  <a:srgbClr val="0F4662"/>
                </a:solidFill>
                <a:latin typeface="Quicksand"/>
                <a:ea typeface="Quicksand"/>
                <a:cs typeface="Quicksand"/>
                <a:sym typeface="Quicksand"/>
              </a:rPr>
              <a:t>Global Insure, an insurance company, is facing significant financial losses due to fraudulent claims. The current manual inspection process for identifying fraudulent claims is inefficient and time-consuming. The goal is to use a data-driven approach to classify claims as either fraudulent or legitimate early in the approval process. This will help minimize financial losses and improve the efficiency of the claims handling process.</a:t>
            </a:r>
          </a:p>
          <a:p>
            <a:pPr algn="l" marL="0" indent="0" lvl="0">
              <a:lnSpc>
                <a:spcPts val="4079"/>
              </a:lnSpc>
            </a:pPr>
          </a:p>
        </p:txBody>
      </p:sp>
      <p:sp>
        <p:nvSpPr>
          <p:cNvPr name="TextBox 10" id="10"/>
          <p:cNvSpPr txBox="true"/>
          <p:nvPr/>
        </p:nvSpPr>
        <p:spPr>
          <a:xfrm rot="0">
            <a:off x="1028700" y="2823184"/>
            <a:ext cx="693806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Case Study: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038622" y="4099272"/>
            <a:ext cx="4210757" cy="3273864"/>
          </a:xfrm>
          <a:custGeom>
            <a:avLst/>
            <a:gdLst/>
            <a:ahLst/>
            <a:cxnLst/>
            <a:rect r="r" b="b" t="t" l="l"/>
            <a:pathLst>
              <a:path h="3273864" w="4210757">
                <a:moveTo>
                  <a:pt x="0" y="0"/>
                </a:moveTo>
                <a:lnTo>
                  <a:pt x="4210756" y="0"/>
                </a:lnTo>
                <a:lnTo>
                  <a:pt x="4210756"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2027699" y="5114925"/>
            <a:ext cx="4344915" cy="0"/>
          </a:xfrm>
          <a:prstGeom prst="line">
            <a:avLst/>
          </a:prstGeom>
          <a:ln cap="flat" w="57150">
            <a:solidFill>
              <a:srgbClr val="7994A0"/>
            </a:solidFill>
            <a:prstDash val="solid"/>
            <a:headEnd type="none" len="sm" w="sm"/>
            <a:tailEnd type="none" len="sm" w="sm"/>
          </a:ln>
        </p:spPr>
      </p:sp>
      <p:sp>
        <p:nvSpPr>
          <p:cNvPr name="AutoShape 4" id="4"/>
          <p:cNvSpPr/>
          <p:nvPr/>
        </p:nvSpPr>
        <p:spPr>
          <a:xfrm>
            <a:off x="12072549" y="5172075"/>
            <a:ext cx="4346753" cy="0"/>
          </a:xfrm>
          <a:prstGeom prst="line">
            <a:avLst/>
          </a:prstGeom>
          <a:ln cap="flat" w="57150">
            <a:solidFill>
              <a:srgbClr val="7994A0"/>
            </a:solidFill>
            <a:prstDash val="solid"/>
            <a:headEnd type="none" len="sm" w="sm"/>
            <a:tailEnd type="none" len="sm" w="sm"/>
          </a:ln>
        </p:spPr>
      </p:sp>
      <p:sp>
        <p:nvSpPr>
          <p:cNvPr name="AutoShape 5" id="5"/>
          <p:cNvSpPr/>
          <p:nvPr/>
        </p:nvSpPr>
        <p:spPr>
          <a:xfrm flipV="true">
            <a:off x="1660540" y="8483796"/>
            <a:ext cx="4716390" cy="0"/>
          </a:xfrm>
          <a:prstGeom prst="line">
            <a:avLst/>
          </a:prstGeom>
          <a:ln cap="flat" w="57150">
            <a:solidFill>
              <a:srgbClr val="7994A0"/>
            </a:solidFill>
            <a:prstDash val="solid"/>
            <a:headEnd type="none" len="sm" w="sm"/>
            <a:tailEnd type="none" len="sm" w="sm"/>
          </a:ln>
        </p:spPr>
      </p:sp>
      <p:sp>
        <p:nvSpPr>
          <p:cNvPr name="TextBox 6" id="6"/>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Analysis</a:t>
            </a:r>
          </a:p>
        </p:txBody>
      </p:sp>
      <p:sp>
        <p:nvSpPr>
          <p:cNvPr name="TextBox 7" id="7"/>
          <p:cNvSpPr txBox="true"/>
          <p:nvPr/>
        </p:nvSpPr>
        <p:spPr>
          <a:xfrm rot="0">
            <a:off x="1024384" y="3595524"/>
            <a:ext cx="5348229" cy="1253490"/>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F4662"/>
                </a:solidFill>
                <a:latin typeface="Quicksand"/>
                <a:ea typeface="Quicksand"/>
                <a:cs typeface="Quicksand"/>
                <a:sym typeface="Quicksand"/>
              </a:rPr>
              <a:t>analyse historical claim data to detect patterns that indicate fraudulent claims</a:t>
            </a:r>
          </a:p>
        </p:txBody>
      </p:sp>
      <p:sp>
        <p:nvSpPr>
          <p:cNvPr name="TextBox 8" id="8"/>
          <p:cNvSpPr txBox="true"/>
          <p:nvPr/>
        </p:nvSpPr>
        <p:spPr>
          <a:xfrm rot="0">
            <a:off x="1024384" y="3161819"/>
            <a:ext cx="5348229"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Detect Patterns</a:t>
            </a:r>
          </a:p>
        </p:txBody>
      </p:sp>
      <p:sp>
        <p:nvSpPr>
          <p:cNvPr name="TextBox 9" id="9"/>
          <p:cNvSpPr txBox="true"/>
          <p:nvPr/>
        </p:nvSpPr>
        <p:spPr>
          <a:xfrm rot="0">
            <a:off x="11911071" y="3635585"/>
            <a:ext cx="5348229" cy="1672590"/>
          </a:xfrm>
          <a:prstGeom prst="rect">
            <a:avLst/>
          </a:prstGeom>
        </p:spPr>
        <p:txBody>
          <a:bodyPr anchor="t" rtlCol="false" tIns="0" lIns="0" bIns="0" rIns="0">
            <a:spAutoFit/>
          </a:bodyPr>
          <a:lstStyle/>
          <a:p>
            <a:pPr algn="l">
              <a:lnSpc>
                <a:spcPts val="3359"/>
              </a:lnSpc>
            </a:pPr>
            <a:r>
              <a:rPr lang="en-US" sz="2400">
                <a:solidFill>
                  <a:srgbClr val="0F4662"/>
                </a:solidFill>
                <a:latin typeface="Quicksand"/>
                <a:ea typeface="Quicksand"/>
                <a:cs typeface="Quicksand"/>
                <a:sym typeface="Quicksand"/>
              </a:rPr>
              <a:t>Based on past data, can we predict the likelihood of fraud for an incoming claim? </a:t>
            </a:r>
          </a:p>
          <a:p>
            <a:pPr algn="l" marL="0" indent="0" lvl="0">
              <a:lnSpc>
                <a:spcPts val="3359"/>
              </a:lnSpc>
              <a:spcBef>
                <a:spcPct val="0"/>
              </a:spcBef>
            </a:pPr>
          </a:p>
        </p:txBody>
      </p:sp>
      <p:sp>
        <p:nvSpPr>
          <p:cNvPr name="TextBox 10" id="10"/>
          <p:cNvSpPr txBox="true"/>
          <p:nvPr/>
        </p:nvSpPr>
        <p:spPr>
          <a:xfrm rot="0">
            <a:off x="11911071" y="3161819"/>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Predict a fraud !</a:t>
            </a:r>
          </a:p>
        </p:txBody>
      </p:sp>
      <p:sp>
        <p:nvSpPr>
          <p:cNvPr name="TextBox 11" id="11"/>
          <p:cNvSpPr txBox="true"/>
          <p:nvPr/>
        </p:nvSpPr>
        <p:spPr>
          <a:xfrm rot="0">
            <a:off x="1024384" y="6990424"/>
            <a:ext cx="5352545" cy="834390"/>
          </a:xfrm>
          <a:prstGeom prst="rect">
            <a:avLst/>
          </a:prstGeom>
        </p:spPr>
        <p:txBody>
          <a:bodyPr anchor="t" rtlCol="false" tIns="0" lIns="0" bIns="0" rIns="0">
            <a:spAutoFit/>
          </a:bodyPr>
          <a:lstStyle/>
          <a:p>
            <a:pPr algn="r" marL="0" indent="0" lvl="0">
              <a:lnSpc>
                <a:spcPts val="3359"/>
              </a:lnSpc>
              <a:spcBef>
                <a:spcPct val="0"/>
              </a:spcBef>
            </a:pPr>
            <a:r>
              <a:rPr lang="en-US" sz="2400">
                <a:solidFill>
                  <a:srgbClr val="0F4662"/>
                </a:solidFill>
                <a:latin typeface="Quicksand"/>
                <a:ea typeface="Quicksand"/>
                <a:cs typeface="Quicksand"/>
                <a:sym typeface="Quicksand"/>
              </a:rPr>
              <a:t>Which features can help us detect the patterns of fraud?</a:t>
            </a:r>
          </a:p>
        </p:txBody>
      </p:sp>
      <p:sp>
        <p:nvSpPr>
          <p:cNvPr name="TextBox 12" id="12"/>
          <p:cNvSpPr txBox="true"/>
          <p:nvPr/>
        </p:nvSpPr>
        <p:spPr>
          <a:xfrm rot="0">
            <a:off x="1024384" y="6556719"/>
            <a:ext cx="5352545"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F4662"/>
                </a:solidFill>
                <a:latin typeface="Quicksand Bold"/>
                <a:ea typeface="Quicksand Bold"/>
                <a:cs typeface="Quicksand Bold"/>
                <a:sym typeface="Quicksand Bold"/>
              </a:rPr>
              <a:t>Features Predicting Patterns</a:t>
            </a:r>
          </a:p>
        </p:txBody>
      </p:sp>
      <p:sp>
        <p:nvSpPr>
          <p:cNvPr name="Freeform 13" id="1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11906603" y="6556719"/>
            <a:ext cx="5348229" cy="9861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How to Improve Fraud detection?</a:t>
            </a:r>
          </a:p>
        </p:txBody>
      </p:sp>
      <p:sp>
        <p:nvSpPr>
          <p:cNvPr name="TextBox 16" id="16"/>
          <p:cNvSpPr txBox="true"/>
          <p:nvPr/>
        </p:nvSpPr>
        <p:spPr>
          <a:xfrm rot="0">
            <a:off x="11911071" y="7523824"/>
            <a:ext cx="5348229" cy="1672590"/>
          </a:xfrm>
          <a:prstGeom prst="rect">
            <a:avLst/>
          </a:prstGeom>
        </p:spPr>
        <p:txBody>
          <a:bodyPr anchor="t" rtlCol="false" tIns="0" lIns="0" bIns="0" rIns="0">
            <a:spAutoFit/>
          </a:bodyPr>
          <a:lstStyle/>
          <a:p>
            <a:pPr algn="l">
              <a:lnSpc>
                <a:spcPts val="3359"/>
              </a:lnSpc>
            </a:pPr>
            <a:r>
              <a:rPr lang="en-US" sz="2400">
                <a:solidFill>
                  <a:srgbClr val="0F4662"/>
                </a:solidFill>
                <a:latin typeface="Quicksand"/>
                <a:ea typeface="Quicksand"/>
                <a:cs typeface="Quicksand"/>
                <a:sym typeface="Quicksand"/>
              </a:rPr>
              <a:t>What insights can be drawn from the model that can help in improving the fraud detection process?</a:t>
            </a:r>
          </a:p>
          <a:p>
            <a:pPr algn="l" marL="0" indent="0" lvl="0">
              <a:lnSpc>
                <a:spcPts val="3359"/>
              </a:lnSpc>
              <a:spcBef>
                <a:spcPct val="0"/>
              </a:spcBef>
            </a:pPr>
          </a:p>
        </p:txBody>
      </p:sp>
      <p:sp>
        <p:nvSpPr>
          <p:cNvPr name="AutoShape 17" id="17"/>
          <p:cNvSpPr/>
          <p:nvPr/>
        </p:nvSpPr>
        <p:spPr>
          <a:xfrm flipV="true">
            <a:off x="11911071" y="9066874"/>
            <a:ext cx="4716390" cy="0"/>
          </a:xfrm>
          <a:prstGeom prst="line">
            <a:avLst/>
          </a:prstGeom>
          <a:ln cap="flat" w="57150">
            <a:solidFill>
              <a:srgbClr val="7994A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5764" cy="6426664"/>
            <a:chOff x="0" y="0"/>
            <a:chExt cx="1418473" cy="1692619"/>
          </a:xfrm>
        </p:grpSpPr>
        <p:sp>
          <p:nvSpPr>
            <p:cNvPr name="Freeform 3" id="3"/>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405199" y="2877488"/>
            <a:ext cx="2348889" cy="2348889"/>
          </a:xfrm>
          <a:custGeom>
            <a:avLst/>
            <a:gdLst/>
            <a:ahLst/>
            <a:cxnLst/>
            <a:rect r="r" b="b" t="t" l="l"/>
            <a:pathLst>
              <a:path h="2348889" w="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456695"/>
            <a:ext cx="5385764" cy="6426664"/>
            <a:chOff x="0" y="0"/>
            <a:chExt cx="1418473" cy="1692619"/>
          </a:xfrm>
        </p:grpSpPr>
        <p:sp>
          <p:nvSpPr>
            <p:cNvPr name="Freeform 7" id="7"/>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7984503" y="2877488"/>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015475" y="2456695"/>
            <a:ext cx="5385764" cy="6426664"/>
            <a:chOff x="0" y="0"/>
            <a:chExt cx="1418473" cy="1692619"/>
          </a:xfrm>
        </p:grpSpPr>
        <p:sp>
          <p:nvSpPr>
            <p:cNvPr name="Freeform 11" id="11"/>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2" id="12"/>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13" id="13"/>
          <p:cNvSpPr/>
          <p:nvPr/>
        </p:nvSpPr>
        <p:spPr>
          <a:xfrm flipH="false" flipV="false" rot="0">
            <a:off x="13595029" y="3088463"/>
            <a:ext cx="2226655" cy="2226655"/>
          </a:xfrm>
          <a:custGeom>
            <a:avLst/>
            <a:gdLst/>
            <a:ahLst/>
            <a:cxnLst/>
            <a:rect r="r" b="b" t="t" l="l"/>
            <a:pathLst>
              <a:path h="2226655" w="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599709"/>
            <a:ext cx="811530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Project Objectives</a:t>
            </a:r>
          </a:p>
        </p:txBody>
      </p:sp>
      <p:sp>
        <p:nvSpPr>
          <p:cNvPr name="TextBox 15" id="15"/>
          <p:cNvSpPr txBox="true"/>
          <p:nvPr/>
        </p:nvSpPr>
        <p:spPr>
          <a:xfrm rot="0">
            <a:off x="1028700" y="6127882"/>
            <a:ext cx="5101887"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Build a machine learning model to classify insurance claims as fraudulent or legitimate, improving early detection and reducing financial losses.</a:t>
            </a:r>
          </a:p>
        </p:txBody>
      </p:sp>
      <p:sp>
        <p:nvSpPr>
          <p:cNvPr name="TextBox 16" id="16"/>
          <p:cNvSpPr txBox="true"/>
          <p:nvPr/>
        </p:nvSpPr>
        <p:spPr>
          <a:xfrm rot="0">
            <a:off x="1028700" y="558049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Predicting Fraudulent Claims</a:t>
            </a:r>
          </a:p>
        </p:txBody>
      </p:sp>
      <p:sp>
        <p:nvSpPr>
          <p:cNvPr name="TextBox 17" id="17"/>
          <p:cNvSpPr txBox="true"/>
          <p:nvPr/>
        </p:nvSpPr>
        <p:spPr>
          <a:xfrm rot="0">
            <a:off x="6593057" y="6137407"/>
            <a:ext cx="5243825" cy="2325159"/>
          </a:xfrm>
          <a:prstGeom prst="rect">
            <a:avLst/>
          </a:prstGeom>
        </p:spPr>
        <p:txBody>
          <a:bodyPr anchor="t" rtlCol="false" tIns="0" lIns="0" bIns="0" rIns="0">
            <a:spAutoFit/>
          </a:bodyPr>
          <a:lstStyle/>
          <a:p>
            <a:pPr algn="l" marL="473507" indent="-236753" lvl="1">
              <a:lnSpc>
                <a:spcPts val="3728"/>
              </a:lnSpc>
              <a:buFont typeface="Arial"/>
              <a:buChar char="•"/>
            </a:pPr>
            <a:r>
              <a:rPr lang="en-US" sz="2193">
                <a:solidFill>
                  <a:srgbClr val="0F4662"/>
                </a:solidFill>
                <a:latin typeface="Quicksand"/>
                <a:ea typeface="Quicksand"/>
                <a:cs typeface="Quicksand"/>
                <a:sym typeface="Quicksand"/>
              </a:rPr>
              <a:t>Use historical claim data, customer profiles, and claim types as features to train the model, enhancing its ability to recognize patterns indicative of fraud.</a:t>
            </a:r>
          </a:p>
        </p:txBody>
      </p:sp>
      <p:sp>
        <p:nvSpPr>
          <p:cNvPr name="TextBox 18" id="18"/>
          <p:cNvSpPr txBox="true"/>
          <p:nvPr/>
        </p:nvSpPr>
        <p:spPr>
          <a:xfrm rot="0">
            <a:off x="6593057" y="558049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Leveraging Key Features</a:t>
            </a:r>
          </a:p>
        </p:txBody>
      </p:sp>
      <p:sp>
        <p:nvSpPr>
          <p:cNvPr name="TextBox 19" id="19"/>
          <p:cNvSpPr txBox="true"/>
          <p:nvPr/>
        </p:nvSpPr>
        <p:spPr>
          <a:xfrm rot="0">
            <a:off x="12160732" y="558049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Optimizing Claim Approval</a:t>
            </a:r>
          </a:p>
        </p:txBody>
      </p:sp>
      <p:sp>
        <p:nvSpPr>
          <p:cNvPr name="AutoShape 20" id="20"/>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TextBox 21" id="21"/>
          <p:cNvSpPr txBox="true"/>
          <p:nvPr/>
        </p:nvSpPr>
        <p:spPr>
          <a:xfrm rot="0">
            <a:off x="12160732" y="6137407"/>
            <a:ext cx="5243825" cy="1855134"/>
          </a:xfrm>
          <a:prstGeom prst="rect">
            <a:avLst/>
          </a:prstGeom>
        </p:spPr>
        <p:txBody>
          <a:bodyPr anchor="t" rtlCol="false" tIns="0" lIns="0" bIns="0" rIns="0">
            <a:spAutoFit/>
          </a:bodyPr>
          <a:lstStyle/>
          <a:p>
            <a:pPr algn="l" marL="473507" indent="-236753" lvl="1">
              <a:lnSpc>
                <a:spcPts val="3728"/>
              </a:lnSpc>
              <a:buFont typeface="Arial"/>
              <a:buChar char="•"/>
            </a:pPr>
            <a:r>
              <a:rPr lang="en-US" sz="2193">
                <a:solidFill>
                  <a:srgbClr val="0F4662"/>
                </a:solidFill>
                <a:latin typeface="Quicksand"/>
                <a:ea typeface="Quicksand"/>
                <a:cs typeface="Quicksand"/>
                <a:sym typeface="Quicksand"/>
              </a:rPr>
              <a:t>Enable proactive fraud detection before claims are approved, streamlining the process and minimizing manual inspections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915073"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t="0" r="-56349" b="0"/>
              </a:stretch>
            </a:blipFill>
          </p:spPr>
        </p:sp>
      </p:grpSp>
      <p:sp>
        <p:nvSpPr>
          <p:cNvPr name="TextBox 7" id="7"/>
          <p:cNvSpPr txBox="true"/>
          <p:nvPr/>
        </p:nvSpPr>
        <p:spPr>
          <a:xfrm rot="0">
            <a:off x="1028700" y="599709"/>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8" id="8"/>
          <p:cNvSpPr txBox="true"/>
          <p:nvPr/>
        </p:nvSpPr>
        <p:spPr>
          <a:xfrm rot="0">
            <a:off x="1028700" y="2815527"/>
            <a:ext cx="10527757" cy="4857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Preprocessing the data to g</a:t>
            </a:r>
            <a:r>
              <a:rPr lang="en-US" sz="2400">
                <a:solidFill>
                  <a:srgbClr val="0F4662"/>
                </a:solidFill>
                <a:latin typeface="Quicksand"/>
                <a:ea typeface="Quicksand"/>
                <a:cs typeface="Quicksand"/>
                <a:sym typeface="Quicksand"/>
              </a:rPr>
              <a:t>et it ready for analysis</a:t>
            </a:r>
          </a:p>
        </p:txBody>
      </p:sp>
      <p:sp>
        <p:nvSpPr>
          <p:cNvPr name="TextBox 9" id="9"/>
          <p:cNvSpPr txBox="true"/>
          <p:nvPr/>
        </p:nvSpPr>
        <p:spPr>
          <a:xfrm rot="0">
            <a:off x="1028700" y="2162747"/>
            <a:ext cx="1052775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Data Preparation:</a:t>
            </a:r>
          </a:p>
        </p:txBody>
      </p:sp>
      <p:sp>
        <p:nvSpPr>
          <p:cNvPr name="TextBox 10" id="10"/>
          <p:cNvSpPr txBox="true"/>
          <p:nvPr/>
        </p:nvSpPr>
        <p:spPr>
          <a:xfrm rot="0">
            <a:off x="1028700" y="3692107"/>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Data Cleaning:</a:t>
            </a:r>
          </a:p>
        </p:txBody>
      </p:sp>
      <p:sp>
        <p:nvSpPr>
          <p:cNvPr name="TextBox 11" id="11"/>
          <p:cNvSpPr txBox="true"/>
          <p:nvPr/>
        </p:nvSpPr>
        <p:spPr>
          <a:xfrm rot="0">
            <a:off x="1028700" y="4419182"/>
            <a:ext cx="10527757" cy="4857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Handling missing values, outliers, and any inconsis</a:t>
            </a:r>
            <a:r>
              <a:rPr lang="en-US" sz="2400">
                <a:solidFill>
                  <a:srgbClr val="0F4662"/>
                </a:solidFill>
                <a:latin typeface="Quicksand"/>
                <a:ea typeface="Quicksand"/>
                <a:cs typeface="Quicksand"/>
                <a:sym typeface="Quicksand"/>
              </a:rPr>
              <a:t>tencies in the data</a:t>
            </a:r>
          </a:p>
        </p:txBody>
      </p:sp>
      <p:sp>
        <p:nvSpPr>
          <p:cNvPr name="TextBox 12" id="12"/>
          <p:cNvSpPr txBox="true"/>
          <p:nvPr/>
        </p:nvSpPr>
        <p:spPr>
          <a:xfrm rot="0">
            <a:off x="1028700" y="5618162"/>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Train-Validation Split:</a:t>
            </a:r>
          </a:p>
        </p:txBody>
      </p:sp>
      <p:sp>
        <p:nvSpPr>
          <p:cNvPr name="TextBox 13" id="13"/>
          <p:cNvSpPr txBox="true"/>
          <p:nvPr/>
        </p:nvSpPr>
        <p:spPr>
          <a:xfrm rot="0">
            <a:off x="1028700" y="6345238"/>
            <a:ext cx="10527757" cy="4857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Dividing the data into training (70%) and valida</a:t>
            </a:r>
            <a:r>
              <a:rPr lang="en-US" sz="2400">
                <a:solidFill>
                  <a:srgbClr val="0F4662"/>
                </a:solidFill>
                <a:latin typeface="Quicksand"/>
                <a:ea typeface="Quicksand"/>
                <a:cs typeface="Quicksand"/>
                <a:sym typeface="Quicksand"/>
              </a:rPr>
              <a:t>tion (30%) datasets</a:t>
            </a:r>
          </a:p>
        </p:txBody>
      </p:sp>
      <p:sp>
        <p:nvSpPr>
          <p:cNvPr name="TextBox 14" id="14"/>
          <p:cNvSpPr txBox="true"/>
          <p:nvPr/>
        </p:nvSpPr>
        <p:spPr>
          <a:xfrm rot="0">
            <a:off x="1028700" y="7496175"/>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Exploratory Data Analysis (EDA) :</a:t>
            </a:r>
          </a:p>
        </p:txBody>
      </p:sp>
      <p:sp>
        <p:nvSpPr>
          <p:cNvPr name="TextBox 15" id="15"/>
          <p:cNvSpPr txBox="true"/>
          <p:nvPr/>
        </p:nvSpPr>
        <p:spPr>
          <a:xfrm rot="0">
            <a:off x="1028700" y="8223250"/>
            <a:ext cx="10527757" cy="10001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Performing an EDA on the training data to understand patterns and rela</a:t>
            </a:r>
            <a:r>
              <a:rPr lang="en-US" sz="2400">
                <a:solidFill>
                  <a:srgbClr val="0F4662"/>
                </a:solidFill>
                <a:latin typeface="Quicksand"/>
                <a:ea typeface="Quicksand"/>
                <a:cs typeface="Quicksand"/>
                <a:sym typeface="Quicksand"/>
              </a:rPr>
              <a:t>tionships between features and fraud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915073"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t="0" r="-56349" b="0"/>
              </a:stretch>
            </a:blipFill>
          </p:spPr>
        </p:sp>
      </p:grpSp>
      <p:sp>
        <p:nvSpPr>
          <p:cNvPr name="TextBox 7" id="7"/>
          <p:cNvSpPr txBox="true"/>
          <p:nvPr/>
        </p:nvSpPr>
        <p:spPr>
          <a:xfrm rot="0">
            <a:off x="1028700" y="599709"/>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8" id="8"/>
          <p:cNvSpPr txBox="true"/>
          <p:nvPr/>
        </p:nvSpPr>
        <p:spPr>
          <a:xfrm rot="0">
            <a:off x="1028700" y="5777230"/>
            <a:ext cx="10527757" cy="4857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Using machine learning algorithms </a:t>
            </a:r>
            <a:r>
              <a:rPr lang="en-US" sz="2400">
                <a:solidFill>
                  <a:srgbClr val="0F4662"/>
                </a:solidFill>
                <a:latin typeface="Quicksand"/>
                <a:ea typeface="Quicksand"/>
                <a:cs typeface="Quicksand"/>
                <a:sym typeface="Quicksand"/>
              </a:rPr>
              <a:t>to build a predictive model</a:t>
            </a:r>
          </a:p>
        </p:txBody>
      </p:sp>
      <p:sp>
        <p:nvSpPr>
          <p:cNvPr name="TextBox 9" id="9"/>
          <p:cNvSpPr txBox="true"/>
          <p:nvPr/>
        </p:nvSpPr>
        <p:spPr>
          <a:xfrm rot="0">
            <a:off x="1028700" y="5076825"/>
            <a:ext cx="1052775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Model Building :</a:t>
            </a:r>
          </a:p>
        </p:txBody>
      </p:sp>
      <p:sp>
        <p:nvSpPr>
          <p:cNvPr name="TextBox 10" id="10"/>
          <p:cNvSpPr txBox="true"/>
          <p:nvPr/>
        </p:nvSpPr>
        <p:spPr>
          <a:xfrm rot="0">
            <a:off x="1028700" y="7486650"/>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Prediction and Evaluation :</a:t>
            </a:r>
          </a:p>
        </p:txBody>
      </p:sp>
      <p:sp>
        <p:nvSpPr>
          <p:cNvPr name="TextBox 11" id="11"/>
          <p:cNvSpPr txBox="true"/>
          <p:nvPr/>
        </p:nvSpPr>
        <p:spPr>
          <a:xfrm rot="0">
            <a:off x="1028700" y="8258175"/>
            <a:ext cx="10527757" cy="10001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Evaluating the model's performance using appropriate metrics like accuracy, precision, recall, F1-score, and confusio</a:t>
            </a:r>
            <a:r>
              <a:rPr lang="en-US" sz="2400">
                <a:solidFill>
                  <a:srgbClr val="0F4662"/>
                </a:solidFill>
                <a:latin typeface="Quicksand"/>
                <a:ea typeface="Quicksand"/>
                <a:cs typeface="Quicksand"/>
                <a:sym typeface="Quicksand"/>
              </a:rPr>
              <a:t>n matrix</a:t>
            </a:r>
          </a:p>
        </p:txBody>
      </p:sp>
      <p:sp>
        <p:nvSpPr>
          <p:cNvPr name="TextBox 12" id="12"/>
          <p:cNvSpPr txBox="true"/>
          <p:nvPr/>
        </p:nvSpPr>
        <p:spPr>
          <a:xfrm rot="0">
            <a:off x="1028700" y="2311400"/>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Feature Engineering :</a:t>
            </a:r>
          </a:p>
        </p:txBody>
      </p:sp>
      <p:sp>
        <p:nvSpPr>
          <p:cNvPr name="TextBox 13" id="13"/>
          <p:cNvSpPr txBox="true"/>
          <p:nvPr/>
        </p:nvSpPr>
        <p:spPr>
          <a:xfrm rot="0">
            <a:off x="1028700" y="3086100"/>
            <a:ext cx="10527757" cy="10001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Creating new features and transforming exis</a:t>
            </a:r>
            <a:r>
              <a:rPr lang="en-US" sz="2400">
                <a:solidFill>
                  <a:srgbClr val="0F4662"/>
                </a:solidFill>
                <a:latin typeface="Quicksand"/>
                <a:ea typeface="Quicksand"/>
                <a:cs typeface="Quicksand"/>
                <a:sym typeface="Quicksand"/>
              </a:rPr>
              <a:t>ting ones to improve model performance.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8289478" y="2209800"/>
            <a:ext cx="10217104" cy="6360148"/>
          </a:xfrm>
          <a:custGeom>
            <a:avLst/>
            <a:gdLst/>
            <a:ahLst/>
            <a:cxnLst/>
            <a:rect r="r" b="b" t="t" l="l"/>
            <a:pathLst>
              <a:path h="6360148" w="10217104">
                <a:moveTo>
                  <a:pt x="0" y="0"/>
                </a:moveTo>
                <a:lnTo>
                  <a:pt x="10217105" y="0"/>
                </a:lnTo>
                <a:lnTo>
                  <a:pt x="10217105" y="6360148"/>
                </a:lnTo>
                <a:lnTo>
                  <a:pt x="0" y="6360148"/>
                </a:lnTo>
                <a:lnTo>
                  <a:pt x="0" y="0"/>
                </a:lnTo>
                <a:close/>
              </a:path>
            </a:pathLst>
          </a:custGeom>
          <a:blipFill>
            <a:blip r:embed="rId2"/>
            <a:stretch>
              <a:fillRect l="0" t="0" r="0" b="0"/>
            </a:stretch>
          </a:blipFill>
        </p:spPr>
      </p:sp>
      <p:sp>
        <p:nvSpPr>
          <p:cNvPr name="TextBox 3" id="3"/>
          <p:cNvSpPr txBox="true"/>
          <p:nvPr/>
        </p:nvSpPr>
        <p:spPr>
          <a:xfrm rot="0">
            <a:off x="469974" y="599709"/>
            <a:ext cx="11537525"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 Preparation and Cleaning</a:t>
            </a:r>
          </a:p>
        </p:txBody>
      </p:sp>
      <p:sp>
        <p:nvSpPr>
          <p:cNvPr name="TextBox 4" id="4"/>
          <p:cNvSpPr txBox="true"/>
          <p:nvPr/>
        </p:nvSpPr>
        <p:spPr>
          <a:xfrm rot="0">
            <a:off x="831503" y="2076450"/>
            <a:ext cx="6896592" cy="5454650"/>
          </a:xfrm>
          <a:prstGeom prst="rect">
            <a:avLst/>
          </a:prstGeom>
        </p:spPr>
        <p:txBody>
          <a:bodyPr anchor="t" rtlCol="false" tIns="0" lIns="0" bIns="0" rIns="0">
            <a:spAutoFit/>
          </a:bodyPr>
          <a:lstStyle/>
          <a:p>
            <a:pPr algn="l">
              <a:lnSpc>
                <a:spcPts val="4419"/>
              </a:lnSpc>
            </a:pPr>
            <a:r>
              <a:rPr lang="en-US" sz="2599">
                <a:solidFill>
                  <a:srgbClr val="0F4662"/>
                </a:solidFill>
                <a:latin typeface="Quicksand"/>
                <a:ea typeface="Quicksand"/>
                <a:cs typeface="Quicksand"/>
                <a:sym typeface="Quicksand"/>
              </a:rPr>
              <a:t>Initial Steps which were followed were: </a:t>
            </a:r>
          </a:p>
          <a:p>
            <a:pPr algn="l">
              <a:lnSpc>
                <a:spcPts val="4079"/>
              </a:lnSpc>
            </a:pPr>
          </a:p>
          <a:p>
            <a:pPr algn="l" marL="561339" indent="-280669" lvl="1">
              <a:lnSpc>
                <a:spcPts val="4419"/>
              </a:lnSpc>
              <a:buAutoNum type="arabicPeriod" startAt="1"/>
            </a:pPr>
            <a:r>
              <a:rPr lang="en-US" sz="2599">
                <a:solidFill>
                  <a:srgbClr val="0F4662"/>
                </a:solidFill>
                <a:latin typeface="Quicksand"/>
                <a:ea typeface="Quicksand"/>
                <a:cs typeface="Quicksand"/>
                <a:sym typeface="Quicksand"/>
              </a:rPr>
              <a:t>Handling null values and removing it as well as handling redundant values </a:t>
            </a:r>
          </a:p>
          <a:p>
            <a:pPr algn="l" marL="561339" indent="-280669" lvl="1">
              <a:lnSpc>
                <a:spcPts val="4419"/>
              </a:lnSpc>
              <a:buAutoNum type="arabicPeriod" startAt="1"/>
            </a:pPr>
            <a:r>
              <a:rPr lang="en-US" sz="2599">
                <a:solidFill>
                  <a:srgbClr val="0F4662"/>
                </a:solidFill>
                <a:latin typeface="Quicksand"/>
                <a:ea typeface="Quicksand"/>
                <a:cs typeface="Quicksand"/>
                <a:sym typeface="Quicksand"/>
              </a:rPr>
              <a:t>Removing null value columns and also removing ‘?’ </a:t>
            </a:r>
          </a:p>
          <a:p>
            <a:pPr algn="l" marL="561339" indent="-280669" lvl="1">
              <a:lnSpc>
                <a:spcPts val="4419"/>
              </a:lnSpc>
              <a:buAutoNum type="arabicPeriod" startAt="1"/>
            </a:pPr>
            <a:r>
              <a:rPr lang="en-US" sz="2599">
                <a:solidFill>
                  <a:srgbClr val="0F4662"/>
                </a:solidFill>
                <a:latin typeface="Quicksand"/>
                <a:ea typeface="Quicksand"/>
                <a:cs typeface="Quicksand"/>
                <a:sym typeface="Quicksand"/>
              </a:rPr>
              <a:t>Identifying Negative values </a:t>
            </a:r>
          </a:p>
          <a:p>
            <a:pPr algn="l" marL="561339" indent="-280669" lvl="1">
              <a:lnSpc>
                <a:spcPts val="4419"/>
              </a:lnSpc>
              <a:buAutoNum type="arabicPeriod" startAt="1"/>
            </a:pPr>
            <a:r>
              <a:rPr lang="en-US" sz="2599">
                <a:solidFill>
                  <a:srgbClr val="0F4662"/>
                </a:solidFill>
                <a:latin typeface="Quicksand"/>
                <a:ea typeface="Quicksand"/>
                <a:cs typeface="Quicksand"/>
                <a:sym typeface="Quicksand"/>
              </a:rPr>
              <a:t>Identifying and removing near unique values with a threshold value of 0.75</a:t>
            </a:r>
          </a:p>
          <a:p>
            <a:pPr algn="l" marL="561339" indent="-280669" lvl="1">
              <a:lnSpc>
                <a:spcPts val="4419"/>
              </a:lnSpc>
              <a:buAutoNum type="arabicPeriod" startAt="1"/>
            </a:pPr>
            <a:r>
              <a:rPr lang="en-US" sz="2599">
                <a:solidFill>
                  <a:srgbClr val="0F4662"/>
                </a:solidFill>
                <a:latin typeface="Quicksand"/>
                <a:ea typeface="Quicksand"/>
                <a:cs typeface="Quicksand"/>
                <a:sym typeface="Quicksand"/>
              </a:rPr>
              <a:t>Lastly, fixing the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DAGlPBmdPzY</dc:identifier>
  <dcterms:modified xsi:type="dcterms:W3CDTF">2011-08-01T06:04:30Z</dcterms:modified>
  <cp:revision>1</cp:revision>
  <dc:title>White Blue Simple Modern Enhancing Sales Strategy Presentation</dc:title>
</cp:coreProperties>
</file>