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63c0a0e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263c0a0e3c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63c0a0e3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263c0a0e3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63c0a0e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263c0a0e3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63c0a0e3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263c0a0e3c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63c0a0e3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263c0a0e3c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63c0a0e3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263c0a0e3c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63c0a0e3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263c0a0e3c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63c0a0e3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263c0a0e3c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63c0a0e3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263c0a0e3c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63c0a0e3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263c0a0e3c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63c0a0e3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263c0a0e3c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263c0a0e3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3263c0a0e3c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263c0a0e3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3263c0a0e3c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263c0a0e3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3263c0a0e3c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63c0a0e3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3263c0a0e3c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63c0a0e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3263c0a0e3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63c0a0e3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3263c0a0e3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63c0a0e3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263c0a0e3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5" name="Google Shape;15;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8" name="Google Shape;7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0" name="Google Shape;40;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1" name="Google Shape;41;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2" name="Google Shape;42;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1792288" y="612775"/>
            <a:ext cx="5486400" cy="4114800"/>
          </a:xfrm>
          <a:prstGeom prst="rect">
            <a:avLst/>
          </a:prstGeom>
          <a:noFill/>
          <a:ln>
            <a:noFill/>
          </a:ln>
        </p:spPr>
      </p:sp>
      <p:sp>
        <p:nvSpPr>
          <p:cNvPr id="65" name="Google Shape;65;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mt="44000"/>
          </a:blip>
          <a:srcRect b="26226" l="0" r="0" t="0"/>
          <a:stretch/>
        </p:blipFill>
        <p:spPr>
          <a:xfrm>
            <a:off x="0" y="0"/>
            <a:ext cx="9144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631575" y="9742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Project Name</a:t>
            </a:r>
            <a:endParaRPr/>
          </a:p>
        </p:txBody>
      </p:sp>
      <p:sp>
        <p:nvSpPr>
          <p:cNvPr id="86" name="Google Shape;86;p13"/>
          <p:cNvSpPr txBox="1"/>
          <p:nvPr>
            <p:ph idx="1" type="subTitle"/>
          </p:nvPr>
        </p:nvSpPr>
        <p:spPr>
          <a:xfrm>
            <a:off x="1371600" y="24360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a:p>
            <a:pPr indent="0" lvl="0" marL="0" rtl="0" algn="ctr">
              <a:spcBef>
                <a:spcPts val="0"/>
              </a:spcBef>
              <a:spcAft>
                <a:spcPts val="0"/>
              </a:spcAft>
              <a:buClr>
                <a:srgbClr val="888888"/>
              </a:buClr>
              <a:buSzPts val="3200"/>
              <a:buNone/>
            </a:pPr>
            <a:r>
              <a:rPr lang="en-US">
                <a:solidFill>
                  <a:srgbClr val="888888"/>
                </a:solidFill>
              </a:rPr>
              <a:t>EDA - Landing Club case study</a:t>
            </a:r>
            <a:endParaRPr/>
          </a:p>
          <a:p>
            <a:pPr indent="0" lvl="0" marL="0" rtl="0" algn="ctr">
              <a:spcBef>
                <a:spcPts val="640"/>
              </a:spcBef>
              <a:spcAft>
                <a:spcPts val="0"/>
              </a:spcAft>
              <a:buClr>
                <a:srgbClr val="888888"/>
              </a:buClr>
              <a:buSzPts val="3200"/>
              <a:buNone/>
            </a:pPr>
            <a:r>
              <a:t/>
            </a:r>
            <a:endParaRPr>
              <a:solidFill>
                <a:srgbClr val="88888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40650" y="984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200"/>
              <a:t>Box Plot (Interest Rate by Grade,  Sub Grade and Loan Status) Byvariate Categorical Analysis 4 </a:t>
            </a:r>
            <a:endParaRPr sz="3200"/>
          </a:p>
          <a:p>
            <a:pPr indent="0" lvl="0" marL="0" rtl="0" algn="l">
              <a:spcBef>
                <a:spcPts val="0"/>
              </a:spcBef>
              <a:spcAft>
                <a:spcPts val="0"/>
              </a:spcAft>
              <a:buNone/>
            </a:pPr>
            <a:r>
              <a:t/>
            </a:r>
            <a:endParaRPr sz="3200"/>
          </a:p>
        </p:txBody>
      </p:sp>
      <p:sp>
        <p:nvSpPr>
          <p:cNvPr id="144" name="Google Shape;144;p22"/>
          <p:cNvSpPr txBox="1"/>
          <p:nvPr>
            <p:ph idx="1" type="body"/>
          </p:nvPr>
        </p:nvSpPr>
        <p:spPr>
          <a:xfrm>
            <a:off x="457200" y="5258700"/>
            <a:ext cx="8596500" cy="1436400"/>
          </a:xfrm>
          <a:prstGeom prst="rect">
            <a:avLst/>
          </a:prstGeom>
          <a:noFill/>
          <a:ln>
            <a:noFill/>
          </a:ln>
        </p:spPr>
        <p:txBody>
          <a:bodyPr anchorCtr="0" anchor="t" bIns="45700" lIns="91425" spcFirstLastPara="1" rIns="91425" wrap="square" tIns="45700">
            <a:normAutofit fontScale="62500"/>
          </a:bodyPr>
          <a:lstStyle/>
          <a:p>
            <a:pPr indent="-266700" lvl="0" marL="342900" rtl="0" algn="just">
              <a:spcBef>
                <a:spcPts val="640"/>
              </a:spcBef>
              <a:spcAft>
                <a:spcPts val="0"/>
              </a:spcAft>
              <a:buClr>
                <a:schemeClr val="dk1"/>
              </a:buClr>
              <a:buSzPct val="100000"/>
              <a:buChar char="•"/>
            </a:pPr>
            <a:r>
              <a:rPr lang="en-US"/>
              <a:t>Current and default loan status have highr interest rates than fully paid.</a:t>
            </a:r>
            <a:endParaRPr/>
          </a:p>
          <a:p>
            <a:pPr indent="-266700" lvl="0" marL="342900" rtl="0" algn="just">
              <a:spcBef>
                <a:spcPts val="640"/>
              </a:spcBef>
              <a:spcAft>
                <a:spcPts val="0"/>
              </a:spcAft>
              <a:buClr>
                <a:schemeClr val="dk1"/>
              </a:buClr>
              <a:buSzPct val="100000"/>
              <a:buChar char="•"/>
            </a:pPr>
            <a:r>
              <a:rPr lang="en-US"/>
              <a:t> Analysis reveals significant variation in interest rates depending on the loan purpose. Notably, Debt Consolidation and Small Business loans tend to have higher interest rates compared to other loan categories.</a:t>
            </a:r>
            <a:endParaRPr/>
          </a:p>
        </p:txBody>
      </p:sp>
      <p:pic>
        <p:nvPicPr>
          <p:cNvPr id="145" name="Google Shape;145;p22"/>
          <p:cNvPicPr preferRelativeResize="0"/>
          <p:nvPr/>
        </p:nvPicPr>
        <p:blipFill>
          <a:blip r:embed="rId3">
            <a:alphaModFix/>
          </a:blip>
          <a:stretch>
            <a:fillRect/>
          </a:stretch>
        </p:blipFill>
        <p:spPr>
          <a:xfrm>
            <a:off x="3523750" y="1408175"/>
            <a:ext cx="2463400" cy="3700350"/>
          </a:xfrm>
          <a:prstGeom prst="rect">
            <a:avLst/>
          </a:prstGeom>
          <a:noFill/>
          <a:ln>
            <a:noFill/>
          </a:ln>
        </p:spPr>
      </p:pic>
      <p:pic>
        <p:nvPicPr>
          <p:cNvPr id="146" name="Google Shape;146;p22"/>
          <p:cNvPicPr preferRelativeResize="0"/>
          <p:nvPr/>
        </p:nvPicPr>
        <p:blipFill>
          <a:blip r:embed="rId4">
            <a:alphaModFix/>
          </a:blip>
          <a:stretch>
            <a:fillRect/>
          </a:stretch>
        </p:blipFill>
        <p:spPr>
          <a:xfrm>
            <a:off x="5787276" y="1350225"/>
            <a:ext cx="3661524" cy="3700350"/>
          </a:xfrm>
          <a:prstGeom prst="rect">
            <a:avLst/>
          </a:prstGeom>
          <a:noFill/>
          <a:ln>
            <a:noFill/>
          </a:ln>
        </p:spPr>
      </p:pic>
      <p:pic>
        <p:nvPicPr>
          <p:cNvPr id="147" name="Google Shape;147;p22"/>
          <p:cNvPicPr preferRelativeResize="0"/>
          <p:nvPr/>
        </p:nvPicPr>
        <p:blipFill>
          <a:blip r:embed="rId5">
            <a:alphaModFix/>
          </a:blip>
          <a:stretch>
            <a:fillRect/>
          </a:stretch>
        </p:blipFill>
        <p:spPr>
          <a:xfrm>
            <a:off x="457200" y="1578825"/>
            <a:ext cx="2944701" cy="3700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640650" y="98451"/>
            <a:ext cx="8229600" cy="81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200"/>
              <a:t>Scatter Plot Numerical Byvariate Analysis 5</a:t>
            </a:r>
            <a:endParaRPr/>
          </a:p>
        </p:txBody>
      </p:sp>
      <p:sp>
        <p:nvSpPr>
          <p:cNvPr id="153" name="Google Shape;153;p23"/>
          <p:cNvSpPr txBox="1"/>
          <p:nvPr>
            <p:ph idx="1" type="body"/>
          </p:nvPr>
        </p:nvSpPr>
        <p:spPr>
          <a:xfrm>
            <a:off x="457200" y="5258700"/>
            <a:ext cx="8596500" cy="1436400"/>
          </a:xfrm>
          <a:prstGeom prst="rect">
            <a:avLst/>
          </a:prstGeom>
          <a:noFill/>
          <a:ln>
            <a:noFill/>
          </a:ln>
        </p:spPr>
        <p:txBody>
          <a:bodyPr anchorCtr="0" anchor="t" bIns="45700" lIns="91425" spcFirstLastPara="1" rIns="91425" wrap="square" tIns="45700">
            <a:normAutofit fontScale="55000" lnSpcReduction="10000"/>
          </a:bodyPr>
          <a:lstStyle/>
          <a:p>
            <a:pPr indent="-251459" lvl="0" marL="342900" rtl="0" algn="just">
              <a:spcBef>
                <a:spcPts val="640"/>
              </a:spcBef>
              <a:spcAft>
                <a:spcPts val="0"/>
              </a:spcAft>
              <a:buClr>
                <a:schemeClr val="dk1"/>
              </a:buClr>
              <a:buSzPct val="100000"/>
              <a:buChar char="•"/>
            </a:pPr>
            <a:r>
              <a:rPr lang="en-US"/>
              <a:t>The plot suggests no strong relationship between annual income and loan amount. Borrowers with similar incomes might request vastly different loan amounts.</a:t>
            </a:r>
            <a:endParaRPr/>
          </a:p>
          <a:p>
            <a:pPr indent="-251459" lvl="0" marL="342900" rtl="0" algn="just">
              <a:spcBef>
                <a:spcPts val="640"/>
              </a:spcBef>
              <a:spcAft>
                <a:spcPts val="0"/>
              </a:spcAft>
              <a:buClr>
                <a:schemeClr val="dk1"/>
              </a:buClr>
              <a:buSzPct val="100000"/>
              <a:buChar char="•"/>
            </a:pPr>
            <a:r>
              <a:rPr lang="en-US"/>
              <a:t>By analyzing these metrics together, you can assess the likelihood of a loan becoming risky or defaulting.  High late fees, outstanding principal, and low recoveries, it signals a larger risk to lenders and investors.</a:t>
            </a:r>
            <a:endParaRPr/>
          </a:p>
        </p:txBody>
      </p:sp>
      <p:pic>
        <p:nvPicPr>
          <p:cNvPr id="154" name="Google Shape;154;p23"/>
          <p:cNvPicPr preferRelativeResize="0"/>
          <p:nvPr/>
        </p:nvPicPr>
        <p:blipFill>
          <a:blip r:embed="rId3">
            <a:alphaModFix/>
          </a:blip>
          <a:stretch>
            <a:fillRect/>
          </a:stretch>
        </p:blipFill>
        <p:spPr>
          <a:xfrm>
            <a:off x="152400" y="911750"/>
            <a:ext cx="8779276" cy="4194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640650" y="98446"/>
            <a:ext cx="8229600" cy="799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200"/>
              <a:t>Univariate and Byvariate Analysis 6 (Risky Loans)</a:t>
            </a:r>
            <a:endParaRPr/>
          </a:p>
        </p:txBody>
      </p:sp>
      <p:sp>
        <p:nvSpPr>
          <p:cNvPr id="160" name="Google Shape;160;p24"/>
          <p:cNvSpPr txBox="1"/>
          <p:nvPr>
            <p:ph idx="1" type="body"/>
          </p:nvPr>
        </p:nvSpPr>
        <p:spPr>
          <a:xfrm>
            <a:off x="457200" y="1301125"/>
            <a:ext cx="4114800" cy="5394000"/>
          </a:xfrm>
          <a:prstGeom prst="rect">
            <a:avLst/>
          </a:prstGeom>
          <a:noFill/>
          <a:ln>
            <a:noFill/>
          </a:ln>
        </p:spPr>
        <p:txBody>
          <a:bodyPr anchorCtr="0" anchor="t" bIns="45700" lIns="91425" spcFirstLastPara="1" rIns="91425" wrap="square" tIns="45700">
            <a:normAutofit fontScale="47500" lnSpcReduction="20000"/>
          </a:bodyPr>
          <a:lstStyle/>
          <a:p>
            <a:pPr indent="-236220" lvl="0" marL="342900" rtl="0" algn="just">
              <a:spcBef>
                <a:spcPts val="640"/>
              </a:spcBef>
              <a:spcAft>
                <a:spcPts val="0"/>
              </a:spcAft>
              <a:buClr>
                <a:schemeClr val="dk1"/>
              </a:buClr>
              <a:buSzPct val="100000"/>
              <a:buChar char="•"/>
            </a:pPr>
            <a:r>
              <a:rPr b="1" lang="en-US"/>
              <a:t>Loan Grades &amp; Sub-Grades:</a:t>
            </a:r>
            <a:r>
              <a:rPr lang="en-US"/>
              <a:t> The distribution shows a concentration of risky loans in the lower grades (E, F, G) and their corresponding sub-grades. This aligns with expectations as lower grades typically represent higher risk.</a:t>
            </a:r>
            <a:endParaRPr/>
          </a:p>
          <a:p>
            <a:pPr indent="-236220" lvl="0" marL="342900" rtl="0" algn="just">
              <a:spcBef>
                <a:spcPts val="640"/>
              </a:spcBef>
              <a:spcAft>
                <a:spcPts val="0"/>
              </a:spcAft>
              <a:buClr>
                <a:schemeClr val="dk1"/>
              </a:buClr>
              <a:buSzPct val="100000"/>
              <a:buChar char="•"/>
            </a:pPr>
            <a:r>
              <a:rPr b="1" lang="en-US"/>
              <a:t> Loan Status:</a:t>
            </a:r>
            <a:r>
              <a:rPr lang="en-US"/>
              <a:t> A significant portion of risky loans are either "Charged Off" (defaulted) or still "Current" (ongoing). This highlights the ongoing risk associated with these loans.</a:t>
            </a:r>
            <a:endParaRPr/>
          </a:p>
          <a:p>
            <a:pPr indent="-236220" lvl="0" marL="342900" rtl="0" algn="just">
              <a:spcBef>
                <a:spcPts val="640"/>
              </a:spcBef>
              <a:spcAft>
                <a:spcPts val="0"/>
              </a:spcAft>
              <a:buClr>
                <a:schemeClr val="dk1"/>
              </a:buClr>
              <a:buSzPct val="100000"/>
              <a:buChar char="•"/>
            </a:pPr>
            <a:r>
              <a:rPr b="1" lang="en-US"/>
              <a:t> Interest Rates:</a:t>
            </a:r>
            <a:r>
              <a:rPr lang="en-US"/>
              <a:t> Risky loans consistently have higher interest rates compared to non-risky loans, indicating the lender's assessment of increased risk.</a:t>
            </a:r>
            <a:endParaRPr/>
          </a:p>
          <a:p>
            <a:pPr indent="-236220" lvl="0" marL="342900" rtl="0" algn="just">
              <a:spcBef>
                <a:spcPts val="640"/>
              </a:spcBef>
              <a:spcAft>
                <a:spcPts val="0"/>
              </a:spcAft>
              <a:buClr>
                <a:schemeClr val="dk1"/>
              </a:buClr>
              <a:buSzPct val="100000"/>
              <a:buChar char="•"/>
            </a:pPr>
            <a:r>
              <a:rPr b="1" lang="en-US"/>
              <a:t> Loan Purposes:</a:t>
            </a:r>
            <a:r>
              <a:rPr lang="en-US"/>
              <a:t> Debt consolidation and credit card loans appear to be the most common purposes for risky loans. This suggests that borrowers struggling with existing debt may be more likely to take on higher-risk loans.</a:t>
            </a:r>
            <a:endParaRPr/>
          </a:p>
          <a:p>
            <a:pPr indent="-236220" lvl="0" marL="342900" rtl="0" algn="just">
              <a:spcBef>
                <a:spcPts val="640"/>
              </a:spcBef>
              <a:spcAft>
                <a:spcPts val="0"/>
              </a:spcAft>
              <a:buClr>
                <a:schemeClr val="dk1"/>
              </a:buClr>
              <a:buSzPct val="100000"/>
              <a:buChar char="•"/>
            </a:pPr>
            <a:r>
              <a:rPr b="1" lang="en-US"/>
              <a:t> State Distribution:</a:t>
            </a:r>
            <a:r>
              <a:rPr lang="en-US"/>
              <a:t> The distribution of risky loans across states is not uniform. Some states have a higher concentration of risky loans compared to others, potentially indicating regional differences in risk factors.</a:t>
            </a:r>
            <a:endParaRPr/>
          </a:p>
        </p:txBody>
      </p:sp>
      <p:pic>
        <p:nvPicPr>
          <p:cNvPr id="161" name="Google Shape;161;p24"/>
          <p:cNvPicPr preferRelativeResize="0"/>
          <p:nvPr/>
        </p:nvPicPr>
        <p:blipFill>
          <a:blip r:embed="rId3">
            <a:alphaModFix/>
          </a:blip>
          <a:stretch>
            <a:fillRect/>
          </a:stretch>
        </p:blipFill>
        <p:spPr>
          <a:xfrm>
            <a:off x="4572000" y="897950"/>
            <a:ext cx="4298251" cy="5797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5" y="98450"/>
            <a:ext cx="9144000" cy="362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200"/>
              <a:t>Correlation Heat Map (Numerical Features) Bivariate Analysis</a:t>
            </a:r>
            <a:endParaRPr/>
          </a:p>
        </p:txBody>
      </p:sp>
      <p:sp>
        <p:nvSpPr>
          <p:cNvPr id="167" name="Google Shape;167;p25"/>
          <p:cNvSpPr txBox="1"/>
          <p:nvPr>
            <p:ph idx="1" type="body"/>
          </p:nvPr>
        </p:nvSpPr>
        <p:spPr>
          <a:xfrm>
            <a:off x="189750" y="3251300"/>
            <a:ext cx="8863800" cy="3443700"/>
          </a:xfrm>
          <a:prstGeom prst="rect">
            <a:avLst/>
          </a:prstGeom>
          <a:noFill/>
          <a:ln>
            <a:noFill/>
          </a:ln>
        </p:spPr>
        <p:txBody>
          <a:bodyPr anchorCtr="0" anchor="t" bIns="45700" lIns="91425" spcFirstLastPara="1" rIns="91425" wrap="square" tIns="45700">
            <a:normAutofit fontScale="40000" lnSpcReduction="20000"/>
          </a:bodyPr>
          <a:lstStyle/>
          <a:p>
            <a:pPr indent="-220980" lvl="0" marL="342900" rtl="0" algn="just">
              <a:spcBef>
                <a:spcPts val="640"/>
              </a:spcBef>
              <a:spcAft>
                <a:spcPts val="0"/>
              </a:spcAft>
              <a:buClr>
                <a:schemeClr val="dk1"/>
              </a:buClr>
              <a:buSzPct val="100000"/>
              <a:buChar char="•"/>
            </a:pPr>
            <a:r>
              <a:rPr lang="en-US"/>
              <a:t>Negative correlation between DTI and annual income (-0.11):</a:t>
            </a:r>
            <a:endParaRPr/>
          </a:p>
          <a:p>
            <a:pPr indent="-220980" lvl="0" marL="342900" rtl="0" algn="just">
              <a:spcBef>
                <a:spcPts val="640"/>
              </a:spcBef>
              <a:spcAft>
                <a:spcPts val="0"/>
              </a:spcAft>
              <a:buClr>
                <a:schemeClr val="dk1"/>
              </a:buClr>
              <a:buSzPct val="100000"/>
              <a:buChar char="•"/>
            </a:pPr>
            <a:r>
              <a:rPr lang="en-US"/>
              <a:t>As income increases, the DTI ratio tends to decrease. A high DTI is a strong indicator of higher risk because it implies the borrower is already carrying a significant debt load relative to their income, which increases the likelihood of loan default.</a:t>
            </a:r>
            <a:endParaRPr/>
          </a:p>
          <a:p>
            <a:pPr indent="-220980" lvl="0" marL="342900" rtl="0" algn="just">
              <a:spcBef>
                <a:spcPts val="640"/>
              </a:spcBef>
              <a:spcAft>
                <a:spcPts val="0"/>
              </a:spcAft>
              <a:buClr>
                <a:schemeClr val="dk1"/>
              </a:buClr>
              <a:buSzPct val="100000"/>
              <a:buChar char="•"/>
            </a:pPr>
            <a:r>
              <a:rPr lang="en-US"/>
              <a:t>The weak positive correlation with loan amount (0.15) and revolving balance (0.26) also shows that higher loan amounts and higher balances tend to go hand-in-hand with a higher DTI, which is a risk factor for default.</a:t>
            </a:r>
            <a:endParaRPr/>
          </a:p>
          <a:p>
            <a:pPr indent="-220980" lvl="0" marL="342900" rtl="0" algn="just">
              <a:spcBef>
                <a:spcPts val="640"/>
              </a:spcBef>
              <a:spcAft>
                <a:spcPts val="0"/>
              </a:spcAft>
              <a:buClr>
                <a:schemeClr val="dk1"/>
              </a:buClr>
              <a:buSzPct val="100000"/>
              <a:buChar char="•"/>
            </a:pPr>
            <a:r>
              <a:rPr lang="en-US"/>
              <a:t>Correlation between loan_amnt and other variables:</a:t>
            </a:r>
            <a:endParaRPr/>
          </a:p>
          <a:p>
            <a:pPr indent="0" lvl="0" marL="342900" rtl="0" algn="just">
              <a:spcBef>
                <a:spcPts val="640"/>
              </a:spcBef>
              <a:spcAft>
                <a:spcPts val="0"/>
              </a:spcAft>
              <a:buNone/>
            </a:pPr>
            <a:r>
              <a:rPr lang="en-US"/>
              <a:t>The loan amount (loan_amnt) has a moderate positive correlation with the interest rate (int_rate) at 0.30 and a slightly higher positive correlation with annual income (annual_inc) at 0.41. It also has moderate positive correlations with revolving balance (revol_bal) and total accounts (total_acc).</a:t>
            </a:r>
            <a:endParaRPr/>
          </a:p>
          <a:p>
            <a:pPr indent="-220980" lvl="0" marL="342900" rtl="0" algn="just">
              <a:spcBef>
                <a:spcPts val="640"/>
              </a:spcBef>
              <a:spcAft>
                <a:spcPts val="0"/>
              </a:spcAft>
              <a:buClr>
                <a:schemeClr val="dk1"/>
              </a:buClr>
              <a:buSzPct val="100000"/>
              <a:buChar char="•"/>
            </a:pPr>
            <a:r>
              <a:rPr lang="en-US"/>
              <a:t>Interest rate correlations:</a:t>
            </a:r>
            <a:endParaRPr/>
          </a:p>
          <a:p>
            <a:pPr indent="0" lvl="0" marL="342900" rtl="0" algn="just">
              <a:spcBef>
                <a:spcPts val="640"/>
              </a:spcBef>
              <a:spcAft>
                <a:spcPts val="0"/>
              </a:spcAft>
              <a:buNone/>
            </a:pPr>
            <a:r>
              <a:rPr lang="en-US"/>
              <a:t>The interest rate (int_rate) has a low positive correlation with loan amount (loan_amnt), but it has very low correlations with other variables like annual income (annual_inc) and revolving balance (revol_bal).</a:t>
            </a:r>
            <a:endParaRPr/>
          </a:p>
          <a:p>
            <a:pPr indent="0" lvl="0" marL="342900" rtl="0" algn="just">
              <a:spcBef>
                <a:spcPts val="640"/>
              </a:spcBef>
              <a:spcAft>
                <a:spcPts val="0"/>
              </a:spcAft>
              <a:buNone/>
            </a:pPr>
            <a:r>
              <a:rPr lang="en-US"/>
              <a:t>The heatmap reveals that loan size, DTI, and revolving balance are strong indicators of risk. Larger loans, higher DTI ratios, and high revolving balances tend to increase the likelihood of default, while high income and low DTI ratios can mitigate this risk. Lenders should focus on these variables when assessing borrower risk to better predict the likelihood of loan repayment.</a:t>
            </a:r>
            <a:endParaRPr/>
          </a:p>
          <a:p>
            <a:pPr indent="-185420" lvl="0" marL="342900" rtl="0" algn="just">
              <a:spcBef>
                <a:spcPts val="640"/>
              </a:spcBef>
              <a:spcAft>
                <a:spcPts val="0"/>
              </a:spcAft>
              <a:buSzPct val="56250"/>
              <a:buChar char="•"/>
            </a:pPr>
            <a:r>
              <a:t/>
            </a:r>
            <a:endParaRPr/>
          </a:p>
        </p:txBody>
      </p:sp>
      <p:pic>
        <p:nvPicPr>
          <p:cNvPr id="168" name="Google Shape;168;p25"/>
          <p:cNvPicPr preferRelativeResize="0"/>
          <p:nvPr/>
        </p:nvPicPr>
        <p:blipFill>
          <a:blip r:embed="rId3">
            <a:alphaModFix/>
          </a:blip>
          <a:stretch>
            <a:fillRect/>
          </a:stretch>
        </p:blipFill>
        <p:spPr>
          <a:xfrm>
            <a:off x="304800" y="771025"/>
            <a:ext cx="8487900" cy="2480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35850" y="22245"/>
            <a:ext cx="8229600" cy="619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200"/>
              <a:t>Correlation Heat Map (Categorical Features) Analysis</a:t>
            </a:r>
            <a:endParaRPr/>
          </a:p>
        </p:txBody>
      </p:sp>
      <p:sp>
        <p:nvSpPr>
          <p:cNvPr id="174" name="Google Shape;174;p26"/>
          <p:cNvSpPr txBox="1"/>
          <p:nvPr>
            <p:ph idx="1" type="body"/>
          </p:nvPr>
        </p:nvSpPr>
        <p:spPr>
          <a:xfrm>
            <a:off x="247325" y="4420500"/>
            <a:ext cx="8806500" cy="2274600"/>
          </a:xfrm>
          <a:prstGeom prst="rect">
            <a:avLst/>
          </a:prstGeom>
          <a:noFill/>
          <a:ln>
            <a:noFill/>
          </a:ln>
        </p:spPr>
        <p:txBody>
          <a:bodyPr anchorCtr="0" anchor="t" bIns="45700" lIns="91425" spcFirstLastPara="1" rIns="91425" wrap="square" tIns="45700">
            <a:normAutofit fontScale="62500" lnSpcReduction="10000"/>
          </a:bodyPr>
          <a:lstStyle/>
          <a:p>
            <a:pPr indent="-266700" lvl="0" marL="342900" rtl="0" algn="just">
              <a:spcBef>
                <a:spcPts val="640"/>
              </a:spcBef>
              <a:spcAft>
                <a:spcPts val="0"/>
              </a:spcAft>
              <a:buClr>
                <a:schemeClr val="dk1"/>
              </a:buClr>
              <a:buSzPct val="100000"/>
              <a:buChar char="•"/>
            </a:pPr>
            <a:r>
              <a:rPr lang="en-US"/>
              <a:t>Debt consolidation is strongly associated with higher-risk borrowers (grades D, E, F, G, sub-grades D4, D5). Borrowers in these groups are likely facing financial struggles, making them higher-risk for loan defaults.</a:t>
            </a:r>
            <a:endParaRPr/>
          </a:p>
          <a:p>
            <a:pPr indent="-266700" lvl="0" marL="342900" rtl="0" algn="just">
              <a:spcBef>
                <a:spcPts val="640"/>
              </a:spcBef>
              <a:spcAft>
                <a:spcPts val="0"/>
              </a:spcAft>
              <a:buClr>
                <a:schemeClr val="dk1"/>
              </a:buClr>
              <a:buSzPct val="100000"/>
              <a:buChar char="•"/>
            </a:pPr>
            <a:r>
              <a:rPr lang="en-US"/>
              <a:t>Debt consolidation is the primary purpose driving risky loans, often concentrated among renters and mortgaged homeowners.</a:t>
            </a:r>
            <a:endParaRPr/>
          </a:p>
          <a:p>
            <a:pPr indent="-266700" lvl="0" marL="342900" rtl="0" algn="just">
              <a:spcBef>
                <a:spcPts val="640"/>
              </a:spcBef>
              <a:spcAft>
                <a:spcPts val="0"/>
              </a:spcAft>
              <a:buClr>
                <a:schemeClr val="dk1"/>
              </a:buClr>
              <a:buSzPct val="100000"/>
              <a:buChar char="•"/>
            </a:pPr>
            <a:r>
              <a:rPr lang="en-US"/>
              <a:t>Renters exhibit higher risk levels compared to homeowners, which aligns with their larger proportion of "Charged Off" loans.</a:t>
            </a:r>
            <a:endParaRPr/>
          </a:p>
        </p:txBody>
      </p:sp>
      <p:pic>
        <p:nvPicPr>
          <p:cNvPr id="175" name="Google Shape;175;p26"/>
          <p:cNvPicPr preferRelativeResize="0"/>
          <p:nvPr/>
        </p:nvPicPr>
        <p:blipFill>
          <a:blip r:embed="rId3">
            <a:alphaModFix/>
          </a:blip>
          <a:stretch>
            <a:fillRect/>
          </a:stretch>
        </p:blipFill>
        <p:spPr>
          <a:xfrm>
            <a:off x="152400" y="708050"/>
            <a:ext cx="8806376" cy="3712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640650" y="98445"/>
            <a:ext cx="8229600" cy="619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200"/>
              <a:t>The Revolving Utilization Heatmap Analysis 7</a:t>
            </a:r>
            <a:endParaRPr/>
          </a:p>
        </p:txBody>
      </p:sp>
      <p:sp>
        <p:nvSpPr>
          <p:cNvPr id="181" name="Google Shape;181;p27"/>
          <p:cNvSpPr txBox="1"/>
          <p:nvPr>
            <p:ph idx="1" type="body"/>
          </p:nvPr>
        </p:nvSpPr>
        <p:spPr>
          <a:xfrm>
            <a:off x="247325" y="4420500"/>
            <a:ext cx="8806500" cy="2274600"/>
          </a:xfrm>
          <a:prstGeom prst="rect">
            <a:avLst/>
          </a:prstGeom>
          <a:noFill/>
          <a:ln>
            <a:noFill/>
          </a:ln>
        </p:spPr>
        <p:txBody>
          <a:bodyPr anchorCtr="0" anchor="t" bIns="45700" lIns="91425" spcFirstLastPara="1" rIns="91425" wrap="square" tIns="45700">
            <a:normAutofit fontScale="40000" lnSpcReduction="10000"/>
          </a:bodyPr>
          <a:lstStyle/>
          <a:p>
            <a:pPr indent="-220980" lvl="0" marL="342900" rtl="0" algn="just">
              <a:spcBef>
                <a:spcPts val="640"/>
              </a:spcBef>
              <a:spcAft>
                <a:spcPts val="0"/>
              </a:spcAft>
              <a:buClr>
                <a:schemeClr val="dk1"/>
              </a:buClr>
              <a:buSzPct val="100000"/>
              <a:buChar char="•"/>
            </a:pPr>
            <a:r>
              <a:rPr lang="en-US"/>
              <a:t>Revolving Utilization and Loan Status: The heatmaps clearly show that revolving utilization tends to be higher for "Charged Off" loans compared to "Current" and "Fully Paid" loans across various categories (grade, sub-grade, purpose, home ownership).</a:t>
            </a:r>
            <a:endParaRPr/>
          </a:p>
          <a:p>
            <a:pPr indent="-220980" lvl="0" marL="342900" rtl="0" algn="just">
              <a:spcBef>
                <a:spcPts val="640"/>
              </a:spcBef>
              <a:spcAft>
                <a:spcPts val="0"/>
              </a:spcAft>
              <a:buClr>
                <a:schemeClr val="dk1"/>
              </a:buClr>
              <a:buSzPct val="100000"/>
              <a:buChar char="•"/>
            </a:pPr>
            <a:r>
              <a:rPr lang="en-US"/>
              <a:t>Grade and Sub-Grade: Revolving utilization generally increases as the loan grade and sub-grade deteriorate (from A to G). This is consistent with the expectation that higher-risk borrowers tend to have higher credit utilization.</a:t>
            </a:r>
            <a:endParaRPr/>
          </a:p>
          <a:p>
            <a:pPr indent="-220980" lvl="0" marL="342900" rtl="0" algn="just">
              <a:spcBef>
                <a:spcPts val="640"/>
              </a:spcBef>
              <a:spcAft>
                <a:spcPts val="0"/>
              </a:spcAft>
              <a:buClr>
                <a:schemeClr val="dk1"/>
              </a:buClr>
              <a:buSzPct val="100000"/>
              <a:buChar char="•"/>
            </a:pPr>
            <a:r>
              <a:rPr lang="en-US"/>
              <a:t>Loan Purpose: The heatmaps reveal that some loan purposes, such as "credit_card" and "debt_consolidation," tend to have higher revolving utilization compared to others. This suggests that borrowers taking out these types of loans might have higher existing debt burdens.</a:t>
            </a:r>
            <a:endParaRPr/>
          </a:p>
          <a:p>
            <a:pPr indent="-220980" lvl="0" marL="342900" rtl="0" algn="just">
              <a:spcBef>
                <a:spcPts val="640"/>
              </a:spcBef>
              <a:spcAft>
                <a:spcPts val="0"/>
              </a:spcAft>
              <a:buClr>
                <a:schemeClr val="dk1"/>
              </a:buClr>
              <a:buSzPct val="100000"/>
              <a:buChar char="•"/>
            </a:pPr>
            <a:r>
              <a:rPr lang="en-US"/>
              <a:t>Home Ownership: The heatmap for home ownership shows some interesting patterns. For instance, borrowers with "RENT" status seem to have higher revolving utilization compared to those with "MORTGAGE" or "OWN".</a:t>
            </a:r>
            <a:endParaRPr/>
          </a:p>
        </p:txBody>
      </p:sp>
      <p:pic>
        <p:nvPicPr>
          <p:cNvPr id="182" name="Google Shape;182;p27"/>
          <p:cNvPicPr preferRelativeResize="0"/>
          <p:nvPr/>
        </p:nvPicPr>
        <p:blipFill>
          <a:blip r:embed="rId3">
            <a:alphaModFix/>
          </a:blip>
          <a:stretch>
            <a:fillRect/>
          </a:stretch>
        </p:blipFill>
        <p:spPr>
          <a:xfrm>
            <a:off x="152400" y="870650"/>
            <a:ext cx="8806501" cy="339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40650" y="98445"/>
            <a:ext cx="8229600" cy="619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200"/>
              <a:t>Box Plot (Loan Status vs Revolving Utilization) Analysis</a:t>
            </a:r>
            <a:endParaRPr/>
          </a:p>
        </p:txBody>
      </p:sp>
      <p:sp>
        <p:nvSpPr>
          <p:cNvPr id="188" name="Google Shape;188;p28"/>
          <p:cNvSpPr txBox="1"/>
          <p:nvPr>
            <p:ph idx="1" type="body"/>
          </p:nvPr>
        </p:nvSpPr>
        <p:spPr>
          <a:xfrm>
            <a:off x="247325" y="5231600"/>
            <a:ext cx="8806500" cy="1463400"/>
          </a:xfrm>
          <a:prstGeom prst="rect">
            <a:avLst/>
          </a:prstGeom>
          <a:noFill/>
          <a:ln>
            <a:noFill/>
          </a:ln>
        </p:spPr>
        <p:txBody>
          <a:bodyPr anchorCtr="0" anchor="t" bIns="45700" lIns="91425" spcFirstLastPara="1" rIns="91425" wrap="square" tIns="45700">
            <a:normAutofit fontScale="70000" lnSpcReduction="20000"/>
          </a:bodyPr>
          <a:lstStyle/>
          <a:p>
            <a:pPr indent="-281940" lvl="0" marL="342900" rtl="0" algn="just">
              <a:spcBef>
                <a:spcPts val="640"/>
              </a:spcBef>
              <a:spcAft>
                <a:spcPts val="0"/>
              </a:spcAft>
              <a:buClr>
                <a:schemeClr val="dk1"/>
              </a:buClr>
              <a:buSzPct val="100000"/>
              <a:buChar char="•"/>
            </a:pPr>
            <a:r>
              <a:rPr lang="en-US"/>
              <a:t>Revolving Utilization and Loan Status: The box plot clearly shows that "Charged Off" loans tend to have significantly higher revolving utilization compared to "Fully Paid" and "Current" loans. This suggests that borrowers with higher credit card debt relative to their credit limit are more likely to default on their loans</a:t>
            </a:r>
            <a:endParaRPr/>
          </a:p>
        </p:txBody>
      </p:sp>
      <p:pic>
        <p:nvPicPr>
          <p:cNvPr id="189" name="Google Shape;189;p28"/>
          <p:cNvPicPr preferRelativeResize="0"/>
          <p:nvPr/>
        </p:nvPicPr>
        <p:blipFill>
          <a:blip r:embed="rId3">
            <a:alphaModFix/>
          </a:blip>
          <a:stretch>
            <a:fillRect/>
          </a:stretch>
        </p:blipFill>
        <p:spPr>
          <a:xfrm>
            <a:off x="152400" y="870651"/>
            <a:ext cx="8839199" cy="42237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152400" y="98450"/>
            <a:ext cx="8717700" cy="619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200"/>
              <a:t>Bar Plot (Loan Status by Employment Length, Verification Status etc) analysis 8</a:t>
            </a:r>
            <a:endParaRPr/>
          </a:p>
        </p:txBody>
      </p:sp>
      <p:sp>
        <p:nvSpPr>
          <p:cNvPr id="195" name="Google Shape;195;p29"/>
          <p:cNvSpPr txBox="1"/>
          <p:nvPr>
            <p:ph idx="1" type="body"/>
          </p:nvPr>
        </p:nvSpPr>
        <p:spPr>
          <a:xfrm>
            <a:off x="247325" y="4420500"/>
            <a:ext cx="8806500" cy="2274600"/>
          </a:xfrm>
          <a:prstGeom prst="rect">
            <a:avLst/>
          </a:prstGeom>
          <a:noFill/>
          <a:ln>
            <a:noFill/>
          </a:ln>
        </p:spPr>
        <p:txBody>
          <a:bodyPr anchorCtr="0" anchor="t" bIns="45700" lIns="91425" spcFirstLastPara="1" rIns="91425" wrap="square" tIns="45700">
            <a:normAutofit fontScale="40000" lnSpcReduction="10000"/>
          </a:bodyPr>
          <a:lstStyle/>
          <a:p>
            <a:pPr indent="-220980" lvl="0" marL="342900" rtl="0" algn="just">
              <a:spcBef>
                <a:spcPts val="640"/>
              </a:spcBef>
              <a:spcAft>
                <a:spcPts val="0"/>
              </a:spcAft>
              <a:buClr>
                <a:schemeClr val="dk1"/>
              </a:buClr>
              <a:buSzPct val="100000"/>
              <a:buChar char="•"/>
            </a:pPr>
            <a:r>
              <a:rPr lang="en-US"/>
              <a:t>Revolving Utilization and Loan Status: The heatmaps clearly show that revolving utilization tends to be higher for "Charged Off" loans compared to "Current" and "Fully Paid" loans across various categories (grade, sub-grade, purpose, home ownership).</a:t>
            </a:r>
            <a:endParaRPr/>
          </a:p>
          <a:p>
            <a:pPr indent="-220980" lvl="0" marL="342900" rtl="0" algn="just">
              <a:spcBef>
                <a:spcPts val="640"/>
              </a:spcBef>
              <a:spcAft>
                <a:spcPts val="0"/>
              </a:spcAft>
              <a:buClr>
                <a:schemeClr val="dk1"/>
              </a:buClr>
              <a:buSzPct val="100000"/>
              <a:buChar char="•"/>
            </a:pPr>
            <a:r>
              <a:rPr lang="en-US"/>
              <a:t>Grade and Sub-Grade: Revolving utilization generally increases as the loan grade and sub-grade deteriorate (from A to G). This is consistent with the expectation that higher-risk borrowers tend to have higher credit utilization.</a:t>
            </a:r>
            <a:endParaRPr/>
          </a:p>
          <a:p>
            <a:pPr indent="-220980" lvl="0" marL="342900" rtl="0" algn="just">
              <a:spcBef>
                <a:spcPts val="640"/>
              </a:spcBef>
              <a:spcAft>
                <a:spcPts val="0"/>
              </a:spcAft>
              <a:buClr>
                <a:schemeClr val="dk1"/>
              </a:buClr>
              <a:buSzPct val="100000"/>
              <a:buChar char="•"/>
            </a:pPr>
            <a:r>
              <a:rPr lang="en-US"/>
              <a:t>Loan Purpose: The heatmaps reveal that some loan purposes, such as "credit_card" and "debt_consolidation," tend to have higher revolving utilization compared to others. This suggests that borrowers taking out these types of loans might have higher existing debt burdens.</a:t>
            </a:r>
            <a:endParaRPr/>
          </a:p>
          <a:p>
            <a:pPr indent="-220980" lvl="0" marL="342900" rtl="0" algn="just">
              <a:spcBef>
                <a:spcPts val="640"/>
              </a:spcBef>
              <a:spcAft>
                <a:spcPts val="0"/>
              </a:spcAft>
              <a:buClr>
                <a:schemeClr val="dk1"/>
              </a:buClr>
              <a:buSzPct val="100000"/>
              <a:buChar char="•"/>
            </a:pPr>
            <a:r>
              <a:rPr lang="en-US"/>
              <a:t>Home Ownership: The heatmap for home ownership shows some interesting patterns. For instance, borrowers with "RENT" status seem to have higher revolving utilization compared to those with "MORTGAGE" or "OWN".</a:t>
            </a:r>
            <a:endParaRPr/>
          </a:p>
        </p:txBody>
      </p:sp>
      <p:pic>
        <p:nvPicPr>
          <p:cNvPr id="196" name="Google Shape;196;p29"/>
          <p:cNvPicPr preferRelativeResize="0"/>
          <p:nvPr/>
        </p:nvPicPr>
        <p:blipFill>
          <a:blip r:embed="rId3">
            <a:alphaModFix/>
          </a:blip>
          <a:stretch>
            <a:fillRect/>
          </a:stretch>
        </p:blipFill>
        <p:spPr>
          <a:xfrm>
            <a:off x="152400" y="870650"/>
            <a:ext cx="4617982" cy="3397450"/>
          </a:xfrm>
          <a:prstGeom prst="rect">
            <a:avLst/>
          </a:prstGeom>
          <a:noFill/>
          <a:ln>
            <a:noFill/>
          </a:ln>
        </p:spPr>
      </p:pic>
      <p:pic>
        <p:nvPicPr>
          <p:cNvPr id="197" name="Google Shape;197;p29"/>
          <p:cNvPicPr preferRelativeResize="0"/>
          <p:nvPr/>
        </p:nvPicPr>
        <p:blipFill>
          <a:blip r:embed="rId4">
            <a:alphaModFix/>
          </a:blip>
          <a:stretch>
            <a:fillRect/>
          </a:stretch>
        </p:blipFill>
        <p:spPr>
          <a:xfrm>
            <a:off x="4922782" y="870650"/>
            <a:ext cx="4068817" cy="29051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52400" y="98450"/>
            <a:ext cx="8717700" cy="619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200"/>
              <a:t>Bar Plot (Loan Status by Employment Length, Verification Status etc) analysis 8</a:t>
            </a:r>
            <a:endParaRPr/>
          </a:p>
        </p:txBody>
      </p:sp>
      <p:sp>
        <p:nvSpPr>
          <p:cNvPr id="203" name="Google Shape;203;p30"/>
          <p:cNvSpPr txBox="1"/>
          <p:nvPr>
            <p:ph idx="1" type="body"/>
          </p:nvPr>
        </p:nvSpPr>
        <p:spPr>
          <a:xfrm>
            <a:off x="247325" y="4420500"/>
            <a:ext cx="8806500" cy="2274600"/>
          </a:xfrm>
          <a:prstGeom prst="rect">
            <a:avLst/>
          </a:prstGeom>
          <a:noFill/>
          <a:ln>
            <a:noFill/>
          </a:ln>
        </p:spPr>
        <p:txBody>
          <a:bodyPr anchorCtr="0" anchor="t" bIns="45700" lIns="91425" spcFirstLastPara="1" rIns="91425" wrap="square" tIns="45700">
            <a:normAutofit fontScale="40000" lnSpcReduction="10000"/>
          </a:bodyPr>
          <a:lstStyle/>
          <a:p>
            <a:pPr indent="-220980" lvl="0" marL="342900" rtl="0" algn="just">
              <a:spcBef>
                <a:spcPts val="640"/>
              </a:spcBef>
              <a:spcAft>
                <a:spcPts val="0"/>
              </a:spcAft>
              <a:buClr>
                <a:schemeClr val="dk1"/>
              </a:buClr>
              <a:buSzPct val="100000"/>
              <a:buChar char="•"/>
            </a:pPr>
            <a:r>
              <a:rPr lang="en-US"/>
              <a:t>Revolving Utilization and Loan Status: The heatmaps clearly show that revolving utilization tends to be higher for "Charged Off" loans compared to "Current" and "Fully Paid" loans across various categories (grade, sub-grade, purpose, home ownership).</a:t>
            </a:r>
            <a:endParaRPr/>
          </a:p>
          <a:p>
            <a:pPr indent="-220980" lvl="0" marL="342900" rtl="0" algn="just">
              <a:spcBef>
                <a:spcPts val="640"/>
              </a:spcBef>
              <a:spcAft>
                <a:spcPts val="0"/>
              </a:spcAft>
              <a:buClr>
                <a:schemeClr val="dk1"/>
              </a:buClr>
              <a:buSzPct val="100000"/>
              <a:buChar char="•"/>
            </a:pPr>
            <a:r>
              <a:rPr lang="en-US"/>
              <a:t>Grade and Sub-Grade: Revolving utilization generally increases as the loan grade and sub-grade deteriorate (from A to G). This is consistent with the expectation that higher-risk borrowers tend to have higher credit utilization.</a:t>
            </a:r>
            <a:endParaRPr/>
          </a:p>
          <a:p>
            <a:pPr indent="-220980" lvl="0" marL="342900" rtl="0" algn="just">
              <a:spcBef>
                <a:spcPts val="640"/>
              </a:spcBef>
              <a:spcAft>
                <a:spcPts val="0"/>
              </a:spcAft>
              <a:buClr>
                <a:schemeClr val="dk1"/>
              </a:buClr>
              <a:buSzPct val="100000"/>
              <a:buChar char="•"/>
            </a:pPr>
            <a:r>
              <a:rPr lang="en-US"/>
              <a:t>Loan Purpose: The heatmaps reveal that some loan purposes, such as "credit_card" and "debt_consolidation," tend to have higher revolving utilization compared to others. This suggests that borrowers taking out these types of loans might have higher existing debt burdens.</a:t>
            </a:r>
            <a:endParaRPr/>
          </a:p>
          <a:p>
            <a:pPr indent="-220980" lvl="0" marL="342900" rtl="0" algn="just">
              <a:spcBef>
                <a:spcPts val="640"/>
              </a:spcBef>
              <a:spcAft>
                <a:spcPts val="0"/>
              </a:spcAft>
              <a:buClr>
                <a:schemeClr val="dk1"/>
              </a:buClr>
              <a:buSzPct val="100000"/>
              <a:buChar char="•"/>
            </a:pPr>
            <a:r>
              <a:rPr lang="en-US"/>
              <a:t>Home Ownership: The heatmap for home ownership shows some interesting patterns. For instance, borrowers with "RENT" status seem to have higher revolving utilization compared to those with "MORTGAGE" or "OWN".</a:t>
            </a:r>
            <a:endParaRPr/>
          </a:p>
        </p:txBody>
      </p:sp>
      <p:pic>
        <p:nvPicPr>
          <p:cNvPr id="204" name="Google Shape;204;p30"/>
          <p:cNvPicPr preferRelativeResize="0"/>
          <p:nvPr/>
        </p:nvPicPr>
        <p:blipFill>
          <a:blip r:embed="rId3">
            <a:alphaModFix/>
          </a:blip>
          <a:stretch>
            <a:fillRect/>
          </a:stretch>
        </p:blipFill>
        <p:spPr>
          <a:xfrm>
            <a:off x="152400" y="870650"/>
            <a:ext cx="5410984" cy="3397450"/>
          </a:xfrm>
          <a:prstGeom prst="rect">
            <a:avLst/>
          </a:prstGeom>
          <a:noFill/>
          <a:ln>
            <a:noFill/>
          </a:ln>
        </p:spPr>
      </p:pic>
      <p:pic>
        <p:nvPicPr>
          <p:cNvPr id="205" name="Google Shape;205;p30"/>
          <p:cNvPicPr preferRelativeResize="0"/>
          <p:nvPr/>
        </p:nvPicPr>
        <p:blipFill>
          <a:blip r:embed="rId4">
            <a:alphaModFix/>
          </a:blip>
          <a:stretch>
            <a:fillRect/>
          </a:stretch>
        </p:blipFill>
        <p:spPr>
          <a:xfrm>
            <a:off x="5715775" y="1084338"/>
            <a:ext cx="3275825" cy="2970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152400" y="98450"/>
            <a:ext cx="8717700" cy="619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200"/>
              <a:t>Conclusion from Bar Plot (Loan Status by Home Ownership) Analysis 9</a:t>
            </a:r>
            <a:endParaRPr/>
          </a:p>
        </p:txBody>
      </p:sp>
      <p:sp>
        <p:nvSpPr>
          <p:cNvPr id="211" name="Google Shape;211;p31"/>
          <p:cNvSpPr txBox="1"/>
          <p:nvPr>
            <p:ph idx="1" type="body"/>
          </p:nvPr>
        </p:nvSpPr>
        <p:spPr>
          <a:xfrm>
            <a:off x="247325" y="4420500"/>
            <a:ext cx="8806500" cy="2274600"/>
          </a:xfrm>
          <a:prstGeom prst="rect">
            <a:avLst/>
          </a:prstGeom>
          <a:noFill/>
          <a:ln>
            <a:noFill/>
          </a:ln>
        </p:spPr>
        <p:txBody>
          <a:bodyPr anchorCtr="0" anchor="t" bIns="45700" lIns="91425" spcFirstLastPara="1" rIns="91425" wrap="square" tIns="45700">
            <a:normAutofit fontScale="40000" lnSpcReduction="20000"/>
          </a:bodyPr>
          <a:lstStyle/>
          <a:p>
            <a:pPr indent="-220980" lvl="0" marL="342900" rtl="0" algn="just">
              <a:spcBef>
                <a:spcPts val="640"/>
              </a:spcBef>
              <a:spcAft>
                <a:spcPts val="0"/>
              </a:spcAft>
              <a:buClr>
                <a:schemeClr val="dk1"/>
              </a:buClr>
              <a:buSzPct val="100000"/>
              <a:buChar char="•"/>
            </a:pPr>
            <a:r>
              <a:rPr lang="en-US"/>
              <a:t>Home Ownership and Interest Rates: The box plot suggests a general trend that individuals with "NONE" or "OTHER" home ownership status tend to have lower interest rates compared to those who mortgage, rent, or own their homes.</a:t>
            </a:r>
            <a:endParaRPr/>
          </a:p>
          <a:p>
            <a:pPr indent="-220980" lvl="0" marL="342900" rtl="0" algn="just">
              <a:spcBef>
                <a:spcPts val="640"/>
              </a:spcBef>
              <a:spcAft>
                <a:spcPts val="0"/>
              </a:spcAft>
              <a:buClr>
                <a:schemeClr val="dk1"/>
              </a:buClr>
              <a:buSzPct val="100000"/>
              <a:buChar char="•"/>
            </a:pPr>
            <a:r>
              <a:rPr lang="en-US"/>
              <a:t>Variability: There's significant variability in interest rates across all home ownership categories. This indicates that other factors besides home ownership likely influence interest rates.</a:t>
            </a:r>
            <a:endParaRPr/>
          </a:p>
          <a:p>
            <a:pPr indent="-220980" lvl="0" marL="342900" rtl="0" algn="just">
              <a:spcBef>
                <a:spcPts val="640"/>
              </a:spcBef>
              <a:spcAft>
                <a:spcPts val="0"/>
              </a:spcAft>
              <a:buClr>
                <a:schemeClr val="dk1"/>
              </a:buClr>
              <a:buSzPct val="100000"/>
              <a:buChar char="•"/>
            </a:pPr>
            <a:r>
              <a:rPr lang="en-US"/>
              <a:t>Outliers: The presence of outliers suggests that some individuals within each category have interest rates that deviate significantly from the typical range.</a:t>
            </a:r>
            <a:endParaRPr/>
          </a:p>
          <a:p>
            <a:pPr indent="-220980" lvl="0" marL="342900" rtl="0" algn="just">
              <a:spcBef>
                <a:spcPts val="640"/>
              </a:spcBef>
              <a:spcAft>
                <a:spcPts val="0"/>
              </a:spcAft>
              <a:buClr>
                <a:schemeClr val="dk1"/>
              </a:buClr>
              <a:buSzPct val="100000"/>
              <a:buChar char="•"/>
            </a:pPr>
            <a:r>
              <a:rPr lang="en-US"/>
              <a:t>Home Ownership: The chart suggests that individuals who rent or own their homes might have lower credit risk compared to those with "OTHER" or "NONE" home ownership status. This is because renting or owning a home often indicates financial stability and responsibility.</a:t>
            </a:r>
            <a:endParaRPr/>
          </a:p>
          <a:p>
            <a:pPr indent="-220980" lvl="0" marL="342900" rtl="0" algn="just">
              <a:spcBef>
                <a:spcPts val="640"/>
              </a:spcBef>
              <a:spcAft>
                <a:spcPts val="0"/>
              </a:spcAft>
              <a:buClr>
                <a:schemeClr val="dk1"/>
              </a:buClr>
              <a:buSzPct val="100000"/>
              <a:buChar char="•"/>
            </a:pPr>
            <a:r>
              <a:rPr lang="en-US"/>
              <a:t>Loan Status: The presence of "Charged Off" loans across all home ownership categories indicates that credit risk exists regardless of home ownership status.</a:t>
            </a:r>
            <a:endParaRPr/>
          </a:p>
        </p:txBody>
      </p:sp>
      <p:pic>
        <p:nvPicPr>
          <p:cNvPr id="212" name="Google Shape;212;p31"/>
          <p:cNvPicPr preferRelativeResize="0"/>
          <p:nvPr/>
        </p:nvPicPr>
        <p:blipFill>
          <a:blip r:embed="rId3">
            <a:alphaModFix/>
          </a:blip>
          <a:stretch>
            <a:fillRect/>
          </a:stretch>
        </p:blipFill>
        <p:spPr>
          <a:xfrm>
            <a:off x="152400" y="870650"/>
            <a:ext cx="4939675" cy="3397449"/>
          </a:xfrm>
          <a:prstGeom prst="rect">
            <a:avLst/>
          </a:prstGeom>
          <a:noFill/>
          <a:ln>
            <a:noFill/>
          </a:ln>
        </p:spPr>
      </p:pic>
      <p:pic>
        <p:nvPicPr>
          <p:cNvPr id="213" name="Google Shape;213;p31"/>
          <p:cNvPicPr preferRelativeResize="0"/>
          <p:nvPr/>
        </p:nvPicPr>
        <p:blipFill>
          <a:blip r:embed="rId4">
            <a:alphaModFix/>
          </a:blip>
          <a:stretch>
            <a:fillRect/>
          </a:stretch>
        </p:blipFill>
        <p:spPr>
          <a:xfrm>
            <a:off x="5244475" y="870650"/>
            <a:ext cx="3747126" cy="2978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Table of Contents</a:t>
            </a:r>
            <a:endParaRPr/>
          </a:p>
        </p:txBody>
      </p:sp>
      <p:sp>
        <p:nvSpPr>
          <p:cNvPr id="92" name="Google Shape;9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General Info</a:t>
            </a:r>
            <a:endParaRPr sz="3200">
              <a:solidFill>
                <a:schemeClr val="dk1"/>
              </a:solidFill>
              <a:latin typeface="Calibri"/>
              <a:ea typeface="Calibri"/>
              <a:cs typeface="Calibri"/>
              <a:sym typeface="Calibri"/>
            </a:endParaRPr>
          </a:p>
          <a:p>
            <a:pPr indent="-342900" lvl="0" marL="342900" rtl="0" algn="l">
              <a:spcBef>
                <a:spcPts val="0"/>
              </a:spcBef>
              <a:spcAft>
                <a:spcPts val="0"/>
              </a:spcAft>
              <a:buSzPts val="1800"/>
              <a:buChar char="•"/>
            </a:pPr>
            <a:r>
              <a:rPr lang="en-US"/>
              <a:t>Problem Statement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Technologies Used</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Conclusions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Acknowledgements</a:t>
            </a:r>
            <a:endParaRPr/>
          </a:p>
          <a:p>
            <a:pPr indent="-139700" lvl="0" marL="342900" rtl="0" algn="l">
              <a:spcBef>
                <a:spcPts val="640"/>
              </a:spcBef>
              <a:spcAft>
                <a:spcPts val="0"/>
              </a:spcAft>
              <a:buClr>
                <a:schemeClr val="dk1"/>
              </a:buClr>
              <a:buSzPts val="32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152400" y="98450"/>
            <a:ext cx="8717700" cy="619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200"/>
              <a:t>Conclusion from Bar Plot (Loan Status by Home Ownership) Analysis 9</a:t>
            </a:r>
            <a:endParaRPr/>
          </a:p>
        </p:txBody>
      </p:sp>
      <p:sp>
        <p:nvSpPr>
          <p:cNvPr id="219" name="Google Shape;219;p32"/>
          <p:cNvSpPr txBox="1"/>
          <p:nvPr>
            <p:ph idx="1" type="body"/>
          </p:nvPr>
        </p:nvSpPr>
        <p:spPr>
          <a:xfrm>
            <a:off x="247325" y="4420500"/>
            <a:ext cx="8806500" cy="2274600"/>
          </a:xfrm>
          <a:prstGeom prst="rect">
            <a:avLst/>
          </a:prstGeom>
          <a:noFill/>
          <a:ln>
            <a:noFill/>
          </a:ln>
        </p:spPr>
        <p:txBody>
          <a:bodyPr anchorCtr="0" anchor="t" bIns="45700" lIns="91425" spcFirstLastPara="1" rIns="91425" wrap="square" tIns="45700">
            <a:normAutofit fontScale="40000" lnSpcReduction="20000"/>
          </a:bodyPr>
          <a:lstStyle/>
          <a:p>
            <a:pPr indent="-220980" lvl="0" marL="342900" rtl="0" algn="just">
              <a:spcBef>
                <a:spcPts val="640"/>
              </a:spcBef>
              <a:spcAft>
                <a:spcPts val="0"/>
              </a:spcAft>
              <a:buClr>
                <a:schemeClr val="dk1"/>
              </a:buClr>
              <a:buSzPct val="100000"/>
              <a:buChar char="•"/>
            </a:pPr>
            <a:r>
              <a:rPr lang="en-US"/>
              <a:t>Home Ownership and Interest Rates: The box plot suggests a general trend that individuals with "NONE" or "OTHER" home ownership status tend to have lower interest rates compared to those who mortgage, rent, or own their homes.</a:t>
            </a:r>
            <a:endParaRPr/>
          </a:p>
          <a:p>
            <a:pPr indent="-220980" lvl="0" marL="342900" rtl="0" algn="just">
              <a:spcBef>
                <a:spcPts val="640"/>
              </a:spcBef>
              <a:spcAft>
                <a:spcPts val="0"/>
              </a:spcAft>
              <a:buClr>
                <a:schemeClr val="dk1"/>
              </a:buClr>
              <a:buSzPct val="100000"/>
              <a:buChar char="•"/>
            </a:pPr>
            <a:r>
              <a:rPr lang="en-US"/>
              <a:t>Variability: There's significant variability in interest rates across all home ownership categories. This indicates that other factors besides home ownership likely influence interest rates.</a:t>
            </a:r>
            <a:endParaRPr/>
          </a:p>
          <a:p>
            <a:pPr indent="-220980" lvl="0" marL="342900" rtl="0" algn="just">
              <a:spcBef>
                <a:spcPts val="640"/>
              </a:spcBef>
              <a:spcAft>
                <a:spcPts val="0"/>
              </a:spcAft>
              <a:buClr>
                <a:schemeClr val="dk1"/>
              </a:buClr>
              <a:buSzPct val="100000"/>
              <a:buChar char="•"/>
            </a:pPr>
            <a:r>
              <a:rPr lang="en-US"/>
              <a:t>Outliers: The presence of outliers suggests that some individuals within each category have interest rates that deviate significantly from the typical range.</a:t>
            </a:r>
            <a:endParaRPr/>
          </a:p>
          <a:p>
            <a:pPr indent="-220980" lvl="0" marL="342900" rtl="0" algn="just">
              <a:spcBef>
                <a:spcPts val="640"/>
              </a:spcBef>
              <a:spcAft>
                <a:spcPts val="0"/>
              </a:spcAft>
              <a:buClr>
                <a:schemeClr val="dk1"/>
              </a:buClr>
              <a:buSzPct val="100000"/>
              <a:buChar char="•"/>
            </a:pPr>
            <a:r>
              <a:rPr lang="en-US"/>
              <a:t>Home Ownership: The chart suggests that individuals who rent or own their homes might have lower credit risk compared to those with "OTHER" or "NONE" home ownership status. This is because renting or owning a home often indicates financial stability and responsibility.</a:t>
            </a:r>
            <a:endParaRPr/>
          </a:p>
          <a:p>
            <a:pPr indent="-220980" lvl="0" marL="342900" rtl="0" algn="just">
              <a:spcBef>
                <a:spcPts val="640"/>
              </a:spcBef>
              <a:spcAft>
                <a:spcPts val="0"/>
              </a:spcAft>
              <a:buClr>
                <a:schemeClr val="dk1"/>
              </a:buClr>
              <a:buSzPct val="100000"/>
              <a:buChar char="•"/>
            </a:pPr>
            <a:r>
              <a:rPr lang="en-US"/>
              <a:t>Loan Status: The presence of "Charged Off" loans across all home ownership categories indicates that credit risk exists regardless of home ownership status.</a:t>
            </a:r>
            <a:endParaRPr/>
          </a:p>
        </p:txBody>
      </p:sp>
      <p:pic>
        <p:nvPicPr>
          <p:cNvPr id="220" name="Google Shape;220;p32"/>
          <p:cNvPicPr preferRelativeResize="0"/>
          <p:nvPr/>
        </p:nvPicPr>
        <p:blipFill>
          <a:blip r:embed="rId3">
            <a:alphaModFix/>
          </a:blip>
          <a:stretch>
            <a:fillRect/>
          </a:stretch>
        </p:blipFill>
        <p:spPr>
          <a:xfrm>
            <a:off x="152400" y="870650"/>
            <a:ext cx="3438883" cy="3397450"/>
          </a:xfrm>
          <a:prstGeom prst="rect">
            <a:avLst/>
          </a:prstGeom>
          <a:noFill/>
          <a:ln>
            <a:noFill/>
          </a:ln>
        </p:spPr>
      </p:pic>
      <p:pic>
        <p:nvPicPr>
          <p:cNvPr id="221" name="Google Shape;221;p32"/>
          <p:cNvPicPr preferRelativeResize="0"/>
          <p:nvPr/>
        </p:nvPicPr>
        <p:blipFill>
          <a:blip r:embed="rId4">
            <a:alphaModFix/>
          </a:blip>
          <a:stretch>
            <a:fillRect/>
          </a:stretch>
        </p:blipFill>
        <p:spPr>
          <a:xfrm>
            <a:off x="3743683" y="870650"/>
            <a:ext cx="5078356" cy="3397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640650" y="98445"/>
            <a:ext cx="8229600" cy="619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200"/>
              <a:t>Bar Chart (Bankruptcies and Loan Status) Analysis 10</a:t>
            </a:r>
            <a:endParaRPr/>
          </a:p>
        </p:txBody>
      </p:sp>
      <p:sp>
        <p:nvSpPr>
          <p:cNvPr id="227" name="Google Shape;227;p33"/>
          <p:cNvSpPr txBox="1"/>
          <p:nvPr>
            <p:ph idx="1" type="body"/>
          </p:nvPr>
        </p:nvSpPr>
        <p:spPr>
          <a:xfrm>
            <a:off x="81325" y="4420500"/>
            <a:ext cx="8972400" cy="2274600"/>
          </a:xfrm>
          <a:prstGeom prst="rect">
            <a:avLst/>
          </a:prstGeom>
          <a:noFill/>
          <a:ln>
            <a:noFill/>
          </a:ln>
        </p:spPr>
        <p:txBody>
          <a:bodyPr anchorCtr="0" anchor="t" bIns="45700" lIns="91425" spcFirstLastPara="1" rIns="91425" wrap="square" tIns="45700">
            <a:normAutofit fontScale="70000" lnSpcReduction="20000"/>
          </a:bodyPr>
          <a:lstStyle/>
          <a:p>
            <a:pPr indent="-281940" lvl="0" marL="342900" rtl="0" algn="just">
              <a:spcBef>
                <a:spcPts val="640"/>
              </a:spcBef>
              <a:spcAft>
                <a:spcPts val="0"/>
              </a:spcAft>
              <a:buClr>
                <a:schemeClr val="dk1"/>
              </a:buClr>
              <a:buSzPct val="100000"/>
              <a:buChar char="•"/>
            </a:pPr>
            <a:r>
              <a:rPr lang="en-US"/>
              <a:t>Bankruptcies and Loan Status: The chart shows a clear trend: as the number of public record bankruptcies increases, the proportion of "Charged Off" loans also increases. This suggests that borrowers with a history of bankruptcies are more likely to default on their loans.</a:t>
            </a:r>
            <a:endParaRPr/>
          </a:p>
          <a:p>
            <a:pPr indent="-281940" lvl="0" marL="342900" rtl="0" algn="just">
              <a:spcBef>
                <a:spcPts val="640"/>
              </a:spcBef>
              <a:spcAft>
                <a:spcPts val="0"/>
              </a:spcAft>
              <a:buClr>
                <a:schemeClr val="dk1"/>
              </a:buClr>
              <a:buSzPct val="100000"/>
              <a:buChar char="•"/>
            </a:pPr>
            <a:r>
              <a:rPr lang="en-US"/>
              <a:t>Loan Distribution: The vast majority of loans are held by individuals with no public record bankruptcies. The number of loans decreases significantly as the number of bankruptcies increases.</a:t>
            </a:r>
            <a:endParaRPr/>
          </a:p>
        </p:txBody>
      </p:sp>
      <p:pic>
        <p:nvPicPr>
          <p:cNvPr id="228" name="Google Shape;228;p33"/>
          <p:cNvPicPr preferRelativeResize="0"/>
          <p:nvPr/>
        </p:nvPicPr>
        <p:blipFill>
          <a:blip r:embed="rId3">
            <a:alphaModFix/>
          </a:blip>
          <a:stretch>
            <a:fillRect/>
          </a:stretch>
        </p:blipFill>
        <p:spPr>
          <a:xfrm>
            <a:off x="544275" y="870650"/>
            <a:ext cx="7565575" cy="33974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640650" y="98445"/>
            <a:ext cx="8229600" cy="619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200"/>
              <a:t>Box plot Recovery Rate Analysis 11</a:t>
            </a:r>
            <a:endParaRPr/>
          </a:p>
        </p:txBody>
      </p:sp>
      <p:sp>
        <p:nvSpPr>
          <p:cNvPr id="234" name="Google Shape;234;p34"/>
          <p:cNvSpPr txBox="1"/>
          <p:nvPr>
            <p:ph idx="1" type="body"/>
          </p:nvPr>
        </p:nvSpPr>
        <p:spPr>
          <a:xfrm>
            <a:off x="247325" y="5163825"/>
            <a:ext cx="8806500" cy="1531200"/>
          </a:xfrm>
          <a:prstGeom prst="rect">
            <a:avLst/>
          </a:prstGeom>
          <a:noFill/>
          <a:ln>
            <a:noFill/>
          </a:ln>
        </p:spPr>
        <p:txBody>
          <a:bodyPr anchorCtr="0" anchor="t" bIns="45700" lIns="91425" spcFirstLastPara="1" rIns="91425" wrap="square" tIns="45700">
            <a:normAutofit fontScale="85000" lnSpcReduction="20000"/>
          </a:bodyPr>
          <a:lstStyle/>
          <a:p>
            <a:pPr indent="-312420" lvl="0" marL="342900" rtl="0" algn="just">
              <a:spcBef>
                <a:spcPts val="640"/>
              </a:spcBef>
              <a:spcAft>
                <a:spcPts val="0"/>
              </a:spcAft>
              <a:buClr>
                <a:schemeClr val="dk1"/>
              </a:buClr>
              <a:buSzPct val="100000"/>
              <a:buChar char="•"/>
            </a:pPr>
            <a:r>
              <a:rPr b="1" lang="en-US"/>
              <a:t>Low Recovery Rates: </a:t>
            </a:r>
            <a:r>
              <a:rPr lang="en-US"/>
              <a:t>The box plot indicates that recoveries for "Charged Off" loans are generally low. This highlights the significant credit risk associated with these loans and the potential for substantial losses for the lender</a:t>
            </a:r>
            <a:endParaRPr/>
          </a:p>
        </p:txBody>
      </p:sp>
      <p:pic>
        <p:nvPicPr>
          <p:cNvPr id="235" name="Google Shape;235;p34"/>
          <p:cNvPicPr preferRelativeResize="0"/>
          <p:nvPr/>
        </p:nvPicPr>
        <p:blipFill>
          <a:blip r:embed="rId3">
            <a:alphaModFix/>
          </a:blip>
          <a:stretch>
            <a:fillRect/>
          </a:stretch>
        </p:blipFill>
        <p:spPr>
          <a:xfrm>
            <a:off x="640650" y="738200"/>
            <a:ext cx="7952174" cy="4314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640650" y="98445"/>
            <a:ext cx="8229600" cy="619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200"/>
              <a:t>Scatter Plot Analysis 12</a:t>
            </a:r>
            <a:endParaRPr/>
          </a:p>
        </p:txBody>
      </p:sp>
      <p:sp>
        <p:nvSpPr>
          <p:cNvPr id="241" name="Google Shape;241;p35"/>
          <p:cNvSpPr txBox="1"/>
          <p:nvPr>
            <p:ph idx="1" type="body"/>
          </p:nvPr>
        </p:nvSpPr>
        <p:spPr>
          <a:xfrm>
            <a:off x="247325" y="5163825"/>
            <a:ext cx="8806500" cy="1531200"/>
          </a:xfrm>
          <a:prstGeom prst="rect">
            <a:avLst/>
          </a:prstGeom>
          <a:noFill/>
          <a:ln>
            <a:noFill/>
          </a:ln>
        </p:spPr>
        <p:txBody>
          <a:bodyPr anchorCtr="0" anchor="t" bIns="45700" lIns="91425" spcFirstLastPara="1" rIns="91425" wrap="square" tIns="45700">
            <a:normAutofit fontScale="40000" lnSpcReduction="20000"/>
          </a:bodyPr>
          <a:lstStyle/>
          <a:p>
            <a:pPr indent="-220980" lvl="0" marL="342900" rtl="0" algn="l">
              <a:spcBef>
                <a:spcPts val="640"/>
              </a:spcBef>
              <a:spcAft>
                <a:spcPts val="0"/>
              </a:spcAft>
              <a:buClr>
                <a:schemeClr val="dk1"/>
              </a:buClr>
              <a:buSzPct val="100000"/>
              <a:buChar char="•"/>
            </a:pPr>
            <a:r>
              <a:rPr b="1" lang="en-US"/>
              <a:t>Loan repayment (total_pymnt) strongly depends on the funded amount.</a:t>
            </a:r>
            <a:endParaRPr b="1"/>
          </a:p>
          <a:p>
            <a:pPr indent="-220980" lvl="0" marL="342900" rtl="0" algn="l">
              <a:spcBef>
                <a:spcPts val="640"/>
              </a:spcBef>
              <a:spcAft>
                <a:spcPts val="0"/>
              </a:spcAft>
              <a:buClr>
                <a:schemeClr val="dk1"/>
              </a:buClr>
              <a:buSzPct val="100000"/>
              <a:buChar char="•"/>
            </a:pPr>
            <a:r>
              <a:rPr b="1" lang="en-US"/>
              <a:t>Interest rates are relatively independent of borrowers’ annual income, suggesting risk assessment uses other factors.</a:t>
            </a:r>
            <a:endParaRPr b="1"/>
          </a:p>
          <a:p>
            <a:pPr indent="-220980" lvl="0" marL="342900" rtl="0" algn="l">
              <a:spcBef>
                <a:spcPts val="640"/>
              </a:spcBef>
              <a:spcAft>
                <a:spcPts val="0"/>
              </a:spcAft>
              <a:buClr>
                <a:schemeClr val="dk1"/>
              </a:buClr>
              <a:buSzPct val="100000"/>
              <a:buChar char="•"/>
            </a:pPr>
            <a:r>
              <a:rPr b="1" lang="en-US"/>
              <a:t>High Revolving Balance &amp; Utilization: A high revol_bal coupled with a high revol_util suggests that borrowers are heavily utilizing their available credit. This could indicate financial strain and a higher risk of default.</a:t>
            </a:r>
            <a:endParaRPr b="1"/>
          </a:p>
          <a:p>
            <a:pPr indent="-220980" lvl="0" marL="342900" rtl="0" algn="l">
              <a:spcBef>
                <a:spcPts val="640"/>
              </a:spcBef>
              <a:spcAft>
                <a:spcPts val="0"/>
              </a:spcAft>
              <a:buClr>
                <a:schemeClr val="dk1"/>
              </a:buClr>
              <a:buSzPct val="100000"/>
              <a:buChar char="•"/>
            </a:pPr>
            <a:r>
              <a:rPr b="1" lang="en-US"/>
              <a:t>Low Income: Borrowers with low annual_inc might have limited capacity to repay loans, particularly if they have taken on large funded_amnt.</a:t>
            </a:r>
            <a:endParaRPr b="1"/>
          </a:p>
          <a:p>
            <a:pPr indent="-220980" lvl="0" marL="342900" rtl="0" algn="l">
              <a:spcBef>
                <a:spcPts val="640"/>
              </a:spcBef>
              <a:spcAft>
                <a:spcPts val="0"/>
              </a:spcAft>
              <a:buClr>
                <a:schemeClr val="dk1"/>
              </a:buClr>
              <a:buSzPct val="100000"/>
              <a:buChar char="•"/>
            </a:pPr>
            <a:r>
              <a:rPr b="1" lang="en-US"/>
              <a:t>Loan Size: Large funded_amnt loans generally carry higher risk due to the potential for larger losses in case of default.</a:t>
            </a:r>
            <a:endParaRPr b="1"/>
          </a:p>
        </p:txBody>
      </p:sp>
      <p:pic>
        <p:nvPicPr>
          <p:cNvPr id="242" name="Google Shape;242;p35"/>
          <p:cNvPicPr preferRelativeResize="0"/>
          <p:nvPr/>
        </p:nvPicPr>
        <p:blipFill>
          <a:blip r:embed="rId3">
            <a:alphaModFix/>
          </a:blip>
          <a:stretch>
            <a:fillRect/>
          </a:stretch>
        </p:blipFill>
        <p:spPr>
          <a:xfrm>
            <a:off x="152400" y="870650"/>
            <a:ext cx="8806499" cy="41407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Technologies Used</a:t>
            </a:r>
            <a:endParaRPr/>
          </a:p>
        </p:txBody>
      </p:sp>
      <p:sp>
        <p:nvSpPr>
          <p:cNvPr id="248" name="Google Shape;24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P</a:t>
            </a:r>
            <a:r>
              <a:rPr lang="en-US" sz="3200">
                <a:solidFill>
                  <a:schemeClr val="dk1"/>
                </a:solidFill>
                <a:latin typeface="Calibri"/>
                <a:ea typeface="Calibri"/>
                <a:cs typeface="Calibri"/>
                <a:sym typeface="Calibri"/>
              </a:rPr>
              <a:t>ython - version 3.12.4</a:t>
            </a:r>
            <a:endParaRPr/>
          </a:p>
          <a:p>
            <a:pPr indent="-342900" lvl="0" marL="342900" rtl="0" algn="l">
              <a:spcBef>
                <a:spcPts val="640"/>
              </a:spcBef>
              <a:spcAft>
                <a:spcPts val="0"/>
              </a:spcAft>
              <a:buClr>
                <a:schemeClr val="dk1"/>
              </a:buClr>
              <a:buSzPts val="3200"/>
              <a:buChar char="•"/>
            </a:pPr>
            <a:r>
              <a:rPr lang="en-US"/>
              <a:t>P</a:t>
            </a:r>
            <a:r>
              <a:rPr lang="en-US" sz="3200">
                <a:solidFill>
                  <a:schemeClr val="dk1"/>
                </a:solidFill>
                <a:latin typeface="Calibri"/>
                <a:ea typeface="Calibri"/>
                <a:cs typeface="Calibri"/>
                <a:sym typeface="Calibri"/>
              </a:rPr>
              <a:t>andas - version 2.2.2</a:t>
            </a:r>
            <a:endParaRPr/>
          </a:p>
          <a:p>
            <a:pPr indent="-342900" lvl="0" marL="342900" rtl="0" algn="l">
              <a:spcBef>
                <a:spcPts val="640"/>
              </a:spcBef>
              <a:spcAft>
                <a:spcPts val="0"/>
              </a:spcAft>
              <a:buClr>
                <a:schemeClr val="dk1"/>
              </a:buClr>
              <a:buSzPts val="3200"/>
              <a:buChar char="•"/>
            </a:pPr>
            <a:r>
              <a:rPr lang="en-US"/>
              <a:t>M</a:t>
            </a:r>
            <a:r>
              <a:rPr lang="en-US" sz="3200">
                <a:solidFill>
                  <a:schemeClr val="dk1"/>
                </a:solidFill>
                <a:latin typeface="Calibri"/>
                <a:ea typeface="Calibri"/>
                <a:cs typeface="Calibri"/>
                <a:sym typeface="Calibri"/>
              </a:rPr>
              <a:t>atplotlib - version 3.8.4</a:t>
            </a:r>
            <a:endParaRPr/>
          </a:p>
          <a:p>
            <a:pPr indent="-342900" lvl="0" marL="342900" rtl="0" algn="l">
              <a:spcBef>
                <a:spcPts val="640"/>
              </a:spcBef>
              <a:spcAft>
                <a:spcPts val="0"/>
              </a:spcAft>
              <a:buClr>
                <a:schemeClr val="dk1"/>
              </a:buClr>
              <a:buSzPts val="3200"/>
              <a:buChar char="•"/>
            </a:pPr>
            <a:r>
              <a:rPr lang="en-US"/>
              <a:t>S</a:t>
            </a:r>
            <a:r>
              <a:rPr lang="en-US" sz="3200">
                <a:solidFill>
                  <a:schemeClr val="dk1"/>
                </a:solidFill>
                <a:latin typeface="Calibri"/>
                <a:ea typeface="Calibri"/>
                <a:cs typeface="Calibri"/>
                <a:sym typeface="Calibri"/>
              </a:rPr>
              <a:t>eaborn - version 0.13.2</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Plotly 5.22.0</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Jupyter Notebook</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Anaconda Navigator 2.6.3</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Visual Studio Code 1.96.0</a:t>
            </a:r>
            <a:endParaRPr sz="3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Acknowledgements</a:t>
            </a:r>
            <a:endParaRPr/>
          </a:p>
        </p:txBody>
      </p:sp>
      <p:sp>
        <p:nvSpPr>
          <p:cNvPr id="254" name="Google Shape;254;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Give credit here.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This project was inspired by...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References if any...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This project was based on [this tutorial](https://www.upgrad.com/).</a:t>
            </a:r>
            <a:endParaRPr/>
          </a:p>
          <a:p>
            <a:pPr indent="-139700" lvl="0" marL="342900" rtl="0" algn="l">
              <a:spcBef>
                <a:spcPts val="640"/>
              </a:spcBef>
              <a:spcAft>
                <a:spcPts val="0"/>
              </a:spcAft>
              <a:buClr>
                <a:schemeClr val="dk1"/>
              </a:buClr>
              <a:buSzPts val="32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Contact</a:t>
            </a:r>
            <a:endParaRPr/>
          </a:p>
        </p:txBody>
      </p:sp>
      <p:sp>
        <p:nvSpPr>
          <p:cNvPr id="260" name="Google Shape;260;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Created by [Niranjan Singh and  ] - feel free to contact me!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&lt;!-- Optional --&gt;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&lt;!-- ## License --&gt;</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This project is open source and available under the [... License]().</a:t>
            </a:r>
            <a:endParaRPr/>
          </a:p>
          <a:p>
            <a:pPr indent="-342900" lvl="0" marL="342900" rtl="0" algn="l">
              <a:spcBef>
                <a:spcPts val="640"/>
              </a:spcBef>
              <a:spcAft>
                <a:spcPts val="0"/>
              </a:spcAft>
              <a:buClr>
                <a:schemeClr val="dk1"/>
              </a:buClr>
              <a:buSzPts val="3200"/>
              <a:buChar char="•"/>
            </a:pPr>
            <a:r>
              <a:rPr lang="en-US"/>
              <a:t>Created by [Niranjan Singh and Ameya Parab ] - feel free to contact me!</a:t>
            </a:r>
            <a:endParaRPr/>
          </a:p>
          <a:p>
            <a:pPr indent="-139700" lvl="0" marL="342900" rtl="0" algn="l">
              <a:spcBef>
                <a:spcPts val="640"/>
              </a:spcBef>
              <a:spcAft>
                <a:spcPts val="0"/>
              </a:spcAft>
              <a:buClr>
                <a:schemeClr val="dk1"/>
              </a:buClr>
              <a:buSzPts val="32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139700" lvl="0" marL="342900" rtl="0" algn="ctr">
              <a:spcBef>
                <a:spcPts val="640"/>
              </a:spcBef>
              <a:spcAft>
                <a:spcPts val="0"/>
              </a:spcAft>
              <a:buClr>
                <a:schemeClr val="dk1"/>
              </a:buClr>
              <a:buSzPts val="3200"/>
              <a:buNone/>
            </a:pPr>
            <a:r>
              <a:rPr lang="en-US"/>
              <a:t>Thank you</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General Information</a:t>
            </a:r>
            <a:endParaRPr/>
          </a:p>
        </p:txBody>
      </p:sp>
      <p:sp>
        <p:nvSpPr>
          <p:cNvPr id="98" name="Google Shape;9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251459" lvl="0" marL="342900" rtl="0" algn="l">
              <a:spcBef>
                <a:spcPts val="0"/>
              </a:spcBef>
              <a:spcAft>
                <a:spcPts val="0"/>
              </a:spcAft>
              <a:buClr>
                <a:schemeClr val="dk1"/>
              </a:buClr>
              <a:buSzPct val="100000"/>
              <a:buChar char="•"/>
            </a:pPr>
            <a:r>
              <a:rPr lang="en-US" sz="3200">
                <a:solidFill>
                  <a:schemeClr val="dk1"/>
                </a:solidFill>
                <a:latin typeface="Calibri"/>
                <a:ea typeface="Calibri"/>
                <a:cs typeface="Calibri"/>
                <a:sym typeface="Calibri"/>
              </a:rPr>
              <a:t>Provide general information about your project here.</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This company is the largest online loan marketplace, facilitating personal loans, business loans, and financing of medical procedures. Borrowers can easily access lower interest rate loans through a fast online interface.</a:t>
            </a:r>
            <a:endParaRPr/>
          </a:p>
          <a:p>
            <a:pPr indent="-251459"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What is the background of your project?</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If one is able to identify these risky loan applicants, then such loans can be reduced thereby cutting down the amount of credit loss. Identification of such applicants using EDA is the aim of this case study.</a:t>
            </a:r>
            <a:endParaRPr/>
          </a:p>
          <a:p>
            <a:pPr indent="-251459"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What is the business problem that your project is trying to solve?</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Understanding the driving factors (or driver variables) behind loan default, i.e. the variables which are strong indicators of default.</a:t>
            </a:r>
            <a:endParaRPr/>
          </a:p>
          <a:p>
            <a:pPr indent="-139700" lvl="0" marL="342900" rtl="0" algn="l">
              <a:spcBef>
                <a:spcPts val="640"/>
              </a:spcBef>
              <a:spcAft>
                <a:spcPts val="0"/>
              </a:spcAft>
              <a:buClr>
                <a:schemeClr val="dk1"/>
              </a:buClr>
              <a:buSzPct val="1000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Problem Statement:</a:t>
            </a:r>
            <a:endParaRPr/>
          </a:p>
        </p:txBody>
      </p:sp>
      <p:sp>
        <p:nvSpPr>
          <p:cNvPr id="104" name="Google Shape;10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10000"/>
          </a:bodyPr>
          <a:lstStyle/>
          <a:p>
            <a:pPr indent="-297180" lvl="0" marL="342900" rtl="0" algn="l">
              <a:spcBef>
                <a:spcPts val="0"/>
              </a:spcBef>
              <a:spcAft>
                <a:spcPts val="0"/>
              </a:spcAft>
              <a:buClr>
                <a:schemeClr val="dk1"/>
              </a:buClr>
              <a:buSzPct val="100000"/>
              <a:buChar char="•"/>
            </a:pPr>
            <a:r>
              <a:rPr lang="en-US" sz="3200">
                <a:solidFill>
                  <a:schemeClr val="dk1"/>
                </a:solidFill>
                <a:latin typeface="Calibri"/>
                <a:ea typeface="Calibri"/>
                <a:cs typeface="Calibri"/>
                <a:sym typeface="Calibri"/>
              </a:rPr>
              <a:t>Conduct a comprehensive analysis of a dataset containing consumer attributes and loan attributes. Our goal is to gain insights into the factors influencing loan default rates and to develop strategies to mitigate risks associated with lending.</a:t>
            </a:r>
            <a:endParaRPr/>
          </a:p>
          <a:p>
            <a:pPr indent="-29718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What is the dataset that is being used?</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The dataset contains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endParaRPr/>
          </a:p>
          <a:p>
            <a:pPr indent="-139700" lvl="0" marL="342900" rtl="0" algn="l">
              <a:spcBef>
                <a:spcPts val="640"/>
              </a:spcBef>
              <a:spcAft>
                <a:spcPts val="0"/>
              </a:spcAft>
              <a:buClr>
                <a:schemeClr val="dk1"/>
              </a:buClr>
              <a:buSzPct val="100000"/>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13908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Objective</a:t>
            </a:r>
            <a:endParaRPr/>
          </a:p>
        </p:txBody>
      </p:sp>
      <p:sp>
        <p:nvSpPr>
          <p:cNvPr id="110" name="Google Shape;110;p17"/>
          <p:cNvSpPr txBox="1"/>
          <p:nvPr>
            <p:ph idx="1" type="body"/>
          </p:nvPr>
        </p:nvSpPr>
        <p:spPr>
          <a:xfrm>
            <a:off x="203300" y="1152025"/>
            <a:ext cx="8741700" cy="49743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None/>
            </a:pPr>
            <a:r>
              <a:t/>
            </a:r>
            <a:endParaRPr/>
          </a:p>
          <a:p>
            <a:pPr indent="-2362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Importing necessary Modules</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Import the modules necessary for Data Manipulation and Visualization.</a:t>
            </a:r>
            <a:endParaRPr/>
          </a:p>
          <a:p>
            <a:pPr indent="-2362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Reading dataset</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Read the dataset containing loan applicant information.</a:t>
            </a:r>
            <a:endParaRPr/>
          </a:p>
          <a:p>
            <a:pPr indent="-2362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Exploring the Dataset</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Understand the Structure and various datatypes of the attributes within the dataset.</a:t>
            </a:r>
            <a:endParaRPr/>
          </a:p>
          <a:p>
            <a:pPr indent="-2362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Missing value analysis</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Identify and analyze missing values in the dataset.</a:t>
            </a:r>
            <a:endParaRPr/>
          </a:p>
          <a:p>
            <a:pPr indent="-2362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Analysing categorical and numerical columns</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Analyze categorical and numerical columns to understand the statistical properties and relationships within the dataset.</a:t>
            </a:r>
            <a:endParaRPr/>
          </a:p>
          <a:p>
            <a:pPr indent="-2362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Univariate Analysis:</a:t>
            </a:r>
            <a:endParaRPr/>
          </a:p>
          <a:p>
            <a:pPr indent="0" lvl="0" marL="742950" rtl="0" algn="l">
              <a:spcBef>
                <a:spcPts val="640"/>
              </a:spcBef>
              <a:spcAft>
                <a:spcPts val="0"/>
              </a:spcAft>
              <a:buNone/>
            </a:pPr>
            <a:r>
              <a:rPr lang="en-US" sz="3200">
                <a:solidFill>
                  <a:schemeClr val="dk1"/>
                </a:solidFill>
                <a:latin typeface="Calibri"/>
                <a:ea typeface="Calibri"/>
                <a:cs typeface="Calibri"/>
                <a:sym typeface="Calibri"/>
              </a:rPr>
              <a:t> Conduct univariate analysis to explore the distribution and characteristics of individual variables.</a:t>
            </a:r>
            <a:endParaRPr/>
          </a:p>
          <a:p>
            <a:pPr indent="-2362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Outliers:</a:t>
            </a:r>
            <a:endParaRPr/>
          </a:p>
          <a:p>
            <a:pPr indent="-267969" lvl="1" marL="74295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Identify and analyze outliers within the dataset to understand their impact on the analysis.</a:t>
            </a:r>
            <a:endParaRPr/>
          </a:p>
          <a:p>
            <a:pPr indent="-236220" lvl="0" marL="34290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Bivariate analysis:</a:t>
            </a:r>
            <a:endParaRPr/>
          </a:p>
          <a:p>
            <a:pPr indent="-267969" lvl="1" marL="742950" rtl="0" algn="l">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 Conduct bivariate analysis to explore relationships between different variables and their impact on loan default rates.</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Conclusions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640650" y="984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200"/>
              <a:t>The Categorical Univariate Analysis</a:t>
            </a:r>
            <a:endParaRPr/>
          </a:p>
        </p:txBody>
      </p:sp>
      <p:sp>
        <p:nvSpPr>
          <p:cNvPr id="121" name="Google Shape;121;p19"/>
          <p:cNvSpPr txBox="1"/>
          <p:nvPr>
            <p:ph idx="1" type="body"/>
          </p:nvPr>
        </p:nvSpPr>
        <p:spPr>
          <a:xfrm>
            <a:off x="457200" y="5258700"/>
            <a:ext cx="8596500" cy="14364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spcBef>
                <a:spcPts val="0"/>
              </a:spcBef>
              <a:spcAft>
                <a:spcPts val="0"/>
              </a:spcAft>
              <a:buNone/>
            </a:pPr>
            <a:r>
              <a:t/>
            </a:r>
            <a:endParaRPr/>
          </a:p>
          <a:p>
            <a:pPr indent="-281940" lvl="0" marL="342900" rtl="0" algn="just">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Most of the loans comes under Grade and Subgrade A, B and C.</a:t>
            </a:r>
            <a:endParaRPr/>
          </a:p>
          <a:p>
            <a:pPr indent="-281940" lvl="0" marL="342900" rtl="0" algn="just">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Majority of loans had been issued in year 2011 and Jun-Dec months.</a:t>
            </a:r>
            <a:endParaRPr/>
          </a:p>
          <a:p>
            <a:pPr indent="-281940" lvl="0" marL="342900" rtl="0" algn="just">
              <a:spcBef>
                <a:spcPts val="640"/>
              </a:spcBef>
              <a:spcAft>
                <a:spcPts val="0"/>
              </a:spcAft>
              <a:buClr>
                <a:schemeClr val="dk1"/>
              </a:buClr>
              <a:buSzPct val="100000"/>
              <a:buChar char="•"/>
            </a:pPr>
            <a:r>
              <a:rPr lang="en-US" sz="3200">
                <a:solidFill>
                  <a:schemeClr val="dk1"/>
                </a:solidFill>
                <a:latin typeface="Calibri"/>
                <a:ea typeface="Calibri"/>
                <a:cs typeface="Calibri"/>
                <a:sym typeface="Calibri"/>
              </a:rPr>
              <a:t>California and Newyork state has the highest no of loans issued.</a:t>
            </a:r>
            <a:endParaRPr/>
          </a:p>
        </p:txBody>
      </p:sp>
      <p:pic>
        <p:nvPicPr>
          <p:cNvPr id="122" name="Google Shape;122;p19"/>
          <p:cNvPicPr preferRelativeResize="0"/>
          <p:nvPr/>
        </p:nvPicPr>
        <p:blipFill>
          <a:blip r:embed="rId3">
            <a:alphaModFix/>
          </a:blip>
          <a:stretch>
            <a:fillRect/>
          </a:stretch>
        </p:blipFill>
        <p:spPr>
          <a:xfrm>
            <a:off x="858826" y="1447600"/>
            <a:ext cx="7426352" cy="3781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640650" y="42347"/>
            <a:ext cx="8229600" cy="894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200"/>
              <a:t>The Univariate Numerical Analysis 2</a:t>
            </a:r>
            <a:endParaRPr/>
          </a:p>
        </p:txBody>
      </p:sp>
      <p:sp>
        <p:nvSpPr>
          <p:cNvPr id="128" name="Google Shape;128;p20"/>
          <p:cNvSpPr txBox="1"/>
          <p:nvPr>
            <p:ph idx="1" type="body"/>
          </p:nvPr>
        </p:nvSpPr>
        <p:spPr>
          <a:xfrm>
            <a:off x="108275" y="5462000"/>
            <a:ext cx="8945400" cy="1328100"/>
          </a:xfrm>
          <a:prstGeom prst="rect">
            <a:avLst/>
          </a:prstGeom>
          <a:noFill/>
          <a:ln>
            <a:noFill/>
          </a:ln>
        </p:spPr>
        <p:txBody>
          <a:bodyPr anchorCtr="0" anchor="t" bIns="45700" lIns="91425" spcFirstLastPara="1" rIns="91425" wrap="square" tIns="45700">
            <a:normAutofit fontScale="40000" lnSpcReduction="10000"/>
          </a:bodyPr>
          <a:lstStyle/>
          <a:p>
            <a:pPr indent="-309880" lvl="0" marL="457200" rtl="0" algn="just">
              <a:spcBef>
                <a:spcPts val="640"/>
              </a:spcBef>
              <a:spcAft>
                <a:spcPts val="0"/>
              </a:spcAft>
              <a:buClr>
                <a:schemeClr val="dk1"/>
              </a:buClr>
              <a:buSzPct val="100000"/>
              <a:buFont typeface="Calibri"/>
              <a:buChar char="•"/>
            </a:pPr>
            <a:r>
              <a:rPr b="1" lang="en-US"/>
              <a:t>High Loan Amounts: </a:t>
            </a:r>
            <a:r>
              <a:rPr lang="en-US"/>
              <a:t>The right-skewed distribution of loan_amnt suggests that a significant proportion of loans are for larger amounts. Larger loans generally carry higher risk due to the potential for larger losses in case of default.</a:t>
            </a:r>
            <a:endParaRPr/>
          </a:p>
          <a:p>
            <a:pPr indent="-309880" lvl="0" marL="457200" rtl="0" algn="just">
              <a:spcBef>
                <a:spcPts val="0"/>
              </a:spcBef>
              <a:spcAft>
                <a:spcPts val="0"/>
              </a:spcAft>
              <a:buClr>
                <a:schemeClr val="dk1"/>
              </a:buClr>
              <a:buSzPct val="100000"/>
              <a:buFont typeface="Calibri"/>
              <a:buChar char="•"/>
            </a:pPr>
            <a:r>
              <a:rPr b="1" lang="en-US"/>
              <a:t>High Interest Rates: </a:t>
            </a:r>
            <a:r>
              <a:rPr lang="en-US"/>
              <a:t>The right-skewed distribution of int_rate indicates that a portion of loans have significantly higher interest rates. These loans are often associated with higher risk borrowers and may have a higher likelihood of default.</a:t>
            </a:r>
            <a:endParaRPr/>
          </a:p>
          <a:p>
            <a:pPr indent="-309880" lvl="0" marL="457200" rtl="0" algn="just">
              <a:spcBef>
                <a:spcPts val="0"/>
              </a:spcBef>
              <a:spcAft>
                <a:spcPts val="0"/>
              </a:spcAft>
              <a:buClr>
                <a:schemeClr val="dk1"/>
              </a:buClr>
              <a:buSzPct val="100000"/>
              <a:buFont typeface="Calibri"/>
              <a:buChar char="•"/>
            </a:pPr>
            <a:r>
              <a:rPr b="1" lang="en-US"/>
              <a:t>Income Distribution:</a:t>
            </a:r>
            <a:r>
              <a:rPr lang="en-US"/>
              <a:t> The right-skewed distribution of annual_inc suggests that a majority of borrowers have lower incomes. Borrowers with lower incomes may have limited capacity to repay loans, particularly if they have taken on larger amounts or have high interest rates.</a:t>
            </a:r>
            <a:endParaRPr/>
          </a:p>
        </p:txBody>
      </p:sp>
      <p:pic>
        <p:nvPicPr>
          <p:cNvPr id="129" name="Google Shape;129;p20"/>
          <p:cNvPicPr preferRelativeResize="0"/>
          <p:nvPr/>
        </p:nvPicPr>
        <p:blipFill>
          <a:blip r:embed="rId3">
            <a:alphaModFix/>
          </a:blip>
          <a:stretch>
            <a:fillRect/>
          </a:stretch>
        </p:blipFill>
        <p:spPr>
          <a:xfrm>
            <a:off x="2863075" y="1089050"/>
            <a:ext cx="3046200" cy="4220550"/>
          </a:xfrm>
          <a:prstGeom prst="rect">
            <a:avLst/>
          </a:prstGeom>
          <a:noFill/>
          <a:ln>
            <a:noFill/>
          </a:ln>
        </p:spPr>
      </p:pic>
      <p:pic>
        <p:nvPicPr>
          <p:cNvPr id="130" name="Google Shape;130;p20"/>
          <p:cNvPicPr preferRelativeResize="0"/>
          <p:nvPr/>
        </p:nvPicPr>
        <p:blipFill>
          <a:blip r:embed="rId4">
            <a:alphaModFix/>
          </a:blip>
          <a:stretch>
            <a:fillRect/>
          </a:stretch>
        </p:blipFill>
        <p:spPr>
          <a:xfrm>
            <a:off x="6221000" y="1089050"/>
            <a:ext cx="2770600" cy="4034125"/>
          </a:xfrm>
          <a:prstGeom prst="rect">
            <a:avLst/>
          </a:prstGeom>
          <a:noFill/>
          <a:ln>
            <a:noFill/>
          </a:ln>
        </p:spPr>
      </p:pic>
      <p:pic>
        <p:nvPicPr>
          <p:cNvPr id="131" name="Google Shape;131;p20"/>
          <p:cNvPicPr preferRelativeResize="0"/>
          <p:nvPr/>
        </p:nvPicPr>
        <p:blipFill>
          <a:blip r:embed="rId5">
            <a:alphaModFix/>
          </a:blip>
          <a:stretch>
            <a:fillRect/>
          </a:stretch>
        </p:blipFill>
        <p:spPr>
          <a:xfrm>
            <a:off x="152400" y="1089050"/>
            <a:ext cx="2558276" cy="396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40650" y="984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sz="3200"/>
              <a:t>Conclusion from Pie Plot (Loan Status, Grades and Purpose) Categorical Univariate Analysis 3</a:t>
            </a:r>
            <a:endParaRPr/>
          </a:p>
        </p:txBody>
      </p:sp>
      <p:sp>
        <p:nvSpPr>
          <p:cNvPr id="137" name="Google Shape;137;p21"/>
          <p:cNvSpPr txBox="1"/>
          <p:nvPr>
            <p:ph idx="1" type="body"/>
          </p:nvPr>
        </p:nvSpPr>
        <p:spPr>
          <a:xfrm>
            <a:off x="457200" y="5258700"/>
            <a:ext cx="8596500" cy="1436400"/>
          </a:xfrm>
          <a:prstGeom prst="rect">
            <a:avLst/>
          </a:prstGeom>
          <a:noFill/>
          <a:ln>
            <a:noFill/>
          </a:ln>
        </p:spPr>
        <p:txBody>
          <a:bodyPr anchorCtr="0" anchor="t" bIns="45700" lIns="91425" spcFirstLastPara="1" rIns="91425" wrap="square" tIns="45700">
            <a:normAutofit fontScale="70000" lnSpcReduction="20000"/>
          </a:bodyPr>
          <a:lstStyle/>
          <a:p>
            <a:pPr indent="-281940" lvl="0" marL="342900" rtl="0" algn="just">
              <a:spcBef>
                <a:spcPts val="640"/>
              </a:spcBef>
              <a:spcAft>
                <a:spcPts val="0"/>
              </a:spcAft>
              <a:buClr>
                <a:schemeClr val="dk1"/>
              </a:buClr>
              <a:buSzPct val="100000"/>
              <a:buChar char="•"/>
            </a:pPr>
            <a:r>
              <a:rPr lang="en-US"/>
              <a:t>This visualization can help us understand the proportion of loans that have been fully paid, charged off, or are currently in progress. </a:t>
            </a:r>
            <a:endParaRPr/>
          </a:p>
          <a:p>
            <a:pPr indent="-281940" lvl="0" marL="342900" rtl="0" algn="just">
              <a:spcBef>
                <a:spcPts val="640"/>
              </a:spcBef>
              <a:spcAft>
                <a:spcPts val="0"/>
              </a:spcAft>
              <a:buClr>
                <a:schemeClr val="dk1"/>
              </a:buClr>
              <a:buSzPct val="100000"/>
              <a:buChar char="•"/>
            </a:pPr>
            <a:r>
              <a:rPr lang="en-US"/>
              <a:t>We can see that the majority of loans have been fully paid.</a:t>
            </a:r>
            <a:endParaRPr/>
          </a:p>
          <a:p>
            <a:pPr indent="-281940" lvl="0" marL="342900" rtl="0" algn="just">
              <a:spcBef>
                <a:spcPts val="640"/>
              </a:spcBef>
              <a:spcAft>
                <a:spcPts val="0"/>
              </a:spcAft>
              <a:buClr>
                <a:schemeClr val="dk1"/>
              </a:buClr>
              <a:buSzPct val="100000"/>
              <a:buChar char="•"/>
            </a:pPr>
            <a:r>
              <a:rPr lang="en-US"/>
              <a:t>Most of the loans are for debt consolidation</a:t>
            </a:r>
            <a:endParaRPr/>
          </a:p>
        </p:txBody>
      </p:sp>
      <p:pic>
        <p:nvPicPr>
          <p:cNvPr id="138" name="Google Shape;138;p21"/>
          <p:cNvPicPr preferRelativeResize="0"/>
          <p:nvPr/>
        </p:nvPicPr>
        <p:blipFill>
          <a:blip r:embed="rId3">
            <a:alphaModFix/>
          </a:blip>
          <a:stretch>
            <a:fillRect/>
          </a:stretch>
        </p:blipFill>
        <p:spPr>
          <a:xfrm>
            <a:off x="313525" y="1179150"/>
            <a:ext cx="8511575" cy="346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