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59" r:id="rId4"/>
    <p:sldId id="288" r:id="rId5"/>
    <p:sldId id="268" r:id="rId6"/>
    <p:sldId id="270" r:id="rId7"/>
    <p:sldId id="274" r:id="rId8"/>
    <p:sldId id="276" r:id="rId9"/>
    <p:sldId id="289" r:id="rId10"/>
    <p:sldId id="281" r:id="rId11"/>
    <p:sldId id="290" r:id="rId12"/>
    <p:sldId id="291" r:id="rId13"/>
    <p:sldId id="292" r:id="rId14"/>
    <p:sldId id="295" r:id="rId15"/>
    <p:sldId id="294" r:id="rId16"/>
    <p:sldId id="296" r:id="rId17"/>
    <p:sldId id="297" r:id="rId18"/>
    <p:sldId id="299" r:id="rId19"/>
    <p:sldId id="301" r:id="rId20"/>
    <p:sldId id="300" r:id="rId21"/>
    <p:sldId id="286" r:id="rId2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11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0E434767-D1B4-4BE8-A530-588C0D8AA4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40DEEB-6238-4A86-8BA8-D01B83BBD106}" type="slidenum">
              <a:rPr lang="en-US"/>
              <a:pPr/>
              <a:t>1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097DFB-9241-4445-B653-11566F5C5948}" type="slidenum">
              <a:rPr lang="en-US"/>
              <a:pPr/>
              <a:t>13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254132-51CB-4AD4-8635-CA9E70C8CFC7}" type="slidenum">
              <a:rPr lang="en-US"/>
              <a:pPr/>
              <a:t>21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502A90-7EE8-40CA-A44D-273AD85BDA57}" type="slidenum">
              <a:rPr lang="en-US"/>
              <a:pPr/>
              <a:t>3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970DA-BE9E-4058-B910-71B6C56143EE}" type="slidenum">
              <a:rPr lang="en-US"/>
              <a:pPr/>
              <a:t>5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C49466-F300-4487-8108-8C76143386B7}" type="slidenum">
              <a:rPr lang="en-US"/>
              <a:pPr/>
              <a:t>6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CFE6D2-9831-403F-B218-C0C1EC0F22C9}" type="slidenum">
              <a:rPr lang="en-US"/>
              <a:pPr/>
              <a:t>7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528D91-DB0D-497D-82C6-AB7F23CDD597}" type="slidenum">
              <a:rPr lang="en-US"/>
              <a:pPr/>
              <a:t>8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37A047-16B9-4824-8356-DE0BB826C28B}" type="slidenum">
              <a:rPr lang="en-US"/>
              <a:pPr/>
              <a:t>10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097DFB-9241-4445-B653-11566F5C5948}" type="slidenum">
              <a:rPr lang="en-US"/>
              <a:pPr/>
              <a:t>11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097DFB-9241-4445-B653-11566F5C5948}" type="slidenum">
              <a:rPr lang="en-US"/>
              <a:pPr/>
              <a:t>12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D3668B-2A31-453D-A0F9-13DBC01534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29E0E0-81C9-4E80-A1BB-029BF9BF9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2F6522B-0280-4B03-9679-D196656284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60042AC8-9589-4EC9-A980-938F0B5985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91BA053-918F-4530-B20D-51CE09EB3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12F855-7DA1-4C6D-9BAD-5DDA87197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2784317-577D-431E-85C5-92DD4EDB28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8CAAD0F-BF2F-452C-A88F-4E3328C3A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44A2656-1A67-4419-BAA6-85D444CCC0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2E92E4-1B60-41CE-88B9-8550BA676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A77702C-2C41-43DD-AF88-9FD5237A8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7A3887-CBAF-4BD2-97F1-6FEEA08A32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A157F89A-30C3-42A6-B2A2-03C2E87154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18" y="350813"/>
            <a:ext cx="9051925" cy="2103438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Human Activity Recognition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9718" y="2708267"/>
            <a:ext cx="9051925" cy="4479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4695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Niranjan Viladkar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Under the guidance from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40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40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Dr.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Subhashis</a:t>
            </a: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Banerjee</a:t>
            </a: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 and Dr.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Parag</a:t>
            </a: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Singla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Department of Computer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Science, IIT Delhi</a:t>
            </a:r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M.Tech</a:t>
            </a: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Project </a:t>
            </a: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Presentation –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November 29, </a:t>
            </a: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2013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Implementation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Once STIP </a:t>
            </a:r>
            <a:r>
              <a:rPr lang="en-US" dirty="0">
                <a:solidFill>
                  <a:schemeClr val="tx1"/>
                </a:solidFill>
              </a:rPr>
              <a:t>features extraction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done, we need to sample random features and cluster them using </a:t>
            </a:r>
            <a:r>
              <a:rPr lang="en-US" dirty="0" smtClean="0">
                <a:solidFill>
                  <a:srgbClr val="FF0000"/>
                </a:solidFill>
              </a:rPr>
              <a:t>K-Means</a:t>
            </a:r>
            <a:r>
              <a:rPr lang="en-US" dirty="0" smtClean="0"/>
              <a:t>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Two techniques for sampling – 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Pick a random feature from all of the features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Pick a clip + randomly pick required number of samples from that clip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We chose second method.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Implementation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STIP </a:t>
            </a:r>
            <a:r>
              <a:rPr lang="en-US" dirty="0">
                <a:solidFill>
                  <a:srgbClr val="FF0000"/>
                </a:solidFill>
              </a:rPr>
              <a:t>features extraction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Clustering</a:t>
            </a:r>
            <a:r>
              <a:rPr lang="en-US" dirty="0" smtClean="0"/>
              <a:t>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Bag-of-Features</a:t>
            </a:r>
            <a:r>
              <a:rPr lang="en-US" dirty="0" smtClean="0"/>
              <a:t> representation of video clips.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Using Euclidean distance of each feature from clusters, assign a feature to its nearest cluster.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Each clip is represented as a vector of length k.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Implementation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STIP </a:t>
            </a:r>
            <a:r>
              <a:rPr lang="en-US" dirty="0">
                <a:solidFill>
                  <a:srgbClr val="FF0000"/>
                </a:solidFill>
              </a:rPr>
              <a:t>features extraction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Clustering</a:t>
            </a:r>
            <a:r>
              <a:rPr lang="en-US" dirty="0" smtClean="0"/>
              <a:t>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Bag-of-Features</a:t>
            </a:r>
            <a:r>
              <a:rPr lang="en-US" dirty="0" smtClean="0"/>
              <a:t> representation of video clips.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Learning</a:t>
            </a:r>
            <a:r>
              <a:rPr lang="en-US" dirty="0" smtClean="0"/>
              <a:t> a model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We use </a:t>
            </a:r>
            <a:r>
              <a:rPr lang="en-US" dirty="0" err="1" smtClean="0"/>
              <a:t>libsvm</a:t>
            </a:r>
            <a:endParaRPr lang="en-US" dirty="0" smtClean="0"/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Scale input data before learning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This </a:t>
            </a:r>
            <a:r>
              <a:rPr lang="en-US" dirty="0" err="1" smtClean="0">
                <a:solidFill>
                  <a:srgbClr val="0000FF"/>
                </a:solidFill>
              </a:rPr>
              <a:t>Semster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6"/>
            <a:ext cx="8869362" cy="2940056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STIP </a:t>
            </a:r>
            <a:r>
              <a:rPr lang="en-US" dirty="0">
                <a:solidFill>
                  <a:srgbClr val="FF0000"/>
                </a:solidFill>
              </a:rPr>
              <a:t>features extraction</a:t>
            </a:r>
            <a:r>
              <a:rPr lang="en-US" dirty="0"/>
              <a:t> done.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FF0000"/>
                </a:solidFill>
              </a:rPr>
              <a:t>Clustering </a:t>
            </a:r>
            <a:r>
              <a:rPr lang="en-US" dirty="0" smtClean="0"/>
              <a:t>– k-means clustering integrated in pipeline.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Bag-of-Features</a:t>
            </a:r>
            <a:r>
              <a:rPr lang="en-US" dirty="0" smtClean="0"/>
              <a:t> representation of video clips.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Learning</a:t>
            </a:r>
            <a:r>
              <a:rPr lang="en-US" dirty="0" smtClean="0"/>
              <a:t> a model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4825" y="4422779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8808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4400" dirty="0" smtClean="0">
                <a:solidFill>
                  <a:srgbClr val="0000FF"/>
                </a:solidFill>
                <a:ea typeface="Droid Sans" charset="0"/>
                <a:cs typeface="Droid Sans" charset="0"/>
              </a:rPr>
              <a:t>Next Semester</a:t>
            </a:r>
            <a:endParaRPr lang="en-US" sz="4400" dirty="0">
              <a:solidFill>
                <a:srgbClr val="0000FF"/>
              </a:solidFill>
              <a:ea typeface="Droid Sans" charset="0"/>
              <a:cs typeface="Droid Sans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281" y="5494349"/>
            <a:ext cx="9001188" cy="1654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Object Detection, Learning </a:t>
            </a:r>
            <a:r>
              <a:rPr lang="en-US" sz="32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Gigaword</a:t>
            </a:r>
            <a:r>
              <a:rPr lang="en-US" sz="32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Corpus.</a:t>
            </a:r>
          </a:p>
          <a:p>
            <a:pPr marL="431800" indent="-323850">
              <a:spcAft>
                <a:spcPts val="1425"/>
              </a:spcAft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Markov Logic Network implementation.</a:t>
            </a:r>
            <a:endParaRPr lang="en-US" sz="32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32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Current Status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Probability of Objects using Object Detection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4358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sp>
        <p:nvSpPr>
          <p:cNvPr id="15" name="Down Arrow 14"/>
          <p:cNvSpPr/>
          <p:nvPr/>
        </p:nvSpPr>
        <p:spPr bwMode="auto">
          <a:xfrm flipH="1">
            <a:off x="4997902" y="6351605"/>
            <a:ext cx="285752" cy="642942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Probabilistic Inference Logic using MLN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Elbow Connector 10"/>
          <p:cNvCxnSpPr>
            <a:endCxn id="6" idx="1"/>
          </p:cNvCxnSpPr>
          <p:nvPr/>
        </p:nvCxnSpPr>
        <p:spPr bwMode="auto">
          <a:xfrm rot="16200000" flipH="1">
            <a:off x="1516846" y="3874279"/>
            <a:ext cx="3146871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Current Status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We plan to first finish and benchmark the predictions using only </a:t>
            </a:r>
            <a:r>
              <a:rPr lang="en-US" dirty="0" err="1" smtClean="0"/>
              <a:t>HoGHoF</a:t>
            </a:r>
            <a:r>
              <a:rPr lang="en-US" dirty="0" smtClean="0"/>
              <a:t> features.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have built the system and compared its results with authors’ paper. ( Actions in context, Laptev et al.)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Problems Faced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value of parameter k used in K-Means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How deep features should be considered?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Scaling of input data of SVM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Few features have a very wide range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Scale each feature across all clips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 Scale each clip across all of it’s features.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Next Semester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Fix the problems in the current system and get </a:t>
            </a:r>
            <a:r>
              <a:rPr lang="en-US" dirty="0" err="1" smtClean="0"/>
              <a:t>HoGHoF</a:t>
            </a:r>
            <a:r>
              <a:rPr lang="en-US" dirty="0" smtClean="0"/>
              <a:t> part working.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Object detection implementation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MLN application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Next Semester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Probability of Objects using Object Detection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4358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sp>
        <p:nvSpPr>
          <p:cNvPr id="15" name="Down Arrow 14"/>
          <p:cNvSpPr/>
          <p:nvPr/>
        </p:nvSpPr>
        <p:spPr bwMode="auto">
          <a:xfrm flipH="1">
            <a:off x="4997902" y="6351605"/>
            <a:ext cx="285752" cy="642942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Probabilistic Inference Logic using MLN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Elbow Connector 10"/>
          <p:cNvCxnSpPr>
            <a:endCxn id="6" idx="1"/>
          </p:cNvCxnSpPr>
          <p:nvPr/>
        </p:nvCxnSpPr>
        <p:spPr bwMode="auto">
          <a:xfrm rot="16200000" flipH="1">
            <a:off x="1516846" y="3874279"/>
            <a:ext cx="3146871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Next Semester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Probability of Objects using Object Detection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4358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sp>
        <p:nvSpPr>
          <p:cNvPr id="15" name="Down Arrow 14"/>
          <p:cNvSpPr/>
          <p:nvPr/>
        </p:nvSpPr>
        <p:spPr bwMode="auto">
          <a:xfrm flipH="1">
            <a:off x="4997902" y="6351605"/>
            <a:ext cx="285752" cy="642942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Probabilistic Inference Logic using MLN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Elbow Connector 10"/>
          <p:cNvCxnSpPr>
            <a:endCxn id="6" idx="1"/>
          </p:cNvCxnSpPr>
          <p:nvPr/>
        </p:nvCxnSpPr>
        <p:spPr bwMode="auto">
          <a:xfrm rot="16200000" flipH="1">
            <a:off x="1516846" y="3874279"/>
            <a:ext cx="3146871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0"/>
          <p:cNvCxnSpPr>
            <a:endCxn id="6" idx="3"/>
          </p:cNvCxnSpPr>
          <p:nvPr/>
        </p:nvCxnSpPr>
        <p:spPr bwMode="auto">
          <a:xfrm rot="5400000">
            <a:off x="5624532" y="3867588"/>
            <a:ext cx="3146870" cy="1399734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Overview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Quick recap of theory and approach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Implementation done in this semester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Current Status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Problems faced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Finally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Probability of Objects using Object Detection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4358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sp>
        <p:nvSpPr>
          <p:cNvPr id="15" name="Down Arrow 14"/>
          <p:cNvSpPr/>
          <p:nvPr/>
        </p:nvSpPr>
        <p:spPr bwMode="auto">
          <a:xfrm flipH="1">
            <a:off x="4997902" y="6351605"/>
            <a:ext cx="285752" cy="642942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Probabilistic Inference Logic using MLN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References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5583261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i="1" dirty="0" smtClean="0"/>
              <a:t>Actions in Context </a:t>
            </a:r>
            <a:r>
              <a:rPr lang="en-IN" dirty="0" smtClean="0"/>
              <a:t>by</a:t>
            </a:r>
            <a:r>
              <a:rPr lang="en-IN" i="1" dirty="0" smtClean="0"/>
              <a:t> </a:t>
            </a:r>
            <a:r>
              <a:rPr lang="en-IN" dirty="0" smtClean="0"/>
              <a:t>M. </a:t>
            </a:r>
            <a:r>
              <a:rPr lang="en-IN" dirty="0" err="1" smtClean="0"/>
              <a:t>Marszalek</a:t>
            </a:r>
            <a:r>
              <a:rPr lang="en-IN" dirty="0" smtClean="0"/>
              <a:t>, I. Laptev and C. </a:t>
            </a:r>
            <a:r>
              <a:rPr lang="en-IN" dirty="0" err="1" smtClean="0"/>
              <a:t>Schmid</a:t>
            </a:r>
            <a:r>
              <a:rPr lang="en-IN" dirty="0" smtClean="0"/>
              <a:t>; in Proc. </a:t>
            </a:r>
            <a:r>
              <a:rPr lang="en-IN" dirty="0" smtClean="0">
                <a:solidFill>
                  <a:srgbClr val="0000FF"/>
                </a:solidFill>
              </a:rPr>
              <a:t>CVPR-2009</a:t>
            </a:r>
            <a:r>
              <a:rPr lang="en-IN" i="1" dirty="0" smtClean="0"/>
              <a:t> </a:t>
            </a:r>
            <a:br>
              <a:rPr lang="en-IN" i="1" dirty="0" smtClean="0"/>
            </a:br>
            <a:endParaRPr lang="en-IN" i="1" dirty="0" smtClean="0"/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i="1" dirty="0" smtClean="0"/>
              <a:t>Improving </a:t>
            </a:r>
            <a:r>
              <a:rPr lang="en-US" i="1" dirty="0"/>
              <a:t>Video Activity Recognition using Object Recognition and Text Mining</a:t>
            </a:r>
            <a:r>
              <a:rPr lang="en-US" dirty="0"/>
              <a:t> by </a:t>
            </a:r>
            <a:r>
              <a:rPr lang="en-US" dirty="0" err="1"/>
              <a:t>Tanvi</a:t>
            </a:r>
            <a:r>
              <a:rPr lang="en-US" dirty="0"/>
              <a:t> </a:t>
            </a:r>
            <a:r>
              <a:rPr lang="en-US" dirty="0" err="1"/>
              <a:t>Motwani</a:t>
            </a:r>
            <a:r>
              <a:rPr lang="en-US" dirty="0"/>
              <a:t> and Raymond J. Mooney, </a:t>
            </a:r>
            <a:r>
              <a:rPr lang="en-US" dirty="0" smtClean="0">
                <a:solidFill>
                  <a:srgbClr val="0000FF"/>
                </a:solidFill>
              </a:rPr>
              <a:t>ECAI-2012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 smtClean="0">
              <a:solidFill>
                <a:srgbClr val="0000FF"/>
              </a:solidFill>
            </a:endParaRP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i="1" dirty="0" smtClean="0"/>
              <a:t>Markov Logic </a:t>
            </a:r>
            <a:r>
              <a:rPr lang="en-IN" dirty="0" smtClean="0"/>
              <a:t>by Pedro </a:t>
            </a:r>
            <a:r>
              <a:rPr lang="en-IN" dirty="0" err="1" smtClean="0"/>
              <a:t>Domingos</a:t>
            </a:r>
            <a:r>
              <a:rPr lang="en-IN" dirty="0" smtClean="0"/>
              <a:t>, </a:t>
            </a:r>
            <a:r>
              <a:rPr lang="en-IN" dirty="0" err="1" smtClean="0"/>
              <a:t>Parag</a:t>
            </a:r>
            <a:r>
              <a:rPr lang="en-IN" dirty="0" smtClean="0"/>
              <a:t> </a:t>
            </a:r>
            <a:r>
              <a:rPr lang="en-IN" dirty="0" err="1" smtClean="0"/>
              <a:t>Singla</a:t>
            </a:r>
            <a:r>
              <a:rPr lang="en-IN" dirty="0" smtClean="0"/>
              <a:t>, et.al., </a:t>
            </a:r>
            <a:r>
              <a:rPr lang="en-IN" dirty="0" smtClean="0">
                <a:solidFill>
                  <a:srgbClr val="0000FF"/>
                </a:solidFill>
              </a:rPr>
              <a:t>Probabilistic Inductive Logic Programming </a:t>
            </a:r>
            <a:r>
              <a:rPr lang="en-IN" dirty="0" smtClean="0"/>
              <a:t>(pp. 92-117), </a:t>
            </a:r>
            <a:r>
              <a:rPr lang="en-IN" dirty="0" smtClean="0">
                <a:solidFill>
                  <a:srgbClr val="0000FF"/>
                </a:solidFill>
              </a:rPr>
              <a:t>2008</a:t>
            </a:r>
            <a:r>
              <a:rPr lang="en-IN" dirty="0" smtClean="0"/>
              <a:t>. New York: Springer.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mtClean="0">
                <a:solidFill>
                  <a:srgbClr val="0000FF"/>
                </a:solidFill>
              </a:rPr>
              <a:t>Recap - Problem </a:t>
            </a:r>
            <a:r>
              <a:rPr lang="en-US" dirty="0">
                <a:solidFill>
                  <a:srgbClr val="0000FF"/>
                </a:solidFill>
              </a:rPr>
              <a:t>Statement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What is Video Activity Recognition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4297363" y="4264025"/>
            <a:ext cx="1371600" cy="731838"/>
          </a:xfrm>
          <a:prstGeom prst="rightArrow">
            <a:avLst>
              <a:gd name="adj1" fmla="val 50000"/>
              <a:gd name="adj2" fmla="val 46855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2825" y="4303713"/>
            <a:ext cx="2593975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3200">
                <a:solidFill>
                  <a:srgbClr val="800000"/>
                </a:solidFill>
                <a:ea typeface="Droid Sans" charset="0"/>
                <a:cs typeface="Droid Sans" charset="0"/>
              </a:rPr>
              <a:t>Play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388" y="2490788"/>
            <a:ext cx="3335337" cy="452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Recap - Approach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Probability of Objects using Object Detection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4358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sp>
        <p:nvSpPr>
          <p:cNvPr id="15" name="Down Arrow 14"/>
          <p:cNvSpPr/>
          <p:nvPr/>
        </p:nvSpPr>
        <p:spPr bwMode="auto">
          <a:xfrm flipH="1">
            <a:off x="4997902" y="6351605"/>
            <a:ext cx="285752" cy="642942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Probabilistic Inference Logic using MLN</a:t>
            </a:r>
            <a:endParaRPr lang="en-IN" sz="2400" dirty="0"/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Recap - Classification using </a:t>
            </a:r>
            <a:r>
              <a:rPr lang="en-US" dirty="0" err="1" smtClean="0">
                <a:solidFill>
                  <a:srgbClr val="0000FF"/>
                </a:solidFill>
              </a:rPr>
              <a:t>HoGHoF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Describe </a:t>
            </a:r>
            <a:r>
              <a:rPr lang="en-US" dirty="0"/>
              <a:t>a video clip </a:t>
            </a:r>
            <a:r>
              <a:rPr lang="en-US" dirty="0" smtClean="0"/>
              <a:t>as bag-of-features.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Cluster all </a:t>
            </a:r>
            <a:r>
              <a:rPr lang="en-US" dirty="0" err="1" smtClean="0"/>
              <a:t>HoGHoF</a:t>
            </a:r>
            <a:r>
              <a:rPr lang="en-US" dirty="0" smtClean="0"/>
              <a:t> feature descriptors using k-means.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Represent clip as a histogram over these clusters</a:t>
            </a:r>
          </a:p>
          <a:p>
            <a:pPr marL="431800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Train a classifier</a:t>
            </a:r>
          </a:p>
          <a:p>
            <a:pPr marL="831850" lvl="1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Supervised - Dataset is pre labeled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Recap – Object </a:t>
            </a:r>
            <a:r>
              <a:rPr lang="en-US" dirty="0">
                <a:solidFill>
                  <a:srgbClr val="0000FF"/>
                </a:solidFill>
              </a:rPr>
              <a:t>Detection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Using </a:t>
            </a:r>
            <a:r>
              <a:rPr lang="en-US" dirty="0">
                <a:solidFill>
                  <a:srgbClr val="000099"/>
                </a:solidFill>
              </a:rPr>
              <a:t>Discriminatively Trained Deformable Part Models </a:t>
            </a:r>
          </a:p>
          <a:p>
            <a:pPr marL="863600" lvl="1" indent="-323850"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3200" dirty="0"/>
              <a:t>Pre-trained object detector for 19 </a:t>
            </a:r>
            <a:r>
              <a:rPr lang="en-US" sz="3200" dirty="0" smtClean="0"/>
              <a:t>objects</a:t>
            </a:r>
          </a:p>
          <a:p>
            <a:pPr marL="863600" lvl="1" indent="-323850"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dirty="0" smtClean="0"/>
              <a:t>aeroplane, bicycle, bird, boat, bottle, bus, car, cat, chair, cow, dining table, dog, horse, motorbike, potted plant, sheep, sofa, train, </a:t>
            </a:r>
            <a:r>
              <a:rPr lang="en-IN" dirty="0" err="1" smtClean="0"/>
              <a:t>tv</a:t>
            </a:r>
            <a:r>
              <a:rPr lang="en-IN" dirty="0" smtClean="0"/>
              <a:t> monitor</a:t>
            </a:r>
            <a:endParaRPr lang="en-US" sz="9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27720"/>
          <a:lstStyle/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  <a:latin typeface="Times New Roman" pitchFamily="16" charset="0"/>
              </a:rPr>
              <a:t>Recap - Relation </a:t>
            </a:r>
            <a:r>
              <a:rPr lang="en-US" dirty="0">
                <a:solidFill>
                  <a:srgbClr val="0000FF"/>
                </a:solidFill>
                <a:latin typeface="Times New Roman" pitchFamily="16" charset="0"/>
              </a:rPr>
              <a:t>between Activity and Objects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8869362" cy="4384675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Probability of each activity given each object</a:t>
            </a:r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5538" y="4000500"/>
            <a:ext cx="7651750" cy="920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Recap - Integrated </a:t>
            </a:r>
            <a:r>
              <a:rPr lang="en-US" dirty="0">
                <a:solidFill>
                  <a:srgbClr val="0000FF"/>
                </a:solidFill>
              </a:rPr>
              <a:t>Activity </a:t>
            </a:r>
            <a:r>
              <a:rPr lang="en-US" dirty="0" err="1">
                <a:solidFill>
                  <a:srgbClr val="0000FF"/>
                </a:solidFill>
              </a:rPr>
              <a:t>Recogniser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P(A</a:t>
            </a:r>
            <a:r>
              <a:rPr lang="en-US" baseline="-33000"/>
              <a:t>i</a:t>
            </a:r>
            <a:r>
              <a:rPr lang="en-US"/>
              <a:t> | F</a:t>
            </a:r>
            <a:r>
              <a:rPr lang="en-US" baseline="-33000"/>
              <a:t>v</a:t>
            </a:r>
            <a:r>
              <a:rPr lang="en-US"/>
              <a:t>) – Calculated in 1st part.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P( A</a:t>
            </a:r>
            <a:r>
              <a:rPr lang="en-US" baseline="-33000"/>
              <a:t>i</a:t>
            </a:r>
            <a:r>
              <a:rPr lang="en-US"/>
              <a:t> | F</a:t>
            </a:r>
            <a:r>
              <a:rPr lang="en-US" baseline="-33000"/>
              <a:t>o</a:t>
            </a:r>
            <a:r>
              <a:rPr lang="en-US"/>
              <a:t> ) - 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675" y="3200400"/>
            <a:ext cx="7497763" cy="1920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599238" y="5213350"/>
            <a:ext cx="2635250" cy="127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3200">
                <a:solidFill>
                  <a:srgbClr val="0000FF"/>
                </a:solidFill>
                <a:ea typeface="Droid Sans" charset="0"/>
                <a:cs typeface="Droid Sans" charset="0"/>
              </a:rPr>
              <a:t>Object Detector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4950" y="5213350"/>
            <a:ext cx="2635250" cy="127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3200">
                <a:solidFill>
                  <a:srgbClr val="0000FF"/>
                </a:solidFill>
                <a:ea typeface="Droid Sans" charset="0"/>
                <a:cs typeface="Droid Sans" charset="0"/>
              </a:rPr>
              <a:t>Gigaword Corpus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5303838" y="4295775"/>
            <a:ext cx="182562" cy="919163"/>
          </a:xfrm>
          <a:prstGeom prst="line">
            <a:avLst/>
          </a:prstGeom>
          <a:noFill/>
          <a:ln w="5472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7313613" y="4295775"/>
            <a:ext cx="304800" cy="919163"/>
          </a:xfrm>
          <a:prstGeom prst="line">
            <a:avLst/>
          </a:prstGeom>
          <a:noFill/>
          <a:ln w="5472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846638" y="4316413"/>
            <a:ext cx="127952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645275" y="4316413"/>
            <a:ext cx="127952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Recap - </a:t>
            </a:r>
            <a:r>
              <a:rPr lang="en-US" dirty="0" err="1" smtClean="0">
                <a:solidFill>
                  <a:srgbClr val="0000FF"/>
                </a:solidFill>
              </a:rPr>
              <a:t>Morkov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Logic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80" y="1768475"/>
            <a:ext cx="9072626" cy="43830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Inference using Knowledge – </a:t>
            </a:r>
            <a:r>
              <a:rPr lang="en-US" dirty="0" smtClean="0">
                <a:solidFill>
                  <a:srgbClr val="990000"/>
                </a:solidFill>
              </a:rPr>
              <a:t>First Order Logic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Probabilities – Handle </a:t>
            </a:r>
            <a:r>
              <a:rPr lang="en-US" dirty="0" smtClean="0">
                <a:solidFill>
                  <a:srgbClr val="990000"/>
                </a:solidFill>
              </a:rPr>
              <a:t>probabilities</a:t>
            </a:r>
            <a:r>
              <a:rPr lang="en-US" dirty="0" smtClean="0"/>
              <a:t> with FOL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Problems with Pure Logic and Pure Probabilities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MLN</a:t>
            </a:r>
            <a:r>
              <a:rPr lang="en-US" dirty="0" smtClean="0"/>
              <a:t> – Assign real valued weights to rules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Learn the weights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588</Words>
  <PresentationFormat>Custom</PresentationFormat>
  <Paragraphs>114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Human Activity Recognition</vt:lpstr>
      <vt:lpstr>Overview</vt:lpstr>
      <vt:lpstr>Recap - Problem Statement</vt:lpstr>
      <vt:lpstr>Recap - Approach</vt:lpstr>
      <vt:lpstr>Recap - Classification using HoGHoF</vt:lpstr>
      <vt:lpstr>Recap – Object Detection</vt:lpstr>
      <vt:lpstr>Recap - Relation between Activity and Objects</vt:lpstr>
      <vt:lpstr>Recap - Integrated Activity Recogniser</vt:lpstr>
      <vt:lpstr>Recap - Morkov Logic Network</vt:lpstr>
      <vt:lpstr>Implementation</vt:lpstr>
      <vt:lpstr>Implementation</vt:lpstr>
      <vt:lpstr>Implementation</vt:lpstr>
      <vt:lpstr>This Semster</vt:lpstr>
      <vt:lpstr>Current Status</vt:lpstr>
      <vt:lpstr>Current Status</vt:lpstr>
      <vt:lpstr>Problems Faced</vt:lpstr>
      <vt:lpstr>Next Semester</vt:lpstr>
      <vt:lpstr>Next Semester</vt:lpstr>
      <vt:lpstr>Next Semester</vt:lpstr>
      <vt:lpstr>Finally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Niranjan Viladkar</dc:creator>
  <cp:lastModifiedBy>shree</cp:lastModifiedBy>
  <cp:revision>107</cp:revision>
  <cp:lastPrinted>1601-01-01T00:00:00Z</cp:lastPrinted>
  <dcterms:created xsi:type="dcterms:W3CDTF">2013-05-12T20:19:56Z</dcterms:created>
  <dcterms:modified xsi:type="dcterms:W3CDTF">2013-11-28T18:29:58Z</dcterms:modified>
</cp:coreProperties>
</file>