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87" r:id="rId5"/>
    <p:sldId id="288" r:id="rId6"/>
    <p:sldId id="267" r:id="rId7"/>
    <p:sldId id="268" r:id="rId8"/>
    <p:sldId id="270" r:id="rId9"/>
    <p:sldId id="272" r:id="rId10"/>
    <p:sldId id="273" r:id="rId11"/>
    <p:sldId id="274" r:id="rId12"/>
    <p:sldId id="276" r:id="rId13"/>
    <p:sldId id="277" r:id="rId14"/>
    <p:sldId id="289" r:id="rId15"/>
    <p:sldId id="292" r:id="rId16"/>
    <p:sldId id="286" r:id="rId1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00FF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11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0E434767-D1B4-4BE8-A530-588C0D8AA4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40DEEB-6238-4A86-8BA8-D01B83BBD106}" type="slidenum">
              <a:rPr lang="en-US"/>
              <a:pPr/>
              <a:t>1</a:t>
            </a:fld>
            <a:endParaRPr lang="en-US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528D91-DB0D-497D-82C6-AB7F23CDD597}" type="slidenum">
              <a:rPr lang="en-US"/>
              <a:pPr/>
              <a:t>12</a:t>
            </a:fld>
            <a:endParaRPr 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4F13AF-93F4-4BD3-8F14-65688EF50CEE}" type="slidenum">
              <a:rPr lang="en-US"/>
              <a:pPr/>
              <a:t>13</a:t>
            </a:fld>
            <a:endParaRPr 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F097DFB-9241-4445-B653-11566F5C5948}" type="slidenum">
              <a:rPr lang="en-US"/>
              <a:pPr/>
              <a:t>15</a:t>
            </a:fld>
            <a:endParaRPr 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254132-51CB-4AD4-8635-CA9E70C8CFC7}" type="slidenum">
              <a:rPr lang="en-US"/>
              <a:pPr/>
              <a:t>16</a:t>
            </a:fld>
            <a:endParaRPr 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502A90-7EE8-40CA-A44D-273AD85BDA57}" type="slidenum">
              <a:rPr lang="en-US"/>
              <a:pPr/>
              <a:t>2</a:t>
            </a:fld>
            <a:endParaRPr lang="en-US"/>
          </a:p>
        </p:txBody>
      </p:sp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579C95-4094-4306-9A00-DABBCFE12A0E}" type="slidenum">
              <a:rPr lang="en-US"/>
              <a:pPr/>
              <a:t>3</a:t>
            </a:fld>
            <a:endParaRPr lang="en-US"/>
          </a:p>
        </p:txBody>
      </p:sp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57008A-3502-45B3-BEA8-6B2FA97F5B5B}" type="slidenum">
              <a:rPr lang="en-US"/>
              <a:pPr/>
              <a:t>6</a:t>
            </a:fld>
            <a:endParaRPr 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970DA-BE9E-4058-B910-71B6C56143EE}" type="slidenum">
              <a:rPr lang="en-US"/>
              <a:pPr/>
              <a:t>7</a:t>
            </a:fld>
            <a:endParaRPr 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C49466-F300-4487-8108-8C76143386B7}" type="slidenum">
              <a:rPr lang="en-US"/>
              <a:pPr/>
              <a:t>8</a:t>
            </a:fld>
            <a:endParaRPr 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561940-4000-4FC8-8B83-A57CB85F0F33}" type="slidenum">
              <a:rPr lang="en-US"/>
              <a:pPr/>
              <a:t>9</a:t>
            </a:fld>
            <a:endParaRPr 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E64A90-A17B-4A17-BDAA-FFCFFB7294B8}" type="slidenum">
              <a:rPr lang="en-US"/>
              <a:pPr/>
              <a:t>10</a:t>
            </a:fld>
            <a:endParaRPr 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CFE6D2-9831-403F-B218-C0C1EC0F22C9}" type="slidenum">
              <a:rPr lang="en-US"/>
              <a:pPr/>
              <a:t>11</a:t>
            </a:fld>
            <a:endParaRPr 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D3668B-2A31-453D-A0F9-13DBC01534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29E0E0-81C9-4E80-A1BB-029BF9BF9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2F6522B-0280-4B03-9679-D196656284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60042AC8-9589-4EC9-A980-938F0B5985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91BA053-918F-4530-B20D-51CE09EB3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F12F855-7DA1-4C6D-9BAD-5DDA87197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76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3325" y="1768475"/>
            <a:ext cx="4357688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784317-577D-431E-85C5-92DD4EDB28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8CAAD0F-BF2F-452C-A88F-4E3328C3A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44A2656-1A67-4419-BAA6-85D444CCC0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2E92E4-1B60-41CE-88B9-8550BA676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77702C-2C41-43DD-AF88-9FD5237A8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97A3887-CBAF-4BD2-97F1-6FEEA08A32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8867775" cy="4383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A157F89A-30C3-42A6-B2A2-03C2E871546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18" y="350813"/>
            <a:ext cx="9051925" cy="2103438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Human Activity Recognition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39718" y="2708267"/>
            <a:ext cx="9051925" cy="4479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4695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8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Niranjan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Under the guidance from 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40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Dr.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Subhashis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Banerjee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and Dr.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Parag</a:t>
            </a:r>
            <a:r>
              <a:rPr lang="en-US" sz="2800" dirty="0">
                <a:solidFill>
                  <a:srgbClr val="0000FF"/>
                </a:solidFill>
                <a:ea typeface="Droid Sans" charset="0"/>
                <a:cs typeface="Droid Sans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ea typeface="Droid Sans" charset="0"/>
                <a:cs typeface="Droid Sans" charset="0"/>
              </a:rPr>
              <a:t>Singla</a:t>
            </a: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Department of Computer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Science, IIT Delhi</a:t>
            </a:r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  <a:t/>
            </a:r>
            <a:br>
              <a:rPr lang="en-US" sz="2800" dirty="0">
                <a:solidFill>
                  <a:srgbClr val="000000"/>
                </a:solidFill>
                <a:ea typeface="Droid Sans" charset="0"/>
                <a:cs typeface="Droid Sans" charset="0"/>
              </a:rPr>
            </a:br>
            <a:r>
              <a:rPr lang="en-US" sz="22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M.Tech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Project 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Presentation – </a:t>
            </a:r>
            <a:r>
              <a:rPr lang="en-US" sz="2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September 20, </a:t>
            </a:r>
            <a:r>
              <a:rPr lang="en-US" sz="2200" dirty="0">
                <a:solidFill>
                  <a:srgbClr val="000000"/>
                </a:solidFill>
                <a:ea typeface="Droid Sans" charset="0"/>
                <a:cs typeface="Droid Sans" charset="0"/>
              </a:rPr>
              <a:t>2013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27720"/>
          <a:lstStyle/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  <a:latin typeface="Times New Roman" pitchFamily="16" charset="0"/>
              </a:rPr>
              <a:t>Relation between Activity and Objects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563688"/>
            <a:ext cx="9070975" cy="5843587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English Gigaword Corpus – 15 GB of raw text</a:t>
            </a:r>
          </a:p>
          <a:p>
            <a:pPr marL="431800" indent="-323850">
              <a:lnSpc>
                <a:spcPct val="95000"/>
              </a:lnSpc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 b="1">
                <a:solidFill>
                  <a:srgbClr val="E62A49"/>
                </a:solidFill>
                <a:latin typeface="Times New Roman" pitchFamily="16" charset="0"/>
              </a:rPr>
              <a:t>Occurrence counts:</a:t>
            </a:r>
          </a:p>
          <a:p>
            <a:pPr marL="863600" lvl="1" indent="-323850">
              <a:lnSpc>
                <a:spcPct val="95000"/>
              </a:lnSpc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>
                <a:latin typeface="Times New Roman" pitchFamily="16" charset="0"/>
              </a:rPr>
              <a:t>of an activity </a:t>
            </a:r>
            <a:r>
              <a:rPr lang="en-US" sz="2600" i="1">
                <a:latin typeface="Times New Roman" pitchFamily="16" charset="0"/>
              </a:rPr>
              <a:t>A</a:t>
            </a:r>
            <a:r>
              <a:rPr lang="en-US" sz="2600" i="1" baseline="-33000">
                <a:latin typeface="Times New Roman" pitchFamily="16" charset="0"/>
              </a:rPr>
              <a:t>i</a:t>
            </a:r>
            <a:r>
              <a:rPr lang="en-US" sz="2600">
                <a:latin typeface="Times New Roman" pitchFamily="16" charset="0"/>
              </a:rPr>
              <a:t>: occurrence of the verbs</a:t>
            </a:r>
          </a:p>
          <a:p>
            <a:pPr marL="863600" lvl="1" indent="-323850">
              <a:lnSpc>
                <a:spcPct val="95000"/>
              </a:lnSpc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>
                <a:latin typeface="Times New Roman" pitchFamily="16" charset="0"/>
              </a:rPr>
              <a:t>of an object </a:t>
            </a:r>
            <a:r>
              <a:rPr lang="en-US" sz="2600" i="1">
                <a:latin typeface="Times New Roman" pitchFamily="16" charset="0"/>
              </a:rPr>
              <a:t>O</a:t>
            </a:r>
            <a:r>
              <a:rPr lang="en-US" sz="2600" i="1" baseline="-33000">
                <a:latin typeface="Times New Roman" pitchFamily="16" charset="0"/>
              </a:rPr>
              <a:t>j</a:t>
            </a:r>
            <a:r>
              <a:rPr lang="en-US" sz="2600">
                <a:latin typeface="Times New Roman" pitchFamily="16" charset="0"/>
              </a:rPr>
              <a:t>: occurrence of object noun </a:t>
            </a:r>
            <a:r>
              <a:rPr lang="en-US" sz="2600" i="1">
                <a:latin typeface="Times New Roman" pitchFamily="16" charset="0"/>
              </a:rPr>
              <a:t>O</a:t>
            </a:r>
            <a:r>
              <a:rPr lang="en-US" sz="2600" i="1" baseline="-33000">
                <a:latin typeface="Times New Roman" pitchFamily="16" charset="0"/>
              </a:rPr>
              <a:t>j</a:t>
            </a:r>
            <a:r>
              <a:rPr lang="en-US" sz="2600">
                <a:latin typeface="Times New Roman" pitchFamily="16" charset="0"/>
              </a:rPr>
              <a:t> or its synonym.</a:t>
            </a:r>
          </a:p>
          <a:p>
            <a:pPr marL="431800" indent="-323850">
              <a:lnSpc>
                <a:spcPct val="95000"/>
              </a:lnSpc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 b="1">
                <a:solidFill>
                  <a:srgbClr val="E62A49"/>
                </a:solidFill>
                <a:latin typeface="Times New Roman" pitchFamily="16" charset="0"/>
              </a:rPr>
              <a:t>Co-occurrence of an Activity and an Object:</a:t>
            </a:r>
          </a:p>
          <a:p>
            <a:pPr marL="863600" lvl="1" indent="-323850">
              <a:lnSpc>
                <a:spcPct val="95000"/>
              </a:lnSpc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 b="1" i="1">
                <a:solidFill>
                  <a:srgbClr val="0070C0"/>
                </a:solidFill>
                <a:latin typeface="Times New Roman" pitchFamily="16" charset="0"/>
              </a:rPr>
              <a:t>POS Tagging</a:t>
            </a:r>
          </a:p>
          <a:p>
            <a:pPr marL="1295400" lvl="2" indent="-287338">
              <a:lnSpc>
                <a:spcPct val="95000"/>
              </a:lnSpc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>
                <a:latin typeface="Times New Roman" pitchFamily="16" charset="0"/>
              </a:rPr>
              <a:t>Using Stanford tagger. </a:t>
            </a:r>
          </a:p>
          <a:p>
            <a:pPr marL="1295400" lvl="2" indent="-287338">
              <a:lnSpc>
                <a:spcPct val="95000"/>
              </a:lnSpc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600">
                <a:latin typeface="Times New Roman" pitchFamily="16" charset="0"/>
              </a:rPr>
              <a:t>Occurrence of the object ( tagged as noun ) within a window of </a:t>
            </a:r>
            <a:r>
              <a:rPr lang="en-US" sz="2600" i="1">
                <a:latin typeface="Times New Roman" pitchFamily="16" charset="0"/>
              </a:rPr>
              <a:t>w</a:t>
            </a:r>
            <a:r>
              <a:rPr lang="en-US" sz="2600">
                <a:latin typeface="Times New Roman" pitchFamily="16" charset="0"/>
              </a:rPr>
              <a:t> or fewer words of an occurrence of the activity ( tagged as verb 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27720"/>
          <a:lstStyle/>
          <a:p>
            <a: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  <a:latin typeface="Times New Roman" pitchFamily="16" charset="0"/>
              </a:rPr>
              <a:t>Relation between Activity and Objects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8869362" cy="4384675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Probability of each activity given each object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538" y="4000500"/>
            <a:ext cx="7651750" cy="920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Integrated Activity Recogniser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v</a:t>
            </a:r>
            <a:r>
              <a:rPr lang="en-US"/>
              <a:t>) – Calculated in 1st part.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 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o</a:t>
            </a:r>
            <a:r>
              <a:rPr lang="en-US"/>
              <a:t> ) - 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3200400"/>
            <a:ext cx="7497763" cy="192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599238" y="5213350"/>
            <a:ext cx="2635250" cy="127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0000FF"/>
                </a:solidFill>
                <a:ea typeface="Droid Sans" charset="0"/>
                <a:cs typeface="Droid Sans" charset="0"/>
              </a:rPr>
              <a:t>Object Detector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44950" y="5213350"/>
            <a:ext cx="2635250" cy="127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0000FF"/>
                </a:solidFill>
                <a:ea typeface="Droid Sans" charset="0"/>
                <a:cs typeface="Droid Sans" charset="0"/>
              </a:rPr>
              <a:t>Gigaword Corpus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5303838" y="4295775"/>
            <a:ext cx="182562" cy="919163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7313613" y="4295775"/>
            <a:ext cx="304800" cy="919163"/>
          </a:xfrm>
          <a:prstGeom prst="line">
            <a:avLst/>
          </a:prstGeom>
          <a:noFill/>
          <a:ln w="5472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846638" y="4316413"/>
            <a:ext cx="127952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645275" y="4316413"/>
            <a:ext cx="1279525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FF"/>
                </a:solidFill>
              </a:rPr>
              <a:t>Integrated Activity </a:t>
            </a:r>
            <a:r>
              <a:rPr lang="en-US" dirty="0" err="1">
                <a:solidFill>
                  <a:srgbClr val="0000FF"/>
                </a:solidFill>
              </a:rPr>
              <a:t>Recogniser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v</a:t>
            </a:r>
            <a:r>
              <a:rPr lang="en-US"/>
              <a:t>) – Calculated in 1st part.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P( A</a:t>
            </a:r>
            <a:r>
              <a:rPr lang="en-US" baseline="-33000"/>
              <a:t>i</a:t>
            </a:r>
            <a:r>
              <a:rPr lang="en-US"/>
              <a:t> | F</a:t>
            </a:r>
            <a:r>
              <a:rPr lang="en-US" baseline="-33000"/>
              <a:t>o</a:t>
            </a:r>
            <a:r>
              <a:rPr lang="en-US"/>
              <a:t> ) - 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675" y="3200400"/>
            <a:ext cx="7497763" cy="192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03238" y="5070475"/>
            <a:ext cx="9575800" cy="1970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Consider only P ( A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i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| F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v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) when no object is detected and P ( A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i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| F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o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, F</a:t>
            </a:r>
            <a:r>
              <a:rPr lang="en-US" sz="3200" baseline="-33000">
                <a:solidFill>
                  <a:srgbClr val="000000"/>
                </a:solidFill>
                <a:ea typeface="Droid Sans" charset="0"/>
                <a:cs typeface="Droid Sans" charset="0"/>
              </a:rPr>
              <a:t>v</a:t>
            </a:r>
            <a:r>
              <a:rPr lang="en-US" sz="3200">
                <a:solidFill>
                  <a:srgbClr val="000000"/>
                </a:solidFill>
                <a:ea typeface="Droid Sans" charset="0"/>
                <a:cs typeface="Droid Sans" charset="0"/>
              </a:rPr>
              <a:t> ) when objects are recognized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</a:rPr>
              <a:t>Morkov</a:t>
            </a:r>
            <a:r>
              <a:rPr lang="en-US" dirty="0" smtClean="0">
                <a:solidFill>
                  <a:srgbClr val="0000FF"/>
                </a:solidFill>
              </a:rPr>
              <a:t> Logic Network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280" y="1768475"/>
            <a:ext cx="9072626" cy="43830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Inference using Knowledge – </a:t>
            </a:r>
            <a:r>
              <a:rPr lang="en-US" dirty="0" smtClean="0">
                <a:solidFill>
                  <a:srgbClr val="990000"/>
                </a:solidFill>
              </a:rPr>
              <a:t>First Order Logic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Probabilities – Handle </a:t>
            </a:r>
            <a:r>
              <a:rPr lang="en-US" dirty="0" smtClean="0">
                <a:solidFill>
                  <a:srgbClr val="990000"/>
                </a:solidFill>
              </a:rPr>
              <a:t>probabilities</a:t>
            </a:r>
            <a:r>
              <a:rPr lang="en-US" dirty="0" smtClean="0"/>
              <a:t> with FOL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Problems with Pure Logic and Pure Probabilities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FF"/>
                </a:solidFill>
              </a:rPr>
              <a:t>MLN</a:t>
            </a:r>
            <a:r>
              <a:rPr lang="en-US" dirty="0" smtClean="0"/>
              <a:t> – Assign real valued weights to rules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Learn the weights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Work Done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6"/>
            <a:ext cx="8869362" cy="2940056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STIP </a:t>
            </a:r>
            <a:r>
              <a:rPr lang="en-US" dirty="0">
                <a:solidFill>
                  <a:srgbClr val="FF0000"/>
                </a:solidFill>
              </a:rPr>
              <a:t>features extraction</a:t>
            </a:r>
            <a:r>
              <a:rPr lang="en-US" dirty="0"/>
              <a:t> done.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</a:rPr>
              <a:t>Clustering </a:t>
            </a:r>
            <a:r>
              <a:rPr lang="en-US" dirty="0" smtClean="0"/>
              <a:t>– k-means clustering integrated in pipeline.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Bag-of-Features</a:t>
            </a:r>
            <a:r>
              <a:rPr lang="en-US" dirty="0" smtClean="0"/>
              <a:t> representation of video clips.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Learning</a:t>
            </a:r>
            <a:r>
              <a:rPr lang="en-US" dirty="0" smtClean="0"/>
              <a:t> a model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4825" y="4422779"/>
            <a:ext cx="9070975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38808" rIns="0" bIns="0" anchor="ctr"/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4400" dirty="0">
                <a:solidFill>
                  <a:srgbClr val="0000FF"/>
                </a:solidFill>
                <a:ea typeface="Droid Sans" charset="0"/>
                <a:cs typeface="Droid Sans" charset="0"/>
              </a:rPr>
              <a:t>Work To be Done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8281" y="5494349"/>
            <a:ext cx="9001188" cy="1654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Object Detection, Learning </a:t>
            </a:r>
            <a:r>
              <a:rPr lang="en-US" sz="32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Gigaword</a:t>
            </a:r>
            <a:r>
              <a:rPr lang="en-US" sz="3200" dirty="0">
                <a:solidFill>
                  <a:srgbClr val="000000"/>
                </a:solidFill>
                <a:ea typeface="Droid Sans" charset="0"/>
                <a:cs typeface="Droid Sans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Corpus.</a:t>
            </a: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sz="3200" dirty="0" smtClean="0">
                <a:solidFill>
                  <a:srgbClr val="000000"/>
                </a:solidFill>
                <a:ea typeface="Droid Sans" charset="0"/>
                <a:cs typeface="Droid Sans" charset="0"/>
              </a:rPr>
              <a:t>Markov Logic Network implementation.</a:t>
            </a: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sz="3200" dirty="0">
              <a:solidFill>
                <a:srgbClr val="000000"/>
              </a:solidFill>
              <a:ea typeface="Droid Sans" charset="0"/>
              <a:cs typeface="Droid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References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5583261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Actions in Context </a:t>
            </a:r>
            <a:r>
              <a:rPr lang="en-IN" dirty="0" smtClean="0"/>
              <a:t>by</a:t>
            </a:r>
            <a:r>
              <a:rPr lang="en-IN" i="1" dirty="0" smtClean="0"/>
              <a:t> </a:t>
            </a:r>
            <a:r>
              <a:rPr lang="en-IN" dirty="0" smtClean="0"/>
              <a:t>M. </a:t>
            </a:r>
            <a:r>
              <a:rPr lang="en-IN" dirty="0" err="1" smtClean="0"/>
              <a:t>Marszalek</a:t>
            </a:r>
            <a:r>
              <a:rPr lang="en-IN" dirty="0" smtClean="0"/>
              <a:t>, I. Laptev and C. </a:t>
            </a:r>
            <a:r>
              <a:rPr lang="en-IN" dirty="0" err="1" smtClean="0"/>
              <a:t>Schmid</a:t>
            </a:r>
            <a:r>
              <a:rPr lang="en-IN" dirty="0" smtClean="0"/>
              <a:t>; in Proc. </a:t>
            </a:r>
            <a:r>
              <a:rPr lang="en-IN" dirty="0" smtClean="0">
                <a:solidFill>
                  <a:srgbClr val="0000FF"/>
                </a:solidFill>
              </a:rPr>
              <a:t>CVPR-2009</a:t>
            </a:r>
            <a:r>
              <a:rPr lang="en-IN" i="1" dirty="0" smtClean="0"/>
              <a:t> </a:t>
            </a:r>
            <a:br>
              <a:rPr lang="en-IN" i="1" dirty="0" smtClean="0"/>
            </a:br>
            <a:endParaRPr lang="en-IN" i="1" dirty="0" smtClean="0"/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i="1" dirty="0" smtClean="0"/>
              <a:t>Improving </a:t>
            </a:r>
            <a:r>
              <a:rPr lang="en-US" i="1" dirty="0"/>
              <a:t>Video Activity Recognition using Object Recognition and Text Mining</a:t>
            </a:r>
            <a:r>
              <a:rPr lang="en-US" dirty="0"/>
              <a:t> by </a:t>
            </a:r>
            <a:r>
              <a:rPr lang="en-US" dirty="0" err="1"/>
              <a:t>Tanvi</a:t>
            </a:r>
            <a:r>
              <a:rPr lang="en-US" dirty="0"/>
              <a:t> </a:t>
            </a:r>
            <a:r>
              <a:rPr lang="en-US" dirty="0" err="1"/>
              <a:t>Motwani</a:t>
            </a:r>
            <a:r>
              <a:rPr lang="en-US" dirty="0"/>
              <a:t> and Raymond J. Mooney, </a:t>
            </a:r>
            <a:r>
              <a:rPr lang="en-US" dirty="0" smtClean="0">
                <a:solidFill>
                  <a:srgbClr val="0000FF"/>
                </a:solidFill>
              </a:rPr>
              <a:t>ECAI-2012</a:t>
            </a:r>
            <a:r>
              <a:rPr lang="en-US" dirty="0">
                <a:solidFill>
                  <a:srgbClr val="0000FF"/>
                </a:solidFill>
              </a:rPr>
              <a:t/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 smtClean="0"/>
              <a:t>Markov Logic </a:t>
            </a:r>
            <a:r>
              <a:rPr lang="en-IN" dirty="0" smtClean="0"/>
              <a:t>by Pedro </a:t>
            </a:r>
            <a:r>
              <a:rPr lang="en-IN" dirty="0" err="1" smtClean="0"/>
              <a:t>Domingos</a:t>
            </a:r>
            <a:r>
              <a:rPr lang="en-IN" dirty="0" smtClean="0"/>
              <a:t>, </a:t>
            </a:r>
            <a:r>
              <a:rPr lang="en-IN" dirty="0" err="1" smtClean="0"/>
              <a:t>Parag</a:t>
            </a:r>
            <a:r>
              <a:rPr lang="en-IN" dirty="0" smtClean="0"/>
              <a:t> </a:t>
            </a:r>
            <a:r>
              <a:rPr lang="en-IN" dirty="0" err="1" smtClean="0"/>
              <a:t>Singla</a:t>
            </a:r>
            <a:r>
              <a:rPr lang="en-IN" dirty="0" smtClean="0"/>
              <a:t>, et.al., </a:t>
            </a:r>
            <a:r>
              <a:rPr lang="en-IN" dirty="0" smtClean="0">
                <a:solidFill>
                  <a:srgbClr val="0000FF"/>
                </a:solidFill>
              </a:rPr>
              <a:t>Probabilistic Inductive Logic Programming </a:t>
            </a:r>
            <a:r>
              <a:rPr lang="en-IN" dirty="0" smtClean="0"/>
              <a:t>(pp. 92-117), </a:t>
            </a:r>
            <a:r>
              <a:rPr lang="en-IN" dirty="0" smtClean="0">
                <a:solidFill>
                  <a:srgbClr val="0000FF"/>
                </a:solidFill>
              </a:rPr>
              <a:t>2008</a:t>
            </a:r>
            <a:r>
              <a:rPr lang="en-IN" dirty="0" smtClean="0"/>
              <a:t>. New York: Springer.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Problem Statement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What is Video Activity Recognition?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297363" y="4264025"/>
            <a:ext cx="1371600" cy="731838"/>
          </a:xfrm>
          <a:prstGeom prst="rightArrow">
            <a:avLst>
              <a:gd name="adj1" fmla="val 50000"/>
              <a:gd name="adj2" fmla="val 46855"/>
            </a:avLst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2825" y="4303713"/>
            <a:ext cx="2593975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>
              <a:spcAft>
                <a:spcPts val="1425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3200">
                <a:solidFill>
                  <a:srgbClr val="800000"/>
                </a:solidFill>
                <a:ea typeface="Droid Sans" charset="0"/>
                <a:cs typeface="Droid Sans" charset="0"/>
              </a:rPr>
              <a:t>Play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388" y="2490788"/>
            <a:ext cx="3335337" cy="452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0000FF"/>
                </a:solidFill>
              </a:rPr>
              <a:t>Approach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03238" y="1768475"/>
            <a:ext cx="8869362" cy="5297510"/>
          </a:xfrm>
          <a:prstGeom prst="rect">
            <a:avLst/>
          </a:prstGeom>
          <a:noFill/>
          <a:ln/>
        </p:spPr>
        <p:txBody>
          <a:bodyPr lIns="0" tIns="28224" rIns="0" bIns="0" anchor="ctr"/>
          <a:lstStyle/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IN" i="1" dirty="0">
                <a:solidFill>
                  <a:srgbClr val="C00000"/>
                </a:solidFill>
              </a:rPr>
              <a:t>Actions in </a:t>
            </a:r>
            <a:r>
              <a:rPr lang="en-IN" i="1" dirty="0" smtClean="0">
                <a:solidFill>
                  <a:srgbClr val="C00000"/>
                </a:solidFill>
              </a:rPr>
              <a:t>Context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by </a:t>
            </a:r>
            <a:r>
              <a:rPr lang="en-IN" dirty="0"/>
              <a:t>Ivan </a:t>
            </a:r>
            <a:r>
              <a:rPr lang="en-IN" dirty="0" smtClean="0"/>
              <a:t>Laptev et. al. in Proc. CVPR'09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IN" dirty="0" smtClean="0"/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i="1" dirty="0" smtClean="0"/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i="1" dirty="0" smtClean="0">
                <a:solidFill>
                  <a:srgbClr val="C00000"/>
                </a:solidFill>
              </a:rPr>
              <a:t>Improving </a:t>
            </a:r>
            <a:r>
              <a:rPr lang="en-US" i="1" dirty="0">
                <a:solidFill>
                  <a:srgbClr val="C00000"/>
                </a:solidFill>
              </a:rPr>
              <a:t>Video Activity Recognition using Object Recognition and Text Mining</a:t>
            </a:r>
            <a:r>
              <a:rPr lang="en-US" dirty="0"/>
              <a:t> 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Tanvi</a:t>
            </a:r>
            <a:r>
              <a:rPr lang="en-US" dirty="0"/>
              <a:t> </a:t>
            </a:r>
            <a:r>
              <a:rPr lang="en-US" dirty="0" err="1"/>
              <a:t>Motwani</a:t>
            </a:r>
            <a:r>
              <a:rPr lang="en-US" dirty="0"/>
              <a:t> and Raymond J. Mooney, </a:t>
            </a:r>
            <a:r>
              <a:rPr lang="en-US" dirty="0">
                <a:solidFill>
                  <a:schemeClr val="tx1"/>
                </a:solidFill>
              </a:rPr>
              <a:t>ECAI-2012</a:t>
            </a:r>
          </a:p>
          <a:p>
            <a:pPr marL="0" indent="0" algn="ctr">
              <a:spcAft>
                <a:spcPct val="0"/>
              </a:spcAft>
              <a:buSzPct val="45000"/>
              <a:buFont typeface="StarSymbol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Approach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Probability of Objects using Object Detection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cxnSp>
        <p:nvCxnSpPr>
          <p:cNvPr id="10" name="Straight Arrow Connector 9"/>
          <p:cNvCxnSpPr>
            <a:endCxn id="6" idx="0"/>
          </p:cNvCxnSpPr>
          <p:nvPr/>
        </p:nvCxnSpPr>
        <p:spPr bwMode="auto">
          <a:xfrm rot="16200000" flipH="1">
            <a:off x="2304463" y="3086662"/>
            <a:ext cx="2928958" cy="274367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 bwMode="auto">
          <a:xfrm rot="5400000">
            <a:off x="5044726" y="3069871"/>
            <a:ext cx="2949158" cy="275705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Down Arrow 14"/>
          <p:cNvSpPr/>
          <p:nvPr/>
        </p:nvSpPr>
        <p:spPr bwMode="auto">
          <a:xfrm flipH="1">
            <a:off x="4997902" y="6351605"/>
            <a:ext cx="285752" cy="64294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Approach++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784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Classification based on </a:t>
            </a:r>
            <a:r>
              <a:rPr lang="en-US" sz="2400" dirty="0" err="1" smtClean="0"/>
              <a:t>HoGHoF</a:t>
            </a:r>
            <a:r>
              <a:rPr lang="en-US" sz="2400" dirty="0" smtClean="0"/>
              <a:t> features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540510" y="1851011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Probability of Objects using Object Detection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783456" y="5922977"/>
            <a:ext cx="2714644" cy="43582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90000"/>
                </a:solidFill>
              </a:rPr>
              <a:t>Predictions</a:t>
            </a:r>
            <a:endParaRPr lang="en-IN" sz="2400" dirty="0">
              <a:solidFill>
                <a:srgbClr val="990000"/>
              </a:solidFill>
            </a:endParaRPr>
          </a:p>
        </p:txBody>
      </p:sp>
      <p:sp>
        <p:nvSpPr>
          <p:cNvPr id="15" name="Down Arrow 14"/>
          <p:cNvSpPr/>
          <p:nvPr/>
        </p:nvSpPr>
        <p:spPr bwMode="auto">
          <a:xfrm flipH="1">
            <a:off x="4997902" y="6351605"/>
            <a:ext cx="285752" cy="642942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96838" y="3800037"/>
            <a:ext cx="2714644" cy="1122808"/>
          </a:xfrm>
          <a:prstGeom prst="rect">
            <a:avLst/>
          </a:prstGeom>
          <a:ln/>
          <a:effectLst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Probabilistic Inference Logic using MLN</a:t>
            </a:r>
            <a:endParaRPr lang="en-IN" sz="2400" dirty="0"/>
          </a:p>
        </p:txBody>
      </p:sp>
      <p:cxnSp>
        <p:nvCxnSpPr>
          <p:cNvPr id="16" name="Elbow Connector 15"/>
          <p:cNvCxnSpPr/>
          <p:nvPr/>
        </p:nvCxnSpPr>
        <p:spPr bwMode="auto">
          <a:xfrm>
            <a:off x="2397106" y="2994019"/>
            <a:ext cx="1357322" cy="1214446"/>
          </a:xfrm>
          <a:prstGeom prst="bentConnector3">
            <a:avLst>
              <a:gd name="adj1" fmla="val -259"/>
            </a:avLst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hape 18"/>
          <p:cNvCxnSpPr>
            <a:stCxn id="5" idx="2"/>
            <a:endCxn id="9" idx="3"/>
          </p:cNvCxnSpPr>
          <p:nvPr/>
        </p:nvCxnSpPr>
        <p:spPr bwMode="auto">
          <a:xfrm rot="5400000">
            <a:off x="6510846" y="2974455"/>
            <a:ext cx="1387622" cy="1386350"/>
          </a:xfrm>
          <a:prstGeom prst="bentConnector2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2"/>
            <a:endCxn id="6" idx="0"/>
          </p:cNvCxnSpPr>
          <p:nvPr/>
        </p:nvCxnSpPr>
        <p:spPr bwMode="auto">
          <a:xfrm rot="5400000">
            <a:off x="4647403" y="5416220"/>
            <a:ext cx="1000132" cy="13382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Classification using </a:t>
            </a:r>
            <a:r>
              <a:rPr lang="en-US" dirty="0" err="1" smtClean="0">
                <a:solidFill>
                  <a:srgbClr val="0000FF"/>
                </a:solidFill>
              </a:rPr>
              <a:t>HoGHoF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>
                <a:solidFill>
                  <a:srgbClr val="FF0000"/>
                </a:solidFill>
              </a:rPr>
              <a:t>Extracting STIP features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2239963"/>
            <a:ext cx="3884613" cy="2170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03238" y="4572000"/>
            <a:ext cx="9005887" cy="2560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6168" rIns="90000" bIns="45000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STIP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HoG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and </a:t>
            </a:r>
            <a:r>
              <a:rPr lang="en-US" sz="2400" dirty="0" err="1">
                <a:solidFill>
                  <a:srgbClr val="000000"/>
                </a:solidFill>
                <a:ea typeface="Droid Sans" charset="0"/>
                <a:cs typeface="Droid Sans" charset="0"/>
              </a:rPr>
              <a:t>HoF</a:t>
            </a: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 feature vector :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24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sz="2400" dirty="0">
              <a:solidFill>
                <a:srgbClr val="000000"/>
              </a:solidFill>
              <a:ea typeface="Droid Sans" charset="0"/>
              <a:cs typeface="Droid Sans" charset="0"/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0.627496   0.0892087      0.0293946   0.253901   0.668772 0.160494   0.000758835  0.169975     0.414533   0.508073 …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…...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2400" dirty="0">
                <a:solidFill>
                  <a:srgbClr val="000000"/>
                </a:solidFill>
                <a:ea typeface="Droid Sans" charset="0"/>
                <a:cs typeface="Droid Sans" charset="0"/>
              </a:rPr>
              <a:t>…...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Classification using </a:t>
            </a:r>
            <a:r>
              <a:rPr lang="en-US" dirty="0" err="1" smtClean="0">
                <a:solidFill>
                  <a:srgbClr val="0000FF"/>
                </a:solidFill>
              </a:rPr>
              <a:t>HoGHoF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Describe </a:t>
            </a:r>
            <a:r>
              <a:rPr lang="en-US" dirty="0"/>
              <a:t>a video clip </a:t>
            </a:r>
            <a:r>
              <a:rPr lang="en-US" dirty="0" smtClean="0"/>
              <a:t>as bag-of-features.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Cluster all </a:t>
            </a:r>
            <a:r>
              <a:rPr lang="en-US" dirty="0" err="1" smtClean="0"/>
              <a:t>HoGHoF</a:t>
            </a:r>
            <a:r>
              <a:rPr lang="en-US" dirty="0" smtClean="0"/>
              <a:t> feature descriptors using k-means.</a:t>
            </a:r>
          </a:p>
          <a:p>
            <a:pPr marL="831850" lvl="1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Represent clip as a histogram over these clusters</a:t>
            </a:r>
          </a:p>
          <a:p>
            <a:pPr marL="431800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Train a classifier</a:t>
            </a:r>
          </a:p>
          <a:p>
            <a:pPr marL="831850" lvl="1" indent="-323850">
              <a:buSzPct val="45000"/>
              <a:buFont typeface="Wingdings" pitchFamily="2" charset="2"/>
              <a:buChar char="q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dirty="0" smtClean="0"/>
              <a:t>Supervised - Dataset is pre labeled</a:t>
            </a:r>
          </a:p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Object Detection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8869362" cy="4384675"/>
          </a:xfrm>
          <a:ln/>
        </p:spPr>
        <p:txBody>
          <a:bodyPr/>
          <a:lstStyle/>
          <a:p>
            <a:pPr marL="431800" indent="-323850">
              <a:buSzPct val="45000"/>
              <a:buFont typeface="StarSymbol" charset="0"/>
              <a:buChar char="●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/>
              <a:t>Using </a:t>
            </a:r>
            <a:r>
              <a:rPr lang="en-US">
                <a:solidFill>
                  <a:srgbClr val="000099"/>
                </a:solidFill>
              </a:rPr>
              <a:t>Discriminatively Trained Deformable Part Models </a:t>
            </a:r>
          </a:p>
          <a:p>
            <a:pPr marL="863600" lvl="1" indent="-323850">
              <a:buSzPct val="75000"/>
              <a:buFont typeface="StarSymbol" charset="0"/>
              <a:buChar char="–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 sz="3200"/>
              <a:t>Pre-trained object detector for 19 objects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</a:pPr>
            <a:r>
              <a:rPr lang="en-US">
                <a:solidFill>
                  <a:srgbClr val="0000FF"/>
                </a:solidFill>
              </a:rPr>
              <a:t>Object Detection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1363" y="1773238"/>
            <a:ext cx="5851525" cy="4352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419</Words>
  <PresentationFormat>Custom</PresentationFormat>
  <Paragraphs>92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Human Activity Recognition</vt:lpstr>
      <vt:lpstr>Problem Statement</vt:lpstr>
      <vt:lpstr>Approach</vt:lpstr>
      <vt:lpstr>Approach</vt:lpstr>
      <vt:lpstr>Approach++</vt:lpstr>
      <vt:lpstr>Classification using HoGHoF</vt:lpstr>
      <vt:lpstr>Classification using HoGHoF</vt:lpstr>
      <vt:lpstr>Object Detection</vt:lpstr>
      <vt:lpstr>Object Detection</vt:lpstr>
      <vt:lpstr>Relation between Activity and Objects</vt:lpstr>
      <vt:lpstr>Relation between Activity and Objects</vt:lpstr>
      <vt:lpstr>Integrated Activity Recogniser</vt:lpstr>
      <vt:lpstr>Integrated Activity Recogniser</vt:lpstr>
      <vt:lpstr>Morkov Logic Network</vt:lpstr>
      <vt:lpstr>Work Done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</dc:title>
  <dc:creator>Niranjan Viladkar</dc:creator>
  <cp:lastModifiedBy>shree</cp:lastModifiedBy>
  <cp:revision>90</cp:revision>
  <cp:lastPrinted>1601-01-01T00:00:00Z</cp:lastPrinted>
  <dcterms:created xsi:type="dcterms:W3CDTF">2013-05-12T20:19:56Z</dcterms:created>
  <dcterms:modified xsi:type="dcterms:W3CDTF">2013-09-19T12:52:28Z</dcterms:modified>
</cp:coreProperties>
</file>