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sldIdLst>
    <p:sldId id="256" r:id="rId2"/>
    <p:sldId id="293" r:id="rId3"/>
    <p:sldId id="259" r:id="rId4"/>
    <p:sldId id="288" r:id="rId5"/>
    <p:sldId id="268" r:id="rId6"/>
    <p:sldId id="302" r:id="rId7"/>
    <p:sldId id="304" r:id="rId8"/>
    <p:sldId id="270" r:id="rId9"/>
    <p:sldId id="306" r:id="rId10"/>
    <p:sldId id="308" r:id="rId11"/>
    <p:sldId id="289" r:id="rId12"/>
    <p:sldId id="292" r:id="rId13"/>
    <p:sldId id="295" r:id="rId14"/>
    <p:sldId id="300" r:id="rId15"/>
    <p:sldId id="286" r:id="rId1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11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0E434767-D1B4-4BE8-A530-588C0D8AA46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40DEEB-6238-4A86-8BA8-D01B83BBD106}" type="slidenum">
              <a:rPr lang="en-US"/>
              <a:pPr/>
              <a:t>1</a:t>
            </a:fld>
            <a:endParaRPr 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502A90-7EE8-40CA-A44D-273AD85BDA57}" type="slidenum">
              <a:rPr lang="en-US"/>
              <a:pPr/>
              <a:t>3</a:t>
            </a:fld>
            <a:endParaRPr 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4970DA-BE9E-4058-B910-71B6C56143EE}" type="slidenum">
              <a:rPr lang="en-US"/>
              <a:pPr/>
              <a:t>5</a:t>
            </a:fld>
            <a:endParaRPr lang="en-US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C49466-F300-4487-8108-8C76143386B7}" type="slidenum">
              <a:rPr lang="en-US"/>
              <a:pPr/>
              <a:t>8</a:t>
            </a:fld>
            <a:endParaRPr lang="en-US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097DFB-9241-4445-B653-11566F5C5948}" type="slidenum">
              <a:rPr lang="en-US"/>
              <a:pPr/>
              <a:t>12</a:t>
            </a:fld>
            <a:endParaRPr 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254132-51CB-4AD4-8635-CA9E70C8CFC7}" type="slidenum">
              <a:rPr lang="en-US"/>
              <a:pPr/>
              <a:t>15</a:t>
            </a:fld>
            <a:endParaRPr lang="en-US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ED3668B-2A31-453D-A0F9-13DBC01534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029E0E0-81C9-4E80-A1BB-029BF9BF9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2F6522B-0280-4B03-9679-D196656284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60042AC8-9589-4EC9-A980-938F0B5985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91BA053-918F-4530-B20D-51CE09EB3F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F12F855-7DA1-4C6D-9BAD-5DDA87197A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76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325" y="1768475"/>
            <a:ext cx="4357688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2784317-577D-431E-85C5-92DD4EDB28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8CAAD0F-BF2F-452C-A88F-4E3328C3AF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44A2656-1A67-4419-BAA6-85D444CCC0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2E92E4-1B60-41CE-88B9-8550BA6761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A77702C-2C41-43DD-AF88-9FD5237A85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97A3887-CBAF-4BD2-97F1-6FEEA08A32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8867775" cy="438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A157F89A-30C3-42A6-B2A2-03C2E871546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18" y="350813"/>
            <a:ext cx="9051925" cy="2103438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Improving </a:t>
            </a:r>
            <a:r>
              <a:rPr lang="en-US" dirty="0" smtClean="0">
                <a:solidFill>
                  <a:srgbClr val="0000FF"/>
                </a:solidFill>
              </a:rPr>
              <a:t>Video Activity Recognition </a:t>
            </a:r>
            <a:r>
              <a:rPr lang="en-US" dirty="0" smtClean="0">
                <a:solidFill>
                  <a:srgbClr val="0000FF"/>
                </a:solidFill>
              </a:rPr>
              <a:t>using </a:t>
            </a:r>
            <a:r>
              <a:rPr lang="en-US" dirty="0" smtClean="0">
                <a:solidFill>
                  <a:srgbClr val="0000FF"/>
                </a:solidFill>
              </a:rPr>
              <a:t>Markov Logic Networks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39718" y="2708267"/>
            <a:ext cx="9051925" cy="4479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4695" rIns="0" bIns="0" anchor="ctr"/>
          <a:lstStyle/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Niranjan Viladkar and </a:t>
            </a:r>
            <a:r>
              <a:rPr lang="en-US" sz="2800" dirty="0" err="1" smtClean="0">
                <a:solidFill>
                  <a:srgbClr val="000000"/>
                </a:solidFill>
                <a:ea typeface="Droid Sans" charset="0"/>
                <a:cs typeface="Droid Sans" charset="0"/>
              </a:rPr>
              <a:t>Kaustubh</a:t>
            </a: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ea typeface="Droid Sans" charset="0"/>
                <a:cs typeface="Droid Sans" charset="0"/>
              </a:rPr>
              <a:t>Kulkarni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Under the guidance from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40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40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2800" dirty="0" smtClean="0">
                <a:solidFill>
                  <a:srgbClr val="0000FF"/>
                </a:solidFill>
                <a:ea typeface="Droid Sans" charset="0"/>
                <a:cs typeface="Droid Sans" charset="0"/>
              </a:rPr>
              <a:t>Dr</a:t>
            </a:r>
            <a:r>
              <a:rPr lang="en-US" sz="2800" dirty="0">
                <a:solidFill>
                  <a:srgbClr val="0000FF"/>
                </a:solidFill>
                <a:ea typeface="Droid Sans" charset="0"/>
                <a:cs typeface="Droid Sans" charset="0"/>
              </a:rPr>
              <a:t>. </a:t>
            </a:r>
            <a:r>
              <a:rPr lang="en-US" sz="2800" dirty="0" err="1">
                <a:solidFill>
                  <a:srgbClr val="0000FF"/>
                </a:solidFill>
                <a:ea typeface="Droid Sans" charset="0"/>
                <a:cs typeface="Droid Sans" charset="0"/>
              </a:rPr>
              <a:t>Parag</a:t>
            </a:r>
            <a:r>
              <a:rPr lang="en-US" sz="2800" dirty="0">
                <a:solidFill>
                  <a:srgbClr val="0000FF"/>
                </a:solidFill>
                <a:ea typeface="Droid Sans" charset="0"/>
                <a:cs typeface="Droid Sans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ea typeface="Droid Sans" charset="0"/>
                <a:cs typeface="Droid Sans" charset="0"/>
              </a:rPr>
              <a:t>Singla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Department of Computer </a:t>
            </a:r>
            <a:r>
              <a:rPr lang="en-US" sz="2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Science, IIT Delhi</a:t>
            </a:r>
          </a:p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2200" dirty="0" err="1">
                <a:solidFill>
                  <a:srgbClr val="000000"/>
                </a:solidFill>
                <a:ea typeface="Droid Sans" charset="0"/>
                <a:cs typeface="Droid Sans" charset="0"/>
              </a:rPr>
              <a:t>M.Tech</a:t>
            </a: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Project </a:t>
            </a: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Presentation – </a:t>
            </a:r>
            <a:r>
              <a:rPr lang="en-US" sz="2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February 21, 2014</a:t>
            </a:r>
            <a:endParaRPr lang="en-US" sz="2200" dirty="0">
              <a:solidFill>
                <a:srgbClr val="000000"/>
              </a:solidFill>
              <a:ea typeface="Droid Sans" charset="0"/>
              <a:cs typeface="Droid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Object Detector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8867775" cy="5297510"/>
          </a:xfrm>
        </p:spPr>
        <p:txBody>
          <a:bodyPr/>
          <a:lstStyle/>
          <a:p>
            <a:r>
              <a:rPr lang="en-US" dirty="0" smtClean="0"/>
              <a:t>FRAME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dirty="0" smtClean="0"/>
              <a:t>car </a:t>
            </a:r>
            <a:r>
              <a:rPr lang="en-US" dirty="0" smtClean="0"/>
              <a:t>-</a:t>
            </a:r>
            <a:r>
              <a:rPr lang="en-US" dirty="0" smtClean="0"/>
              <a:t>0.181786</a:t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.</a:t>
            </a:r>
          </a:p>
          <a:p>
            <a:r>
              <a:rPr lang="en-IN" dirty="0" smtClean="0"/>
              <a:t>FRAME </a:t>
            </a:r>
            <a:r>
              <a:rPr lang="en-IN" dirty="0" smtClean="0"/>
              <a:t>151</a:t>
            </a:r>
            <a:br>
              <a:rPr lang="en-IN" dirty="0" smtClean="0"/>
            </a:br>
            <a:r>
              <a:rPr lang="en-IN" dirty="0" smtClean="0"/>
              <a:t>person 0.579786</a:t>
            </a:r>
            <a:br>
              <a:rPr lang="en-IN" dirty="0" smtClean="0"/>
            </a:br>
            <a:r>
              <a:rPr lang="en-IN" dirty="0" smtClean="0"/>
              <a:t>person </a:t>
            </a:r>
            <a:r>
              <a:rPr lang="en-IN" dirty="0" smtClean="0"/>
              <a:t>-0.593087</a:t>
            </a:r>
            <a:endParaRPr lang="en-IN" dirty="0"/>
          </a:p>
        </p:txBody>
      </p:sp>
      <p:pic>
        <p:nvPicPr>
          <p:cNvPr id="4" name="Picture 3" descr="car_detec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144" y="1350945"/>
            <a:ext cx="5537200" cy="2387600"/>
          </a:xfrm>
          <a:prstGeom prst="rect">
            <a:avLst/>
          </a:prstGeom>
        </p:spPr>
      </p:pic>
      <p:pic>
        <p:nvPicPr>
          <p:cNvPr id="5" name="Picture 4" descr="person_detection_15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544" y="4351341"/>
            <a:ext cx="5511800" cy="233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906576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TODO – </a:t>
            </a:r>
            <a:r>
              <a:rPr lang="en-US" dirty="0" err="1" smtClean="0">
                <a:solidFill>
                  <a:srgbClr val="0000FF"/>
                </a:solidFill>
              </a:rPr>
              <a:t>Kaustubh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80" y="2468583"/>
            <a:ext cx="9072626" cy="4383088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Winter and This Semester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9718" y="1708135"/>
            <a:ext cx="9001188" cy="1857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8224" rIns="0" bIns="0"/>
          <a:lstStyle/>
          <a:p>
            <a:pPr marL="431800" indent="-323850">
              <a:spcAft>
                <a:spcPts val="1425"/>
              </a:spcAft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3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Done - </a:t>
            </a:r>
            <a:r>
              <a:rPr lang="en-US" sz="3200" dirty="0" smtClean="0">
                <a:solidFill>
                  <a:srgbClr val="FF0000"/>
                </a:solidFill>
                <a:ea typeface="Droid Sans" charset="0"/>
                <a:cs typeface="Droid Sans" charset="0"/>
              </a:rPr>
              <a:t>Object Detection</a:t>
            </a:r>
          </a:p>
          <a:p>
            <a:pPr marL="431800" indent="-323850">
              <a:spcAft>
                <a:spcPts val="1425"/>
              </a:spcAft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3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Under Progress - </a:t>
            </a:r>
            <a:r>
              <a:rPr lang="en-US" sz="3200" dirty="0" smtClean="0">
                <a:solidFill>
                  <a:srgbClr val="FF0000"/>
                </a:solidFill>
                <a:ea typeface="Droid Sans" charset="0"/>
                <a:cs typeface="Droid Sans" charset="0"/>
              </a:rPr>
              <a:t>Markov Logic Network</a:t>
            </a:r>
            <a:r>
              <a:rPr lang="en-US" sz="3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 study and implementation.</a:t>
            </a:r>
            <a:endParaRPr lang="en-US" sz="3200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marL="431800" indent="-323850">
              <a:spcAft>
                <a:spcPts val="1425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3200" dirty="0">
              <a:solidFill>
                <a:srgbClr val="000000"/>
              </a:solidFill>
              <a:ea typeface="Droid Sans" charset="0"/>
              <a:cs typeface="Droid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Current Status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9784" y="1851011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Classification based on </a:t>
            </a:r>
            <a:r>
              <a:rPr lang="en-US" sz="2400" dirty="0" err="1" smtClean="0"/>
              <a:t>HoGHoF</a:t>
            </a:r>
            <a:r>
              <a:rPr lang="en-US" sz="2400" dirty="0" smtClean="0"/>
              <a:t> features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540510" y="1851011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Probability of Objects using Object Detection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3456" y="5922977"/>
            <a:ext cx="2714644" cy="43582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90000"/>
                </a:solidFill>
              </a:rPr>
              <a:t>Predictions</a:t>
            </a:r>
            <a:endParaRPr lang="en-IN" sz="2400" dirty="0">
              <a:solidFill>
                <a:srgbClr val="99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6838" y="3800037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Probabilistic Inference Logic using MLN</a:t>
            </a:r>
            <a:endParaRPr lang="en-IN" sz="2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 bwMode="auto">
          <a:xfrm>
            <a:off x="2397106" y="2994019"/>
            <a:ext cx="1357322" cy="1214446"/>
          </a:xfrm>
          <a:prstGeom prst="bentConnector3">
            <a:avLst>
              <a:gd name="adj1" fmla="val -259"/>
            </a:avLst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hape 18"/>
          <p:cNvCxnSpPr>
            <a:stCxn id="5" idx="2"/>
            <a:endCxn id="9" idx="3"/>
          </p:cNvCxnSpPr>
          <p:nvPr/>
        </p:nvCxnSpPr>
        <p:spPr bwMode="auto">
          <a:xfrm rot="5400000">
            <a:off x="6510846" y="2974455"/>
            <a:ext cx="1387622" cy="1386350"/>
          </a:xfrm>
          <a:prstGeom prst="bentConnector2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9" idx="2"/>
            <a:endCxn id="6" idx="0"/>
          </p:cNvCxnSpPr>
          <p:nvPr/>
        </p:nvCxnSpPr>
        <p:spPr bwMode="auto">
          <a:xfrm rot="5400000">
            <a:off x="4647403" y="5416220"/>
            <a:ext cx="1000132" cy="13382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Finally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9784" y="1851011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Classification based on </a:t>
            </a:r>
            <a:r>
              <a:rPr lang="en-US" sz="2400" dirty="0" err="1" smtClean="0"/>
              <a:t>HoGHoF</a:t>
            </a:r>
            <a:r>
              <a:rPr lang="en-US" sz="2400" dirty="0" smtClean="0"/>
              <a:t> features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540510" y="1851011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Probability of Objects using Object Detection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3456" y="5922977"/>
            <a:ext cx="2714644" cy="43582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90000"/>
                </a:solidFill>
              </a:rPr>
              <a:t>Predictions</a:t>
            </a:r>
            <a:endParaRPr lang="en-IN" sz="2400" dirty="0">
              <a:solidFill>
                <a:srgbClr val="99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6838" y="3800037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Probabilistic Inference Logic using MLN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 bwMode="auto">
          <a:xfrm>
            <a:off x="2397106" y="2994019"/>
            <a:ext cx="1357322" cy="1214446"/>
          </a:xfrm>
          <a:prstGeom prst="bentConnector3">
            <a:avLst>
              <a:gd name="adj1" fmla="val -259"/>
            </a:avLst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hape 18"/>
          <p:cNvCxnSpPr>
            <a:stCxn id="5" idx="2"/>
            <a:endCxn id="9" idx="3"/>
          </p:cNvCxnSpPr>
          <p:nvPr/>
        </p:nvCxnSpPr>
        <p:spPr bwMode="auto">
          <a:xfrm rot="5400000">
            <a:off x="6510846" y="2974455"/>
            <a:ext cx="1387622" cy="1386350"/>
          </a:xfrm>
          <a:prstGeom prst="bentConnector2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9" idx="2"/>
            <a:endCxn id="6" idx="0"/>
          </p:cNvCxnSpPr>
          <p:nvPr/>
        </p:nvCxnSpPr>
        <p:spPr bwMode="auto">
          <a:xfrm rot="5400000">
            <a:off x="4647403" y="5416220"/>
            <a:ext cx="1000132" cy="13382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>
                <a:solidFill>
                  <a:srgbClr val="0000FF"/>
                </a:solidFill>
              </a:rPr>
              <a:t>References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5583261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IN" i="1" dirty="0" smtClean="0"/>
              <a:t>Actions in Context </a:t>
            </a:r>
            <a:r>
              <a:rPr lang="en-IN" dirty="0" smtClean="0"/>
              <a:t>by</a:t>
            </a:r>
            <a:r>
              <a:rPr lang="en-IN" i="1" dirty="0" smtClean="0"/>
              <a:t> </a:t>
            </a:r>
            <a:r>
              <a:rPr lang="en-IN" dirty="0" smtClean="0"/>
              <a:t>M. </a:t>
            </a:r>
            <a:r>
              <a:rPr lang="en-IN" dirty="0" err="1" smtClean="0"/>
              <a:t>Marszalek</a:t>
            </a:r>
            <a:r>
              <a:rPr lang="en-IN" dirty="0" smtClean="0"/>
              <a:t>, I. Laptev and C. </a:t>
            </a:r>
            <a:r>
              <a:rPr lang="en-IN" dirty="0" err="1" smtClean="0"/>
              <a:t>Schmid</a:t>
            </a:r>
            <a:r>
              <a:rPr lang="en-IN" dirty="0" smtClean="0"/>
              <a:t>; in Proc. </a:t>
            </a:r>
            <a:r>
              <a:rPr lang="en-IN" dirty="0" smtClean="0">
                <a:solidFill>
                  <a:srgbClr val="0000FF"/>
                </a:solidFill>
              </a:rPr>
              <a:t>CVPR-2009</a:t>
            </a:r>
            <a:r>
              <a:rPr lang="en-IN" i="1" dirty="0" smtClean="0"/>
              <a:t> </a:t>
            </a:r>
            <a:br>
              <a:rPr lang="en-IN" i="1" dirty="0" smtClean="0"/>
            </a:br>
            <a:endParaRPr lang="en-IN" i="1" dirty="0" smtClean="0"/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i="1" dirty="0" smtClean="0"/>
              <a:t>Improving </a:t>
            </a:r>
            <a:r>
              <a:rPr lang="en-US" i="1" dirty="0"/>
              <a:t>Video Activity Recognition using Object Recognition and Text Mining</a:t>
            </a:r>
            <a:r>
              <a:rPr lang="en-US" dirty="0"/>
              <a:t> by </a:t>
            </a:r>
            <a:r>
              <a:rPr lang="en-US" dirty="0" err="1"/>
              <a:t>Tanvi</a:t>
            </a:r>
            <a:r>
              <a:rPr lang="en-US" dirty="0"/>
              <a:t> </a:t>
            </a:r>
            <a:r>
              <a:rPr lang="en-US" dirty="0" err="1"/>
              <a:t>Motwani</a:t>
            </a:r>
            <a:r>
              <a:rPr lang="en-US" dirty="0"/>
              <a:t> and Raymond J. Mooney, </a:t>
            </a:r>
            <a:r>
              <a:rPr lang="en-US" dirty="0" smtClean="0">
                <a:solidFill>
                  <a:srgbClr val="0000FF"/>
                </a:solidFill>
              </a:rPr>
              <a:t>ECAI-2012</a:t>
            </a:r>
            <a:r>
              <a:rPr lang="en-US" dirty="0">
                <a:solidFill>
                  <a:srgbClr val="0000FF"/>
                </a:solidFill>
              </a:rPr>
              <a:t/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 smtClean="0">
              <a:solidFill>
                <a:srgbClr val="0000FF"/>
              </a:solidFill>
            </a:endParaRP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IN" i="1" dirty="0" smtClean="0"/>
              <a:t>Markov Logic </a:t>
            </a:r>
            <a:r>
              <a:rPr lang="en-IN" dirty="0" smtClean="0"/>
              <a:t>by Pedro </a:t>
            </a:r>
            <a:r>
              <a:rPr lang="en-IN" dirty="0" err="1" smtClean="0"/>
              <a:t>Domingos</a:t>
            </a:r>
            <a:r>
              <a:rPr lang="en-IN" dirty="0" smtClean="0"/>
              <a:t>, </a:t>
            </a:r>
            <a:r>
              <a:rPr lang="en-IN" dirty="0" err="1" smtClean="0"/>
              <a:t>Parag</a:t>
            </a:r>
            <a:r>
              <a:rPr lang="en-IN" dirty="0" smtClean="0"/>
              <a:t> </a:t>
            </a:r>
            <a:r>
              <a:rPr lang="en-IN" dirty="0" err="1" smtClean="0"/>
              <a:t>Singla</a:t>
            </a:r>
            <a:r>
              <a:rPr lang="en-IN" dirty="0" smtClean="0"/>
              <a:t>, et.al., </a:t>
            </a:r>
            <a:r>
              <a:rPr lang="en-IN" dirty="0" smtClean="0">
                <a:solidFill>
                  <a:srgbClr val="0000FF"/>
                </a:solidFill>
              </a:rPr>
              <a:t>Probabilistic Inductive Logic Programming </a:t>
            </a:r>
            <a:r>
              <a:rPr lang="en-IN" dirty="0" smtClean="0"/>
              <a:t>(pp. 92-117), </a:t>
            </a:r>
            <a:r>
              <a:rPr lang="en-IN" dirty="0" smtClean="0">
                <a:solidFill>
                  <a:srgbClr val="0000FF"/>
                </a:solidFill>
              </a:rPr>
              <a:t>2008</a:t>
            </a:r>
            <a:r>
              <a:rPr lang="en-IN" dirty="0" smtClean="0"/>
              <a:t>. New York: Springer.</a:t>
            </a:r>
            <a:endParaRPr lang="en-US" i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Overview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Quick recap of the approach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Results of first stage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Work done in winter and this semester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MLN Theory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mtClean="0">
                <a:solidFill>
                  <a:srgbClr val="0000FF"/>
                </a:solidFill>
              </a:rPr>
              <a:t>Recap - Problem </a:t>
            </a:r>
            <a:r>
              <a:rPr lang="en-US" dirty="0">
                <a:solidFill>
                  <a:srgbClr val="0000FF"/>
                </a:solidFill>
              </a:rPr>
              <a:t>Statement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What is Video Activity Recognition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4297363" y="4264025"/>
            <a:ext cx="1371600" cy="731838"/>
          </a:xfrm>
          <a:prstGeom prst="rightArrow">
            <a:avLst>
              <a:gd name="adj1" fmla="val 50000"/>
              <a:gd name="adj2" fmla="val 46855"/>
            </a:avLst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092825" y="4303713"/>
            <a:ext cx="2593975" cy="100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8224" rIns="0" bIns="0"/>
          <a:lstStyle/>
          <a:p>
            <a:pPr marL="431800" indent="-323850">
              <a:spcAft>
                <a:spcPts val="1425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3200">
                <a:solidFill>
                  <a:srgbClr val="800000"/>
                </a:solidFill>
                <a:ea typeface="Droid Sans" charset="0"/>
                <a:cs typeface="Droid Sans" charset="0"/>
              </a:rPr>
              <a:t>Play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388" y="2490788"/>
            <a:ext cx="3335337" cy="4529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Recap - Approach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9784" y="1851011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Classification based on </a:t>
            </a:r>
            <a:r>
              <a:rPr lang="en-US" sz="2400" dirty="0" err="1" smtClean="0"/>
              <a:t>HoGHoF</a:t>
            </a:r>
            <a:r>
              <a:rPr lang="en-US" sz="2400" dirty="0" smtClean="0"/>
              <a:t> features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540510" y="1851011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Confidence of Objects using Object Detection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783456" y="5922977"/>
            <a:ext cx="2714644" cy="43582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90000"/>
                </a:solidFill>
              </a:rPr>
              <a:t>Predictions</a:t>
            </a:r>
            <a:endParaRPr lang="en-IN" sz="2400" dirty="0">
              <a:solidFill>
                <a:srgbClr val="99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6838" y="3800037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Probabilistic Inference Logic using MLN</a:t>
            </a:r>
            <a:endParaRPr lang="en-IN" sz="2400" dirty="0"/>
          </a:p>
        </p:txBody>
      </p:sp>
      <p:cxnSp>
        <p:nvCxnSpPr>
          <p:cNvPr id="16" name="Elbow Connector 15"/>
          <p:cNvCxnSpPr/>
          <p:nvPr/>
        </p:nvCxnSpPr>
        <p:spPr bwMode="auto">
          <a:xfrm>
            <a:off x="2397106" y="2994019"/>
            <a:ext cx="1357322" cy="1214446"/>
          </a:xfrm>
          <a:prstGeom prst="bentConnector3">
            <a:avLst>
              <a:gd name="adj1" fmla="val -259"/>
            </a:avLst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hape 18"/>
          <p:cNvCxnSpPr>
            <a:stCxn id="5" idx="2"/>
            <a:endCxn id="9" idx="3"/>
          </p:cNvCxnSpPr>
          <p:nvPr/>
        </p:nvCxnSpPr>
        <p:spPr bwMode="auto">
          <a:xfrm rot="5400000">
            <a:off x="6510846" y="2974455"/>
            <a:ext cx="1387622" cy="1386350"/>
          </a:xfrm>
          <a:prstGeom prst="bentConnector2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9" idx="2"/>
            <a:endCxn id="6" idx="0"/>
          </p:cNvCxnSpPr>
          <p:nvPr/>
        </p:nvCxnSpPr>
        <p:spPr bwMode="auto">
          <a:xfrm rot="5400000">
            <a:off x="4647403" y="5416220"/>
            <a:ext cx="1000132" cy="13382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Recap - Classification using </a:t>
            </a:r>
            <a:r>
              <a:rPr lang="en-US" dirty="0" err="1" smtClean="0">
                <a:solidFill>
                  <a:srgbClr val="0000FF"/>
                </a:solidFill>
              </a:rPr>
              <a:t>HoGHoF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pitchFamily="2" charset="2"/>
              <a:buChar char="q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Describe </a:t>
            </a:r>
            <a:r>
              <a:rPr lang="en-US" dirty="0"/>
              <a:t>a video clip </a:t>
            </a:r>
            <a:r>
              <a:rPr lang="en-US" dirty="0" smtClean="0"/>
              <a:t>as bag-of-features.</a:t>
            </a:r>
          </a:p>
          <a:p>
            <a:pPr marL="831850" lvl="1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Cluster all </a:t>
            </a:r>
            <a:r>
              <a:rPr lang="en-US" dirty="0" err="1" smtClean="0"/>
              <a:t>HoGHoF</a:t>
            </a:r>
            <a:r>
              <a:rPr lang="en-US" dirty="0" smtClean="0"/>
              <a:t> feature descriptors using k-means.</a:t>
            </a:r>
          </a:p>
          <a:p>
            <a:pPr marL="831850" lvl="1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Represent clip as a histogram over these clusters</a:t>
            </a:r>
          </a:p>
          <a:p>
            <a:pPr marL="431800" indent="-323850">
              <a:buSzPct val="45000"/>
              <a:buFont typeface="Wingdings" pitchFamily="2" charset="2"/>
              <a:buChar char="q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Train a classifier</a:t>
            </a:r>
          </a:p>
          <a:p>
            <a:pPr marL="831850" lvl="1" indent="-323850">
              <a:buSzPct val="45000"/>
              <a:buFont typeface="Wingdings" pitchFamily="2" charset="2"/>
              <a:buChar char="q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Supervised - Dataset is pre labeled</a:t>
            </a:r>
          </a:p>
          <a:p>
            <a:pPr marL="431800" indent="-323850">
              <a:buSzPct val="45000"/>
              <a:buFont typeface="Wingdings" pitchFamily="2" charset="2"/>
              <a:buChar char="q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b="1" dirty="0" smtClean="0">
                <a:solidFill>
                  <a:srgbClr val="FF0000"/>
                </a:solidFill>
              </a:rPr>
              <a:t>Output</a:t>
            </a:r>
            <a:r>
              <a:rPr lang="en-US" dirty="0" smtClean="0"/>
              <a:t> – Average Precisions for each activity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-77815"/>
            <a:ext cx="9069387" cy="1260475"/>
          </a:xfrm>
        </p:spPr>
        <p:txBody>
          <a:bodyPr/>
          <a:lstStyle/>
          <a:p>
            <a:r>
              <a:rPr lang="en-US" dirty="0" smtClean="0"/>
              <a:t>Result – First Stage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921027" y="1065193"/>
          <a:ext cx="6048375" cy="6911975"/>
        </p:xfrm>
        <a:graphic>
          <a:graphicData uri="http://schemas.openxmlformats.org/presentationml/2006/ole">
            <p:oleObj spid="_x0000_s1026" name="Worksheet" r:id="rId3" imgW="6543759" imgH="7477057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Recap - Approach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9784" y="1851011"/>
            <a:ext cx="2714644" cy="11228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Classification based on </a:t>
            </a:r>
            <a:r>
              <a:rPr lang="en-US" sz="24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HoGHoF</a:t>
            </a:r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features</a:t>
            </a:r>
            <a:endParaRPr lang="en-IN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40510" y="1851011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Confidence of Objects using Object Detection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783456" y="5922977"/>
            <a:ext cx="2714644" cy="4358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>
                <a:lumMod val="8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Predictions</a:t>
            </a:r>
            <a:endParaRPr lang="en-IN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6838" y="3800037"/>
            <a:ext cx="2714644" cy="11228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Probabilistic Inference Logic using MLN</a:t>
            </a:r>
            <a:endParaRPr lang="en-IN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 bwMode="auto">
          <a:xfrm>
            <a:off x="2397106" y="2994019"/>
            <a:ext cx="1357322" cy="1214446"/>
          </a:xfrm>
          <a:prstGeom prst="bentConnector3">
            <a:avLst>
              <a:gd name="adj1" fmla="val -259"/>
            </a:avLst>
          </a:prstGeom>
          <a:solidFill>
            <a:srgbClr val="00B8FF"/>
          </a:solidFill>
          <a:ln w="57150" cap="flat" cmpd="sng" algn="ctr">
            <a:solidFill>
              <a:schemeClr val="accent3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hape 18"/>
          <p:cNvCxnSpPr>
            <a:stCxn id="5" idx="2"/>
            <a:endCxn id="9" idx="3"/>
          </p:cNvCxnSpPr>
          <p:nvPr/>
        </p:nvCxnSpPr>
        <p:spPr bwMode="auto">
          <a:xfrm rot="5400000">
            <a:off x="6510846" y="2974455"/>
            <a:ext cx="1387622" cy="1386350"/>
          </a:xfrm>
          <a:prstGeom prst="bentConnector2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9" idx="2"/>
            <a:endCxn id="6" idx="0"/>
          </p:cNvCxnSpPr>
          <p:nvPr/>
        </p:nvCxnSpPr>
        <p:spPr bwMode="auto">
          <a:xfrm rot="5400000">
            <a:off x="4647403" y="5416220"/>
            <a:ext cx="1000132" cy="13382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accent3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Recap – Object </a:t>
            </a:r>
            <a:r>
              <a:rPr lang="en-US" dirty="0">
                <a:solidFill>
                  <a:srgbClr val="0000FF"/>
                </a:solidFill>
              </a:rPr>
              <a:t>Detection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>Using </a:t>
            </a:r>
            <a:r>
              <a:rPr lang="en-US" dirty="0">
                <a:solidFill>
                  <a:srgbClr val="000099"/>
                </a:solidFill>
              </a:rPr>
              <a:t>Discriminatively Trained Deformable Part Models </a:t>
            </a:r>
          </a:p>
          <a:p>
            <a:pPr marL="863600" lvl="1" indent="-323850">
              <a:buSzPct val="75000"/>
              <a:buFont typeface="StarSymbol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3200" dirty="0"/>
              <a:t>Pre-trained object detector for 19 </a:t>
            </a:r>
            <a:r>
              <a:rPr lang="en-US" sz="3200" dirty="0" smtClean="0"/>
              <a:t>objects</a:t>
            </a:r>
          </a:p>
          <a:p>
            <a:pPr marL="863600" lvl="1" indent="-323850">
              <a:buSzPct val="75000"/>
              <a:buFont typeface="StarSymbol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IN" dirty="0" smtClean="0"/>
              <a:t>aeroplane, bicycle, bird, boat, bottle, bus, car, cat, chair, cow, dining table, dog, horse, motorbike, potted plant, sheep, sofa, train, </a:t>
            </a:r>
            <a:r>
              <a:rPr lang="en-IN" dirty="0" err="1" smtClean="0"/>
              <a:t>tv</a:t>
            </a:r>
            <a:r>
              <a:rPr lang="en-IN" dirty="0" smtClean="0"/>
              <a:t> monitor</a:t>
            </a:r>
          </a:p>
          <a:p>
            <a:pPr marL="463550" indent="-323850">
              <a:buSzPct val="75000"/>
              <a:buFont typeface="StarSymbol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IN" b="1" dirty="0" smtClean="0">
                <a:solidFill>
                  <a:srgbClr val="FF0000"/>
                </a:solidFill>
              </a:rPr>
              <a:t>Output</a:t>
            </a:r>
            <a:r>
              <a:rPr lang="en-IN" dirty="0" smtClean="0"/>
              <a:t> – Confidence of object being present in selected frames from the video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Object Detector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1768475"/>
            <a:ext cx="8867775" cy="5297510"/>
          </a:xfrm>
        </p:spPr>
        <p:txBody>
          <a:bodyPr/>
          <a:lstStyle/>
          <a:p>
            <a:r>
              <a:rPr lang="en-US" dirty="0" smtClean="0"/>
              <a:t>FRAME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dirty="0" smtClean="0"/>
              <a:t>car </a:t>
            </a:r>
            <a:r>
              <a:rPr lang="en-US" dirty="0" smtClean="0"/>
              <a:t>-</a:t>
            </a:r>
            <a:r>
              <a:rPr lang="en-US" dirty="0" smtClean="0"/>
              <a:t>0.181786</a:t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4" name="Picture 3" descr="car_detec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144" y="1350945"/>
            <a:ext cx="5537200" cy="238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"/>
        <a:cs typeface="Droid Sans"/>
      </a:majorFont>
      <a:minorFont>
        <a:latin typeface="Arial"/>
        <a:ea typeface="Droid Sans"/>
        <a:cs typeface="Droid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297</Words>
  <PresentationFormat>Custom</PresentationFormat>
  <Paragraphs>63</Paragraphs>
  <Slides>15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Microsoft Office Excel Worksheet</vt:lpstr>
      <vt:lpstr>Improving Video Activity Recognition using Markov Logic Networks</vt:lpstr>
      <vt:lpstr>Overview</vt:lpstr>
      <vt:lpstr>Recap - Problem Statement</vt:lpstr>
      <vt:lpstr>Recap - Approach</vt:lpstr>
      <vt:lpstr>Recap - Classification using HoGHoF</vt:lpstr>
      <vt:lpstr>Result – First Stage</vt:lpstr>
      <vt:lpstr>Recap - Approach</vt:lpstr>
      <vt:lpstr>Recap – Object Detection</vt:lpstr>
      <vt:lpstr>Output of Object Detector</vt:lpstr>
      <vt:lpstr>Output of Object Detector</vt:lpstr>
      <vt:lpstr>TODO – Kaustubh</vt:lpstr>
      <vt:lpstr>Winter and This Semester</vt:lpstr>
      <vt:lpstr>Current Status</vt:lpstr>
      <vt:lpstr>Finally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Niranjan Viladkar</dc:creator>
  <cp:lastModifiedBy>shree</cp:lastModifiedBy>
  <cp:revision>126</cp:revision>
  <cp:lastPrinted>1601-01-01T00:00:00Z</cp:lastPrinted>
  <dcterms:created xsi:type="dcterms:W3CDTF">2013-05-12T20:19:56Z</dcterms:created>
  <dcterms:modified xsi:type="dcterms:W3CDTF">2014-02-20T10:21:33Z</dcterms:modified>
</cp:coreProperties>
</file>