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71" r:id="rId4"/>
    <p:sldId id="272" r:id="rId5"/>
    <p:sldId id="262" r:id="rId6"/>
    <p:sldId id="264" r:id="rId7"/>
    <p:sldId id="273" r:id="rId8"/>
    <p:sldId id="274" r:id="rId9"/>
    <p:sldId id="265" r:id="rId10"/>
    <p:sldId id="269" r:id="rId11"/>
    <p:sldId id="266" r:id="rId12"/>
    <p:sldId id="267" r:id="rId13"/>
    <p:sldId id="276" r:id="rId14"/>
    <p:sldId id="268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5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87A8-B050-4AE4-B207-99C295861436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A4F7-0AF7-4FFB-BBC0-1773160B9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6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853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30" rIns="89858" bIns="44930" anchor="b"/>
          <a:lstStyle/>
          <a:p>
            <a:pPr algn="r"/>
            <a:fld id="{6E3B57D8-50DC-41A5-8E40-B15C89382587}" type="slidenum">
              <a:rPr lang="en-US" sz="1200"/>
              <a:pPr algn="r"/>
              <a:t>5</a:t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858" tIns="44930" rIns="89858" bIns="4493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853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30" rIns="89858" bIns="44930" anchor="b"/>
          <a:lstStyle/>
          <a:p>
            <a:pPr algn="r"/>
            <a:fld id="{6E3B57D8-50DC-41A5-8E40-B15C89382587}" type="slidenum">
              <a:rPr lang="en-US" sz="1200"/>
              <a:pPr algn="r"/>
              <a:t>6</a:t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858" tIns="44930" rIns="89858" bIns="4493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853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30" rIns="89858" bIns="44930" anchor="b"/>
          <a:lstStyle/>
          <a:p>
            <a:pPr algn="r"/>
            <a:fld id="{6E3B57D8-50DC-41A5-8E40-B15C89382587}" type="slidenum">
              <a:rPr lang="en-US" sz="1200"/>
              <a:pPr algn="r"/>
              <a:t>7</a:t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858" tIns="44930" rIns="89858" bIns="4493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853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30" rIns="89858" bIns="44930" anchor="b"/>
          <a:lstStyle/>
          <a:p>
            <a:pPr algn="r"/>
            <a:fld id="{6E3B57D8-50DC-41A5-8E40-B15C89382587}" type="slidenum">
              <a:rPr lang="en-US" sz="1200"/>
              <a:pPr algn="r"/>
              <a:t>8</a:t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858" tIns="44930" rIns="89858" bIns="4493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853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30" rIns="89858" bIns="44930" anchor="b"/>
          <a:lstStyle/>
          <a:p>
            <a:pPr algn="r"/>
            <a:fld id="{6E3B57D8-50DC-41A5-8E40-B15C89382587}" type="slidenum">
              <a:rPr lang="en-US" sz="1200"/>
              <a:pPr algn="r"/>
              <a:t>9</a:t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858" tIns="44930" rIns="89858" bIns="4493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853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30" rIns="89858" bIns="44930" anchor="b"/>
          <a:lstStyle/>
          <a:p>
            <a:pPr algn="r"/>
            <a:fld id="{6E3B57D8-50DC-41A5-8E40-B15C89382587}" type="slidenum">
              <a:rPr lang="en-US" sz="1200"/>
              <a:pPr algn="r"/>
              <a:t>10</a:t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858" tIns="44930" rIns="89858" bIns="4493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Relational Probabilistic Models and Lifted Inference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400800" cy="1752600"/>
          </a:xfrm>
        </p:spPr>
        <p:txBody>
          <a:bodyPr>
            <a:noAutofit/>
          </a:bodyPr>
          <a:lstStyle/>
          <a:p>
            <a:pPr lvl="8" algn="l"/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Parag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Singla</a:t>
            </a: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8" algn="l"/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Assistant Professor</a:t>
            </a:r>
          </a:p>
          <a:p>
            <a:pPr lvl="8" algn="l"/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Department of CSE</a:t>
            </a:r>
          </a:p>
          <a:p>
            <a:pPr lvl="8" algn="l"/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IIT Delhi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9144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Approximate Lifting (</a:t>
            </a:r>
            <a:r>
              <a:rPr lang="en-US" sz="3100" dirty="0" smtClean="0"/>
              <a:t>AAAI 2014 in submission)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2438400" y="3657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24384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438400" y="18288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4384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5334000" y="2286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5334000" y="2667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5334000" y="32004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5334000" y="3657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5334000" y="4191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334000" y="1905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cxnSp>
        <p:nvCxnSpPr>
          <p:cNvPr id="19472" name="AutoShape 16"/>
          <p:cNvCxnSpPr>
            <a:cxnSpLocks noChangeShapeType="1"/>
            <a:stCxn id="19485" idx="3"/>
            <a:endCxn id="19488" idx="1"/>
          </p:cNvCxnSpPr>
          <p:nvPr/>
        </p:nvCxnSpPr>
        <p:spPr bwMode="auto">
          <a:xfrm flipV="1">
            <a:off x="3429000" y="1981200"/>
            <a:ext cx="15240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1905000" y="23622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1905000" y="35814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5" name="Rectangle 34"/>
          <p:cNvSpPr>
            <a:spLocks noChangeArrowheads="1"/>
          </p:cNvSpPr>
          <p:nvPr/>
        </p:nvSpPr>
        <p:spPr bwMode="auto">
          <a:xfrm>
            <a:off x="1905000" y="1828800"/>
            <a:ext cx="1524000" cy="533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6" name="Rectangle 36"/>
          <p:cNvSpPr>
            <a:spLocks noChangeArrowheads="1"/>
          </p:cNvSpPr>
          <p:nvPr/>
        </p:nvSpPr>
        <p:spPr bwMode="auto">
          <a:xfrm>
            <a:off x="4953000" y="2209800"/>
            <a:ext cx="1524000" cy="1295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7" name="Rectangle 37"/>
          <p:cNvSpPr>
            <a:spLocks noChangeArrowheads="1"/>
          </p:cNvSpPr>
          <p:nvPr/>
        </p:nvSpPr>
        <p:spPr bwMode="auto">
          <a:xfrm>
            <a:off x="4953000" y="3505200"/>
            <a:ext cx="1524000" cy="11430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8" name="Rectangle 36"/>
          <p:cNvSpPr>
            <a:spLocks noChangeArrowheads="1"/>
          </p:cNvSpPr>
          <p:nvPr/>
        </p:nvSpPr>
        <p:spPr bwMode="auto">
          <a:xfrm>
            <a:off x="4953000" y="1752600"/>
            <a:ext cx="1524000" cy="457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990600" y="6172200"/>
            <a:ext cx="76200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 Collaboration with Univ. of Washington</a:t>
            </a:r>
          </a:p>
        </p:txBody>
      </p:sp>
      <p:cxnSp>
        <p:nvCxnSpPr>
          <p:cNvPr id="39" name="AutoShape 16"/>
          <p:cNvCxnSpPr>
            <a:cxnSpLocks noChangeShapeType="1"/>
            <a:stCxn id="19483" idx="3"/>
            <a:endCxn id="19486" idx="1"/>
          </p:cNvCxnSpPr>
          <p:nvPr/>
        </p:nvCxnSpPr>
        <p:spPr bwMode="auto">
          <a:xfrm flipV="1">
            <a:off x="3429000" y="2857500"/>
            <a:ext cx="15240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6"/>
          <p:cNvCxnSpPr>
            <a:cxnSpLocks noChangeShapeType="1"/>
            <a:stCxn id="19484" idx="3"/>
            <a:endCxn id="19487" idx="1"/>
          </p:cNvCxnSpPr>
          <p:nvPr/>
        </p:nvCxnSpPr>
        <p:spPr bwMode="auto">
          <a:xfrm flipV="1">
            <a:off x="3429000" y="4076700"/>
            <a:ext cx="15240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81000" y="5257800"/>
            <a:ext cx="8458200" cy="76944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66FF"/>
                </a:solidFill>
              </a:rPr>
              <a:t>Group Nodes which are Approximately Similar: Greater Lifting.</a:t>
            </a:r>
          </a:p>
          <a:p>
            <a:r>
              <a:rPr lang="en-US" sz="2200" dirty="0" smtClean="0">
                <a:solidFill>
                  <a:srgbClr val="3366FF"/>
                </a:solidFill>
              </a:rPr>
              <a:t>       Trade off Accuracy with Computational Efficiency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0" y="2133600"/>
            <a:ext cx="1905000" cy="120032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Nodes: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Smokes(A),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Friends(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,B)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642628" y="2209800"/>
            <a:ext cx="2501372" cy="113877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Features/Clauses:</a:t>
            </a:r>
            <a:endParaRPr lang="en-US" sz="2200" dirty="0" smtClean="0"/>
          </a:p>
          <a:p>
            <a:r>
              <a:rPr lang="en-US" sz="2200" dirty="0" smtClean="0"/>
              <a:t>Smokes(A) </a:t>
            </a:r>
          </a:p>
          <a:p>
            <a:r>
              <a:rPr lang="en-US" sz="2200" dirty="0" smtClean="0"/>
              <a:t>=&gt; Cancer(A)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828800" y="2362200"/>
            <a:ext cx="1752600" cy="2590800"/>
          </a:xfrm>
          <a:prstGeom prst="rect">
            <a:avLst/>
          </a:prstGeom>
          <a:noFill/>
          <a:ln w="28575" cap="flat" algn="ctr">
            <a:solidFill>
              <a:schemeClr val="accent6">
                <a:lumMod val="75000"/>
              </a:schemeClr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3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800600" y="2209800"/>
            <a:ext cx="1752600" cy="2590800"/>
          </a:xfrm>
          <a:prstGeom prst="rect">
            <a:avLst/>
          </a:prstGeom>
          <a:noFill/>
          <a:ln w="28575" cap="flat" algn="ctr">
            <a:solidFill>
              <a:schemeClr val="accent6">
                <a:lumMod val="75000"/>
              </a:schemeClr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3000"/>
              </a:schemeClr>
            </a:outerShdw>
          </a:effectLst>
        </p:spPr>
        <p:txBody>
          <a:bodyPr wrap="none" anchor="ctr"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84051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88" y="914400"/>
            <a:ext cx="8165812" cy="1265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Markov Logic for Improved Video Activity Recognition</a:t>
            </a:r>
            <a:endParaRPr lang="en-US" dirty="0"/>
          </a:p>
        </p:txBody>
      </p:sp>
      <p:pic>
        <p:nvPicPr>
          <p:cNvPr id="5" name="Picture 4" descr="kis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590799"/>
            <a:ext cx="2819400" cy="1893839"/>
          </a:xfrm>
          <a:prstGeom prst="rect">
            <a:avLst/>
          </a:prstGeom>
        </p:spPr>
      </p:pic>
      <p:pic>
        <p:nvPicPr>
          <p:cNvPr id="6" name="Picture 5" descr="c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667000"/>
            <a:ext cx="2514600" cy="168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4724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Kissing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648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Getting out of Car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32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Incorporating Semantic Information</a:t>
            </a:r>
            <a:endParaRPr lang="en-US" sz="31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752601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ow level image based features to build an activity recognizer (noisy) </a:t>
            </a:r>
          </a:p>
          <a:p>
            <a:r>
              <a:rPr lang="en-US" dirty="0" smtClean="0"/>
              <a:t>Recognize visual objects using off-the-shelf detectors (noisy) - Car, persons, phone etc.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Key Idea: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Incorporate Semantic Information </a:t>
            </a:r>
            <a:r>
              <a:rPr lang="en-US" dirty="0" smtClean="0"/>
              <a:t>using Markov logic. Noisy Features from:</a:t>
            </a:r>
          </a:p>
          <a:p>
            <a:pPr lvl="1"/>
            <a:r>
              <a:rPr lang="en-US" dirty="0" smtClean="0"/>
              <a:t>Activity Recognizer</a:t>
            </a:r>
          </a:p>
          <a:p>
            <a:pPr lvl="1"/>
            <a:r>
              <a:rPr lang="en-US" dirty="0" smtClean="0"/>
              <a:t>Object Detector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Incorporating Semantic Information</a:t>
            </a:r>
            <a:endParaRPr lang="en-US" sz="31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752601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ow level image based features to build an activity recognizer (noisy) </a:t>
            </a:r>
          </a:p>
          <a:p>
            <a:r>
              <a:rPr lang="en-US" dirty="0" smtClean="0"/>
              <a:t>Recognize visual objects using off-the-shelf detectors (noisy) - Car, persons, phone etc.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Key Idea: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Incorporate Semantic Information </a:t>
            </a:r>
            <a:r>
              <a:rPr lang="en-US" dirty="0" smtClean="0"/>
              <a:t>using Markov logic. Noisy Features from:</a:t>
            </a:r>
          </a:p>
          <a:p>
            <a:pPr lvl="1"/>
            <a:r>
              <a:rPr lang="en-US" dirty="0" smtClean="0"/>
              <a:t>Activity Recognizer</a:t>
            </a:r>
          </a:p>
          <a:p>
            <a:pPr lvl="1"/>
            <a:r>
              <a:rPr lang="en-US" dirty="0" smtClean="0"/>
              <a:t>Object Detector</a:t>
            </a:r>
          </a:p>
        </p:txBody>
      </p:sp>
      <p:graphicFrame>
        <p:nvGraphicFramePr>
          <p:cNvPr id="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7303334"/>
              </p:ext>
            </p:extLst>
          </p:nvPr>
        </p:nvGraphicFramePr>
        <p:xfrm>
          <a:off x="1139825" y="5410200"/>
          <a:ext cx="6694488" cy="800100"/>
        </p:xfrm>
        <a:graphic>
          <a:graphicData uri="http://schemas.openxmlformats.org/presentationml/2006/ole">
            <p:oleObj spid="_x0000_s32770" name="Equation" r:id="rId3" imgW="3382560" imgH="42948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6457981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Implements feedback loop: From Activities to Objects</a:t>
            </a:r>
            <a:endParaRPr lang="en-US" b="1" dirty="0">
              <a:solidFill>
                <a:srgbClr val="3366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6248400"/>
            <a:ext cx="677068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4876800"/>
            <a:ext cx="354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Example MLN Rule (weighted):</a:t>
            </a:r>
            <a:endParaRPr lang="en-US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Cutting Plane Inference for Efficient Generic Cut</a:t>
            </a:r>
          </a:p>
          <a:p>
            <a:r>
              <a:rPr lang="en-US" dirty="0" smtClean="0"/>
              <a:t>Max-Margin </a:t>
            </a:r>
            <a:r>
              <a:rPr lang="en-US" dirty="0" smtClean="0"/>
              <a:t>(SVM style) Feature Selection</a:t>
            </a:r>
          </a:p>
          <a:p>
            <a:pPr lvl="1"/>
            <a:r>
              <a:rPr lang="en-US" dirty="0" smtClean="0"/>
              <a:t>MLCB workshop @ NIPS 2013, AAAI 2014 </a:t>
            </a:r>
            <a:r>
              <a:rPr lang="en-US" i="1" dirty="0" smtClean="0"/>
              <a:t>(</a:t>
            </a:r>
            <a:r>
              <a:rPr lang="en-US" sz="2200" i="1" dirty="0" smtClean="0"/>
              <a:t>In Submission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Opinion </a:t>
            </a:r>
            <a:r>
              <a:rPr lang="en-US" dirty="0" smtClean="0"/>
              <a:t>Mining from News Articles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Funded by DRDO (10 </a:t>
            </a:r>
            <a:r>
              <a:rPr lang="en-US" dirty="0" err="1" smtClean="0">
                <a:solidFill>
                  <a:srgbClr val="FF0000"/>
                </a:solidFill>
              </a:rPr>
              <a:t>lakhs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Predicting </a:t>
            </a:r>
            <a:r>
              <a:rPr lang="en-US" dirty="0" err="1" smtClean="0"/>
              <a:t>Virality</a:t>
            </a:r>
            <a:r>
              <a:rPr lang="en-US" dirty="0" smtClean="0"/>
              <a:t> in Social Networks</a:t>
            </a:r>
          </a:p>
          <a:p>
            <a:r>
              <a:rPr lang="en-US" dirty="0" smtClean="0"/>
              <a:t>Parallelizing Inference  in Markov logic</a:t>
            </a:r>
            <a:endParaRPr lang="en-US" dirty="0" smtClean="0"/>
          </a:p>
          <a:p>
            <a:r>
              <a:rPr lang="en-US" dirty="0" smtClean="0"/>
              <a:t>Markov Logic for Protein Interaction </a:t>
            </a:r>
            <a:r>
              <a:rPr lang="en-US" dirty="0" smtClean="0"/>
              <a:t>Network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Collaboration With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</a:t>
            </a:r>
            <a:r>
              <a:rPr lang="en-US" dirty="0" err="1" smtClean="0"/>
              <a:t>Ramanath</a:t>
            </a:r>
            <a:r>
              <a:rPr lang="en-US" dirty="0" smtClean="0"/>
              <a:t>, </a:t>
            </a:r>
            <a:r>
              <a:rPr lang="en-US" dirty="0" err="1" smtClean="0"/>
              <a:t>Amitabha</a:t>
            </a:r>
            <a:r>
              <a:rPr lang="en-US" dirty="0" smtClean="0"/>
              <a:t> </a:t>
            </a:r>
            <a:r>
              <a:rPr lang="en-US" dirty="0" err="1" smtClean="0"/>
              <a:t>Bagchi</a:t>
            </a:r>
            <a:r>
              <a:rPr lang="en-US" dirty="0" smtClean="0"/>
              <a:t>, KK </a:t>
            </a:r>
            <a:r>
              <a:rPr lang="en-US" dirty="0" err="1" smtClean="0"/>
              <a:t>Biswas</a:t>
            </a:r>
            <a:r>
              <a:rPr lang="en-US" dirty="0" smtClean="0"/>
              <a:t>, </a:t>
            </a:r>
            <a:r>
              <a:rPr lang="en-US" dirty="0" err="1" smtClean="0"/>
              <a:t>Subhashis</a:t>
            </a:r>
            <a:r>
              <a:rPr lang="en-US" dirty="0" smtClean="0"/>
              <a:t> </a:t>
            </a:r>
            <a:r>
              <a:rPr lang="en-US" dirty="0" err="1" smtClean="0"/>
              <a:t>Banerjee</a:t>
            </a:r>
            <a:r>
              <a:rPr lang="en-US" dirty="0" smtClean="0"/>
              <a:t> (</a:t>
            </a:r>
            <a:r>
              <a:rPr lang="en-US" dirty="0" smtClean="0"/>
              <a:t>CSE)</a:t>
            </a:r>
          </a:p>
          <a:p>
            <a:r>
              <a:rPr lang="en-US" dirty="0" err="1" smtClean="0"/>
              <a:t>Sumeet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 smtClean="0"/>
              <a:t> (</a:t>
            </a:r>
            <a:r>
              <a:rPr lang="en-US" dirty="0" smtClean="0"/>
              <a:t>EE)</a:t>
            </a:r>
          </a:p>
          <a:p>
            <a:r>
              <a:rPr lang="en-US" dirty="0" err="1" smtClean="0"/>
              <a:t>Chetan</a:t>
            </a:r>
            <a:r>
              <a:rPr lang="en-US" dirty="0" smtClean="0"/>
              <a:t> </a:t>
            </a:r>
            <a:r>
              <a:rPr lang="en-US" dirty="0" err="1" smtClean="0"/>
              <a:t>Arora</a:t>
            </a:r>
            <a:r>
              <a:rPr lang="en-US" dirty="0" smtClean="0"/>
              <a:t> (Hebrew </a:t>
            </a:r>
            <a:r>
              <a:rPr lang="en-US" dirty="0" smtClean="0"/>
              <a:t>University)</a:t>
            </a:r>
          </a:p>
          <a:p>
            <a:r>
              <a:rPr lang="en-US" dirty="0" smtClean="0"/>
              <a:t>A </a:t>
            </a:r>
            <a:r>
              <a:rPr lang="en-US" dirty="0" smtClean="0"/>
              <a:t>number of </a:t>
            </a:r>
            <a:r>
              <a:rPr lang="en-US" dirty="0" smtClean="0"/>
              <a:t>Students in CSE/EE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96665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Markov Logic Networks (MLN)</a:t>
            </a:r>
            <a:endParaRPr lang="en-US" sz="4000" dirty="0"/>
          </a:p>
        </p:txBody>
      </p:sp>
      <p:pic>
        <p:nvPicPr>
          <p:cNvPr id="3" name="Picture 2" descr="smo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381016"/>
            <a:ext cx="990600" cy="1233112"/>
          </a:xfrm>
          <a:prstGeom prst="rect">
            <a:avLst/>
          </a:prstGeom>
        </p:spPr>
      </p:pic>
      <p:pic>
        <p:nvPicPr>
          <p:cNvPr id="4" name="Picture 3" descr="canc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3582" y="1114128"/>
            <a:ext cx="1000000" cy="1500000"/>
          </a:xfrm>
          <a:prstGeom prst="rect">
            <a:avLst/>
          </a:prstGeom>
        </p:spPr>
      </p:pic>
      <p:pic>
        <p:nvPicPr>
          <p:cNvPr id="5" name="Picture 4" descr="friends_smo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9200" y="1381016"/>
            <a:ext cx="1500000" cy="925000"/>
          </a:xfrm>
          <a:prstGeom prst="rect">
            <a:avLst/>
          </a:prstGeom>
        </p:spPr>
      </p:pic>
      <p:pic>
        <p:nvPicPr>
          <p:cNvPr id="8" name="Picture 7" descr="friend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436" y="1447800"/>
            <a:ext cx="1295400" cy="11177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6472" y="2696350"/>
            <a:ext cx="3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Smoking  </a:t>
            </a:r>
            <a:r>
              <a:rPr lang="en-US" dirty="0" smtClean="0">
                <a:solidFill>
                  <a:srgbClr val="FF0000"/>
                </a:solidFill>
              </a:rPr>
              <a:t>leads to  </a:t>
            </a:r>
            <a:r>
              <a:rPr lang="en-US" dirty="0" smtClean="0"/>
              <a:t>Cancer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258587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Friendship </a:t>
            </a:r>
            <a:r>
              <a:rPr lang="en-US" dirty="0" smtClean="0">
                <a:solidFill>
                  <a:srgbClr val="FF0000"/>
                </a:solidFill>
              </a:rPr>
              <a:t>leads to  </a:t>
            </a:r>
            <a:r>
              <a:rPr lang="en-US" dirty="0" smtClean="0"/>
              <a:t>Similar Smoking habits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91891" y="1114128"/>
            <a:ext cx="13855" cy="2144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3429000"/>
            <a:ext cx="8534400" cy="3104265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world problems characterized by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Entities and Relationships &amp; Uncertain Behavior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Models </a:t>
            </a:r>
            <a:r>
              <a:rPr lang="en-US" sz="2400" dirty="0" smtClean="0"/>
              <a:t>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Horn clauses, SQL, first-order logic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 Models: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Markov networks, Bayesian networks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Markov Logic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[Richardson &amp;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Domingos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06]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/>
              <a:t>Weighted First Order Formulas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43800" cy="657225"/>
          </a:xfrm>
        </p:spPr>
        <p:txBody>
          <a:bodyPr/>
          <a:lstStyle/>
          <a:p>
            <a:pPr eaLnBrk="1" hangingPunct="1"/>
            <a:r>
              <a:rPr lang="en-US" sz="3500" dirty="0" smtClean="0"/>
              <a:t>Example: Friends &amp; Smokers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>
            <a:off x="1485900" y="4724400"/>
            <a:ext cx="13716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Cancer(A)</a:t>
            </a:r>
          </a:p>
        </p:txBody>
      </p:sp>
      <p:sp>
        <p:nvSpPr>
          <p:cNvPr id="10246" name="Oval 8"/>
          <p:cNvSpPr>
            <a:spLocks noChangeArrowheads="1"/>
          </p:cNvSpPr>
          <p:nvPr/>
        </p:nvSpPr>
        <p:spPr bwMode="auto">
          <a:xfrm>
            <a:off x="2705100" y="3733800"/>
            <a:ext cx="13716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Smokes(A)</a:t>
            </a:r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495300" y="3733800"/>
            <a:ext cx="16002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Friends(A,A)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3467100" y="5029200"/>
            <a:ext cx="17526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Friends(B,A)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4533900" y="3733800"/>
            <a:ext cx="1371600" cy="53340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Smokes(B)</a:t>
            </a:r>
          </a:p>
        </p:txBody>
      </p:sp>
      <p:cxnSp>
        <p:nvCxnSpPr>
          <p:cNvPr id="10250" name="AutoShape 12"/>
          <p:cNvCxnSpPr>
            <a:cxnSpLocks noChangeShapeType="1"/>
            <a:stCxn id="10248" idx="0"/>
            <a:endCxn id="10246" idx="4"/>
          </p:cNvCxnSpPr>
          <p:nvPr/>
        </p:nvCxnSpPr>
        <p:spPr bwMode="auto">
          <a:xfrm flipH="1" flipV="1">
            <a:off x="3390900" y="4267200"/>
            <a:ext cx="952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1" name="AutoShape 13"/>
          <p:cNvCxnSpPr>
            <a:cxnSpLocks noChangeShapeType="1"/>
            <a:stCxn id="10246" idx="6"/>
            <a:endCxn id="10249" idx="2"/>
          </p:cNvCxnSpPr>
          <p:nvPr/>
        </p:nvCxnSpPr>
        <p:spPr bwMode="auto">
          <a:xfrm>
            <a:off x="4076700" y="40005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AutoShape 14"/>
          <p:cNvCxnSpPr>
            <a:cxnSpLocks noChangeShapeType="1"/>
            <a:stCxn id="10249" idx="4"/>
            <a:endCxn id="10248" idx="0"/>
          </p:cNvCxnSpPr>
          <p:nvPr/>
        </p:nvCxnSpPr>
        <p:spPr bwMode="auto">
          <a:xfrm flipH="1">
            <a:off x="4343400" y="4267200"/>
            <a:ext cx="876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AutoShape 15"/>
          <p:cNvCxnSpPr>
            <a:cxnSpLocks noChangeShapeType="1"/>
            <a:stCxn id="10246" idx="3"/>
            <a:endCxn id="10245" idx="7"/>
          </p:cNvCxnSpPr>
          <p:nvPr/>
        </p:nvCxnSpPr>
        <p:spPr bwMode="auto">
          <a:xfrm flipH="1">
            <a:off x="2655888" y="4189413"/>
            <a:ext cx="250825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AutoShape 16"/>
          <p:cNvCxnSpPr>
            <a:cxnSpLocks noChangeShapeType="1"/>
            <a:stCxn id="10247" idx="6"/>
            <a:endCxn id="10246" idx="2"/>
          </p:cNvCxnSpPr>
          <p:nvPr/>
        </p:nvCxnSpPr>
        <p:spPr bwMode="auto">
          <a:xfrm>
            <a:off x="2095500" y="40005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3505200" y="2667000"/>
            <a:ext cx="1676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Friends(A,B)</a:t>
            </a:r>
          </a:p>
        </p:txBody>
      </p:sp>
      <p:cxnSp>
        <p:nvCxnSpPr>
          <p:cNvPr id="10256" name="AutoShape 18"/>
          <p:cNvCxnSpPr>
            <a:cxnSpLocks noChangeShapeType="1"/>
            <a:stCxn id="10255" idx="4"/>
            <a:endCxn id="10246" idx="0"/>
          </p:cNvCxnSpPr>
          <p:nvPr/>
        </p:nvCxnSpPr>
        <p:spPr bwMode="auto">
          <a:xfrm flipH="1">
            <a:off x="3390900" y="3200400"/>
            <a:ext cx="9525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AutoShape 19"/>
          <p:cNvCxnSpPr>
            <a:cxnSpLocks noChangeShapeType="1"/>
            <a:stCxn id="10249" idx="0"/>
            <a:endCxn id="10255" idx="4"/>
          </p:cNvCxnSpPr>
          <p:nvPr/>
        </p:nvCxnSpPr>
        <p:spPr bwMode="auto">
          <a:xfrm flipH="1" flipV="1">
            <a:off x="4343400" y="3200400"/>
            <a:ext cx="8763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8" name="Oval 20"/>
          <p:cNvSpPr>
            <a:spLocks noChangeArrowheads="1"/>
          </p:cNvSpPr>
          <p:nvPr/>
        </p:nvSpPr>
        <p:spPr bwMode="auto">
          <a:xfrm>
            <a:off x="5829300" y="4724400"/>
            <a:ext cx="1371600" cy="53340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Cancer(B)</a:t>
            </a:r>
          </a:p>
        </p:txBody>
      </p:sp>
      <p:sp>
        <p:nvSpPr>
          <p:cNvPr id="10259" name="Oval 21"/>
          <p:cNvSpPr>
            <a:spLocks noChangeArrowheads="1"/>
          </p:cNvSpPr>
          <p:nvPr/>
        </p:nvSpPr>
        <p:spPr bwMode="auto">
          <a:xfrm>
            <a:off x="6362700" y="3733800"/>
            <a:ext cx="16002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Friends(B,B)</a:t>
            </a:r>
          </a:p>
        </p:txBody>
      </p:sp>
      <p:cxnSp>
        <p:nvCxnSpPr>
          <p:cNvPr id="10260" name="AutoShape 22"/>
          <p:cNvCxnSpPr>
            <a:cxnSpLocks noChangeShapeType="1"/>
            <a:stCxn id="10249" idx="5"/>
            <a:endCxn id="10258" idx="1"/>
          </p:cNvCxnSpPr>
          <p:nvPr/>
        </p:nvCxnSpPr>
        <p:spPr bwMode="auto">
          <a:xfrm>
            <a:off x="5703888" y="4189413"/>
            <a:ext cx="327025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1" name="AutoShape 23"/>
          <p:cNvCxnSpPr>
            <a:cxnSpLocks noChangeShapeType="1"/>
            <a:stCxn id="10259" idx="2"/>
            <a:endCxn id="10249" idx="6"/>
          </p:cNvCxnSpPr>
          <p:nvPr/>
        </p:nvCxnSpPr>
        <p:spPr bwMode="auto">
          <a:xfrm flipH="1">
            <a:off x="5905500" y="40005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-15962" y="2514600"/>
            <a:ext cx="350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Constants</a:t>
            </a:r>
            <a:r>
              <a:rPr lang="en-US" b="1" dirty="0" smtClean="0">
                <a:solidFill>
                  <a:schemeClr val="tx1"/>
                </a:solidFill>
              </a:rPr>
              <a:t>: Anil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A), </a:t>
            </a:r>
            <a:r>
              <a:rPr lang="en-US" b="1" dirty="0" err="1" smtClean="0">
                <a:solidFill>
                  <a:schemeClr val="tx1"/>
                </a:solidFill>
              </a:rPr>
              <a:t>Bunty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10263" name="Rectangle 2"/>
          <p:cNvSpPr>
            <a:spLocks noChangeArrowheads="1"/>
          </p:cNvSpPr>
          <p:nvPr/>
        </p:nvSpPr>
        <p:spPr bwMode="auto">
          <a:xfrm>
            <a:off x="1295400" y="13716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>
          <a:off x="1541463" y="1447800"/>
          <a:ext cx="5665787" cy="852488"/>
        </p:xfrm>
        <a:graphic>
          <a:graphicData uri="http://schemas.openxmlformats.org/presentationml/2006/ole">
            <p:oleObj spid="_x0000_s1100" name="Equation" r:id="rId3" imgW="2869419" imgH="431570" progId="Equation.3">
              <p:embed/>
            </p:oleObj>
          </a:graphicData>
        </a:graphic>
      </p:graphicFrame>
      <p:sp>
        <p:nvSpPr>
          <p:cNvPr id="10264" name="Rectangle 5"/>
          <p:cNvSpPr>
            <a:spLocks noChangeArrowheads="1"/>
          </p:cNvSpPr>
          <p:nvPr/>
        </p:nvSpPr>
        <p:spPr bwMode="auto">
          <a:xfrm>
            <a:off x="609600" y="13716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749300" y="1438275"/>
          <a:ext cx="425450" cy="803275"/>
        </p:xfrm>
        <a:graphic>
          <a:graphicData uri="http://schemas.openxmlformats.org/presentationml/2006/ole">
            <p:oleObj spid="_x0000_s1101" name="Equation" r:id="rId4" imgW="215931" imgH="405972" progId="Equation.3">
              <p:embed/>
            </p:oleObj>
          </a:graphicData>
        </a:graphic>
      </p:graphicFrame>
      <p:sp>
        <p:nvSpPr>
          <p:cNvPr id="10265" name="Content Placeholder 24"/>
          <p:cNvSpPr>
            <a:spLocks noGrp="1"/>
          </p:cNvSpPr>
          <p:nvPr>
            <p:ph idx="1"/>
          </p:nvPr>
        </p:nvSpPr>
        <p:spPr>
          <a:xfrm>
            <a:off x="304800" y="5715000"/>
            <a:ext cx="8610600" cy="106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0000FF"/>
                </a:solidFill>
              </a:rPr>
              <a:t>Marginal </a:t>
            </a:r>
            <a:r>
              <a:rPr lang="en-GB" sz="2000" dirty="0">
                <a:solidFill>
                  <a:srgbClr val="0000FF"/>
                </a:solidFill>
              </a:rPr>
              <a:t>Inference: </a:t>
            </a:r>
            <a:r>
              <a:rPr lang="en-GB" sz="2000" dirty="0" smtClean="0">
                <a:solidFill>
                  <a:srgbClr val="0000FF"/>
                </a:solidFill>
              </a:rPr>
              <a:t>Probability of a node being 0 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43800" cy="657225"/>
          </a:xfrm>
        </p:spPr>
        <p:txBody>
          <a:bodyPr/>
          <a:lstStyle/>
          <a:p>
            <a:pPr eaLnBrk="1" hangingPunct="1"/>
            <a:r>
              <a:rPr lang="en-US" sz="3500" dirty="0" smtClean="0"/>
              <a:t>Example: Friends &amp; Smokers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>
            <a:off x="1485900" y="4724400"/>
            <a:ext cx="13716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Cancer(A)</a:t>
            </a:r>
          </a:p>
        </p:txBody>
      </p:sp>
      <p:sp>
        <p:nvSpPr>
          <p:cNvPr id="10246" name="Oval 8"/>
          <p:cNvSpPr>
            <a:spLocks noChangeArrowheads="1"/>
          </p:cNvSpPr>
          <p:nvPr/>
        </p:nvSpPr>
        <p:spPr bwMode="auto">
          <a:xfrm>
            <a:off x="2705100" y="3733800"/>
            <a:ext cx="13716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Smokes(A)</a:t>
            </a:r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495300" y="3733800"/>
            <a:ext cx="16002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Friends(A,A)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3467100" y="5029200"/>
            <a:ext cx="17526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Friends(B,A)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4533900" y="3733800"/>
            <a:ext cx="1371600" cy="53340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Smokes(B)</a:t>
            </a:r>
          </a:p>
        </p:txBody>
      </p:sp>
      <p:cxnSp>
        <p:nvCxnSpPr>
          <p:cNvPr id="10250" name="AutoShape 12"/>
          <p:cNvCxnSpPr>
            <a:cxnSpLocks noChangeShapeType="1"/>
            <a:stCxn id="10248" idx="0"/>
            <a:endCxn id="10246" idx="4"/>
          </p:cNvCxnSpPr>
          <p:nvPr/>
        </p:nvCxnSpPr>
        <p:spPr bwMode="auto">
          <a:xfrm flipH="1" flipV="1">
            <a:off x="3390900" y="4267200"/>
            <a:ext cx="952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1" name="AutoShape 13"/>
          <p:cNvCxnSpPr>
            <a:cxnSpLocks noChangeShapeType="1"/>
            <a:stCxn id="10246" idx="6"/>
            <a:endCxn id="10249" idx="2"/>
          </p:cNvCxnSpPr>
          <p:nvPr/>
        </p:nvCxnSpPr>
        <p:spPr bwMode="auto">
          <a:xfrm>
            <a:off x="4076700" y="40005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AutoShape 14"/>
          <p:cNvCxnSpPr>
            <a:cxnSpLocks noChangeShapeType="1"/>
            <a:stCxn id="10249" idx="4"/>
            <a:endCxn id="10248" idx="0"/>
          </p:cNvCxnSpPr>
          <p:nvPr/>
        </p:nvCxnSpPr>
        <p:spPr bwMode="auto">
          <a:xfrm flipH="1">
            <a:off x="4343400" y="4267200"/>
            <a:ext cx="876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AutoShape 15"/>
          <p:cNvCxnSpPr>
            <a:cxnSpLocks noChangeShapeType="1"/>
            <a:stCxn id="10246" idx="3"/>
            <a:endCxn id="10245" idx="7"/>
          </p:cNvCxnSpPr>
          <p:nvPr/>
        </p:nvCxnSpPr>
        <p:spPr bwMode="auto">
          <a:xfrm flipH="1">
            <a:off x="2655888" y="4189413"/>
            <a:ext cx="250825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AutoShape 16"/>
          <p:cNvCxnSpPr>
            <a:cxnSpLocks noChangeShapeType="1"/>
            <a:stCxn id="10247" idx="6"/>
            <a:endCxn id="10246" idx="2"/>
          </p:cNvCxnSpPr>
          <p:nvPr/>
        </p:nvCxnSpPr>
        <p:spPr bwMode="auto">
          <a:xfrm>
            <a:off x="2095500" y="40005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3505200" y="2667000"/>
            <a:ext cx="1676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Friends(A,B)</a:t>
            </a:r>
          </a:p>
        </p:txBody>
      </p:sp>
      <p:cxnSp>
        <p:nvCxnSpPr>
          <p:cNvPr id="10256" name="AutoShape 18"/>
          <p:cNvCxnSpPr>
            <a:cxnSpLocks noChangeShapeType="1"/>
            <a:stCxn id="10255" idx="4"/>
            <a:endCxn id="10246" idx="0"/>
          </p:cNvCxnSpPr>
          <p:nvPr/>
        </p:nvCxnSpPr>
        <p:spPr bwMode="auto">
          <a:xfrm flipH="1">
            <a:off x="3390900" y="3200400"/>
            <a:ext cx="9525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AutoShape 19"/>
          <p:cNvCxnSpPr>
            <a:cxnSpLocks noChangeShapeType="1"/>
            <a:stCxn id="10249" idx="0"/>
            <a:endCxn id="10255" idx="4"/>
          </p:cNvCxnSpPr>
          <p:nvPr/>
        </p:nvCxnSpPr>
        <p:spPr bwMode="auto">
          <a:xfrm flipH="1" flipV="1">
            <a:off x="4343400" y="3200400"/>
            <a:ext cx="8763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8" name="Oval 20"/>
          <p:cNvSpPr>
            <a:spLocks noChangeArrowheads="1"/>
          </p:cNvSpPr>
          <p:nvPr/>
        </p:nvSpPr>
        <p:spPr bwMode="auto">
          <a:xfrm>
            <a:off x="5829300" y="4724400"/>
            <a:ext cx="1371600" cy="53340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Cancer(B)</a:t>
            </a:r>
          </a:p>
        </p:txBody>
      </p:sp>
      <p:sp>
        <p:nvSpPr>
          <p:cNvPr id="10259" name="Oval 21"/>
          <p:cNvSpPr>
            <a:spLocks noChangeArrowheads="1"/>
          </p:cNvSpPr>
          <p:nvPr/>
        </p:nvSpPr>
        <p:spPr bwMode="auto">
          <a:xfrm>
            <a:off x="6362700" y="3733800"/>
            <a:ext cx="16002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chemeClr val="tx1"/>
                </a:solidFill>
              </a:rPr>
              <a:t>Friends(B,B)</a:t>
            </a:r>
          </a:p>
        </p:txBody>
      </p:sp>
      <p:cxnSp>
        <p:nvCxnSpPr>
          <p:cNvPr id="10260" name="AutoShape 22"/>
          <p:cNvCxnSpPr>
            <a:cxnSpLocks noChangeShapeType="1"/>
            <a:stCxn id="10249" idx="5"/>
            <a:endCxn id="10258" idx="1"/>
          </p:cNvCxnSpPr>
          <p:nvPr/>
        </p:nvCxnSpPr>
        <p:spPr bwMode="auto">
          <a:xfrm>
            <a:off x="5703888" y="4189413"/>
            <a:ext cx="327025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1" name="AutoShape 23"/>
          <p:cNvCxnSpPr>
            <a:cxnSpLocks noChangeShapeType="1"/>
            <a:stCxn id="10259" idx="2"/>
            <a:endCxn id="10249" idx="6"/>
          </p:cNvCxnSpPr>
          <p:nvPr/>
        </p:nvCxnSpPr>
        <p:spPr bwMode="auto">
          <a:xfrm flipH="1">
            <a:off x="5905500" y="40005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-15962" y="2514600"/>
            <a:ext cx="350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Constants</a:t>
            </a:r>
            <a:r>
              <a:rPr lang="en-US" b="1" dirty="0" smtClean="0">
                <a:solidFill>
                  <a:schemeClr val="tx1"/>
                </a:solidFill>
              </a:rPr>
              <a:t>: Anil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A), </a:t>
            </a:r>
            <a:r>
              <a:rPr lang="en-US" b="1" dirty="0" err="1" smtClean="0">
                <a:solidFill>
                  <a:schemeClr val="tx1"/>
                </a:solidFill>
              </a:rPr>
              <a:t>Bunty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10263" name="Rectangle 2"/>
          <p:cNvSpPr>
            <a:spLocks noChangeArrowheads="1"/>
          </p:cNvSpPr>
          <p:nvPr/>
        </p:nvSpPr>
        <p:spPr bwMode="auto">
          <a:xfrm>
            <a:off x="1295400" y="13716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>
          <a:off x="1541463" y="1447800"/>
          <a:ext cx="5665787" cy="852488"/>
        </p:xfrm>
        <a:graphic>
          <a:graphicData uri="http://schemas.openxmlformats.org/presentationml/2006/ole">
            <p:oleObj spid="_x0000_s3105" name="Equation" r:id="rId3" imgW="2869419" imgH="431570" progId="Equation.3">
              <p:embed/>
            </p:oleObj>
          </a:graphicData>
        </a:graphic>
      </p:graphicFrame>
      <p:sp>
        <p:nvSpPr>
          <p:cNvPr id="10264" name="Rectangle 5"/>
          <p:cNvSpPr>
            <a:spLocks noChangeArrowheads="1"/>
          </p:cNvSpPr>
          <p:nvPr/>
        </p:nvSpPr>
        <p:spPr bwMode="auto">
          <a:xfrm>
            <a:off x="609600" y="13716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749300" y="1438275"/>
          <a:ext cx="425450" cy="803275"/>
        </p:xfrm>
        <a:graphic>
          <a:graphicData uri="http://schemas.openxmlformats.org/presentationml/2006/ole">
            <p:oleObj spid="_x0000_s3106" name="Equation" r:id="rId4" imgW="215931" imgH="405972" progId="Equation.3">
              <p:embed/>
            </p:oleObj>
          </a:graphicData>
        </a:graphic>
      </p:graphicFrame>
      <p:sp>
        <p:nvSpPr>
          <p:cNvPr id="10265" name="Content Placeholder 24"/>
          <p:cNvSpPr>
            <a:spLocks noGrp="1"/>
          </p:cNvSpPr>
          <p:nvPr>
            <p:ph idx="1"/>
          </p:nvPr>
        </p:nvSpPr>
        <p:spPr>
          <a:xfrm>
            <a:off x="304800" y="5715000"/>
            <a:ext cx="8610600" cy="106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0000FF"/>
                </a:solidFill>
              </a:rPr>
              <a:t>MAP Inference: Most likely overall assignment to the nodes in the network</a:t>
            </a:r>
            <a:endParaRPr lang="en-GB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An Instance of Weighted </a:t>
            </a:r>
            <a:r>
              <a:rPr lang="en-GB" sz="2000" dirty="0" err="1" smtClean="0">
                <a:solidFill>
                  <a:srgbClr val="FF0000"/>
                </a:solidFill>
              </a:rPr>
              <a:t>Satisfiability</a:t>
            </a:r>
            <a:r>
              <a:rPr lang="en-GB" sz="2000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25298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7772400" cy="91439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Factor Graph Representation </a:t>
            </a:r>
            <a:endParaRPr lang="en-US" sz="2200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1752600" y="3657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1752600" y="42672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1752600" y="29718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1752600" y="24384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17526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4800600" y="2895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4800600" y="3276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4800600" y="3810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4800600" y="42672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4800600" y="4800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800600" y="2514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cxnSp>
        <p:nvCxnSpPr>
          <p:cNvPr id="19472" name="AutoShape 16"/>
          <p:cNvCxnSpPr>
            <a:cxnSpLocks noChangeShapeType="1"/>
            <a:endCxn id="19471" idx="1"/>
          </p:cNvCxnSpPr>
          <p:nvPr/>
        </p:nvCxnSpPr>
        <p:spPr bwMode="auto">
          <a:xfrm flipV="1">
            <a:off x="2209800" y="2628900"/>
            <a:ext cx="2590800" cy="38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17"/>
          <p:cNvCxnSpPr>
            <a:cxnSpLocks noChangeShapeType="1"/>
            <a:stCxn id="19463" idx="6"/>
            <a:endCxn id="19467" idx="1"/>
          </p:cNvCxnSpPr>
          <p:nvPr/>
        </p:nvCxnSpPr>
        <p:spPr bwMode="auto">
          <a:xfrm>
            <a:off x="2209800" y="3200400"/>
            <a:ext cx="2590800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18"/>
          <p:cNvCxnSpPr>
            <a:cxnSpLocks noChangeShapeType="1"/>
            <a:stCxn id="19461" idx="6"/>
            <a:endCxn id="19467" idx="1"/>
          </p:cNvCxnSpPr>
          <p:nvPr/>
        </p:nvCxnSpPr>
        <p:spPr bwMode="auto">
          <a:xfrm flipV="1">
            <a:off x="2219325" y="3390900"/>
            <a:ext cx="25717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5" name="AutoShape 19"/>
          <p:cNvCxnSpPr>
            <a:cxnSpLocks noChangeShapeType="1"/>
            <a:stCxn id="19462" idx="6"/>
            <a:endCxn id="19469" idx="1"/>
          </p:cNvCxnSpPr>
          <p:nvPr/>
        </p:nvCxnSpPr>
        <p:spPr bwMode="auto">
          <a:xfrm flipV="1">
            <a:off x="2209800" y="4381500"/>
            <a:ext cx="25908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6" name="AutoShape 20"/>
          <p:cNvCxnSpPr>
            <a:cxnSpLocks noChangeShapeType="1"/>
            <a:stCxn id="19461" idx="6"/>
            <a:endCxn id="19466" idx="1"/>
          </p:cNvCxnSpPr>
          <p:nvPr/>
        </p:nvCxnSpPr>
        <p:spPr bwMode="auto">
          <a:xfrm flipV="1">
            <a:off x="2209800" y="3009900"/>
            <a:ext cx="2590800" cy="87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7" name="AutoShape 21"/>
          <p:cNvCxnSpPr>
            <a:cxnSpLocks noChangeShapeType="1"/>
            <a:stCxn id="19463" idx="6"/>
            <a:endCxn id="19466" idx="1"/>
          </p:cNvCxnSpPr>
          <p:nvPr/>
        </p:nvCxnSpPr>
        <p:spPr bwMode="auto">
          <a:xfrm flipV="1">
            <a:off x="2209800" y="3009900"/>
            <a:ext cx="2590800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8" name="AutoShape 22"/>
          <p:cNvCxnSpPr>
            <a:cxnSpLocks noChangeShapeType="1"/>
            <a:stCxn id="19469" idx="1"/>
            <a:endCxn id="19465" idx="6"/>
          </p:cNvCxnSpPr>
          <p:nvPr/>
        </p:nvCxnSpPr>
        <p:spPr bwMode="auto">
          <a:xfrm rot="10800000" flipV="1">
            <a:off x="2209800" y="4381500"/>
            <a:ext cx="2590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9" name="AutoShape 23"/>
          <p:cNvCxnSpPr>
            <a:cxnSpLocks noChangeShapeType="1"/>
            <a:stCxn id="19463" idx="6"/>
            <a:endCxn id="19468" idx="1"/>
          </p:cNvCxnSpPr>
          <p:nvPr/>
        </p:nvCxnSpPr>
        <p:spPr bwMode="auto">
          <a:xfrm>
            <a:off x="2209800" y="3200400"/>
            <a:ext cx="2590800" cy="723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0" name="AutoShape 24"/>
          <p:cNvCxnSpPr>
            <a:cxnSpLocks noChangeShapeType="1"/>
            <a:stCxn id="19465" idx="6"/>
            <a:endCxn id="19470" idx="1"/>
          </p:cNvCxnSpPr>
          <p:nvPr/>
        </p:nvCxnSpPr>
        <p:spPr bwMode="auto">
          <a:xfrm flipV="1">
            <a:off x="2209800" y="4914900"/>
            <a:ext cx="25908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19"/>
          <p:cNvCxnSpPr>
            <a:cxnSpLocks noChangeShapeType="1"/>
            <a:stCxn id="19461" idx="6"/>
            <a:endCxn id="19468" idx="1"/>
          </p:cNvCxnSpPr>
          <p:nvPr/>
        </p:nvCxnSpPr>
        <p:spPr bwMode="auto">
          <a:xfrm>
            <a:off x="2209800" y="3886200"/>
            <a:ext cx="2590800" cy="38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2" name="AutoShape 16"/>
          <p:cNvCxnSpPr>
            <a:cxnSpLocks noChangeShapeType="1"/>
            <a:stCxn id="19462" idx="6"/>
            <a:endCxn id="19470" idx="1"/>
          </p:cNvCxnSpPr>
          <p:nvPr/>
        </p:nvCxnSpPr>
        <p:spPr bwMode="auto">
          <a:xfrm>
            <a:off x="2209800" y="4495800"/>
            <a:ext cx="2590800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91" name="Text Box 25"/>
          <p:cNvSpPr txBox="1">
            <a:spLocks noChangeArrowheads="1"/>
          </p:cNvSpPr>
          <p:nvPr/>
        </p:nvSpPr>
        <p:spPr bwMode="auto">
          <a:xfrm>
            <a:off x="0" y="3124200"/>
            <a:ext cx="1981200" cy="113877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Nodes:</a:t>
            </a:r>
            <a:r>
              <a:rPr lang="en-US" sz="2400" dirty="0" smtClean="0"/>
              <a:t> </a:t>
            </a:r>
            <a:r>
              <a:rPr lang="en-US" sz="2200" dirty="0" smtClean="0"/>
              <a:t>Smokes(A), </a:t>
            </a:r>
            <a:r>
              <a:rPr lang="en-US" sz="2200" dirty="0" smtClean="0">
                <a:solidFill>
                  <a:schemeClr val="tx1"/>
                </a:solidFill>
              </a:rPr>
              <a:t>Friends(A,B)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492" name="Text Box 26"/>
          <p:cNvSpPr txBox="1">
            <a:spLocks noChangeArrowheads="1"/>
          </p:cNvSpPr>
          <p:nvPr/>
        </p:nvSpPr>
        <p:spPr bwMode="auto">
          <a:xfrm>
            <a:off x="5791200" y="3276600"/>
            <a:ext cx="3352800" cy="80021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Features/Clauses:</a:t>
            </a:r>
          </a:p>
          <a:p>
            <a:r>
              <a:rPr lang="en-US" sz="2200" dirty="0" smtClean="0"/>
              <a:t>Smokes(A) =&gt; Cancer(A)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838200" y="5410200"/>
            <a:ext cx="60960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An edge for every node/feature connection.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57400" y="6096000"/>
            <a:ext cx="34290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blow up very fast!</a:t>
            </a:r>
          </a:p>
        </p:txBody>
      </p:sp>
    </p:spTree>
    <p:extLst>
      <p:ext uri="{BB962C8B-B14F-4D97-AF65-F5344CB8AC3E}">
        <p14:creationId xmlns:p14="http://schemas.microsoft.com/office/powerpoint/2010/main" xmlns="" val="384051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13" y="914400"/>
            <a:ext cx="8839200" cy="779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Scaling Up – Identifying Symmetries</a:t>
            </a:r>
            <a:endParaRPr lang="en-US" sz="2200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362200" y="35052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2362200" y="41148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2362200" y="28194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362200" y="22860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362200" y="46482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5410200" y="27432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5410200" y="31242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5410200" y="3657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5410200" y="41148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5410200" y="46482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410200" y="23622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cxnSp>
        <p:nvCxnSpPr>
          <p:cNvPr id="19472" name="AutoShape 16"/>
          <p:cNvCxnSpPr>
            <a:cxnSpLocks noChangeShapeType="1"/>
            <a:stCxn id="19485" idx="3"/>
            <a:endCxn id="19488" idx="1"/>
          </p:cNvCxnSpPr>
          <p:nvPr/>
        </p:nvCxnSpPr>
        <p:spPr bwMode="auto">
          <a:xfrm flipV="1">
            <a:off x="3352800" y="24384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1828800" y="28194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1828800" y="40386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5" name="Rectangle 34"/>
          <p:cNvSpPr>
            <a:spLocks noChangeArrowheads="1"/>
          </p:cNvSpPr>
          <p:nvPr/>
        </p:nvSpPr>
        <p:spPr bwMode="auto">
          <a:xfrm>
            <a:off x="1828800" y="2286000"/>
            <a:ext cx="1524000" cy="533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6" name="Rectangle 36"/>
          <p:cNvSpPr>
            <a:spLocks noChangeArrowheads="1"/>
          </p:cNvSpPr>
          <p:nvPr/>
        </p:nvSpPr>
        <p:spPr bwMode="auto">
          <a:xfrm>
            <a:off x="5029200" y="2667000"/>
            <a:ext cx="1524000" cy="1295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7" name="Rectangle 37"/>
          <p:cNvSpPr>
            <a:spLocks noChangeArrowheads="1"/>
          </p:cNvSpPr>
          <p:nvPr/>
        </p:nvSpPr>
        <p:spPr bwMode="auto">
          <a:xfrm>
            <a:off x="5029200" y="3962400"/>
            <a:ext cx="1524000" cy="11430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8" name="Rectangle 36"/>
          <p:cNvSpPr>
            <a:spLocks noChangeArrowheads="1"/>
          </p:cNvSpPr>
          <p:nvPr/>
        </p:nvSpPr>
        <p:spPr bwMode="auto">
          <a:xfrm>
            <a:off x="5029200" y="2209800"/>
            <a:ext cx="1524000" cy="457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9" name="AutoShape 16"/>
          <p:cNvCxnSpPr>
            <a:cxnSpLocks noChangeShapeType="1"/>
            <a:stCxn id="19483" idx="3"/>
            <a:endCxn id="19486" idx="1"/>
          </p:cNvCxnSpPr>
          <p:nvPr/>
        </p:nvCxnSpPr>
        <p:spPr bwMode="auto">
          <a:xfrm flipV="1">
            <a:off x="3352800" y="33147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6"/>
          <p:cNvCxnSpPr>
            <a:cxnSpLocks noChangeShapeType="1"/>
            <a:stCxn id="19484" idx="3"/>
            <a:endCxn id="19487" idx="1"/>
          </p:cNvCxnSpPr>
          <p:nvPr/>
        </p:nvCxnSpPr>
        <p:spPr bwMode="auto">
          <a:xfrm flipV="1">
            <a:off x="3352800" y="45339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0" y="2362200"/>
            <a:ext cx="1905000" cy="120032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Nodes: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Smokes(A),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Friends(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,B)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6642628" y="2286000"/>
            <a:ext cx="2501372" cy="113877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Features/Clauses:</a:t>
            </a:r>
            <a:endParaRPr lang="en-US" sz="2200" dirty="0" smtClean="0"/>
          </a:p>
          <a:p>
            <a:r>
              <a:rPr lang="en-US" sz="2200" dirty="0" smtClean="0"/>
              <a:t>Smokes(A) </a:t>
            </a:r>
          </a:p>
          <a:p>
            <a:r>
              <a:rPr lang="en-US" sz="2200" dirty="0" smtClean="0"/>
              <a:t>=&gt; Cancer(A)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600200" y="5334000"/>
            <a:ext cx="52578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 and Features  having Identical 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connections can  be grouped together!</a:t>
            </a:r>
            <a:endParaRPr lang="en-US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51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565" y="762000"/>
            <a:ext cx="8839200" cy="779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Lifted Belief Propagation</a:t>
            </a:r>
            <a:r>
              <a:rPr lang="en-US" dirty="0"/>
              <a:t> </a:t>
            </a:r>
            <a:r>
              <a:rPr lang="en-US" sz="3100" dirty="0" smtClean="0"/>
              <a:t>(AAAI 2008)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349956" y="3657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2349956" y="42672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2349956" y="29718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349956" y="24384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349956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5397956" y="2895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5397956" y="3276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5397956" y="3810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5397956" y="42672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5397956" y="4800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397956" y="2514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cxnSp>
        <p:nvCxnSpPr>
          <p:cNvPr id="19472" name="AutoShape 16"/>
          <p:cNvCxnSpPr>
            <a:cxnSpLocks noChangeShapeType="1"/>
            <a:stCxn id="19485" idx="3"/>
            <a:endCxn id="19488" idx="1"/>
          </p:cNvCxnSpPr>
          <p:nvPr/>
        </p:nvCxnSpPr>
        <p:spPr bwMode="auto">
          <a:xfrm flipV="1">
            <a:off x="3340556" y="25908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1816556" y="29718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1816556" y="41910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5" name="Rectangle 34"/>
          <p:cNvSpPr>
            <a:spLocks noChangeArrowheads="1"/>
          </p:cNvSpPr>
          <p:nvPr/>
        </p:nvSpPr>
        <p:spPr bwMode="auto">
          <a:xfrm>
            <a:off x="1816556" y="2438400"/>
            <a:ext cx="1524000" cy="533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6" name="Rectangle 36"/>
          <p:cNvSpPr>
            <a:spLocks noChangeArrowheads="1"/>
          </p:cNvSpPr>
          <p:nvPr/>
        </p:nvSpPr>
        <p:spPr bwMode="auto">
          <a:xfrm>
            <a:off x="5016956" y="2819400"/>
            <a:ext cx="1524000" cy="1295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7" name="Rectangle 37"/>
          <p:cNvSpPr>
            <a:spLocks noChangeArrowheads="1"/>
          </p:cNvSpPr>
          <p:nvPr/>
        </p:nvSpPr>
        <p:spPr bwMode="auto">
          <a:xfrm>
            <a:off x="5016956" y="4114800"/>
            <a:ext cx="1524000" cy="11430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8" name="Rectangle 36"/>
          <p:cNvSpPr>
            <a:spLocks noChangeArrowheads="1"/>
          </p:cNvSpPr>
          <p:nvPr/>
        </p:nvSpPr>
        <p:spPr bwMode="auto">
          <a:xfrm>
            <a:off x="5016956" y="2362200"/>
            <a:ext cx="1524000" cy="457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9" name="AutoShape 16"/>
          <p:cNvCxnSpPr>
            <a:cxnSpLocks noChangeShapeType="1"/>
            <a:stCxn id="19483" idx="3"/>
            <a:endCxn id="19486" idx="1"/>
          </p:cNvCxnSpPr>
          <p:nvPr/>
        </p:nvCxnSpPr>
        <p:spPr bwMode="auto">
          <a:xfrm flipV="1">
            <a:off x="3340556" y="34671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6"/>
          <p:cNvCxnSpPr>
            <a:cxnSpLocks noChangeShapeType="1"/>
            <a:stCxn id="19484" idx="3"/>
            <a:endCxn id="19487" idx="1"/>
          </p:cNvCxnSpPr>
          <p:nvPr/>
        </p:nvCxnSpPr>
        <p:spPr bwMode="auto">
          <a:xfrm flipV="1">
            <a:off x="3340556" y="46863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-12244" y="2514600"/>
            <a:ext cx="1905000" cy="120032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Nodes: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Smokes(A),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Friends(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,B)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6630384" y="2438400"/>
            <a:ext cx="2501372" cy="113877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Features/Clauses:</a:t>
            </a:r>
            <a:endParaRPr lang="en-US" sz="2200" dirty="0" smtClean="0"/>
          </a:p>
          <a:p>
            <a:r>
              <a:rPr lang="en-US" sz="2200" dirty="0" smtClean="0"/>
              <a:t>Smokes(A) </a:t>
            </a:r>
          </a:p>
          <a:p>
            <a:r>
              <a:rPr lang="en-US" sz="2200" dirty="0" smtClean="0"/>
              <a:t>=&gt; Cancer(A)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867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First Lifted Message Passing Algorithm (Marginal 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5047" y="1676400"/>
            <a:ext cx="3962400" cy="52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2121247" y="5410200"/>
            <a:ext cx="4191000" cy="4572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09800" y="6373418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Identical  Results as Ground Version!</a:t>
            </a:r>
          </a:p>
        </p:txBody>
      </p:sp>
    </p:spTree>
    <p:extLst>
      <p:ext uri="{BB962C8B-B14F-4D97-AF65-F5344CB8AC3E}">
        <p14:creationId xmlns:p14="http://schemas.microsoft.com/office/powerpoint/2010/main" xmlns="" val="2754386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13" y="914400"/>
            <a:ext cx="8839200" cy="779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Lifted MAP Inference</a:t>
            </a:r>
            <a:endParaRPr lang="en-US" sz="3100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343615" y="35814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234361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2343615" y="2895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343615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343615" y="47244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5391615" y="28194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5391615" y="32004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5391615" y="37338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5391615" y="4191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5391615" y="47244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391615" y="24384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cxnSp>
        <p:nvCxnSpPr>
          <p:cNvPr id="19472" name="AutoShape 16"/>
          <p:cNvCxnSpPr>
            <a:cxnSpLocks noChangeShapeType="1"/>
            <a:stCxn id="19485" idx="3"/>
            <a:endCxn id="19488" idx="1"/>
          </p:cNvCxnSpPr>
          <p:nvPr/>
        </p:nvCxnSpPr>
        <p:spPr bwMode="auto">
          <a:xfrm flipV="1">
            <a:off x="3334215" y="25146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1810215" y="28956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1810215" y="41148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5" name="Rectangle 34"/>
          <p:cNvSpPr>
            <a:spLocks noChangeArrowheads="1"/>
          </p:cNvSpPr>
          <p:nvPr/>
        </p:nvSpPr>
        <p:spPr bwMode="auto">
          <a:xfrm>
            <a:off x="1810215" y="2362200"/>
            <a:ext cx="1524000" cy="533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6" name="Rectangle 36"/>
          <p:cNvSpPr>
            <a:spLocks noChangeArrowheads="1"/>
          </p:cNvSpPr>
          <p:nvPr/>
        </p:nvSpPr>
        <p:spPr bwMode="auto">
          <a:xfrm>
            <a:off x="5010615" y="2743200"/>
            <a:ext cx="1524000" cy="1295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7" name="Rectangle 37"/>
          <p:cNvSpPr>
            <a:spLocks noChangeArrowheads="1"/>
          </p:cNvSpPr>
          <p:nvPr/>
        </p:nvSpPr>
        <p:spPr bwMode="auto">
          <a:xfrm>
            <a:off x="5010615" y="4038600"/>
            <a:ext cx="1524000" cy="11430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8" name="Rectangle 36"/>
          <p:cNvSpPr>
            <a:spLocks noChangeArrowheads="1"/>
          </p:cNvSpPr>
          <p:nvPr/>
        </p:nvSpPr>
        <p:spPr bwMode="auto">
          <a:xfrm>
            <a:off x="5010615" y="2286000"/>
            <a:ext cx="1524000" cy="457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9" name="AutoShape 16"/>
          <p:cNvCxnSpPr>
            <a:cxnSpLocks noChangeShapeType="1"/>
            <a:stCxn id="19483" idx="3"/>
            <a:endCxn id="19486" idx="1"/>
          </p:cNvCxnSpPr>
          <p:nvPr/>
        </p:nvCxnSpPr>
        <p:spPr bwMode="auto">
          <a:xfrm flipV="1">
            <a:off x="3334215" y="33909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6"/>
          <p:cNvCxnSpPr>
            <a:cxnSpLocks noChangeShapeType="1"/>
            <a:stCxn id="19484" idx="3"/>
            <a:endCxn id="19487" idx="1"/>
          </p:cNvCxnSpPr>
          <p:nvPr/>
        </p:nvCxnSpPr>
        <p:spPr bwMode="auto">
          <a:xfrm flipV="1">
            <a:off x="3334215" y="46101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-18585" y="2438400"/>
            <a:ext cx="1905000" cy="120032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Nodes: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Smokes(A),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Friends(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,B)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6624043" y="2362200"/>
            <a:ext cx="2501372" cy="113877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Features/Clauses:</a:t>
            </a:r>
            <a:endParaRPr lang="en-US" sz="2200" dirty="0" smtClean="0"/>
          </a:p>
          <a:p>
            <a:r>
              <a:rPr lang="en-US" sz="2200" dirty="0" smtClean="0"/>
              <a:t>Smokes(A) </a:t>
            </a:r>
          </a:p>
          <a:p>
            <a:r>
              <a:rPr lang="en-US" sz="2200" dirty="0" smtClean="0"/>
              <a:t>=&gt; Cancer(A)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5638800"/>
            <a:ext cx="529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Challenge:</a:t>
            </a:r>
            <a:r>
              <a:rPr lang="en-US" dirty="0" smtClean="0">
                <a:solidFill>
                  <a:srgbClr val="3366FF"/>
                </a:solidFill>
              </a:rPr>
              <a:t> Symmetries may be broken:  (X1 </a:t>
            </a:r>
            <a:r>
              <a:rPr lang="en-US" dirty="0" err="1" smtClean="0">
                <a:solidFill>
                  <a:srgbClr val="3366FF"/>
                </a:solidFill>
              </a:rPr>
              <a:t>xor</a:t>
            </a:r>
            <a:r>
              <a:rPr lang="en-US" dirty="0" smtClean="0">
                <a:solidFill>
                  <a:srgbClr val="3366FF"/>
                </a:solidFill>
              </a:rPr>
              <a:t> X2)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7400" y="6096000"/>
            <a:ext cx="510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Most likely assignment: (0,1) or (1,0)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Both nodes have equal probability of being 0 or 1.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532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9144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Lifted MAP Inference </a:t>
            </a:r>
            <a:r>
              <a:rPr lang="en-US" sz="2800" dirty="0" smtClean="0"/>
              <a:t>(AISTATS 2014)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438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2438400" y="25908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438400" y="20574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438400" y="4419600"/>
            <a:ext cx="457200" cy="4572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5486400" y="2514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5486400" y="2895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5486400" y="34290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5486400" y="38862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5486400" y="4419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486400" y="2133600"/>
            <a:ext cx="838200" cy="228600"/>
          </a:xfrm>
          <a:prstGeom prst="rect">
            <a:avLst/>
          </a:prstGeom>
          <a:solidFill>
            <a:srgbClr val="FF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cxnSp>
        <p:nvCxnSpPr>
          <p:cNvPr id="19472" name="AutoShape 16"/>
          <p:cNvCxnSpPr>
            <a:cxnSpLocks noChangeShapeType="1"/>
            <a:stCxn id="19485" idx="3"/>
            <a:endCxn id="19488" idx="1"/>
          </p:cNvCxnSpPr>
          <p:nvPr/>
        </p:nvCxnSpPr>
        <p:spPr bwMode="auto">
          <a:xfrm flipV="1">
            <a:off x="3429000" y="22098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1905000" y="25908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1905000" y="3810000"/>
            <a:ext cx="1524000" cy="1219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5" name="Rectangle 34"/>
          <p:cNvSpPr>
            <a:spLocks noChangeArrowheads="1"/>
          </p:cNvSpPr>
          <p:nvPr/>
        </p:nvSpPr>
        <p:spPr bwMode="auto">
          <a:xfrm>
            <a:off x="1905000" y="2057400"/>
            <a:ext cx="1524000" cy="533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6" name="Rectangle 36"/>
          <p:cNvSpPr>
            <a:spLocks noChangeArrowheads="1"/>
          </p:cNvSpPr>
          <p:nvPr/>
        </p:nvSpPr>
        <p:spPr bwMode="auto">
          <a:xfrm>
            <a:off x="5105400" y="2438400"/>
            <a:ext cx="1524000" cy="12954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7" name="Rectangle 37"/>
          <p:cNvSpPr>
            <a:spLocks noChangeArrowheads="1"/>
          </p:cNvSpPr>
          <p:nvPr/>
        </p:nvSpPr>
        <p:spPr bwMode="auto">
          <a:xfrm>
            <a:off x="5105400" y="3733800"/>
            <a:ext cx="1524000" cy="11430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8" name="Rectangle 36"/>
          <p:cNvSpPr>
            <a:spLocks noChangeArrowheads="1"/>
          </p:cNvSpPr>
          <p:nvPr/>
        </p:nvSpPr>
        <p:spPr bwMode="auto">
          <a:xfrm>
            <a:off x="5105400" y="1981200"/>
            <a:ext cx="1524000" cy="45720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52600" y="5943600"/>
            <a:ext cx="54864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In Collaboration with Univ. of Texas at Dallas  </a:t>
            </a:r>
          </a:p>
        </p:txBody>
      </p:sp>
      <p:cxnSp>
        <p:nvCxnSpPr>
          <p:cNvPr id="39" name="AutoShape 16"/>
          <p:cNvCxnSpPr>
            <a:cxnSpLocks noChangeShapeType="1"/>
            <a:stCxn id="19483" idx="3"/>
            <a:endCxn id="19486" idx="1"/>
          </p:cNvCxnSpPr>
          <p:nvPr/>
        </p:nvCxnSpPr>
        <p:spPr bwMode="auto">
          <a:xfrm flipV="1">
            <a:off x="3429000" y="30861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6"/>
          <p:cNvCxnSpPr>
            <a:cxnSpLocks noChangeShapeType="1"/>
            <a:stCxn id="19484" idx="3"/>
            <a:endCxn id="19487" idx="1"/>
          </p:cNvCxnSpPr>
          <p:nvPr/>
        </p:nvCxnSpPr>
        <p:spPr bwMode="auto">
          <a:xfrm flipV="1">
            <a:off x="3429000" y="4305300"/>
            <a:ext cx="16764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295400" y="5334000"/>
            <a:ext cx="64770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Identify Nodes which can be flipped in a group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0" y="2362200"/>
            <a:ext cx="1905000" cy="120032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Nodes: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Smokes(A),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Friends(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,B)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629401" y="2209800"/>
            <a:ext cx="2501372" cy="113877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Features/Clauses:</a:t>
            </a:r>
            <a:endParaRPr lang="en-US" sz="2200" dirty="0" smtClean="0"/>
          </a:p>
          <a:p>
            <a:r>
              <a:rPr lang="en-US" sz="2200" dirty="0" smtClean="0"/>
              <a:t>Smokes(A) </a:t>
            </a:r>
          </a:p>
          <a:p>
            <a:r>
              <a:rPr lang="en-US" sz="2200" dirty="0" smtClean="0"/>
              <a:t>=&gt; Cancer(A)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51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591</TotalTime>
  <Words>614</Words>
  <Application>Microsoft Office PowerPoint</Application>
  <PresentationFormat>On-screen Show (4:3)</PresentationFormat>
  <Paragraphs>127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Flow</vt:lpstr>
      <vt:lpstr>Equation</vt:lpstr>
      <vt:lpstr>Relational Probabilistic Models and Lifted Inference</vt:lpstr>
      <vt:lpstr>Markov Logic Networks (MLN)</vt:lpstr>
      <vt:lpstr>Example: Friends &amp; Smokers</vt:lpstr>
      <vt:lpstr>Example: Friends &amp; Smokers</vt:lpstr>
      <vt:lpstr>Factor Graph Representation </vt:lpstr>
      <vt:lpstr>Scaling Up – Identifying Symmetries</vt:lpstr>
      <vt:lpstr>Lifted Belief Propagation (AAAI 2008)</vt:lpstr>
      <vt:lpstr>Lifted MAP Inference</vt:lpstr>
      <vt:lpstr>Lifted MAP Inference (AISTATS 2014)</vt:lpstr>
      <vt:lpstr>Approximate Lifting (AAAI 2014 in submission)</vt:lpstr>
      <vt:lpstr>Markov Logic for Improved Video Activity Recognition</vt:lpstr>
      <vt:lpstr>Incorporating Semantic Information</vt:lpstr>
      <vt:lpstr>Incorporating Semantic Information</vt:lpstr>
      <vt:lpstr>Other Projects</vt:lpstr>
      <vt:lpstr>In Collaboration With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Probabilistic Models and Lifted Inference</dc:title>
  <dc:creator>Parag</dc:creator>
  <cp:lastModifiedBy>Parag</cp:lastModifiedBy>
  <cp:revision>81</cp:revision>
  <dcterms:created xsi:type="dcterms:W3CDTF">2006-08-16T00:00:00Z</dcterms:created>
  <dcterms:modified xsi:type="dcterms:W3CDTF">2014-02-24T19:45:46Z</dcterms:modified>
</cp:coreProperties>
</file>