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59" r:id="rId4"/>
    <p:sldId id="288" r:id="rId5"/>
    <p:sldId id="268" r:id="rId6"/>
    <p:sldId id="302" r:id="rId7"/>
    <p:sldId id="304" r:id="rId8"/>
    <p:sldId id="270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292" r:id="rId17"/>
    <p:sldId id="295" r:id="rId18"/>
    <p:sldId id="300" r:id="rId19"/>
    <p:sldId id="286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1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E434767-D1B4-4BE8-A530-588C0D8AA4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0DEEB-6238-4A86-8BA8-D01B83BBD106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02A90-7EE8-40CA-A44D-273AD85BDA57}" type="slidenum">
              <a:rPr lang="en-US"/>
              <a:pPr/>
              <a:t>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5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8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16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54132-51CB-4AD4-8635-CA9E70C8CFC7}" type="slidenum">
              <a:rPr lang="en-US"/>
              <a:pPr/>
              <a:t>19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D3668B-2A31-453D-A0F9-13DBC0153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29E0E0-81C9-4E80-A1BB-029BF9BF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F6522B-0280-4B03-9679-D19665628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0042AC8-9589-4EC9-A980-938F0B5985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1BA053-918F-4530-B20D-51CE09EB3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12F855-7DA1-4C6D-9BAD-5DDA87197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784317-577D-431E-85C5-92DD4EDB2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8CAAD0F-BF2F-452C-A88F-4E3328C3A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4A2656-1A67-4419-BAA6-85D444CCC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2E92E4-1B60-41CE-88B9-8550BA676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77702C-2C41-43DD-AF88-9FD5237A8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7A3887-CBAF-4BD2-97F1-6FEEA08A3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157F89A-30C3-42A6-B2A2-03C2E87154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18" y="350813"/>
            <a:ext cx="9051925" cy="2103438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Improving Video Activity Recognition using Markov Logic Networks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9718" y="2708267"/>
            <a:ext cx="9051925" cy="447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4695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Niranjan Viladkar and </a:t>
            </a:r>
            <a:r>
              <a:rPr lang="en-US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Kaustubh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Kulkarni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Under the guidance from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 smtClean="0">
                <a:solidFill>
                  <a:srgbClr val="0000FF"/>
                </a:solidFill>
                <a:ea typeface="Droid Sans" charset="0"/>
                <a:cs typeface="Droid Sans" charset="0"/>
              </a:rPr>
              <a:t>Dr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Parag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Singla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Department of Computer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Science, IIT Delhi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M.Tech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Project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Presentation –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February 21, 2014</a:t>
            </a:r>
            <a:endParaRPr lang="en-US" sz="2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Object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297510"/>
          </a:xfrm>
        </p:spPr>
        <p:txBody>
          <a:bodyPr/>
          <a:lstStyle/>
          <a:p>
            <a:r>
              <a:rPr lang="en-US" dirty="0" smtClean="0"/>
              <a:t>FRAME 1</a:t>
            </a:r>
            <a:br>
              <a:rPr lang="en-US" dirty="0" smtClean="0"/>
            </a:br>
            <a:r>
              <a:rPr lang="en-US" dirty="0" smtClean="0"/>
              <a:t>car -0.181786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r>
              <a:rPr lang="en-IN" dirty="0" smtClean="0"/>
              <a:t>FRAME 151</a:t>
            </a:r>
            <a:br>
              <a:rPr lang="en-IN" dirty="0" smtClean="0"/>
            </a:br>
            <a:r>
              <a:rPr lang="en-IN" dirty="0" smtClean="0"/>
              <a:t>person 0.579786</a:t>
            </a:r>
            <a:br>
              <a:rPr lang="en-IN" dirty="0" smtClean="0"/>
            </a:br>
            <a:r>
              <a:rPr lang="en-IN" dirty="0" smtClean="0"/>
              <a:t>person -0.593087</a:t>
            </a:r>
            <a:endParaRPr lang="en-IN" dirty="0"/>
          </a:p>
        </p:txBody>
      </p:sp>
      <p:pic>
        <p:nvPicPr>
          <p:cNvPr id="4" name="Picture 3" descr="car_det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4" y="1350945"/>
            <a:ext cx="5537200" cy="2387600"/>
          </a:xfrm>
          <a:prstGeom prst="rect">
            <a:avLst/>
          </a:prstGeom>
        </p:spPr>
      </p:pic>
      <p:pic>
        <p:nvPicPr>
          <p:cNvPr id="5" name="Picture 4" descr="person_detection_1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44" y="4351341"/>
            <a:ext cx="5511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90657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Inference Using First Order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2468583"/>
            <a:ext cx="9072626" cy="46688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First-order knowledge base (KB) - set of sentences or formulas in first-order logic.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Automated inference using Resolution, by converting clauses to more regular form (CNF/DNF).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First-order KB as a set of hard constraints.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90657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Inference Using Markov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2468583"/>
            <a:ext cx="9072626" cy="27400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Undirected Graphical models to represent the joint distribution of a set of random variables.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Graph has a node for each variable, and the model has a potential function for each clique in the graph.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03" y="5422911"/>
            <a:ext cx="405102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8138" y="5280035"/>
            <a:ext cx="441248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47794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Markov Logic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1708135"/>
            <a:ext cx="9072626" cy="54292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Hard Constraints -&gt; Soft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MLN :- A set of pairs</a:t>
            </a:r>
          </a:p>
          <a:p>
            <a:r>
              <a:rPr lang="en-US" dirty="0" smtClean="0"/>
              <a:t>			:- formula in first-order logic </a:t>
            </a:r>
          </a:p>
          <a:p>
            <a:r>
              <a:rPr lang="en-US" dirty="0" smtClean="0"/>
              <a:t>			:- real Valued weight assigned to 				         corresponding formula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Contains binary node for each possible grounding.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for each possible grounding of each formula 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1684" y="2422515"/>
            <a:ext cx="1143008" cy="38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32" y="3065457"/>
            <a:ext cx="428628" cy="4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032" y="3708399"/>
            <a:ext cx="428628" cy="37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230" y="6351605"/>
            <a:ext cx="428628" cy="4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47794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Markov Logic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1779573"/>
            <a:ext cx="9072626" cy="53578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Probability calculated as :-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	F : - number of formulas in the MLN.</a:t>
            </a:r>
          </a:p>
          <a:p>
            <a:r>
              <a:rPr lang="en-US" dirty="0" smtClean="0"/>
              <a:t>			  :- is the number of true groundings.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54" y="2351077"/>
            <a:ext cx="535975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32" y="4351341"/>
            <a:ext cx="785818" cy="3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47794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2636829"/>
            <a:ext cx="9072626" cy="45005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If many frames have this rule as true then MLN will learn a high weight for this rule.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High weight will lead to high confidence in particular activity.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9" name="Picture 8" descr="Tex2Img_13928944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2" y="1993887"/>
            <a:ext cx="8813193" cy="42862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02" y="5137159"/>
            <a:ext cx="535975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Winter and This Semester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18" y="1708135"/>
            <a:ext cx="9001188" cy="185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Done - </a:t>
            </a:r>
            <a:r>
              <a:rPr lang="en-US" sz="3200" dirty="0" smtClean="0">
                <a:solidFill>
                  <a:srgbClr val="FF0000"/>
                </a:solidFill>
                <a:ea typeface="Droid Sans" charset="0"/>
                <a:cs typeface="Droid Sans" charset="0"/>
              </a:rPr>
              <a:t>Object Detection</a:t>
            </a: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Under Progress - </a:t>
            </a:r>
            <a:r>
              <a:rPr lang="en-US" sz="3200" dirty="0" smtClean="0">
                <a:solidFill>
                  <a:srgbClr val="FF0000"/>
                </a:solidFill>
                <a:ea typeface="Droid Sans" charset="0"/>
                <a:cs typeface="Droid Sans" charset="0"/>
              </a:rPr>
              <a:t>Markov Logic Network</a:t>
            </a: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study and implementation.</a:t>
            </a: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Current Status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 of Objects using Object Detection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77931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Improved 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Finally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 of Objects using Object Detection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77931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Improved 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Probabilistic Inference Logic using MLN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583261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Actions in Context </a:t>
            </a:r>
            <a:r>
              <a:rPr lang="en-IN" dirty="0" smtClean="0"/>
              <a:t>by</a:t>
            </a:r>
            <a:r>
              <a:rPr lang="en-IN" i="1" dirty="0" smtClean="0"/>
              <a:t> </a:t>
            </a:r>
            <a:r>
              <a:rPr lang="en-IN" dirty="0" smtClean="0"/>
              <a:t>M. </a:t>
            </a:r>
            <a:r>
              <a:rPr lang="en-IN" dirty="0" err="1" smtClean="0"/>
              <a:t>Marszalek</a:t>
            </a:r>
            <a:r>
              <a:rPr lang="en-IN" dirty="0" smtClean="0"/>
              <a:t>, I. Laptev and C. </a:t>
            </a:r>
            <a:r>
              <a:rPr lang="en-IN" dirty="0" err="1" smtClean="0"/>
              <a:t>Schmid</a:t>
            </a:r>
            <a:r>
              <a:rPr lang="en-IN" dirty="0" smtClean="0"/>
              <a:t>; in Proc. </a:t>
            </a:r>
            <a:r>
              <a:rPr lang="en-IN" dirty="0" smtClean="0">
                <a:solidFill>
                  <a:srgbClr val="0000FF"/>
                </a:solidFill>
              </a:rPr>
              <a:t>CVPR-2009</a:t>
            </a:r>
            <a:r>
              <a:rPr lang="en-IN" i="1" dirty="0" smtClean="0"/>
              <a:t> </a:t>
            </a:r>
            <a:br>
              <a:rPr lang="en-IN" i="1" dirty="0" smtClean="0"/>
            </a:br>
            <a:endParaRPr lang="en-IN" i="1" dirty="0" smtClean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/>
              <a:t>Improving </a:t>
            </a:r>
            <a:r>
              <a:rPr lang="en-US" i="1" dirty="0"/>
              <a:t>Video Activity Recognition using Object Recognition and Text Mining</a:t>
            </a:r>
            <a:r>
              <a:rPr lang="en-US" dirty="0"/>
              <a:t> 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 smtClean="0">
                <a:solidFill>
                  <a:srgbClr val="0000FF"/>
                </a:solidFill>
              </a:rPr>
              <a:t>ECAI-2012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Markov Logic </a:t>
            </a:r>
            <a:r>
              <a:rPr lang="en-IN" dirty="0" smtClean="0"/>
              <a:t>by Pedro </a:t>
            </a:r>
            <a:r>
              <a:rPr lang="en-IN" dirty="0" err="1" smtClean="0"/>
              <a:t>Domingos</a:t>
            </a:r>
            <a:r>
              <a:rPr lang="en-IN" dirty="0" smtClean="0"/>
              <a:t>, </a:t>
            </a:r>
            <a:r>
              <a:rPr lang="en-IN" dirty="0" err="1" smtClean="0"/>
              <a:t>Parag</a:t>
            </a:r>
            <a:r>
              <a:rPr lang="en-IN" dirty="0" smtClean="0"/>
              <a:t> </a:t>
            </a:r>
            <a:r>
              <a:rPr lang="en-IN" dirty="0" err="1" smtClean="0"/>
              <a:t>Singla</a:t>
            </a:r>
            <a:r>
              <a:rPr lang="en-IN" dirty="0" smtClean="0"/>
              <a:t>, et.al., </a:t>
            </a:r>
            <a:r>
              <a:rPr lang="en-IN" dirty="0" smtClean="0">
                <a:solidFill>
                  <a:srgbClr val="0000FF"/>
                </a:solidFill>
              </a:rPr>
              <a:t>Probabilistic Inductive Logic Programming </a:t>
            </a:r>
            <a:r>
              <a:rPr lang="en-IN" dirty="0" smtClean="0"/>
              <a:t>(pp. 92-117), </a:t>
            </a:r>
            <a:r>
              <a:rPr lang="en-IN" dirty="0" smtClean="0">
                <a:solidFill>
                  <a:srgbClr val="0000FF"/>
                </a:solidFill>
              </a:rPr>
              <a:t>2008</a:t>
            </a:r>
            <a:r>
              <a:rPr lang="en-IN" dirty="0" smtClean="0"/>
              <a:t>. New York: Springer.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Overview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Quick recap of the 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Results of first stage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 done in winter and this semester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MLN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mtClean="0">
                <a:solidFill>
                  <a:srgbClr val="0000FF"/>
                </a:solidFill>
              </a:rPr>
              <a:t>Recap - Problem </a:t>
            </a:r>
            <a:r>
              <a:rPr lang="en-US" dirty="0">
                <a:solidFill>
                  <a:srgbClr val="0000FF"/>
                </a:solidFill>
              </a:rPr>
              <a:t>Statement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What is Video Activity Recognition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297363" y="4264025"/>
            <a:ext cx="1371600" cy="731838"/>
          </a:xfrm>
          <a:prstGeom prst="rightArrow">
            <a:avLst>
              <a:gd name="adj1" fmla="val 50000"/>
              <a:gd name="adj2" fmla="val 46855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2825" y="4303713"/>
            <a:ext cx="2593975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800000"/>
                </a:solidFill>
                <a:ea typeface="Droid Sans" charset="0"/>
                <a:cs typeface="Droid Sans" charset="0"/>
              </a:rPr>
              <a:t>Play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2490788"/>
            <a:ext cx="3335337" cy="452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Recap - 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Confidence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77931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Improved 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Probabilistic Inference Logic using MLN</a:t>
            </a:r>
            <a:endParaRPr lang="en-IN" sz="2400" dirty="0"/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- 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Describe </a:t>
            </a:r>
            <a:r>
              <a:rPr lang="en-US" dirty="0"/>
              <a:t>a video clip </a:t>
            </a:r>
            <a:r>
              <a:rPr lang="en-US" dirty="0" smtClean="0"/>
              <a:t>as bag-of-features.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Cluster all </a:t>
            </a:r>
            <a:r>
              <a:rPr lang="en-US" dirty="0" err="1" smtClean="0"/>
              <a:t>HoGHoF</a:t>
            </a:r>
            <a:r>
              <a:rPr lang="en-US" dirty="0" smtClean="0"/>
              <a:t> feature descriptors using k-means.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Represent clip as a histogram over these clusters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Train a classifier</a:t>
            </a:r>
          </a:p>
          <a:p>
            <a:pPr marL="831850" lvl="1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Supervised - Dataset is pre labeled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– Average Precisions for each activity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-77815"/>
            <a:ext cx="9069387" cy="1260475"/>
          </a:xfrm>
        </p:spPr>
        <p:txBody>
          <a:bodyPr/>
          <a:lstStyle/>
          <a:p>
            <a:r>
              <a:rPr lang="en-US" dirty="0" smtClean="0"/>
              <a:t>Result – First Stage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21027" y="1065193"/>
          <a:ext cx="6048375" cy="6911975"/>
        </p:xfrm>
        <a:graphic>
          <a:graphicData uri="http://schemas.openxmlformats.org/presentationml/2006/ole">
            <p:oleObj spid="_x0000_s1026" name="Worksheet" r:id="rId3" imgW="6543759" imgH="7477057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Recap - 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Classification based on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HoGHoF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features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Confidence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779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Improved Predictions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– Object </a:t>
            </a:r>
            <a:r>
              <a:rPr lang="en-US" dirty="0">
                <a:solidFill>
                  <a:srgbClr val="0000FF"/>
                </a:solidFill>
              </a:rPr>
              <a:t>Detection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rgbClr val="000099"/>
                </a:solidFill>
              </a:rPr>
              <a:t>Discriminatively Trained Deformable Part Models 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3200" dirty="0"/>
              <a:t>Pre-trained object detector for 19 </a:t>
            </a:r>
            <a:r>
              <a:rPr lang="en-US" sz="3200" dirty="0" smtClean="0"/>
              <a:t>objects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dirty="0" smtClean="0"/>
              <a:t>aeroplane, bicycle, bird, boat, bottle, bus, car, cat, chair, cow, dining table, dog, horse, motorbike, potted plant, sheep, sofa, train, </a:t>
            </a:r>
            <a:r>
              <a:rPr lang="en-IN" dirty="0" err="1" smtClean="0"/>
              <a:t>tv</a:t>
            </a:r>
            <a:r>
              <a:rPr lang="en-IN" dirty="0" smtClean="0"/>
              <a:t> monitor</a:t>
            </a:r>
          </a:p>
          <a:p>
            <a:pPr marL="463550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Output</a:t>
            </a:r>
            <a:r>
              <a:rPr lang="en-IN" dirty="0" smtClean="0"/>
              <a:t> – Confidence of object being present in selected frames from the video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Object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297510"/>
          </a:xfrm>
        </p:spPr>
        <p:txBody>
          <a:bodyPr/>
          <a:lstStyle/>
          <a:p>
            <a:r>
              <a:rPr lang="en-US" dirty="0" smtClean="0"/>
              <a:t>FRAME 1</a:t>
            </a:r>
            <a:br>
              <a:rPr lang="en-US" dirty="0" smtClean="0"/>
            </a:br>
            <a:r>
              <a:rPr lang="en-US" dirty="0" smtClean="0"/>
              <a:t>car -0.181786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 descr="car_det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4" y="1350945"/>
            <a:ext cx="553720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436</Words>
  <PresentationFormat>Custom</PresentationFormat>
  <Paragraphs>86</Paragraphs>
  <Slides>19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Worksheet</vt:lpstr>
      <vt:lpstr>Improving Video Activity Recognition using Markov Logic Networks</vt:lpstr>
      <vt:lpstr>Overview</vt:lpstr>
      <vt:lpstr>Recap - Problem Statement</vt:lpstr>
      <vt:lpstr>Recap - Approach</vt:lpstr>
      <vt:lpstr>Recap - Classification using HoGHoF</vt:lpstr>
      <vt:lpstr>Result – First Stage</vt:lpstr>
      <vt:lpstr>Recap - Approach</vt:lpstr>
      <vt:lpstr>Recap – Object Detection</vt:lpstr>
      <vt:lpstr>Output of Object Detector</vt:lpstr>
      <vt:lpstr>Output of Object Detector</vt:lpstr>
      <vt:lpstr>Inference Using First Order Logic</vt:lpstr>
      <vt:lpstr>Inference Using Markov Networks</vt:lpstr>
      <vt:lpstr>Markov Logic Networks</vt:lpstr>
      <vt:lpstr>Markov Logic Networks</vt:lpstr>
      <vt:lpstr>Example</vt:lpstr>
      <vt:lpstr>Winter and This Semester</vt:lpstr>
      <vt:lpstr>Current Status</vt:lpstr>
      <vt:lpstr>Finally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Niranjan Viladkar</dc:creator>
  <cp:lastModifiedBy>shree</cp:lastModifiedBy>
  <cp:revision>128</cp:revision>
  <cp:lastPrinted>1601-01-01T00:00:00Z</cp:lastPrinted>
  <dcterms:created xsi:type="dcterms:W3CDTF">2013-05-12T20:19:56Z</dcterms:created>
  <dcterms:modified xsi:type="dcterms:W3CDTF">2014-02-20T11:33:53Z</dcterms:modified>
</cp:coreProperties>
</file>