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9.jpeg" ContentType="image/jpeg"/>
  <Override PartName="/ppt/media/image20.jpeg" ContentType="image/jpeg"/>
  <Override PartName="/ppt/media/image36.jpeg" ContentType="image/jpeg"/>
  <Override PartName="/ppt/media/image11.png" ContentType="image/png"/>
  <Override PartName="/ppt/media/image10.jpeg" ContentType="image/jpeg"/>
  <Override PartName="/ppt/media/image13.png" ContentType="image/png"/>
  <Override PartName="/ppt/media/image22.jpeg" ContentType="image/jpeg"/>
  <Override PartName="/ppt/media/image15.png" ContentType="image/png"/>
  <Override PartName="/ppt/media/image12.jpeg" ContentType="image/jpeg"/>
  <Override PartName="/ppt/media/image33.png" ContentType="image/png"/>
  <Override PartName="/ppt/media/image24.jpeg" ContentType="image/jpeg"/>
  <Override PartName="/ppt/media/image51.png" ContentType="image/png"/>
  <Override PartName="/ppt/media/image35.png" ContentType="image/png"/>
  <Override PartName="/ppt/media/image3.jpeg" ContentType="image/jpeg"/>
  <Override PartName="/ppt/media/image42.jpeg" ContentType="image/jpeg"/>
  <Override PartName="/ppt/media/image31.jpeg" ContentType="image/jpeg"/>
  <Override PartName="/ppt/media/image26.jpeg" ContentType="image/jpeg"/>
  <Override PartName="/ppt/media/image2.png" ContentType="image/png"/>
  <Override PartName="/ppt/media/image16.jpeg" ContentType="image/jpeg"/>
  <Override PartName="/ppt/media/image39.png" ContentType="image/png"/>
  <Override PartName="/ppt/media/image5.jpeg" ContentType="image/jpeg"/>
  <Override PartName="/ppt/media/image44.jpeg" ContentType="image/jpeg"/>
  <Override PartName="/ppt/media/image28.jpeg" ContentType="image/jpeg"/>
  <Override PartName="/ppt/media/image18.jpeg" ContentType="image/jpeg"/>
  <Override PartName="/ppt/media/image7.jpeg" ContentType="image/jpeg"/>
  <Override PartName="/ppt/media/image46.jpeg" ContentType="image/jpeg"/>
  <Override PartName="/ppt/media/image8.png" ContentType="image/png"/>
  <Override PartName="/ppt/media/image9.jpeg" ContentType="image/jpeg"/>
  <Override PartName="/ppt/media/image21.jpeg" ContentType="image/jpeg"/>
  <Override PartName="/ppt/media/image48.jpeg" ContentType="image/jpeg"/>
  <Override PartName="/ppt/media/image37.jpeg" ContentType="image/jpeg"/>
  <Override PartName="/ppt/media/image14.png" ContentType="image/png"/>
  <Override PartName="/ppt/media/image23.jpeg" ContentType="image/jpeg"/>
  <Override PartName="/ppt/media/image41.png" ContentType="image/png"/>
  <Override PartName="/ppt/media/image50.png" ContentType="image/png"/>
  <Override PartName="/ppt/media/image40.jpeg" ContentType="image/jpeg"/>
  <Override PartName="/ppt/media/image43.png" ContentType="image/png"/>
  <Override PartName="/ppt/media/image30.jpeg" ContentType="image/jpeg"/>
  <Override PartName="/ppt/media/image25.jpeg" ContentType="image/jpeg"/>
  <Override PartName="/ppt/media/image45.png" ContentType="image/png"/>
  <Override PartName="/ppt/media/image1.png" ContentType="image/png"/>
  <Override PartName="/ppt/media/image4.jpeg" ContentType="image/jpeg"/>
  <Override PartName="/ppt/media/image47.png" ContentType="image/png"/>
  <Override PartName="/ppt/media/image38.jpeg" ContentType="image/jpeg"/>
  <Override PartName="/ppt/media/image32.jpeg" ContentType="image/jpeg"/>
  <Override PartName="/ppt/media/image27.jpeg" ContentType="image/jpeg"/>
  <Override PartName="/ppt/media/image17.jpeg" ContentType="image/jpeg"/>
  <Override PartName="/ppt/media/image49.png" ContentType="image/png"/>
  <Override PartName="/ppt/media/image6.jpeg" ContentType="image/jpeg"/>
  <Override PartName="/ppt/media/image34.jpeg" ContentType="image/jpeg"/>
  <Override PartName="/ppt/media/image29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spPr>
            <a:solidFill>
              <a:srgbClr val="9bbb59"/>
            </a:solidFill>
          </c:spPr>
          <c:cat>
            <c:strRef>
              <c:f>categories</c:f>
              <c:strCache>
                <c:ptCount val="8"/>
                <c:pt idx="0">
                  <c:v>Windowing, w = 3</c:v>
                </c:pt>
                <c:pt idx="1">
                  <c:v>Windowing, w = 10</c:v>
                </c:pt>
                <c:pt idx="2">
                  <c:v>Windowing, w = full sentence</c:v>
                </c:pt>
                <c:pt idx="3">
                  <c:v>POS tagging, w = 3</c:v>
                </c:pt>
                <c:pt idx="4">
                  <c:v>POS tagging, w = 10</c:v>
                </c:pt>
                <c:pt idx="5">
                  <c:v>POS tagging, w = full sentence</c:v>
                </c:pt>
                <c:pt idx="6">
                  <c:v>Parsing I</c:v>
                </c:pt>
                <c:pt idx="7">
                  <c:v>Parsing II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0.47</c:v>
                </c:pt>
                <c:pt idx="1">
                  <c:v>0.47</c:v>
                </c:pt>
                <c:pt idx="2">
                  <c:v>0.46</c:v>
                </c:pt>
                <c:pt idx="3">
                  <c:v>0.46</c:v>
                </c:pt>
                <c:pt idx="4">
                  <c:v>0.44</c:v>
                </c:pt>
                <c:pt idx="5">
                  <c:v>0.4</c:v>
                </c:pt>
                <c:pt idx="6">
                  <c:v>0.523</c:v>
                </c:pt>
                <c:pt idx="7">
                  <c:v>0.48</c:v>
                </c:pt>
              </c:numCache>
            </c:numRef>
          </c:val>
        </c:ser>
        <c:overlap val="40"/>
        <c:gapWidth val="75"/>
        <c:axId val="50377503"/>
        <c:axId val="67864809"/>
      </c:barChart>
      <c:catAx>
        <c:axId val="50377503"/>
        <c:scaling>
          <c:orientation val="minMax"/>
        </c:scaling>
        <c:delete val="1"/>
        <c:axPos val="b"/>
        <c:majorTickMark val="out"/>
        <c:minorTickMark val="none"/>
        <c:tickLblPos val="nextTo"/>
        <c:crossAx val="67864809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67864809"/>
        <c:scaling>
          <c:orientation val="minMax"/>
        </c:scaling>
        <c:delete val="1"/>
        <c:axPos val="l"/>
        <c:majorTickMark val="out"/>
        <c:minorTickMark val="none"/>
        <c:tickLblPos val="nextTo"/>
        <c:crossAx val="50377503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plotVisOnly val="1"/>
  </c:chart>
  <c:spPr/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spPr>
            <a:solidFill>
              <a:srgbClr val="9bbb59"/>
            </a:solidFill>
          </c:spPr>
          <c:cat>
            <c:strRef>
              <c:f>categories</c:f>
              <c:strCache>
                <c:ptCount val="3"/>
                <c:pt idx="0">
                  <c:v>Video Features only</c:v>
                </c:pt>
                <c:pt idx="1">
                  <c:v>Object Features only using parsing I</c:v>
                </c:pt>
                <c:pt idx="2">
                  <c:v>Integrated System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0.39</c:v>
                </c:pt>
                <c:pt idx="1">
                  <c:v>0.38</c:v>
                </c:pt>
                <c:pt idx="2">
                  <c:v>0.52</c:v>
                </c:pt>
              </c:numCache>
            </c:numRef>
          </c:val>
        </c:ser>
        <c:overlap val="40"/>
        <c:gapWidth val="75"/>
        <c:axId val="46060739"/>
        <c:axId val="14991815"/>
      </c:barChart>
      <c:catAx>
        <c:axId val="46060739"/>
        <c:scaling>
          <c:orientation val="minMax"/>
        </c:scaling>
        <c:axPos val="b"/>
        <c:majorTickMark val="none"/>
        <c:minorTickMark val="none"/>
        <c:tickLblPos val="nextTo"/>
        <c:crossAx val="1499181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4991815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crossAx val="46060739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B11181-7161-4141-A1D1-51214141F13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B141-A121-4171-A151-F1714101D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3/15/13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916181-D181-4181-8161-0161C1B1D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8" Type="http://schemas.openxmlformats.org/officeDocument/2006/relationships/image" Target="../media/image28.jpeg"/><Relationship Id="rId9" Type="http://schemas.openxmlformats.org/officeDocument/2006/relationships/image" Target="../media/image29.jpeg"/><Relationship Id="rId10" Type="http://schemas.openxmlformats.org/officeDocument/2006/relationships/image" Target="../media/image30.jpeg"/><Relationship Id="rId1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jpe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102960"/>
            <a:ext cx="8000640" cy="501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Data Set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0" y="1752480"/>
            <a:ext cx="9143640" cy="152352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4" name="CustomShape 3"/>
          <p:cNvSpPr/>
          <p:nvPr/>
        </p:nvSpPr>
        <p:spPr>
          <a:xfrm>
            <a:off x="609480" y="1922040"/>
            <a:ext cx="8000640" cy="1598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ffffff"/>
                </a:solidFill>
                <a:latin typeface="Times New Roman"/>
              </a:rPr>
              <a:t>Improving Video Activity Recognition using Object Recognition and Text Mining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5" name="CustomShape 4"/>
          <p:cNvSpPr/>
          <p:nvPr/>
        </p:nvSpPr>
        <p:spPr>
          <a:xfrm>
            <a:off x="1371600" y="3733920"/>
            <a:ext cx="6171840" cy="852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500">
                <a:solidFill>
                  <a:srgbClr val="10243e"/>
                </a:solidFill>
                <a:latin typeface="Times New Roman"/>
              </a:rPr>
              <a:t>Tanvi S. Motwani and Raymond J. Mooney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500">
                <a:solidFill>
                  <a:srgbClr val="10243e"/>
                </a:solidFill>
                <a:latin typeface="Times New Roman"/>
              </a:rPr>
              <a:t>The University of Texas at Austin</a:t>
            </a:r>
            <a:endParaRPr/>
          </a:p>
        </p:txBody>
      </p:sp>
      <p:sp>
        <p:nvSpPr>
          <p:cNvPr id="4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616111-D111-4181-A1D1-219151C1D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196" name="CustomShape 2"/>
          <p:cNvSpPr/>
          <p:nvPr/>
        </p:nvSpPr>
        <p:spPr>
          <a:xfrm>
            <a:off x="457200" y="102960"/>
            <a:ext cx="8000640" cy="8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Automatically Discovering Activities and Producing Labeled Training Data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0" y="1856160"/>
            <a:ext cx="4495320" cy="3139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99"/>
                </a:solidFill>
                <a:latin typeface="Times New Roman"/>
              </a:rPr>
              <a:t>Hierarchical Agglomerative Clustering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>
                <a:solidFill>
                  <a:srgbClr val="0ea25c"/>
                </a:solidFill>
                <a:latin typeface="Times New Roman"/>
              </a:rPr>
              <a:t>WordNet::Similarity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(Pedersen et al.), 6 metrics: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Path length based measures: </a:t>
            </a:r>
            <a:r>
              <a:rPr b="1" i="1" lang="en-US" sz="2000">
                <a:solidFill>
                  <a:srgbClr val="00b050"/>
                </a:solidFill>
                <a:latin typeface="Times New Roman"/>
              </a:rPr>
              <a:t>lch, wup, path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Information Content based measures: </a:t>
            </a:r>
            <a:r>
              <a:rPr b="1" i="1" lang="en-US" sz="2000">
                <a:solidFill>
                  <a:srgbClr val="00b050"/>
                </a:solidFill>
                <a:latin typeface="Times New Roman"/>
              </a:rPr>
              <a:t>res, lin, jcn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99"/>
                </a:solidFill>
                <a:latin typeface="Times New Roman"/>
              </a:rPr>
              <a:t>Cut the resulting hierarchy at a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sz="2000">
                <a:solidFill>
                  <a:srgbClr val="000099"/>
                </a:solidFill>
                <a:latin typeface="Times New Roman"/>
              </a:rPr>
              <a:t>Use clusters at that level as activity labels</a:t>
            </a:r>
            <a:endParaRPr/>
          </a:p>
        </p:txBody>
      </p:sp>
      <p:pic>
        <p:nvPicPr>
          <p:cNvPr descr="" id="19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724280" y="1828800"/>
            <a:ext cx="4337640" cy="3377520"/>
          </a:xfrm>
          <a:prstGeom prst="rect">
            <a:avLst/>
          </a:prstGeom>
        </p:spPr>
      </p:pic>
      <p:sp>
        <p:nvSpPr>
          <p:cNvPr id="199" name="CustomShape 4"/>
          <p:cNvSpPr/>
          <p:nvPr/>
        </p:nvSpPr>
        <p:spPr>
          <a:xfrm>
            <a:off x="4724280" y="5284080"/>
            <a:ext cx="4495320" cy="42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28 discovered clusters in our dataset</a:t>
            </a:r>
            <a:endParaRPr/>
          </a:p>
        </p:txBody>
      </p:sp>
      <p:sp>
        <p:nvSpPr>
          <p:cNvPr id="20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9141C1-4161-41B1-B111-D121E1116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523880"/>
            <a:ext cx="990360" cy="992880"/>
          </a:xfrm>
          <a:prstGeom prst="rect">
            <a:avLst/>
          </a:prstGeom>
        </p:spPr>
      </p:pic>
      <p:sp>
        <p:nvSpPr>
          <p:cNvPr id="202" name="CustomShape 1"/>
          <p:cNvSpPr/>
          <p:nvPr/>
        </p:nvSpPr>
        <p:spPr>
          <a:xfrm>
            <a:off x="4800600" y="2583360"/>
            <a:ext cx="99036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a horse on the beach.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a horse.</a:t>
            </a:r>
            <a:endParaRPr/>
          </a:p>
        </p:txBody>
      </p:sp>
      <p:pic>
        <p:nvPicPr>
          <p:cNvPr descr="" id="20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523880"/>
            <a:ext cx="1094400" cy="992880"/>
          </a:xfrm>
          <a:prstGeom prst="rect">
            <a:avLst/>
          </a:prstGeom>
        </p:spPr>
      </p:pic>
      <p:sp>
        <p:nvSpPr>
          <p:cNvPr id="204" name="CustomShape 2"/>
          <p:cNvSpPr/>
          <p:nvPr/>
        </p:nvSpPr>
        <p:spPr>
          <a:xfrm>
            <a:off x="3657600" y="2583360"/>
            <a:ext cx="109440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group of young girls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stage.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group of girls perform a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dance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onstage.</a:t>
            </a:r>
            <a:endParaRPr/>
          </a:p>
        </p:txBody>
      </p:sp>
      <p:pic>
        <p:nvPicPr>
          <p:cNvPr descr="" id="20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1523880"/>
            <a:ext cx="1094400" cy="926640"/>
          </a:xfrm>
          <a:prstGeom prst="rect">
            <a:avLst/>
          </a:prstGeom>
        </p:spPr>
      </p:pic>
      <p:sp>
        <p:nvSpPr>
          <p:cNvPr id="206" name="CustomShape 3"/>
          <p:cNvSpPr/>
          <p:nvPr/>
        </p:nvSpPr>
        <p:spPr>
          <a:xfrm>
            <a:off x="2514600" y="2517120"/>
            <a:ext cx="109440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horse on a trail.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a horse.</a:t>
            </a:r>
            <a:endParaRPr/>
          </a:p>
        </p:txBody>
      </p:sp>
      <p:pic>
        <p:nvPicPr>
          <p:cNvPr descr="" id="207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280" y="1523880"/>
            <a:ext cx="1146600" cy="931320"/>
          </a:xfrm>
          <a:prstGeom prst="rect">
            <a:avLst/>
          </a:prstGeom>
        </p:spPr>
      </p:pic>
      <p:sp>
        <p:nvSpPr>
          <p:cNvPr id="208" name="CustomShape 4"/>
          <p:cNvSpPr/>
          <p:nvPr/>
        </p:nvSpPr>
        <p:spPr>
          <a:xfrm>
            <a:off x="1295280" y="2517120"/>
            <a:ext cx="1146600" cy="1763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cutting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 in half lengthwise using scissors.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cuts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paper.</a:t>
            </a:r>
            <a:endParaRPr/>
          </a:p>
        </p:txBody>
      </p:sp>
      <p:pic>
        <p:nvPicPr>
          <p:cNvPr descr="" id="209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76320" y="1556280"/>
            <a:ext cx="1107000" cy="931320"/>
          </a:xfrm>
          <a:prstGeom prst="rect">
            <a:avLst/>
          </a:prstGeom>
        </p:spPr>
      </p:pic>
      <p:sp>
        <p:nvSpPr>
          <p:cNvPr id="210" name="CustomShape 5"/>
          <p:cNvSpPr/>
          <p:nvPr/>
        </p:nvSpPr>
        <p:spPr>
          <a:xfrm>
            <a:off x="76320" y="2549520"/>
            <a:ext cx="110700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young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ritualistically. </a:t>
            </a:r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12" name="CustomShape 7"/>
          <p:cNvSpPr/>
          <p:nvPr/>
        </p:nvSpPr>
        <p:spPr>
          <a:xfrm>
            <a:off x="457200" y="102960"/>
            <a:ext cx="8000640" cy="852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Automatically Discovering Activities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and Producing Labeled Training Data</a:t>
            </a:r>
            <a:endParaRPr/>
          </a:p>
        </p:txBody>
      </p:sp>
      <p:pic>
        <p:nvPicPr>
          <p:cNvPr descr="" id="213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76320" y="1514160"/>
            <a:ext cx="1107000" cy="950040"/>
          </a:xfrm>
          <a:prstGeom prst="rect">
            <a:avLst/>
          </a:prstGeom>
        </p:spPr>
      </p:pic>
      <p:sp>
        <p:nvSpPr>
          <p:cNvPr id="214" name="CustomShape 8"/>
          <p:cNvSpPr/>
          <p:nvPr/>
        </p:nvSpPr>
        <p:spPr>
          <a:xfrm>
            <a:off x="76320" y="2527200"/>
            <a:ext cx="110700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young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ritualistically. </a:t>
            </a:r>
            <a:endParaRPr/>
          </a:p>
        </p:txBody>
      </p:sp>
      <p:pic>
        <p:nvPicPr>
          <p:cNvPr descr="" id="215" name="Picture 5"/>
          <p:cNvPicPr/>
          <p:nvPr/>
        </p:nvPicPr>
        <p:blipFill>
          <a:blip r:embed="rId7"/>
          <a:stretch>
            <a:fillRect/>
          </a:stretch>
        </p:blipFill>
        <p:spPr>
          <a:xfrm>
            <a:off x="1295280" y="1523880"/>
            <a:ext cx="1146600" cy="931320"/>
          </a:xfrm>
          <a:prstGeom prst="rect">
            <a:avLst/>
          </a:prstGeom>
        </p:spPr>
      </p:pic>
      <p:sp>
        <p:nvSpPr>
          <p:cNvPr id="216" name="CustomShape 9"/>
          <p:cNvSpPr/>
          <p:nvPr/>
        </p:nvSpPr>
        <p:spPr>
          <a:xfrm>
            <a:off x="1295280" y="2517120"/>
            <a:ext cx="1146600" cy="1763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cutting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 in half lengthwise using scissors.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cuts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paper.</a:t>
            </a:r>
            <a:endParaRPr/>
          </a:p>
        </p:txBody>
      </p:sp>
      <p:pic>
        <p:nvPicPr>
          <p:cNvPr descr="" id="217" name="Picture 5"/>
          <p:cNvPicPr/>
          <p:nvPr/>
        </p:nvPicPr>
        <p:blipFill>
          <a:blip r:embed="rId8"/>
          <a:stretch>
            <a:fillRect/>
          </a:stretch>
        </p:blipFill>
        <p:spPr>
          <a:xfrm>
            <a:off x="2514600" y="1523880"/>
            <a:ext cx="1094400" cy="926640"/>
          </a:xfrm>
          <a:prstGeom prst="rect">
            <a:avLst/>
          </a:prstGeom>
        </p:spPr>
      </p:pic>
      <p:sp>
        <p:nvSpPr>
          <p:cNvPr id="218" name="CustomShape 10"/>
          <p:cNvSpPr/>
          <p:nvPr/>
        </p:nvSpPr>
        <p:spPr>
          <a:xfrm>
            <a:off x="2514600" y="2517120"/>
            <a:ext cx="109440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horse on a trail.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a horse.</a:t>
            </a:r>
            <a:endParaRPr/>
          </a:p>
        </p:txBody>
      </p:sp>
      <p:sp>
        <p:nvSpPr>
          <p:cNvPr id="219" name="CustomShape 11"/>
          <p:cNvSpPr/>
          <p:nvPr/>
        </p:nvSpPr>
        <p:spPr>
          <a:xfrm>
            <a:off x="6781680" y="1662840"/>
            <a:ext cx="927720" cy="564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climb, fly</a:t>
            </a:r>
            <a:endParaRPr/>
          </a:p>
        </p:txBody>
      </p:sp>
      <p:sp>
        <p:nvSpPr>
          <p:cNvPr id="220" name="CustomShape 12"/>
          <p:cNvSpPr/>
          <p:nvPr/>
        </p:nvSpPr>
        <p:spPr>
          <a:xfrm>
            <a:off x="7517880" y="2039400"/>
            <a:ext cx="1345320" cy="68976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ride, walk, run, move, race</a:t>
            </a:r>
            <a:endParaRPr/>
          </a:p>
        </p:txBody>
      </p:sp>
      <p:sp>
        <p:nvSpPr>
          <p:cNvPr id="221" name="CustomShape 13"/>
          <p:cNvSpPr/>
          <p:nvPr/>
        </p:nvSpPr>
        <p:spPr>
          <a:xfrm>
            <a:off x="6236280" y="2227680"/>
            <a:ext cx="1217160" cy="564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cut, chop, slice</a:t>
            </a:r>
            <a:endParaRPr/>
          </a:p>
        </p:txBody>
      </p:sp>
      <p:sp>
        <p:nvSpPr>
          <p:cNvPr id="222" name="CustomShape 14"/>
          <p:cNvSpPr/>
          <p:nvPr/>
        </p:nvSpPr>
        <p:spPr>
          <a:xfrm>
            <a:off x="7069320" y="2729880"/>
            <a:ext cx="1217160" cy="56448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dance, jump</a:t>
            </a:r>
            <a:endParaRPr/>
          </a:p>
        </p:txBody>
      </p:sp>
      <p:sp>
        <p:nvSpPr>
          <p:cNvPr id="223" name="CustomShape 15"/>
          <p:cNvSpPr/>
          <p:nvPr/>
        </p:nvSpPr>
        <p:spPr>
          <a:xfrm>
            <a:off x="8001000" y="3231720"/>
            <a:ext cx="734040" cy="37620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play</a:t>
            </a:r>
            <a:endParaRPr/>
          </a:p>
        </p:txBody>
      </p:sp>
      <p:sp>
        <p:nvSpPr>
          <p:cNvPr id="224" name="CustomShape 16"/>
          <p:cNvSpPr/>
          <p:nvPr/>
        </p:nvSpPr>
        <p:spPr>
          <a:xfrm>
            <a:off x="6364440" y="3169080"/>
            <a:ext cx="960840" cy="50184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throw, hit</a:t>
            </a:r>
            <a:endParaRPr/>
          </a:p>
        </p:txBody>
      </p:sp>
      <p:sp>
        <p:nvSpPr>
          <p:cNvPr id="225" name="CustomShape 17"/>
          <p:cNvSpPr/>
          <p:nvPr/>
        </p:nvSpPr>
        <p:spPr>
          <a:xfrm>
            <a:off x="6172200" y="1600200"/>
            <a:ext cx="2819160" cy="2133360"/>
          </a:xfrm>
          <a:prstGeom prst="rect">
            <a:avLst/>
          </a:prstGeom>
          <a:ln w="25560">
            <a:solidFill>
              <a:srgbClr val="000000"/>
            </a:solidFill>
            <a:round/>
          </a:ln>
        </p:spPr>
      </p:sp>
      <p:pic>
        <p:nvPicPr>
          <p:cNvPr descr="" id="226" name="Picture 3"/>
          <p:cNvPicPr/>
          <p:nvPr/>
        </p:nvPicPr>
        <p:blipFill>
          <a:blip r:embed="rId9"/>
          <a:stretch>
            <a:fillRect/>
          </a:stretch>
        </p:blipFill>
        <p:spPr>
          <a:xfrm>
            <a:off x="3657600" y="1523880"/>
            <a:ext cx="1094400" cy="992880"/>
          </a:xfrm>
          <a:prstGeom prst="rect">
            <a:avLst/>
          </a:prstGeom>
        </p:spPr>
      </p:pic>
      <p:sp>
        <p:nvSpPr>
          <p:cNvPr id="227" name="CustomShape 18"/>
          <p:cNvSpPr/>
          <p:nvPr/>
        </p:nvSpPr>
        <p:spPr>
          <a:xfrm>
            <a:off x="3657600" y="2583360"/>
            <a:ext cx="109440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group of young girls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stage.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group of girls perform a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dance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onstage.</a:t>
            </a:r>
            <a:endParaRPr/>
          </a:p>
        </p:txBody>
      </p:sp>
      <p:pic>
        <p:nvPicPr>
          <p:cNvPr descr="" id="228" name="Picture 4"/>
          <p:cNvPicPr/>
          <p:nvPr/>
        </p:nvPicPr>
        <p:blipFill>
          <a:blip r:embed="rId10"/>
          <a:stretch>
            <a:fillRect/>
          </a:stretch>
        </p:blipFill>
        <p:spPr>
          <a:xfrm>
            <a:off x="4800600" y="1523880"/>
            <a:ext cx="990360" cy="992880"/>
          </a:xfrm>
          <a:prstGeom prst="rect">
            <a:avLst/>
          </a:prstGeom>
        </p:spPr>
      </p:pic>
      <p:sp>
        <p:nvSpPr>
          <p:cNvPr id="229" name="CustomShape 19"/>
          <p:cNvSpPr/>
          <p:nvPr/>
        </p:nvSpPr>
        <p:spPr>
          <a:xfrm>
            <a:off x="4800600" y="2583360"/>
            <a:ext cx="990360" cy="1261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a horse on the beach.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a horse.</a:t>
            </a:r>
            <a:endParaRPr/>
          </a:p>
        </p:txBody>
      </p:sp>
      <p:sp>
        <p:nvSpPr>
          <p:cNvPr id="230" name="CustomShape 20"/>
          <p:cNvSpPr/>
          <p:nvPr/>
        </p:nvSpPr>
        <p:spPr>
          <a:xfrm>
            <a:off x="6249960" y="2209680"/>
            <a:ext cx="1217160" cy="564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cut, chop, slice</a:t>
            </a:r>
            <a:endParaRPr/>
          </a:p>
        </p:txBody>
      </p:sp>
      <p:sp>
        <p:nvSpPr>
          <p:cNvPr id="231" name="CustomShape 21"/>
          <p:cNvSpPr/>
          <p:nvPr/>
        </p:nvSpPr>
        <p:spPr>
          <a:xfrm>
            <a:off x="7543800" y="2053080"/>
            <a:ext cx="1345320" cy="6897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ride, walk, run, move, race</a:t>
            </a:r>
            <a:endParaRPr/>
          </a:p>
        </p:txBody>
      </p:sp>
      <p:sp>
        <p:nvSpPr>
          <p:cNvPr id="232" name="CustomShape 22"/>
          <p:cNvSpPr/>
          <p:nvPr/>
        </p:nvSpPr>
        <p:spPr>
          <a:xfrm>
            <a:off x="7086600" y="2743200"/>
            <a:ext cx="1217160" cy="564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dance, jump</a:t>
            </a:r>
            <a:endParaRPr/>
          </a:p>
        </p:txBody>
      </p:sp>
      <p:sp>
        <p:nvSpPr>
          <p:cNvPr id="233" name="TextShape 2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510101-C1B1-4111-B151-7141F1919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69" nodeType="tmRoot" restart="never">
          <p:childTnLst>
            <p:seq>
              <p:cTn dur="indefinite" id="270" nodeType="mainSeq">
                <p:childTnLst>
                  <p:par>
                    <p:cTn fill="hold" id="271">
                      <p:stCondLst>
                        <p:cond delay="indefinite"/>
                      </p:stCondLst>
                      <p:childTnLst>
                        <p:par>
                          <p:cTn fill="hold" id="272">
                            <p:stCondLst>
                              <p:cond delay="0"/>
                            </p:stCondLst>
                            <p:childTnLst>
                              <p:par>
                                <p:cTn fill="hold" id="273" nodeType="click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274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>
                      <p:stCondLst>
                        <p:cond delay="indefinite"/>
                      </p:stCondLst>
                      <p:childTnLst>
                        <p:par>
                          <p:cTn fill="hold" id="276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278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279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0">
                      <p:stCondLst>
                        <p:cond delay="indefinite"/>
                      </p:stCondLst>
                      <p:childTnLst>
                        <p:par>
                          <p:cTn fill="hold" id="281">
                            <p:stCondLst>
                              <p:cond delay="0"/>
                            </p:stCondLst>
                            <p:childTnLst>
                              <p:par>
                                <p:cTn fill="hold" id="282" nodeType="click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283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fill="hold" id="284" nodeType="withEffect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35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2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237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8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9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24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241" name="CustomShape 6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242" name="CustomShape 7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3" name="CustomShape 8"/>
          <p:cNvSpPr/>
          <p:nvPr/>
        </p:nvSpPr>
        <p:spPr>
          <a:xfrm>
            <a:off x="5334120" y="2057400"/>
            <a:ext cx="152352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244" name="CustomShape 9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245" name="CustomShape 10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6" name="CustomShape 11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7" name="CustomShape 12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248" name="CustomShape 13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9" name="CustomShape 14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0" name="CustomShape 15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251" name="CustomShape 16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252" name="CustomShape 17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3" name="CustomShape 18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TextShape 1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E10121-3121-4101-81A1-1161F121C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5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256" name="CustomShape 20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7" name="CustomShape 21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59" name="CustomShape 2"/>
          <p:cNvSpPr/>
          <p:nvPr/>
        </p:nvSpPr>
        <p:spPr>
          <a:xfrm>
            <a:off x="53352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Spatio-Temporal Video Features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152280" y="914400"/>
            <a:ext cx="8838720" cy="580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500">
                <a:solidFill>
                  <a:srgbClr val="000099"/>
                </a:solidFill>
                <a:latin typeface="Times New Roman"/>
              </a:rPr>
              <a:t>STIP: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A set of Spatial temporal interest points (STIP) are extracted using motion descriptors developed by 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Laptev et al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500">
                <a:solidFill>
                  <a:srgbClr val="000099"/>
                </a:solidFill>
                <a:latin typeface="Times New Roman"/>
              </a:rPr>
              <a:t>HOG + HOF: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At each point, HOG (Histograms of oriented Gradients) feature and HOF (Histograms of optical flow) feature are extracted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500">
                <a:solidFill>
                  <a:srgbClr val="000099"/>
                </a:solidFill>
                <a:latin typeface="Times New Roman"/>
              </a:rPr>
              <a:t>Visual Vocabulary: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50000 motion descriptors are randomly sampled and clustered using K-means (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 = 200), to form visual vocabulary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500">
                <a:solidFill>
                  <a:srgbClr val="000099"/>
                </a:solidFill>
                <a:latin typeface="Times New Roman"/>
              </a:rPr>
              <a:t>Bag of Visual Words:</a:t>
            </a: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Each video is finally converted into a vector of 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 values in which 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ith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 value is number of motion descriptors corresponding to 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ith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cluster.</a:t>
            </a:r>
            <a:endParaRPr/>
          </a:p>
        </p:txBody>
      </p:sp>
      <p:sp>
        <p:nvSpPr>
          <p:cNvPr id="26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814151-7121-41A1-A161-31A19131D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85" nodeType="tmRoot" restart="never">
          <p:childTnLst>
            <p:seq>
              <p:cTn dur="indefinite" id="286" nodeType="mainSeq">
                <p:childTnLst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3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36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57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9">
                      <p:stCondLst>
                        <p:cond delay="indefinite"/>
                      </p:stCondLst>
                      <p:childTnLst>
                        <p:par>
                          <p:cTn fill="hold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78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89" st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5">
                      <p:stCondLst>
                        <p:cond delay="indefinite"/>
                      </p:stCondLst>
                      <p:childTnLst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12" st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51" st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63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2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265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66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26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269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pic>
      <p:sp>
        <p:nvSpPr>
          <p:cNvPr id="271" name="CustomShape 7"/>
          <p:cNvSpPr/>
          <p:nvPr/>
        </p:nvSpPr>
        <p:spPr>
          <a:xfrm>
            <a:off x="3048120" y="5105520"/>
            <a:ext cx="1294920" cy="1066320"/>
          </a:xfrm>
          <a:prstGeom prst="rect">
            <a:avLst/>
          </a:prstGeom>
          <a:solidFill>
            <a:srgbClr val="c3d69b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272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38160">
            <a:solidFill>
              <a:srgbClr val="ff0000"/>
            </a:solidFill>
            <a:round/>
          </a:ln>
        </p:spPr>
      </p:sp>
      <p:sp>
        <p:nvSpPr>
          <p:cNvPr id="273" name="CustomShape 9"/>
          <p:cNvSpPr/>
          <p:nvPr/>
        </p:nvSpPr>
        <p:spPr>
          <a:xfrm>
            <a:off x="5410080" y="2057400"/>
            <a:ext cx="144756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274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275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76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77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78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279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0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1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282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283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4" name="CustomShape 20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5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F1C121-3141-4111-81D1-5121A1412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87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Object Detection in Videos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0" y="762120"/>
            <a:ext cx="9143640" cy="237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500">
                <a:solidFill>
                  <a:srgbClr val="000099"/>
                </a:solidFill>
                <a:latin typeface="Times New Roman"/>
              </a:rPr>
              <a:t>Discriminatively Trained Deformable Part Models </a:t>
            </a:r>
            <a:r>
              <a:rPr i="1" lang="en-US" sz="2200">
                <a:solidFill>
                  <a:srgbClr val="000099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Felzenszwalb et al)</a:t>
            </a:r>
            <a:r>
              <a:rPr i="1" lang="en-US" sz="2500">
                <a:solidFill>
                  <a:srgbClr val="000099"/>
                </a:solidFill>
                <a:latin typeface="Times New Roman"/>
              </a:rPr>
              <a:t>: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Pre-trained object detector for 19 objects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Extract one frame per second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Run object detection on each frame, and compute maximum score of an object over all frames, and use that to compute probability of each object for each video</a:t>
            </a:r>
            <a:r>
              <a:rPr i="1" lang="en-US" sz="25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</p:txBody>
      </p:sp>
      <p:pic>
        <p:nvPicPr>
          <p:cNvPr descr="" id="2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3124080"/>
            <a:ext cx="5866920" cy="3733560"/>
          </a:xfrm>
          <a:prstGeom prst="rect">
            <a:avLst/>
          </a:prstGeom>
        </p:spPr>
      </p:pic>
      <p:sp>
        <p:nvSpPr>
          <p:cNvPr id="29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61A131-E141-4151-9161-8141B1010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11" nodeType="tmRoot" restart="never">
          <p:childTnLst>
            <p:seq>
              <p:cTn dur="indefinite" id="312" nodeType="mainSeq">
                <p:childTnLst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92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2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294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2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298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29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300" name="CustomShape 7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301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2" name="CustomShape 9"/>
          <p:cNvSpPr/>
          <p:nvPr/>
        </p:nvSpPr>
        <p:spPr>
          <a:xfrm>
            <a:off x="5410080" y="2057400"/>
            <a:ext cx="144756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303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04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5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6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7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308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9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0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311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12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3" name="CustomShape 20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4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F12191-2151-41C1-B151-E1612151F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16" name="CustomShape 2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Learning Correlations between Activities and Objects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0" y="990720"/>
            <a:ext cx="9143640" cy="6029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English Gigaword corpus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2005 (LDC), 15GB of raw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e62a49"/>
                </a:solidFill>
                <a:latin typeface="Times New Roman"/>
              </a:rPr>
              <a:t> </a:t>
            </a:r>
            <a:r>
              <a:rPr b="1" lang="en-US" sz="2600">
                <a:solidFill>
                  <a:srgbClr val="e62a49"/>
                </a:solidFill>
                <a:latin typeface="Times New Roman"/>
              </a:rPr>
              <a:t>Occurrence counts: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of an activity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Ai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: occurrence of any of the verbs in the verb cluster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of an object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Oj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: occurrence of object noun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Oj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or its synonym.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e62a49"/>
                </a:solidFill>
                <a:latin typeface="Times New Roman"/>
              </a:rPr>
              <a:t> </a:t>
            </a:r>
            <a:r>
              <a:rPr b="1" lang="en-US" sz="2600">
                <a:solidFill>
                  <a:srgbClr val="e62a49"/>
                </a:solidFill>
                <a:latin typeface="Times New Roman"/>
              </a:rPr>
              <a:t>Co-occurrence of an Activity and an Object: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Windowing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Occurrence of the object with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or fewer words of an occurrence of the activity. Experimented with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of 3, 10 and entire sentence.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POS Tagging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Entire corpus is POS Tagged using Stanford tagger. Occurrence of the object tagged as noun with 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or fewer words of an occurrence of the activity tagged as verb.</a:t>
            </a:r>
            <a:endParaRPr/>
          </a:p>
        </p:txBody>
      </p:sp>
      <p:sp>
        <p:nvSpPr>
          <p:cNvPr id="318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117141-1181-41E1-91D1-B181A191B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17" nodeType="tmRoot" restart="never">
          <p:childTnLst>
            <p:seq>
              <p:cTn dur="indefinite" id="318" nodeType="mainSeq">
                <p:childTnLst>
                  <p:par>
                    <p:cTn fill="hold" id="319">
                      <p:stCondLst>
                        <p:cond delay="indefinite"/>
                      </p:stCondLst>
                      <p:childTnLst>
                        <p:par>
                          <p:cTn fill="hold" id="320">
                            <p:stCondLst>
                              <p:cond delay="0"/>
                            </p:stCondLst>
                            <p:childTnLst>
                              <p:par>
                                <p:cTn fill="hold" id="3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4" st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45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08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53" st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64" st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95" st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9">
                      <p:stCondLst>
                        <p:cond delay="indefinite"/>
                      </p:stCondLst>
                      <p:childTnLst>
                        <p:par>
                          <p:cTn fill="hold" id="340">
                            <p:stCondLst>
                              <p:cond delay="0"/>
                            </p:stCondLst>
                            <p:childTnLst>
                              <p:par>
                                <p:cTn fill="hold" id="3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08" st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70" st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20" name="CustomShape 2"/>
          <p:cNvSpPr/>
          <p:nvPr/>
        </p:nvSpPr>
        <p:spPr>
          <a:xfrm>
            <a:off x="457200" y="19152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Learning Correlations between Activities and Objects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0" y="838080"/>
            <a:ext cx="9143640" cy="88016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Parsing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Parse the corpus using Stanford Statistical Syntactic Dependency Parser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Parsing 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Object is the direct object of the activity verb in the sentence.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i="1" lang="en-US" sz="2600">
                <a:solidFill>
                  <a:srgbClr val="0070c0"/>
                </a:solidFill>
                <a:latin typeface="Times New Roman"/>
              </a:rPr>
              <a:t> </a:t>
            </a:r>
            <a:r>
              <a:rPr b="1" i="1" lang="en-US" sz="2600">
                <a:solidFill>
                  <a:srgbClr val="0070c0"/>
                </a:solidFill>
                <a:latin typeface="Times New Roman"/>
              </a:rPr>
              <a:t>Parsing II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Object is syntactically attached to activity by any grammatical relation (eg, PP, NP, ADVP etc.)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e62a49"/>
                </a:solidFill>
                <a:latin typeface="Times New Roman"/>
              </a:rPr>
              <a:t>Example: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600">
                <a:solidFill>
                  <a:srgbClr val="000000"/>
                </a:solidFill>
                <a:latin typeface="Times New Roman"/>
              </a:rPr>
              <a:t>“</a:t>
            </a:r>
            <a:r>
              <a:rPr i="1" lang="en-US" sz="2600">
                <a:solidFill>
                  <a:srgbClr val="000000"/>
                </a:solidFill>
                <a:latin typeface="Times New Roman"/>
              </a:rPr>
              <a:t>Sitting in café, Kaye thumps a table and wails white blues”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e62a49"/>
                </a:solidFill>
                <a:latin typeface="Times New Roman"/>
              </a:rPr>
              <a:t>Windowing: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“sit” and “table” co-occur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e62a49"/>
                </a:solidFill>
                <a:latin typeface="Times New Roman"/>
              </a:rPr>
              <a:t>POS Tagging:</a:t>
            </a:r>
            <a:r>
              <a:rPr b="1" lang="en-US" sz="26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“sit” and “table” co-occur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600">
                <a:solidFill>
                  <a:srgbClr val="e62a49"/>
                </a:solidFill>
                <a:latin typeface="Times New Roman"/>
              </a:rPr>
              <a:t>Parsing I and II: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No co-occurrence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518121-F121-41A1-B121-E181D1912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45" nodeType="tmRoot" restart="never">
          <p:childTnLst>
            <p:seq>
              <p:cTn dur="indefinite" id="346" nodeType="mainSeq">
                <p:childTnLst>
                  <p:par>
                    <p:cTn fill="hold" id="347">
                      <p:stCondLst>
                        <p:cond delay="indefinite"/>
                      </p:stCondLst>
                      <p:childTnLst>
                        <p:par>
                          <p:cTn fill="hold" id="348">
                            <p:stCondLst>
                              <p:cond delay="0"/>
                            </p:stCondLst>
                            <p:childTnLst>
                              <p:par>
                                <p:cTn fill="hold" id="3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1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92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58" st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70" st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67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1">
                      <p:stCondLst>
                        <p:cond delay="indefinite"/>
                      </p:stCondLst>
                      <p:childTnLst>
                        <p:par>
                          <p:cTn fill="hold" id="362">
                            <p:stCondLst>
                              <p:cond delay="0"/>
                            </p:stCondLst>
                            <p:childTnLst>
                              <p:par>
                                <p:cTn fill="hold" id="3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77" st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38" st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76" st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16" st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51" st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352680"/>
            <a:ext cx="7009920" cy="657000"/>
          </a:xfrm>
          <a:prstGeom prst="rect">
            <a:avLst/>
          </a:prstGeom>
        </p:spPr>
      </p:pic>
      <p:sp>
        <p:nvSpPr>
          <p:cNvPr id="324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25" name="CustomShape 2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Learning Correlations between Activities and Objects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304920" y="2057400"/>
            <a:ext cx="8457840" cy="79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Probability of each activity given each object using Laplace (add-one) smoothing:</a:t>
            </a:r>
            <a:endParaRPr/>
          </a:p>
        </p:txBody>
      </p:sp>
      <p:sp>
        <p:nvSpPr>
          <p:cNvPr id="327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3121-9181-4171-A1D1-51E131310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3640" cy="9903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8" name="CustomShape 2"/>
          <p:cNvSpPr/>
          <p:nvPr/>
        </p:nvSpPr>
        <p:spPr>
          <a:xfrm>
            <a:off x="609480" y="228600"/>
            <a:ext cx="8000640" cy="54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</a:rPr>
              <a:t>What is Video Activity Recognition?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600200" y="1143000"/>
            <a:ext cx="837720" cy="42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0000"/>
                </a:solidFill>
                <a:latin typeface="Times New Roman"/>
              </a:rPr>
              <a:t>Input</a:t>
            </a:r>
            <a:endParaRPr/>
          </a:p>
        </p:txBody>
      </p:sp>
      <p:pic>
        <p:nvPicPr>
          <p:cNvPr descr="" id="50" name="6mYnZbIwcNo_10_16.mp4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828800"/>
            <a:ext cx="2844360" cy="2133360"/>
          </a:xfrm>
          <a:prstGeom prst="rect">
            <a:avLst/>
          </a:prstGeom>
        </p:spPr>
      </p:pic>
      <p:pic>
        <p:nvPicPr>
          <p:cNvPr descr="" id="51" name="4t5POXt2e68_5_11.mp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4343400"/>
            <a:ext cx="2895120" cy="2292120"/>
          </a:xfrm>
          <a:prstGeom prst="rect">
            <a:avLst/>
          </a:prstGeom>
        </p:spPr>
      </p:pic>
      <p:sp>
        <p:nvSpPr>
          <p:cNvPr id="52" name="CustomShape 4"/>
          <p:cNvSpPr/>
          <p:nvPr/>
        </p:nvSpPr>
        <p:spPr>
          <a:xfrm>
            <a:off x="6324480" y="1143000"/>
            <a:ext cx="1066320" cy="42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 u="sng">
                <a:solidFill>
                  <a:srgbClr val="000000"/>
                </a:solidFill>
                <a:latin typeface="Times New Roman"/>
              </a:rPr>
              <a:t>Output</a:t>
            </a:r>
            <a:endParaRPr/>
          </a:p>
        </p:txBody>
      </p:sp>
      <p:sp>
        <p:nvSpPr>
          <p:cNvPr id="53" name="CustomShape 5"/>
          <p:cNvSpPr/>
          <p:nvPr/>
        </p:nvSpPr>
        <p:spPr>
          <a:xfrm>
            <a:off x="4419720" y="2819520"/>
            <a:ext cx="1066320" cy="380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" name="CustomShape 6"/>
          <p:cNvSpPr/>
          <p:nvPr/>
        </p:nvSpPr>
        <p:spPr>
          <a:xfrm>
            <a:off x="4419720" y="5029200"/>
            <a:ext cx="1066320" cy="380520"/>
          </a:xfrm>
          <a:prstGeom prst="rect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" name="CustomShape 7"/>
          <p:cNvSpPr/>
          <p:nvPr/>
        </p:nvSpPr>
        <p:spPr>
          <a:xfrm>
            <a:off x="6400800" y="2819520"/>
            <a:ext cx="9140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c5223c"/>
                </a:solidFill>
                <a:latin typeface="Calibri"/>
              </a:rPr>
              <a:t>TYPING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6248520" y="5029200"/>
            <a:ext cx="121896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c5223c"/>
                </a:solidFill>
                <a:latin typeface="Calibri"/>
              </a:rPr>
              <a:t>LAUGHING</a:t>
            </a:r>
            <a:endParaRPr/>
          </a:p>
        </p:txBody>
      </p:sp>
      <p:sp>
        <p:nvSpPr>
          <p:cNvPr id="57" name="TextShape 9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B181F1-5151-4151-B1E1-815141B1F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27" nodeType="interactiveSeq" restart="whenNotActive">
                <p:childTnLst>
                  <p:par>
                    <p:cTn fill="hold" id="28">
                      <p:stCondLst/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31" nodeType="interactiveSeq" restart="whenNotActive">
                <p:childTnLst>
                  <p:par>
                    <p:cTn fill="hold" id="32">
                      <p:stCondLst/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29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3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331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32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33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33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335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33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337" name="CustomShape 7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39" name="CustomShape 9"/>
          <p:cNvSpPr/>
          <p:nvPr/>
        </p:nvSpPr>
        <p:spPr>
          <a:xfrm>
            <a:off x="5410080" y="2057400"/>
            <a:ext cx="144756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340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41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42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43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44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345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46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47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348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49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50" name="CustomShape 20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51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71A121-D1B1-4161-A191-E18151217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53" name="CustomShape 2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Activity Recognizer using Object Features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152280" y="2133720"/>
            <a:ext cx="8991360" cy="790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Probability of an Activity </a:t>
            </a:r>
            <a:r>
              <a:rPr i="1" lang="en-US" sz="2300">
                <a:solidFill>
                  <a:srgbClr val="000000"/>
                </a:solidFill>
                <a:latin typeface="Times New Roman"/>
              </a:rPr>
              <a:t>Ai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 using object detection and co-occurrence information:</a:t>
            </a:r>
            <a:endParaRPr/>
          </a:p>
        </p:txBody>
      </p:sp>
      <p:pic>
        <p:nvPicPr>
          <p:cNvPr descr="" id="35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3200400"/>
            <a:ext cx="5181120" cy="1218960"/>
          </a:xfrm>
          <a:prstGeom prst="rect">
            <a:avLst/>
          </a:prstGeom>
        </p:spPr>
      </p:pic>
      <p:sp>
        <p:nvSpPr>
          <p:cNvPr id="35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912121-51F1-4141-8101-B1E1C1A10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73" nodeType="tmRoot" restart="never">
          <p:childTnLst>
            <p:seq>
              <p:cTn dur="indefinite" id="374" nodeType="mainSeq">
                <p:childTnLst>
                  <p:par>
                    <p:cTn fill="hold" id="375">
                      <p:stCondLst>
                        <p:cond delay="indefinite"/>
                      </p:stCondLst>
                      <p:childTnLst>
                        <p:par>
                          <p:cTn fill="hold" id="376">
                            <p:stCondLst>
                              <p:cond delay="0"/>
                            </p:stCondLst>
                            <p:childTnLst>
                              <p:par>
                                <p:cTn fill="hold" id="3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9">
                      <p:stCondLst>
                        <p:cond delay="indefinite"/>
                      </p:stCondLst>
                      <p:childTnLst>
                        <p:par>
                          <p:cTn fill="hold" id="380">
                            <p:stCondLst>
                              <p:cond delay="0"/>
                            </p:stCondLst>
                            <p:childTnLst>
                              <p:par>
                                <p:cTn fill="hold" id="3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58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3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360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1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2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36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364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36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366" name="CustomShape 7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367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8" name="CustomShape 9"/>
          <p:cNvSpPr/>
          <p:nvPr/>
        </p:nvSpPr>
        <p:spPr>
          <a:xfrm>
            <a:off x="5410080" y="2057400"/>
            <a:ext cx="144756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369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70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71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72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73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374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38160">
            <a:solidFill>
              <a:srgbClr val="ff0000"/>
            </a:solidFill>
            <a:round/>
          </a:ln>
        </p:spPr>
      </p:sp>
      <p:sp>
        <p:nvSpPr>
          <p:cNvPr id="375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38160">
            <a:solidFill>
              <a:srgbClr val="ff0000"/>
            </a:solidFill>
            <a:round/>
          </a:ln>
        </p:spPr>
      </p:sp>
      <p:sp>
        <p:nvSpPr>
          <p:cNvPr id="376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377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378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79" name="CustomShape 20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80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F1D161-5101-4161-A151-91D13131F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82" name="CustomShape 2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Integrated Activity Recognizer</a:t>
            </a:r>
            <a:endParaRPr/>
          </a:p>
        </p:txBody>
      </p:sp>
      <p:sp>
        <p:nvSpPr>
          <p:cNvPr id="383" name="CustomShape 3"/>
          <p:cNvSpPr/>
          <p:nvPr/>
        </p:nvSpPr>
        <p:spPr>
          <a:xfrm>
            <a:off x="152280" y="1397880"/>
            <a:ext cx="8152920" cy="440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300">
                <a:solidFill>
                  <a:srgbClr val="0070c0"/>
                </a:solidFill>
                <a:latin typeface="Times New Roman"/>
              </a:rPr>
              <a:t>Final recognized activity  </a:t>
            </a:r>
            <a:r>
              <a:rPr lang="en-US" sz="2300">
                <a:solidFill>
                  <a:srgbClr val="0070c0"/>
                </a:solidFill>
                <a:latin typeface="Times New Roman"/>
              </a:rPr>
              <a:t>= </a:t>
            </a:r>
            <a:endParaRPr/>
          </a:p>
        </p:txBody>
      </p:sp>
      <p:pic>
        <p:nvPicPr>
          <p:cNvPr descr="" id="38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751560" y="1295280"/>
            <a:ext cx="2648880" cy="609120"/>
          </a:xfrm>
          <a:prstGeom prst="rect">
            <a:avLst/>
          </a:prstGeom>
        </p:spPr>
      </p:pic>
      <p:sp>
        <p:nvSpPr>
          <p:cNvPr id="385" name="CustomShape 4"/>
          <p:cNvSpPr/>
          <p:nvPr/>
        </p:nvSpPr>
        <p:spPr>
          <a:xfrm>
            <a:off x="685800" y="4419720"/>
            <a:ext cx="7848360" cy="42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e62a49"/>
                </a:solidFill>
                <a:latin typeface="Times New Roman"/>
              </a:rPr>
              <a:t> </a:t>
            </a:r>
            <a:r>
              <a:rPr b="1" lang="en-US" sz="2200">
                <a:solidFill>
                  <a:srgbClr val="e62a49"/>
                </a:solidFill>
                <a:latin typeface="Times New Roman"/>
              </a:rPr>
              <a:t>Videos on which there were no detected objects</a:t>
            </a:r>
            <a:endParaRPr/>
          </a:p>
        </p:txBody>
      </p:sp>
      <p:pic>
        <p:nvPicPr>
          <p:cNvPr descr="" id="38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4876920"/>
            <a:ext cx="2819160" cy="685440"/>
          </a:xfrm>
          <a:prstGeom prst="rect">
            <a:avLst/>
          </a:prstGeom>
        </p:spPr>
      </p:pic>
      <p:sp>
        <p:nvSpPr>
          <p:cNvPr id="387" name="CustomShape 5"/>
          <p:cNvSpPr/>
          <p:nvPr/>
        </p:nvSpPr>
        <p:spPr>
          <a:xfrm>
            <a:off x="685800" y="2331360"/>
            <a:ext cx="8152920" cy="1035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200">
                <a:solidFill>
                  <a:srgbClr val="e62a49"/>
                </a:solidFill>
                <a:latin typeface="Times New Roman"/>
              </a:rPr>
              <a:t> </a:t>
            </a:r>
            <a:r>
              <a:rPr b="1" lang="en-US" sz="2200">
                <a:solidFill>
                  <a:srgbClr val="e62a49"/>
                </a:solidFill>
                <a:latin typeface="Times New Roman"/>
              </a:rPr>
              <a:t>Videos on which object detector detected at least one object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e62a49"/>
                </a:solidFill>
                <a:latin typeface="Times New Roman"/>
              </a:rPr>
              <a:t>(applying Naïve Bayes independence assumption between features given activity)</a:t>
            </a:r>
            <a:endParaRPr/>
          </a:p>
        </p:txBody>
      </p:sp>
      <p:pic>
        <p:nvPicPr>
          <p:cNvPr descr="" id="38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77160" y="3321720"/>
            <a:ext cx="4511880" cy="640080"/>
          </a:xfrm>
          <a:prstGeom prst="rect">
            <a:avLst/>
          </a:prstGeom>
        </p:spPr>
      </p:pic>
      <p:sp>
        <p:nvSpPr>
          <p:cNvPr id="389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E14151-0111-4181-A1D1-B1F1A191F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83" nodeType="tmRoot" restart="never">
          <p:childTnLst>
            <p:seq>
              <p:cTn dur="indefinite" id="384" nodeType="mainSeq">
                <p:childTnLst>
                  <p:par>
                    <p:cTn fill="hold" id="385">
                      <p:stCondLst>
                        <p:cond delay="indefinite"/>
                      </p:stCondLst>
                      <p:childTnLst>
                        <p:par>
                          <p:cTn fill="hold" id="386">
                            <p:stCondLst>
                              <p:cond delay="0"/>
                            </p:stCondLst>
                            <p:childTnLst>
                              <p:par>
                                <p:cTn fill="hold" id="3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9">
                      <p:stCondLst>
                        <p:cond delay="indefinite"/>
                      </p:stCondLst>
                      <p:childTnLst>
                        <p:par>
                          <p:cTn fill="hold" id="390">
                            <p:stCondLst>
                              <p:cond delay="0"/>
                            </p:stCondLst>
                            <p:childTnLst>
                              <p:par>
                                <p:cTn fill="hold" id="3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3">
                      <p:stCondLst>
                        <p:cond delay="indefinite"/>
                      </p:stCondLst>
                      <p:childTnLst>
                        <p:par>
                          <p:cTn fill="hold" id="394">
                            <p:stCondLst>
                              <p:cond delay="0"/>
                            </p:stCondLst>
                            <p:childTnLst>
                              <p:par>
                                <p:cTn fill="hold" id="3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91" name="CustomShape 2"/>
          <p:cNvSpPr/>
          <p:nvPr/>
        </p:nvSpPr>
        <p:spPr>
          <a:xfrm>
            <a:off x="457200" y="1522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Experimental Methodology</a:t>
            </a:r>
            <a:endParaRPr/>
          </a:p>
        </p:txBody>
      </p:sp>
      <p:sp>
        <p:nvSpPr>
          <p:cNvPr id="392" name="CustomShape 3"/>
          <p:cNvSpPr/>
          <p:nvPr/>
        </p:nvSpPr>
        <p:spPr>
          <a:xfrm>
            <a:off x="0" y="762120"/>
            <a:ext cx="9143640" cy="674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Ideally we would have trained detector for all objects, but because we just have 19 object detectors we included </a:t>
            </a:r>
            <a:r>
              <a:rPr lang="en-US" sz="1900">
                <a:solidFill>
                  <a:srgbClr val="800000"/>
                </a:solidFill>
                <a:latin typeface="Times New Roman"/>
              </a:rPr>
              <a:t>videos containing at least one of 19 objects </a:t>
            </a:r>
            <a:r>
              <a:rPr lang="en-US" sz="1900">
                <a:solidFill>
                  <a:srgbClr val="000000"/>
                </a:solidFill>
                <a:latin typeface="Times New Roman"/>
              </a:rPr>
              <a:t>in test set 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1900">
                <a:solidFill>
                  <a:srgbClr val="000000"/>
                </a:solidFill>
                <a:latin typeface="Times New Roman"/>
              </a:rPr>
              <a:t>(128 videos).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From the rest we discovered activity labels and found </a:t>
            </a:r>
            <a:r>
              <a:rPr lang="en-US" sz="1900">
                <a:solidFill>
                  <a:srgbClr val="800000"/>
                </a:solidFill>
                <a:latin typeface="Times New Roman"/>
              </a:rPr>
              <a:t>28 clusters in 1190 training video 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Training set is used to construct activity classifier based on video features.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800000"/>
                </a:solidFill>
                <a:latin typeface="Times New Roman"/>
              </a:rPr>
              <a:t>We do not use description of test videos</a:t>
            </a:r>
            <a:r>
              <a:rPr lang="en-US" sz="1900">
                <a:solidFill>
                  <a:srgbClr val="000000"/>
                </a:solidFill>
                <a:latin typeface="Times New Roman"/>
              </a:rPr>
              <a:t>, they are only used to obtain </a:t>
            </a:r>
            <a:r>
              <a:rPr lang="en-US" sz="1900">
                <a:solidFill>
                  <a:srgbClr val="800000"/>
                </a:solidFill>
                <a:latin typeface="Times New Roman"/>
              </a:rPr>
              <a:t>gold standard labels</a:t>
            </a:r>
            <a:r>
              <a:rPr lang="en-US" sz="1900">
                <a:solidFill>
                  <a:srgbClr val="000000"/>
                </a:solidFill>
                <a:latin typeface="Times New Roman"/>
              </a:rPr>
              <a:t> for calculating accuracy. For testing only the video is given as input and we obtain activity as output.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We run the object detectors on the test 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For activity-object correlation we compare all the methods: Windowing, POS tagging, Parsing and their types.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900">
                <a:solidFill>
                  <a:srgbClr val="000000"/>
                </a:solidFill>
                <a:latin typeface="Times New Roman"/>
              </a:rPr>
              <a:t>All the pieces are then combined in the final activity recognizer to obtain the predicted label.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1B1B1-C1C1-4141-8151-31E111E16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97" nodeType="tmRoot" restart="never">
          <p:childTnLst>
            <p:seq>
              <p:cTn dur="indefinite" id="398" nodeType="mainSeq">
                <p:childTnLst>
                  <p:par>
                    <p:cTn fill="hold" id="399">
                      <p:stCondLst>
                        <p:cond delay="indefinite"/>
                      </p:stCondLst>
                      <p:childTnLst>
                        <p:par>
                          <p:cTn fill="hold" id="400">
                            <p:stCondLst>
                              <p:cond delay="0"/>
                            </p:stCondLst>
                            <p:childTnLst>
                              <p:par>
                                <p:cTn fill="hold" id="4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7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90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5">
                      <p:stCondLst>
                        <p:cond delay="indefinite"/>
                      </p:stCondLst>
                      <p:childTnLst>
                        <p:par>
                          <p:cTn fill="hold" id="406">
                            <p:stCondLst>
                              <p:cond delay="0"/>
                            </p:stCondLst>
                            <p:childTnLst>
                              <p:par>
                                <p:cTn fill="hold" id="4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85" st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9">
                      <p:stCondLst>
                        <p:cond delay="indefinite"/>
                      </p:stCondLst>
                      <p:childTnLst>
                        <p:par>
                          <p:cTn fill="hold" id="410">
                            <p:stCondLst>
                              <p:cond delay="0"/>
                            </p:stCondLst>
                            <p:childTnLst>
                              <p:par>
                                <p:cTn fill="hold" id="4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66" st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3">
                      <p:stCondLst>
                        <p:cond delay="indefinite"/>
                      </p:stCondLst>
                      <p:childTnLst>
                        <p:par>
                          <p:cTn fill="hold" id="414">
                            <p:stCondLst>
                              <p:cond delay="0"/>
                            </p:stCondLst>
                            <p:childTnLst>
                              <p:par>
                                <p:cTn fill="hold" id="4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64" st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7">
                      <p:stCondLst>
                        <p:cond delay="indefinite"/>
                      </p:stCondLst>
                      <p:childTnLst>
                        <p:par>
                          <p:cTn fill="hold" id="418">
                            <p:stCondLst>
                              <p:cond delay="0"/>
                            </p:stCondLst>
                            <p:childTnLst>
                              <p:par>
                                <p:cTn fill="hold" id="4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10" st="5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1">
                      <p:stCondLst>
                        <p:cond delay="indefinite"/>
                      </p:stCondLst>
                      <p:childTnLst>
                        <p:par>
                          <p:cTn fill="hold" id="422">
                            <p:stCondLst>
                              <p:cond delay="0"/>
                            </p:stCondLst>
                            <p:childTnLst>
                              <p:par>
                                <p:cTn fill="hold" id="4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20" st="6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5">
                      <p:stCondLst>
                        <p:cond delay="indefinite"/>
                      </p:stCondLst>
                      <p:childTnLst>
                        <p:par>
                          <p:cTn fill="hold" id="426">
                            <p:stCondLst>
                              <p:cond delay="0"/>
                            </p:stCondLst>
                            <p:childTnLst>
                              <p:par>
                                <p:cTn fill="hold" id="4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19" st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143000" y="1199520"/>
            <a:ext cx="7162560" cy="47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500" u="sng">
                <a:solidFill>
                  <a:srgbClr val="000000"/>
                </a:solidFill>
                <a:latin typeface="Times New Roman"/>
              </a:rPr>
              <a:t>Final Results using Different Text Mining Methods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396" name="CustomShape 3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Experimental Evaluation</a:t>
            </a:r>
            <a:endParaRPr/>
          </a:p>
        </p:txBody>
      </p:sp>
      <p:graphicFrame>
        <p:nvGraphicFramePr>
          <p:cNvPr id="397" name="Chart 8"/>
          <p:cNvGraphicFramePr/>
          <p:nvPr/>
        </p:nvGraphicFramePr>
        <p:xfrm>
          <a:off x="457200" y="1981080"/>
          <a:ext cx="7695720" cy="433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8" name="CustomShape 4"/>
          <p:cNvSpPr/>
          <p:nvPr/>
        </p:nvSpPr>
        <p:spPr>
          <a:xfrm>
            <a:off x="5029200" y="6095880"/>
            <a:ext cx="12949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Accuracy</a:t>
            </a:r>
            <a:endParaRPr/>
          </a:p>
        </p:txBody>
      </p:sp>
      <p:sp>
        <p:nvSpPr>
          <p:cNvPr id="399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2171-F1C1-4121-B1D1-E1C10181D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590920" y="1600200"/>
            <a:ext cx="4038120" cy="47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500" u="sng">
                <a:solidFill>
                  <a:srgbClr val="000000"/>
                </a:solidFill>
                <a:latin typeface="Times New Roman"/>
              </a:rPr>
              <a:t>Result of System Ablations</a:t>
            </a: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02" name="CustomShape 3"/>
          <p:cNvSpPr/>
          <p:nvPr/>
        </p:nvSpPr>
        <p:spPr>
          <a:xfrm>
            <a:off x="457200" y="20880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Experimental Evaluation</a:t>
            </a:r>
            <a:endParaRPr/>
          </a:p>
        </p:txBody>
      </p:sp>
      <p:graphicFrame>
        <p:nvGraphicFramePr>
          <p:cNvPr id="403" name="Chart 6"/>
          <p:cNvGraphicFramePr/>
          <p:nvPr/>
        </p:nvGraphicFramePr>
        <p:xfrm>
          <a:off x="838080" y="2514600"/>
          <a:ext cx="723852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4" name="CustomShape 4"/>
          <p:cNvSpPr/>
          <p:nvPr/>
        </p:nvSpPr>
        <p:spPr>
          <a:xfrm>
            <a:off x="5638680" y="5181480"/>
            <a:ext cx="10663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Accuracy</a:t>
            </a:r>
            <a:endParaRPr/>
          </a:p>
        </p:txBody>
      </p:sp>
      <p:sp>
        <p:nvSpPr>
          <p:cNvPr id="405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9181-8111-4191-8141-B1F101312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07" name="CustomShape 2"/>
          <p:cNvSpPr/>
          <p:nvPr/>
        </p:nvSpPr>
        <p:spPr>
          <a:xfrm>
            <a:off x="457200" y="208800"/>
            <a:ext cx="8000640" cy="516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533520" y="1447920"/>
            <a:ext cx="7924320" cy="470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500" u="sng">
                <a:solidFill>
                  <a:srgbClr val="000099"/>
                </a:solidFill>
                <a:latin typeface="Times New Roman"/>
              </a:rPr>
              <a:t>Three important contributions: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Automatically discovering activity classes from Natural Language descriptions of videos.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Improve existing activity recognition systems using object context together with correlation between objects and activities.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Natural language processing techniques can be used to extract knowledge about correlation of objects and activities from general text.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D121-31F1-4141-9191-A14101914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429000" y="2666880"/>
            <a:ext cx="205704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Questions?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C1B101-41A1-41F1-81C1-7181E1218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0" y="2248920"/>
            <a:ext cx="9143640" cy="2223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We present a novel combination of standard activity classification, object recognition and text mining to learn effective activity recognizers which does not require any manual labeling of training videos and uses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“</a:t>
            </a:r>
            <a:r>
              <a:rPr i="1" lang="en-US" sz="2800">
                <a:solidFill>
                  <a:srgbClr val="000000"/>
                </a:solidFill>
                <a:latin typeface="Times New Roman"/>
              </a:rPr>
              <a:t>world knowledge” to improve existing systems.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14" name="CustomShape 3"/>
          <p:cNvSpPr/>
          <p:nvPr/>
        </p:nvSpPr>
        <p:spPr>
          <a:xfrm>
            <a:off x="457200" y="177840"/>
            <a:ext cx="8000640" cy="501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Abstract</a:t>
            </a:r>
            <a:endParaRPr/>
          </a:p>
        </p:txBody>
      </p:sp>
      <p:sp>
        <p:nvSpPr>
          <p:cNvPr id="41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114151-3101-4181-9181-51B171C1C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9143640" cy="9903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59" name="CustomShape 2"/>
          <p:cNvSpPr/>
          <p:nvPr/>
        </p:nvSpPr>
        <p:spPr>
          <a:xfrm>
            <a:off x="457200" y="190440"/>
            <a:ext cx="8000640" cy="54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</a:rPr>
              <a:t>What has been done so far?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304920" y="1383120"/>
            <a:ext cx="8610120" cy="662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There has been a lot of recent work in activity recognition: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a10000"/>
                </a:solidFill>
                <a:latin typeface="Times New Roman"/>
              </a:rPr>
              <a:t>Pre defined set of activities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are used and recognition is treated as a classification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Scene context and Object context in the video is used and </a:t>
            </a:r>
            <a:r>
              <a:rPr lang="en-US" sz="2400">
                <a:solidFill>
                  <a:srgbClr val="a10000"/>
                </a:solidFill>
                <a:latin typeface="Times New Roman"/>
              </a:rPr>
              <a:t>correlation between the context and activities are generally predefined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Text associated with the video in the form of </a:t>
            </a:r>
            <a:r>
              <a:rPr lang="en-US" sz="2400">
                <a:solidFill>
                  <a:srgbClr val="a10000"/>
                </a:solidFill>
                <a:latin typeface="Times New Roman"/>
              </a:rPr>
              <a:t>scripts or captions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are used as </a:t>
            </a:r>
            <a:r>
              <a:rPr lang="en-US" sz="2400">
                <a:solidFill>
                  <a:srgbClr val="a10000"/>
                </a:solidFill>
                <a:latin typeface="Times New Roman"/>
              </a:rPr>
              <a:t>“bag of words”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to improve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41A121-8101-4151-9191-61E19151E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56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87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05" st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417" name="CustomShape 2"/>
          <p:cNvSpPr/>
          <p:nvPr/>
        </p:nvSpPr>
        <p:spPr>
          <a:xfrm>
            <a:off x="457200" y="133560"/>
            <a:ext cx="8000640" cy="501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Related Work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0" y="914400"/>
            <a:ext cx="9143640" cy="6170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>
                <a:solidFill>
                  <a:srgbClr val="c00000"/>
                </a:solidFill>
                <a:latin typeface="Times New Roman"/>
              </a:rPr>
              <a:t>There has been a lot of recent work in video activity recognition.: </a:t>
            </a:r>
            <a:r>
              <a:rPr b="1" i="1" lang="en-US" sz="2100">
                <a:solidFill>
                  <a:srgbClr val="000099"/>
                </a:solidFill>
                <a:latin typeface="Times New Roman"/>
              </a:rPr>
              <a:t>Malik et al.(2003), Laptev et al.(2004)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They all have defined set of activities, we automatically discover the set of activities from textual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>
                <a:solidFill>
                  <a:srgbClr val="c00000"/>
                </a:solidFill>
                <a:latin typeface="Times New Roman"/>
              </a:rPr>
              <a:t>Work on context information to aid activity recognition: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Scene context: </a:t>
            </a:r>
            <a:r>
              <a:rPr b="1" i="1" lang="en-US" sz="2100">
                <a:solidFill>
                  <a:srgbClr val="000099"/>
                </a:solidFill>
                <a:latin typeface="Times New Roman"/>
              </a:rPr>
              <a:t>Laptev et al (2009)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Object context: </a:t>
            </a:r>
            <a:r>
              <a:rPr b="1" i="1" lang="en-US" sz="2100">
                <a:solidFill>
                  <a:srgbClr val="000099"/>
                </a:solidFill>
                <a:latin typeface="Times New Roman"/>
              </a:rPr>
              <a:t>Davis et al (2007), Aggarwal et al.(2007), Rehg et al.(2007)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Most have constraint set of activities, we address diverse set of activities in real world YouTube videos.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>
                <a:solidFill>
                  <a:srgbClr val="c00000"/>
                </a:solidFill>
                <a:latin typeface="Times New Roman"/>
              </a:rPr>
              <a:t>Work using text associated with video in form of scripts or closed captions: </a:t>
            </a:r>
            <a:r>
              <a:rPr b="1" i="1" lang="en-US" sz="2100">
                <a:solidFill>
                  <a:srgbClr val="000099"/>
                </a:solidFill>
                <a:latin typeface="Times New Roman"/>
              </a:rPr>
              <a:t>Everingham et al.(2006), Laptev et al.(2007), Gupta et al.(2010)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We use large text corpus to automatically extract correlation between activities and objects.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100">
                <a:solidFill>
                  <a:srgbClr val="000000"/>
                </a:solidFill>
                <a:latin typeface="Times New Roman"/>
              </a:rPr>
              <a:t>We display the advantage of deeper natural language processing specifically parsing to mine general knowledge connecting activities and objects.</a:t>
            </a:r>
            <a:endParaRPr/>
          </a:p>
        </p:txBody>
      </p:sp>
      <p:sp>
        <p:nvSpPr>
          <p:cNvPr id="41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8111-0021-4141-8151-11A1D1C12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29" nodeType="tmRoot" restart="never">
          <p:childTnLst>
            <p:seq>
              <p:cTn dur="indefinite" id="430" nodeType="mainSeq">
                <p:childTnLst>
                  <p:par>
                    <p:cTn fill="hold" id="431">
                      <p:stCondLst>
                        <p:cond delay="indefinite"/>
                      </p:stCondLst>
                      <p:childTnLst>
                        <p:par>
                          <p:cTn fill="hold" id="432">
                            <p:stCondLst>
                              <p:cond delay="0"/>
                            </p:stCondLst>
                            <p:childTnLst>
                              <p:par>
                                <p:cTn fill="hold" id="4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0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26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7">
                      <p:stCondLst>
                        <p:cond delay="indefinite"/>
                      </p:stCondLst>
                      <p:childTnLst>
                        <p:par>
                          <p:cTn fill="hold" id="438">
                            <p:stCondLst>
                              <p:cond delay="0"/>
                            </p:stCondLst>
                            <p:childTnLst>
                              <p:par>
                                <p:cTn fill="hold" id="4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85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21" st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99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07" st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7">
                      <p:stCondLst>
                        <p:cond delay="indefinite"/>
                      </p:stCondLst>
                      <p:childTnLst>
                        <p:par>
                          <p:cTn fill="hold" id="448">
                            <p:stCondLst>
                              <p:cond delay="0"/>
                            </p:stCondLst>
                            <p:childTnLst>
                              <p:par>
                                <p:cTn fill="hold" id="4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51" st="5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746" st="6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892" st="7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63" name="CustomShape 2"/>
          <p:cNvSpPr/>
          <p:nvPr/>
        </p:nvSpPr>
        <p:spPr>
          <a:xfrm>
            <a:off x="457200" y="175680"/>
            <a:ext cx="8000640" cy="54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3000">
                <a:solidFill>
                  <a:srgbClr val="ffffff"/>
                </a:solidFill>
                <a:latin typeface="Times New Roman"/>
              </a:rPr>
              <a:t>Our Work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380880" y="1371600"/>
            <a:ext cx="8610120" cy="542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a10000"/>
                </a:solidFill>
                <a:latin typeface="Times New Roman"/>
              </a:rPr>
              <a:t>Automatically discover activities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from video descriptions because we use real world YouTube dataset with unconstrained set of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Integrate </a:t>
            </a:r>
            <a:r>
              <a:rPr lang="en-US" sz="2500">
                <a:solidFill>
                  <a:srgbClr val="a10000"/>
                </a:solidFill>
                <a:latin typeface="Times New Roman"/>
              </a:rPr>
              <a:t>video features and object context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in video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US" sz="2500">
                <a:solidFill>
                  <a:srgbClr val="a10000"/>
                </a:solidFill>
                <a:latin typeface="Times New Roman"/>
              </a:rPr>
              <a:t>general large text corpus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to automatically find correlation between activities and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US" sz="2500">
                <a:solidFill>
                  <a:srgbClr val="a10000"/>
                </a:solidFill>
                <a:latin typeface="Times New Roman"/>
              </a:rPr>
              <a:t>deeper natural language processing techniques </a:t>
            </a:r>
            <a:r>
              <a:rPr lang="en-US" sz="2500">
                <a:solidFill>
                  <a:srgbClr val="000000"/>
                </a:solidFill>
                <a:latin typeface="Times New Roman"/>
              </a:rPr>
              <a:t>to improve results over “bag of words” methodology.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215161-D1E1-4111-B101-C1A181717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>
                <p:childTnLst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3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91" st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87" st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90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1143000"/>
            <a:ext cx="2129040" cy="1703160"/>
          </a:xfrm>
          <a:prstGeom prst="rect">
            <a:avLst/>
          </a:prstGeom>
        </p:spPr>
      </p:pic>
      <p:sp>
        <p:nvSpPr>
          <p:cNvPr id="67" name="CustomShape 1"/>
          <p:cNvSpPr/>
          <p:nvPr/>
        </p:nvSpPr>
        <p:spPr>
          <a:xfrm>
            <a:off x="76320" y="2958840"/>
            <a:ext cx="2129040" cy="109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young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ritualistically.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An indian woman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traditional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. </a:t>
            </a:r>
            <a:endParaRPr/>
          </a:p>
        </p:txBody>
      </p:sp>
      <p:pic>
        <p:nvPicPr>
          <p:cNvPr descr="" id="6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20640" y="1161000"/>
            <a:ext cx="2205000" cy="1669320"/>
          </a:xfrm>
          <a:prstGeom prst="rect">
            <a:avLst/>
          </a:prstGeom>
        </p:spPr>
      </p:pic>
      <p:sp>
        <p:nvSpPr>
          <p:cNvPr id="69" name="CustomShape 2"/>
          <p:cNvSpPr/>
          <p:nvPr/>
        </p:nvSpPr>
        <p:spPr>
          <a:xfrm>
            <a:off x="2420640" y="2940840"/>
            <a:ext cx="2205000" cy="927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cutting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 in half lengthwise using scissors.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cuts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piece of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the piece of paper.</a:t>
            </a:r>
            <a:endParaRPr/>
          </a:p>
        </p:txBody>
      </p:sp>
      <p:pic>
        <p:nvPicPr>
          <p:cNvPr descr="" id="7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64960" y="1161000"/>
            <a:ext cx="2104920" cy="1661040"/>
          </a:xfrm>
          <a:prstGeom prst="rect">
            <a:avLst/>
          </a:prstGeom>
        </p:spPr>
      </p:pic>
      <p:sp>
        <p:nvSpPr>
          <p:cNvPr id="71" name="CustomShape 3"/>
          <p:cNvSpPr/>
          <p:nvPr/>
        </p:nvSpPr>
        <p:spPr>
          <a:xfrm>
            <a:off x="4764960" y="2940840"/>
            <a:ext cx="2104920" cy="1262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horse on a trail.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a horse.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woman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rides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a horse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Horse is being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ridden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by a woman</a:t>
            </a:r>
            <a:endParaRPr/>
          </a:p>
        </p:txBody>
      </p:sp>
      <p:pic>
        <p:nvPicPr>
          <p:cNvPr descr="" id="72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962400" y="1161000"/>
            <a:ext cx="2104920" cy="1698840"/>
          </a:xfrm>
          <a:prstGeom prst="rect">
            <a:avLst/>
          </a:prstGeom>
        </p:spPr>
      </p:pic>
      <p:sp>
        <p:nvSpPr>
          <p:cNvPr id="73" name="CustomShape 4"/>
          <p:cNvSpPr/>
          <p:nvPr/>
        </p:nvSpPr>
        <p:spPr>
          <a:xfrm>
            <a:off x="6962400" y="2938320"/>
            <a:ext cx="2104920" cy="1262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latin typeface="Times New Roman"/>
              </a:rPr>
              <a:t>A group of young girls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 stage.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A group of girls perform a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dance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 onstage.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Kids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small girls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ff0000"/>
                </a:solidFill>
                <a:latin typeface="Times New Roman"/>
              </a:rPr>
              <a:t>few girls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dancing.</a:t>
            </a:r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152280" y="4343400"/>
            <a:ext cx="9524520" cy="277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Data Collected through Mechanical Turk by Chen et al. (2011)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1,970 YouTube Video Clips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85k English Language Descriptions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YouTube videos submitted by workers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Short (usually less than 10 seconds)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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Single, unambiguous action/event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" name="CustomShape 6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76" name="CustomShape 7"/>
          <p:cNvSpPr/>
          <p:nvPr/>
        </p:nvSpPr>
        <p:spPr>
          <a:xfrm>
            <a:off x="457200" y="102960"/>
            <a:ext cx="8000640" cy="501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700">
                <a:solidFill>
                  <a:srgbClr val="ffffff"/>
                </a:solidFill>
                <a:latin typeface="Times New Roman"/>
              </a:rPr>
              <a:t>Data Set</a:t>
            </a:r>
            <a:endParaRPr/>
          </a:p>
        </p:txBody>
      </p:sp>
      <p:sp>
        <p:nvSpPr>
          <p:cNvPr id="77" name="TextShape 8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3181-2121-4151-81A1-41C1D1C12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79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81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8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85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8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87" name="CustomShape 7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9" name="CustomShape 9"/>
          <p:cNvSpPr/>
          <p:nvPr/>
        </p:nvSpPr>
        <p:spPr>
          <a:xfrm>
            <a:off x="5410080" y="2057400"/>
            <a:ext cx="1447560" cy="11426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90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2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3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4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95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6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7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98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99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20"/>
          <p:cNvSpPr/>
          <p:nvPr/>
        </p:nvSpPr>
        <p:spPr>
          <a:xfrm>
            <a:off x="2362320" y="838080"/>
            <a:ext cx="5028840" cy="2514240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1" name="CustomShape 21"/>
          <p:cNvSpPr/>
          <p:nvPr/>
        </p:nvSpPr>
        <p:spPr>
          <a:xfrm>
            <a:off x="2590920" y="3581280"/>
            <a:ext cx="5181120" cy="2895120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2" name="CustomShape 22"/>
          <p:cNvSpPr/>
          <p:nvPr/>
        </p:nvSpPr>
        <p:spPr>
          <a:xfrm>
            <a:off x="2362320" y="838080"/>
            <a:ext cx="1828440" cy="28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ff0000"/>
                </a:solidFill>
                <a:latin typeface="Times New Roman"/>
              </a:rPr>
              <a:t>using video features</a:t>
            </a:r>
            <a:endParaRPr/>
          </a:p>
        </p:txBody>
      </p:sp>
      <p:sp>
        <p:nvSpPr>
          <p:cNvPr id="103" name="CustomShape 23"/>
          <p:cNvSpPr/>
          <p:nvPr/>
        </p:nvSpPr>
        <p:spPr>
          <a:xfrm>
            <a:off x="2590920" y="6172200"/>
            <a:ext cx="1828440" cy="28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300">
                <a:solidFill>
                  <a:srgbClr val="ff0000"/>
                </a:solidFill>
                <a:latin typeface="Times New Roman"/>
              </a:rPr>
              <a:t>using object features</a:t>
            </a:r>
            <a:endParaRPr/>
          </a:p>
        </p:txBody>
      </p:sp>
      <p:sp>
        <p:nvSpPr>
          <p:cNvPr id="104" name="CustomShape 24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5" name="TextShape 2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91D1-81D1-4111-8141-C1C1D1117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dur="indefinite" id="68" nodeType="mainSeq">
                <p:childTnLst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>
                      <p:stCondLst>
                        <p:cond delay="indefinite"/>
                      </p:stCondLst>
                      <p:childTnLst>
                        <p:par>
                          <p:cTn fill="hold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107" name="CustomShape 2"/>
          <p:cNvSpPr/>
          <p:nvPr/>
        </p:nvSpPr>
        <p:spPr>
          <a:xfrm>
            <a:off x="457200" y="173880"/>
            <a:ext cx="800064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Overall Activity Recognizer</a:t>
            </a:r>
            <a:endParaRPr/>
          </a:p>
        </p:txBody>
      </p:sp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2743200"/>
            <a:ext cx="1942920" cy="1294920"/>
          </a:xfrm>
          <a:prstGeom prst="rect">
            <a:avLst/>
          </a:prstGeom>
        </p:spPr>
      </p:pic>
      <p:sp>
        <p:nvSpPr>
          <p:cNvPr id="109" name="CustomShape 3"/>
          <p:cNvSpPr/>
          <p:nvPr/>
        </p:nvSpPr>
        <p:spPr>
          <a:xfrm>
            <a:off x="1978200" y="3022200"/>
            <a:ext cx="806760" cy="2419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0" name="CustomShape 4"/>
          <p:cNvSpPr/>
          <p:nvPr/>
        </p:nvSpPr>
        <p:spPr>
          <a:xfrm>
            <a:off x="2064600" y="3505320"/>
            <a:ext cx="734400" cy="21708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1" name="CustomShape 5"/>
          <p:cNvSpPr/>
          <p:nvPr/>
        </p:nvSpPr>
        <p:spPr>
          <a:xfrm>
            <a:off x="2819520" y="1219320"/>
            <a:ext cx="1752120" cy="5331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Video Feature Extractor</a:t>
            </a:r>
            <a:endParaRPr/>
          </a:p>
        </p:txBody>
      </p:sp>
      <p:pic>
        <p:nvPicPr>
          <p:cNvPr descr="" id="1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057400"/>
            <a:ext cx="1752120" cy="1066320"/>
          </a:xfrm>
          <a:prstGeom prst="rect">
            <a:avLst/>
          </a:prstGeom>
        </p:spPr>
      </p:pic>
      <p:sp>
        <p:nvSpPr>
          <p:cNvPr id="113" name="CustomShape 6"/>
          <p:cNvSpPr/>
          <p:nvPr/>
        </p:nvSpPr>
        <p:spPr>
          <a:xfrm>
            <a:off x="3581280" y="1828800"/>
            <a:ext cx="2282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11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200" y="3657600"/>
            <a:ext cx="1752120" cy="1066320"/>
          </a:xfrm>
          <a:prstGeom prst="rect">
            <a:avLst/>
          </a:prstGeom>
        </p:spPr>
      </p:pic>
      <p:sp>
        <p:nvSpPr>
          <p:cNvPr id="115" name="CustomShape 7"/>
          <p:cNvSpPr/>
          <p:nvPr/>
        </p:nvSpPr>
        <p:spPr>
          <a:xfrm>
            <a:off x="3124080" y="5105520"/>
            <a:ext cx="1218960" cy="91404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Pre-Trained Object Detectors 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3581280" y="472428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17" name="CustomShape 9"/>
          <p:cNvSpPr/>
          <p:nvPr/>
        </p:nvSpPr>
        <p:spPr>
          <a:xfrm>
            <a:off x="5334120" y="2133720"/>
            <a:ext cx="1523520" cy="1142640"/>
          </a:xfrm>
          <a:prstGeom prst="rect">
            <a:avLst/>
          </a:prstGeom>
          <a:solidFill>
            <a:srgbClr val="b7dee8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Activity Recognizer using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Video Features</a:t>
            </a:r>
            <a:endParaRPr/>
          </a:p>
        </p:txBody>
      </p:sp>
      <p:sp>
        <p:nvSpPr>
          <p:cNvPr id="118" name="CustomShape 10"/>
          <p:cNvSpPr/>
          <p:nvPr/>
        </p:nvSpPr>
        <p:spPr>
          <a:xfrm>
            <a:off x="5410080" y="5410080"/>
            <a:ext cx="1599840" cy="3805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119" name="CustomShape 11"/>
          <p:cNvSpPr/>
          <p:nvPr/>
        </p:nvSpPr>
        <p:spPr>
          <a:xfrm>
            <a:off x="6095880" y="5029200"/>
            <a:ext cx="228240" cy="30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0" name="CustomShape 12"/>
          <p:cNvSpPr/>
          <p:nvPr/>
        </p:nvSpPr>
        <p:spPr>
          <a:xfrm>
            <a:off x="4572000" y="4191120"/>
            <a:ext cx="76176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1" name="CustomShape 13"/>
          <p:cNvSpPr/>
          <p:nvPr/>
        </p:nvSpPr>
        <p:spPr>
          <a:xfrm>
            <a:off x="4648320" y="2438280"/>
            <a:ext cx="6854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2" name="CustomShape 14"/>
          <p:cNvSpPr/>
          <p:nvPr/>
        </p:nvSpPr>
        <p:spPr>
          <a:xfrm>
            <a:off x="7924680" y="3200400"/>
            <a:ext cx="1066320" cy="68544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Predicted Activity</a:t>
            </a:r>
            <a:endParaRPr/>
          </a:p>
        </p:txBody>
      </p:sp>
      <p:sp>
        <p:nvSpPr>
          <p:cNvPr id="123" name="CustomShape 15"/>
          <p:cNvSpPr/>
          <p:nvPr/>
        </p:nvSpPr>
        <p:spPr>
          <a:xfrm>
            <a:off x="7920360" y="3328560"/>
            <a:ext cx="277200" cy="1107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4" name="CustomShape 16"/>
          <p:cNvSpPr/>
          <p:nvPr/>
        </p:nvSpPr>
        <p:spPr>
          <a:xfrm>
            <a:off x="7010280" y="4189680"/>
            <a:ext cx="947160" cy="2653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5" name="CustomShape 17"/>
          <p:cNvSpPr/>
          <p:nvPr/>
        </p:nvSpPr>
        <p:spPr>
          <a:xfrm>
            <a:off x="5410080" y="3886200"/>
            <a:ext cx="1599840" cy="1066320"/>
          </a:xfrm>
          <a:prstGeom prst="rect">
            <a:avLst/>
          </a:prstGeom>
          <a:solidFill>
            <a:srgbClr val="b7dee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Activity Recognizer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using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Object Features</a:t>
            </a:r>
            <a:endParaRPr/>
          </a:p>
        </p:txBody>
      </p:sp>
      <p:sp>
        <p:nvSpPr>
          <p:cNvPr id="126" name="CustomShape 18"/>
          <p:cNvSpPr/>
          <p:nvPr/>
        </p:nvSpPr>
        <p:spPr>
          <a:xfrm>
            <a:off x="5257800" y="1219320"/>
            <a:ext cx="1828440" cy="380520"/>
          </a:xfrm>
          <a:prstGeom prst="rect">
            <a:avLst/>
          </a:prstGeom>
          <a:solidFill>
            <a:srgbClr val="b7dee8"/>
          </a:solidFill>
          <a:ln w="381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0000"/>
                </a:solidFill>
                <a:latin typeface="Times New Roman"/>
              </a:rPr>
              <a:t>Training Input</a:t>
            </a:r>
            <a:endParaRPr/>
          </a:p>
        </p:txBody>
      </p:sp>
      <p:sp>
        <p:nvSpPr>
          <p:cNvPr id="127" name="CustomShape 19"/>
          <p:cNvSpPr/>
          <p:nvPr/>
        </p:nvSpPr>
        <p:spPr>
          <a:xfrm>
            <a:off x="6019920" y="1676520"/>
            <a:ext cx="228240" cy="3805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8" name="CustomShape 20"/>
          <p:cNvSpPr/>
          <p:nvPr/>
        </p:nvSpPr>
        <p:spPr>
          <a:xfrm>
            <a:off x="4724280" y="1371600"/>
            <a:ext cx="456840" cy="228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E1E121-91C1-4191-9131-F1C171118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362320" y="2666880"/>
            <a:ext cx="380520" cy="255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b9cde5"/>
          </a:solidFill>
          <a:ln w="25560">
            <a:solidFill>
              <a:srgbClr val="000000"/>
            </a:solidFill>
            <a:round/>
          </a:ln>
        </p:spPr>
      </p:sp>
      <p:sp>
        <p:nvSpPr>
          <p:cNvPr id="131" name="CustomShape 2"/>
          <p:cNvSpPr/>
          <p:nvPr/>
        </p:nvSpPr>
        <p:spPr>
          <a:xfrm>
            <a:off x="6060960" y="3447000"/>
            <a:ext cx="841320" cy="31860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b9cde5"/>
          </a:solidFill>
          <a:ln w="25560">
            <a:solidFill>
              <a:srgbClr val="000000"/>
            </a:solidFill>
            <a:round/>
          </a:ln>
        </p:spPr>
      </p:sp>
      <p:pic>
        <p:nvPicPr>
          <p:cNvPr descr="" id="13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581280" y="1680480"/>
            <a:ext cx="1599840" cy="1089360"/>
          </a:xfrm>
          <a:prstGeom prst="rect">
            <a:avLst/>
          </a:prstGeom>
        </p:spPr>
      </p:pic>
      <p:pic>
        <p:nvPicPr>
          <p:cNvPr descr="" id="13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2846520"/>
            <a:ext cx="1523520" cy="1066320"/>
          </a:xfrm>
          <a:prstGeom prst="rect">
            <a:avLst/>
          </a:prstGeom>
        </p:spPr>
      </p:pic>
      <p:sp>
        <p:nvSpPr>
          <p:cNvPr id="134" name="CustomShape 3"/>
          <p:cNvSpPr/>
          <p:nvPr/>
        </p:nvSpPr>
        <p:spPr>
          <a:xfrm>
            <a:off x="3657600" y="3913200"/>
            <a:ext cx="1447560" cy="349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Times New Roman"/>
              </a:rPr>
              <a:t>STIP features</a:t>
            </a:r>
            <a:endParaRPr/>
          </a:p>
        </p:txBody>
      </p:sp>
      <p:pic>
        <p:nvPicPr>
          <p:cNvPr descr="" id="135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720" y="2846520"/>
            <a:ext cx="1447560" cy="1066320"/>
          </a:xfrm>
          <a:prstGeom prst="rect">
            <a:avLst/>
          </a:prstGeom>
        </p:spPr>
      </p:pic>
      <p:sp>
        <p:nvSpPr>
          <p:cNvPr id="136" name="CustomShape 4"/>
          <p:cNvSpPr/>
          <p:nvPr/>
        </p:nvSpPr>
        <p:spPr>
          <a:xfrm>
            <a:off x="2286000" y="4952880"/>
            <a:ext cx="914040" cy="2552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b9cde5"/>
          </a:solidFill>
          <a:ln w="25560">
            <a:solidFill>
              <a:srgbClr val="000000"/>
            </a:solidFill>
            <a:round/>
          </a:ln>
        </p:spPr>
      </p:sp>
      <p:sp>
        <p:nvSpPr>
          <p:cNvPr id="137" name="CustomShape 5"/>
          <p:cNvSpPr/>
          <p:nvPr/>
        </p:nvSpPr>
        <p:spPr>
          <a:xfrm>
            <a:off x="3505320" y="4599000"/>
            <a:ext cx="1599840" cy="1066320"/>
          </a:xfrm>
          <a:prstGeom prst="rect">
            <a:avLst/>
          </a:prstGeom>
          <a:solidFill>
            <a:srgbClr val="ccc1da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ride, walk, run, move, race</a:t>
            </a:r>
            <a:endParaRPr/>
          </a:p>
        </p:txBody>
      </p:sp>
      <p:sp>
        <p:nvSpPr>
          <p:cNvPr id="138" name="CustomShape 6"/>
          <p:cNvSpPr/>
          <p:nvPr/>
        </p:nvSpPr>
        <p:spPr>
          <a:xfrm>
            <a:off x="304920" y="4522680"/>
            <a:ext cx="1828440" cy="1094760"/>
          </a:xfrm>
          <a:prstGeom prst="rect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horse in a beach.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on a horse.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A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riding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on a horse.</a:t>
            </a:r>
            <a:endParaRPr/>
          </a:p>
        </p:txBody>
      </p:sp>
      <p:sp>
        <p:nvSpPr>
          <p:cNvPr id="139" name="CustomShape 7"/>
          <p:cNvSpPr/>
          <p:nvPr/>
        </p:nvSpPr>
        <p:spPr>
          <a:xfrm>
            <a:off x="457200" y="3559320"/>
            <a:ext cx="1752120" cy="349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Times New Roman"/>
              </a:rPr>
              <a:t>Training Video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457200" y="5665680"/>
            <a:ext cx="1599840" cy="349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Times New Roman"/>
              </a:rPr>
              <a:t>NL description</a:t>
            </a: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3581280" y="5742000"/>
            <a:ext cx="1523520" cy="60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7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1700">
                <a:solidFill>
                  <a:srgbClr val="000000"/>
                </a:solidFill>
                <a:latin typeface="Times New Roman"/>
              </a:rPr>
              <a:t>Discovered Activity Label</a:t>
            </a:r>
            <a:endParaRPr/>
          </a:p>
        </p:txBody>
      </p:sp>
      <p:sp>
        <p:nvSpPr>
          <p:cNvPr id="142" name="CustomShape 10"/>
          <p:cNvSpPr/>
          <p:nvPr/>
        </p:nvSpPr>
        <p:spPr>
          <a:xfrm>
            <a:off x="5486400" y="4956840"/>
            <a:ext cx="1108440" cy="31572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b9cde5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1"/>
          <p:cNvSpPr/>
          <p:nvPr/>
        </p:nvSpPr>
        <p:spPr>
          <a:xfrm>
            <a:off x="7010280" y="3456000"/>
            <a:ext cx="1828440" cy="1752120"/>
          </a:xfrm>
          <a:prstGeom prst="rect">
            <a:avLst>
              <a:gd fmla="val 16667" name="adj"/>
            </a:avLst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Classifier Trained on input features as STIP features and classes as activity cluster labels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4" name="CustomShape 1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145" name="CustomShape 13"/>
          <p:cNvSpPr/>
          <p:nvPr/>
        </p:nvSpPr>
        <p:spPr>
          <a:xfrm>
            <a:off x="457200" y="102960"/>
            <a:ext cx="8000640" cy="4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Activity Recognizer using Video Features</a:t>
            </a:r>
            <a:endParaRPr/>
          </a:p>
        </p:txBody>
      </p:sp>
      <p:pic>
        <p:nvPicPr>
          <p:cNvPr descr="" id="146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4920" y="2133720"/>
            <a:ext cx="1828440" cy="1371240"/>
          </a:xfrm>
          <a:prstGeom prst="rect">
            <a:avLst/>
          </a:prstGeom>
        </p:spPr>
      </p:pic>
      <p:sp>
        <p:nvSpPr>
          <p:cNvPr id="147" name="TextShape 1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A141-11C1-4121-9191-A15141B10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33" nodeType="tmRoot" restart="never">
          <p:childTnLst>
            <p:seq>
              <p:cTn dur="indefinite" id="134" nodeType="mainSeq">
                <p:childTnLst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990720"/>
            <a:ext cx="2133360" cy="1413000"/>
          </a:xfrm>
          <a:prstGeom prst="rect">
            <a:avLst/>
          </a:prstGeom>
        </p:spPr>
      </p:pic>
      <p:pic>
        <p:nvPicPr>
          <p:cNvPr descr="" id="14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990720"/>
            <a:ext cx="2133360" cy="1413000"/>
          </a:xfrm>
          <a:prstGeom prst="rect">
            <a:avLst/>
          </a:prstGeom>
        </p:spPr>
      </p:pic>
      <p:sp>
        <p:nvSpPr>
          <p:cNvPr id="150" name="CustomShape 1"/>
          <p:cNvSpPr/>
          <p:nvPr/>
        </p:nvSpPr>
        <p:spPr>
          <a:xfrm>
            <a:off x="7543800" y="1697400"/>
            <a:ext cx="1676160" cy="638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r>
              <a:rPr lang="en-US">
                <a:solidFill>
                  <a:srgbClr val="000000"/>
                </a:solidFill>
                <a:latin typeface="Calibri"/>
              </a:rPr>
              <a:t>.Video Clips</a:t>
            </a:r>
            <a:endParaRPr/>
          </a:p>
        </p:txBody>
      </p:sp>
      <p:pic>
        <p:nvPicPr>
          <p:cNvPr descr="" id="15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320" y="990720"/>
            <a:ext cx="2209320" cy="1413000"/>
          </a:xfrm>
          <a:prstGeom prst="rect">
            <a:avLst/>
          </a:prstGeom>
        </p:spPr>
      </p:pic>
      <p:sp>
        <p:nvSpPr>
          <p:cNvPr id="152" name="CustomShape 2"/>
          <p:cNvSpPr/>
          <p:nvPr/>
        </p:nvSpPr>
        <p:spPr>
          <a:xfrm>
            <a:off x="76320" y="4382640"/>
            <a:ext cx="83772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play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2895480" y="4382640"/>
            <a:ext cx="9903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dance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4952880" y="4382640"/>
            <a:ext cx="7617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cut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934320" y="2983320"/>
            <a:ext cx="236196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r>
              <a:rPr lang="en-US">
                <a:solidFill>
                  <a:srgbClr val="000000"/>
                </a:solidFill>
                <a:latin typeface="Calibri"/>
              </a:rPr>
              <a:t>. NL Descriptions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848720" y="4312080"/>
            <a:ext cx="1294920" cy="912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.… 265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Verb Labels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5791320" y="4382640"/>
            <a:ext cx="83772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chop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705720" y="4382640"/>
            <a:ext cx="83772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slice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3962520" y="4382640"/>
            <a:ext cx="91404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jump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990720" y="4382640"/>
            <a:ext cx="9903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throw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2057400" y="4382640"/>
            <a:ext cx="7617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hit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6320" y="5160240"/>
            <a:ext cx="83772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play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71800" y="5160240"/>
            <a:ext cx="9903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dance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4038480" y="5160240"/>
            <a:ext cx="91404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jump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1066680" y="5160240"/>
            <a:ext cx="9903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throw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2133720" y="5160240"/>
            <a:ext cx="76176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hit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6320" y="5866920"/>
            <a:ext cx="83772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play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1219320" y="5866920"/>
            <a:ext cx="1599840" cy="423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throw, hit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7848720" y="5160240"/>
            <a:ext cx="1294920" cy="146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Hierarchical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304920" y="6495840"/>
            <a:ext cx="7086240" cy="285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play # throw # hit # dance # jump # cut # chop # slice # …..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2438280" y="2514600"/>
            <a:ext cx="213336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girl is dancing.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young woman is dancing ritualistically.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Indian women are dancing in traditional costumes.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Indian women dancing for a crowd.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The ladies are dancing outside. 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228600" y="2514600"/>
            <a:ext cx="213336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puppy is playing in a tub of water.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is playing with water in a small tub.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is sitting in a basin of water and playing with the water.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sits and plays in a tub of water.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648320" y="2514600"/>
            <a:ext cx="2209320" cy="1763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 cutting a piece of paper in half lengthwise using scissors.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cuts a piece of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 cutting a piece of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 cutting a paper by scissor.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guy cuts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person doing something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228600" y="2514600"/>
            <a:ext cx="213336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puppy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playing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in a tub of water.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playing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with water in a small tub.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is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 sitting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in a basin of water and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playing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with the water.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dog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sits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plays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in a tub of water.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2438280" y="2514600"/>
            <a:ext cx="2133360" cy="159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girl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young woman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ritualistically.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Indian women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in traditional costumes.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Indian women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for a crowd.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The ladies are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dancing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outside. 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4648320" y="2514600"/>
            <a:ext cx="2209320" cy="1763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cutting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a piece of paper in half lengthwise using scissors.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cuts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a piece of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cutting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a piece of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man is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 cutting 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a paper by scissor.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guy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cuts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paper.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Times New Roman"/>
              </a:rPr>
              <a:t>A person </a:t>
            </a:r>
            <a:r>
              <a:rPr b="1" lang="en-US" sz="1100">
                <a:solidFill>
                  <a:srgbClr val="ff0000"/>
                </a:solidFill>
                <a:latin typeface="Times New Roman"/>
              </a:rPr>
              <a:t>doing</a:t>
            </a:r>
            <a:r>
              <a:rPr lang="en-US" sz="1100">
                <a:solidFill>
                  <a:srgbClr val="000000"/>
                </a:solidFill>
                <a:latin typeface="Times New Roman"/>
              </a:rPr>
              <a:t> something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178" name="CustomShape 28"/>
          <p:cNvSpPr/>
          <p:nvPr/>
        </p:nvSpPr>
        <p:spPr>
          <a:xfrm>
            <a:off x="457200" y="102960"/>
            <a:ext cx="8000640" cy="8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Times New Roman"/>
              </a:rPr>
              <a:t>Automatically Discovering Activities and Producing Labeled Training Data</a:t>
            </a:r>
            <a:endParaRPr/>
          </a:p>
        </p:txBody>
      </p:sp>
      <p:sp>
        <p:nvSpPr>
          <p:cNvPr id="179" name="CustomShape 29"/>
          <p:cNvSpPr/>
          <p:nvPr/>
        </p:nvSpPr>
        <p:spPr>
          <a:xfrm>
            <a:off x="5334120" y="3962520"/>
            <a:ext cx="360" cy="4201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0" name="CustomShape 30"/>
          <p:cNvSpPr/>
          <p:nvPr/>
        </p:nvSpPr>
        <p:spPr>
          <a:xfrm>
            <a:off x="3429000" y="3962520"/>
            <a:ext cx="360" cy="4201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1" name="CustomShape 31"/>
          <p:cNvSpPr/>
          <p:nvPr/>
        </p:nvSpPr>
        <p:spPr>
          <a:xfrm>
            <a:off x="533520" y="3962520"/>
            <a:ext cx="360" cy="4201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2" name="CustomShape 32"/>
          <p:cNvSpPr/>
          <p:nvPr/>
        </p:nvSpPr>
        <p:spPr>
          <a:xfrm>
            <a:off x="5257800" y="5257800"/>
            <a:ext cx="1980720" cy="380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cut, chop, slice </a:t>
            </a:r>
            <a:endParaRPr/>
          </a:p>
        </p:txBody>
      </p:sp>
      <p:sp>
        <p:nvSpPr>
          <p:cNvPr id="183" name="CustomShape 33"/>
          <p:cNvSpPr/>
          <p:nvPr/>
        </p:nvSpPr>
        <p:spPr>
          <a:xfrm>
            <a:off x="5334120" y="4806720"/>
            <a:ext cx="533160" cy="4507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4" name="CustomShape 34"/>
          <p:cNvSpPr/>
          <p:nvPr/>
        </p:nvSpPr>
        <p:spPr>
          <a:xfrm>
            <a:off x="6210360" y="4806720"/>
            <a:ext cx="37800" cy="4507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5" name="CustomShape 35"/>
          <p:cNvSpPr/>
          <p:nvPr/>
        </p:nvSpPr>
        <p:spPr>
          <a:xfrm>
            <a:off x="6552360" y="4806720"/>
            <a:ext cx="571320" cy="45072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6" name="CustomShape 36"/>
          <p:cNvSpPr/>
          <p:nvPr/>
        </p:nvSpPr>
        <p:spPr>
          <a:xfrm>
            <a:off x="1562040" y="5584320"/>
            <a:ext cx="456840" cy="28224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7" name="CustomShape 37"/>
          <p:cNvSpPr/>
          <p:nvPr/>
        </p:nvSpPr>
        <p:spPr>
          <a:xfrm>
            <a:off x="2133000" y="5584320"/>
            <a:ext cx="380520" cy="28296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88" name="CustomShape 38"/>
          <p:cNvSpPr/>
          <p:nvPr/>
        </p:nvSpPr>
        <p:spPr>
          <a:xfrm>
            <a:off x="3048120" y="5900400"/>
            <a:ext cx="1828440" cy="347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dance, jump</a:t>
            </a:r>
            <a:endParaRPr/>
          </a:p>
        </p:txBody>
      </p:sp>
      <p:sp>
        <p:nvSpPr>
          <p:cNvPr id="189" name="CustomShape 39"/>
          <p:cNvSpPr/>
          <p:nvPr/>
        </p:nvSpPr>
        <p:spPr>
          <a:xfrm>
            <a:off x="3961800" y="5584320"/>
            <a:ext cx="533160" cy="31608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90" name="CustomShape 40"/>
          <p:cNvSpPr/>
          <p:nvPr/>
        </p:nvSpPr>
        <p:spPr>
          <a:xfrm>
            <a:off x="3467160" y="5584320"/>
            <a:ext cx="495000" cy="31608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91" name="CustomShape 41"/>
          <p:cNvSpPr/>
          <p:nvPr/>
        </p:nvSpPr>
        <p:spPr>
          <a:xfrm>
            <a:off x="2019240" y="6291000"/>
            <a:ext cx="37800" cy="26208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92" name="CustomShape 42"/>
          <p:cNvSpPr/>
          <p:nvPr/>
        </p:nvSpPr>
        <p:spPr>
          <a:xfrm>
            <a:off x="3962520" y="6248520"/>
            <a:ext cx="37800" cy="26208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93" name="CustomShape 43"/>
          <p:cNvSpPr/>
          <p:nvPr/>
        </p:nvSpPr>
        <p:spPr>
          <a:xfrm>
            <a:off x="6248520" y="5638680"/>
            <a:ext cx="360" cy="914040"/>
          </a:xfrm>
          <a:prstGeom prst="straightConnector1">
            <a:avLst/>
          </a:prstGeom>
          <a:ln w="25560">
            <a:solidFill>
              <a:srgbClr val="a10000"/>
            </a:solidFill>
            <a:round/>
            <a:tailEnd len="med" type="triangle" w="med"/>
          </a:ln>
        </p:spPr>
      </p:sp>
      <p:sp>
        <p:nvSpPr>
          <p:cNvPr id="194" name="TextShape 4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C121B1-D121-4121-8111-F111D1D10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69" nodeType="tmRoot" restart="never">
          <p:childTnLst>
            <p:seq>
              <p:cTn dur="indefinite" id="170" nodeType="mainSeq">
                <p:childTnLst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7">
                      <p:stCondLst>
                        <p:cond delay="indefinite"/>
                      </p:stCondLst>
                      <p:childTnLst>
                        <p:par>
                          <p:cTn fill="hold" id="198">
                            <p:stCondLst>
                              <p:cond delay="0"/>
                            </p:stCondLst>
                            <p:childTnLst>
                              <p:par>
                                <p:cTn fill="hold" id="19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>
                      <p:stCondLst>
                        <p:cond delay="indefinite"/>
                      </p:stCondLst>
                      <p:childTnLst>
                        <p:par>
                          <p:cTn fill="hold" id="226">
                            <p:stCondLst>
                              <p:cond delay="0"/>
                            </p:stCondLst>
                            <p:childTnLst>
                              <p:par>
                                <p:cTn fill="hold" id="2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