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78" y="163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9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29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2778763"/>
            <a:ext cx="7406640" cy="592429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778763"/>
            <a:ext cx="21671280" cy="592429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55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8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4"/>
            <a:ext cx="27980640" cy="4800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2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6200122"/>
            <a:ext cx="14538960" cy="4582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6200122"/>
            <a:ext cx="14538960" cy="4582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3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1"/>
            <a:ext cx="14544677" cy="126441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9" y="4912362"/>
            <a:ext cx="14550390" cy="2047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9" y="6959601"/>
            <a:ext cx="14550390" cy="126441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0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2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52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9" y="873761"/>
            <a:ext cx="10829927" cy="3718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4"/>
            <a:ext cx="18402300" cy="187299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9" y="4592323"/>
            <a:ext cx="10829927" cy="15011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57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0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1FA4-B6FE-7E4A-90F0-CC1F783F0262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F32C-4047-5D4D-A60D-AF764CF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72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6480" y="880242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133139" y="871933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70276" y="11521863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133139" y="11521863"/>
            <a:ext cx="14771585" cy="9673789"/>
          </a:xfrm>
          <a:prstGeom prst="rect">
            <a:avLst/>
          </a:prstGeom>
          <a:noFill/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4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01744" y="11718073"/>
            <a:ext cx="14588705" cy="9083307"/>
            <a:chOff x="17373169" y="11746648"/>
            <a:chExt cx="14588705" cy="9083307"/>
          </a:xfrm>
        </p:grpSpPr>
        <p:sp>
          <p:nvSpPr>
            <p:cNvPr id="6" name="Rectangle 1"/>
            <p:cNvSpPr txBox="1">
              <a:spLocks noChangeArrowheads="1"/>
            </p:cNvSpPr>
            <p:nvPr/>
          </p:nvSpPr>
          <p:spPr>
            <a:xfrm>
              <a:off x="25403175" y="11746648"/>
              <a:ext cx="6278298" cy="2483702"/>
            </a:xfrm>
            <a:prstGeom prst="rect">
              <a:avLst/>
            </a:prstGeom>
            <a:ln/>
          </p:spPr>
          <p:txBody>
            <a:bodyPr tIns="38808"/>
            <a:lstStyle/>
            <a:p>
              <a:pPr marL="0" marR="0" lvl="0" indent="0" algn="ctr" defTabSz="30861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kumimoji="0" 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Improving Video Activity Recognition </a:t>
              </a:r>
            </a:p>
            <a:p>
              <a:pPr marL="0" marR="0" lvl="0" indent="0" algn="ctr" defTabSz="30861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kumimoji="0" 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using Markov Logic Networks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7373169" y="12515855"/>
              <a:ext cx="14588705" cy="8314100"/>
              <a:chOff x="17316019" y="12544430"/>
              <a:chExt cx="14588705" cy="83141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597781" y="15733633"/>
                <a:ext cx="3634444" cy="1890593"/>
                <a:chOff x="2105025" y="4248150"/>
                <a:chExt cx="7391400" cy="1890593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105025" y="4476750"/>
                  <a:ext cx="7391400" cy="1661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400" dirty="0" smtClean="0"/>
                </a:p>
                <a:p>
                  <a:pPr algn="ctr"/>
                  <a:r>
                    <a:rPr lang="en-US" sz="3400" dirty="0" smtClean="0"/>
                    <a:t> MLN rules (FOL)</a:t>
                  </a:r>
                </a:p>
                <a:p>
                  <a:pPr algn="ctr"/>
                  <a:r>
                    <a:rPr lang="en-US" sz="3400" dirty="0" smtClean="0"/>
                    <a:t>Weight Learning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226614" y="4248150"/>
                  <a:ext cx="3197990" cy="5847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/>
                    <a:t>MLN</a:t>
                  </a:r>
                  <a:endParaRPr lang="en-IN" sz="32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7316019" y="12544430"/>
                <a:ext cx="7687106" cy="4201959"/>
                <a:chOff x="1038225" y="10953750"/>
                <a:chExt cx="9906000" cy="5151551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1038225" y="11237739"/>
                  <a:ext cx="9906000" cy="4867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endParaRPr lang="en-US" sz="2800" b="1" dirty="0" smtClean="0"/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2800" b="1" dirty="0" smtClean="0"/>
                    <a:t> Input</a:t>
                  </a:r>
                  <a:r>
                    <a:rPr lang="en-US" sz="2800" dirty="0" smtClean="0"/>
                    <a:t> : Training &amp; Testing Video Clips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2800" b="1" dirty="0" smtClean="0"/>
                    <a:t> Output</a:t>
                  </a:r>
                  <a:r>
                    <a:rPr lang="en-US" sz="2800" dirty="0" smtClean="0"/>
                    <a:t> : Activity predictions from SVM</a:t>
                  </a:r>
                </a:p>
                <a:p>
                  <a:pPr marL="457200"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Extract </a:t>
                  </a:r>
                  <a:r>
                    <a:rPr lang="en-US" sz="2800" dirty="0" err="1" smtClean="0"/>
                    <a:t>HoG</a:t>
                  </a:r>
                  <a:r>
                    <a:rPr lang="en-US" sz="2800" dirty="0" smtClean="0"/>
                    <a:t>/</a:t>
                  </a:r>
                  <a:r>
                    <a:rPr lang="en-US" sz="2800" dirty="0" err="1" smtClean="0"/>
                    <a:t>HoF</a:t>
                  </a:r>
                  <a:r>
                    <a:rPr lang="en-US" sz="2800" dirty="0" smtClean="0"/>
                    <a:t> </a:t>
                  </a:r>
                  <a:r>
                    <a:rPr lang="en-US" sz="2800" dirty="0" smtClean="0"/>
                    <a:t>features for all the clips</a:t>
                  </a:r>
                </a:p>
                <a:p>
                  <a:pPr marL="457200"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Run k-means to find the clusters</a:t>
                  </a:r>
                </a:p>
                <a:p>
                  <a:pPr marL="457200"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Convert each clip into the histogram</a:t>
                  </a:r>
                </a:p>
                <a:p>
                  <a:pPr marL="457200"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This is the bag-of-features representation.</a:t>
                  </a:r>
                </a:p>
                <a:p>
                  <a:pPr marL="457200"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Train a SVM model</a:t>
                  </a:r>
                </a:p>
                <a:p>
                  <a:endParaRPr lang="en-IN" sz="28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870542" y="10953750"/>
                  <a:ext cx="8263571" cy="5847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/>
                    <a:t>Confidence from Video Features</a:t>
                  </a:r>
                  <a:endParaRPr lang="en-IN" sz="32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7316019" y="16973550"/>
                <a:ext cx="7687106" cy="3884980"/>
                <a:chOff x="1038225" y="10953750"/>
                <a:chExt cx="9906000" cy="3884980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038225" y="11237744"/>
                  <a:ext cx="9906000" cy="36009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endParaRPr lang="en-US" sz="2800" b="1" dirty="0" smtClean="0"/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2800" b="1" dirty="0" smtClean="0"/>
                    <a:t> Input</a:t>
                  </a:r>
                  <a:r>
                    <a:rPr lang="en-US" sz="2800" dirty="0" smtClean="0"/>
                    <a:t> : Training &amp; Testing Video Clips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2800" b="1" dirty="0" smtClean="0"/>
                    <a:t> Output</a:t>
                  </a:r>
                  <a:r>
                    <a:rPr lang="en-US" sz="2800" dirty="0" smtClean="0"/>
                    <a:t> : Object predictions </a:t>
                  </a:r>
                </a:p>
                <a:p>
                  <a:pPr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Break each clip into frames.</a:t>
                  </a:r>
                </a:p>
                <a:p>
                  <a:pPr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Run Object detector over frames</a:t>
                  </a:r>
                </a:p>
                <a:p>
                  <a:pPr lvl="1">
                    <a:buFont typeface="Arial" pitchFamily="34" charset="0"/>
                    <a:buChar char="•"/>
                  </a:pPr>
                  <a:r>
                    <a:rPr lang="en-US" sz="2800" dirty="0" smtClean="0"/>
                    <a:t> Process the output of object detector to get confidence</a:t>
                  </a:r>
                </a:p>
                <a:p>
                  <a:endParaRPr lang="en-IN" sz="28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870542" y="10953750"/>
                  <a:ext cx="8263571" cy="5847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/>
                    <a:t>Confidence from Object Features</a:t>
                  </a:r>
                  <a:endParaRPr lang="en-IN" sz="3200" dirty="0"/>
                </a:p>
              </p:txBody>
            </p:sp>
          </p:grpSp>
          <p:cxnSp>
            <p:nvCxnSpPr>
              <p:cNvPr id="20" name="Shape 19"/>
              <p:cNvCxnSpPr>
                <a:stCxn id="14" idx="3"/>
                <a:endCxn id="12" idx="0"/>
              </p:cNvCxnSpPr>
              <p:nvPr/>
            </p:nvCxnSpPr>
            <p:spPr>
              <a:xfrm>
                <a:off x="25003125" y="14761230"/>
                <a:ext cx="2424114" cy="972403"/>
              </a:xfrm>
              <a:prstGeom prst="bentConnector2">
                <a:avLst/>
              </a:prstGeom>
              <a:ln w="1524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20"/>
              <p:cNvCxnSpPr>
                <a:stCxn id="17" idx="3"/>
                <a:endCxn id="11" idx="2"/>
              </p:cNvCxnSpPr>
              <p:nvPr/>
            </p:nvCxnSpPr>
            <p:spPr>
              <a:xfrm flipV="1">
                <a:off x="25003125" y="17624226"/>
                <a:ext cx="2411878" cy="1433811"/>
              </a:xfrm>
              <a:prstGeom prst="bentConnector2">
                <a:avLst/>
              </a:prstGeom>
              <a:ln w="1524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1" idx="3"/>
              </p:cNvCxnSpPr>
              <p:nvPr/>
            </p:nvCxnSpPr>
            <p:spPr>
              <a:xfrm>
                <a:off x="29232225" y="16793230"/>
                <a:ext cx="2449248" cy="1588"/>
              </a:xfrm>
              <a:prstGeom prst="straightConnector1">
                <a:avLst/>
              </a:prstGeom>
              <a:ln w="1524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9603699" y="15905083"/>
                <a:ext cx="2077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Enhanced</a:t>
                </a:r>
                <a:endParaRPr lang="en-IN" sz="2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498924" y="17057608"/>
                <a:ext cx="240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Predictions</a:t>
                </a:r>
                <a:endParaRPr lang="en-IN" sz="28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126480" y="11718073"/>
            <a:ext cx="14872531" cy="9336017"/>
            <a:chOff x="1126480" y="11718073"/>
            <a:chExt cx="14872531" cy="9336017"/>
          </a:xfrm>
        </p:grpSpPr>
        <p:grpSp>
          <p:nvGrpSpPr>
            <p:cNvPr id="29" name="Group 28"/>
            <p:cNvGrpSpPr/>
            <p:nvPr/>
          </p:nvGrpSpPr>
          <p:grpSpPr>
            <a:xfrm>
              <a:off x="1945038" y="13032523"/>
              <a:ext cx="5038232" cy="3200228"/>
              <a:chOff x="2430813" y="12346723"/>
              <a:chExt cx="5038232" cy="3200228"/>
            </a:xfrm>
          </p:grpSpPr>
          <p:pic>
            <p:nvPicPr>
              <p:cNvPr id="24" name="Picture 23" descr="drivingcar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0813" y="12964261"/>
                <a:ext cx="5038232" cy="258269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430813" y="12346723"/>
                <a:ext cx="50382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Input : A Video Clip</a:t>
                </a:r>
                <a:endParaRPr lang="en-IN" sz="32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579564" y="18860482"/>
              <a:ext cx="10393361" cy="2193608"/>
              <a:chOff x="2236789" y="18146107"/>
              <a:chExt cx="10393361" cy="2193608"/>
            </a:xfrm>
          </p:grpSpPr>
          <p:graphicFrame>
            <p:nvGraphicFramePr>
              <p:cNvPr id="1026" name="Object 2"/>
              <p:cNvGraphicFramePr>
                <a:graphicFrameLocks noChangeAspect="1"/>
              </p:cNvGraphicFramePr>
              <p:nvPr/>
            </p:nvGraphicFramePr>
            <p:xfrm>
              <a:off x="2236789" y="18888075"/>
              <a:ext cx="10393361" cy="1284288"/>
            </p:xfrm>
            <a:graphic>
              <a:graphicData uri="http://schemas.openxmlformats.org/presentationml/2006/ole">
                <p:oleObj spid="_x0000_s1026" name="Equation" r:id="rId4" imgW="3111480" imgH="431640" progId="Equation.3">
                  <p:embed/>
                </p:oleObj>
              </a:graphicData>
            </a:graphic>
          </p:graphicFrame>
          <p:sp>
            <p:nvSpPr>
              <p:cNvPr id="32" name="TextBox 31"/>
              <p:cNvSpPr txBox="1"/>
              <p:nvPr/>
            </p:nvSpPr>
            <p:spPr>
              <a:xfrm>
                <a:off x="2236789" y="18523833"/>
                <a:ext cx="10393361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endParaRPr lang="en-US" sz="2800" b="1" dirty="0" smtClean="0"/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endParaRPr lang="en-IN" sz="2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32032" y="18146107"/>
                <a:ext cx="641257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MLN Model ( Rules and weights )</a:t>
                </a:r>
                <a:endParaRPr lang="en-IN" sz="3200" dirty="0"/>
              </a:p>
            </p:txBody>
          </p:sp>
        </p:grpSp>
        <p:sp>
          <p:nvSpPr>
            <p:cNvPr id="34" name="Rectangle 1"/>
            <p:cNvSpPr txBox="1">
              <a:spLocks noChangeArrowheads="1"/>
            </p:cNvSpPr>
            <p:nvPr/>
          </p:nvSpPr>
          <p:spPr>
            <a:xfrm>
              <a:off x="1126480" y="11718073"/>
              <a:ext cx="14815381" cy="769205"/>
            </a:xfrm>
            <a:prstGeom prst="rect">
              <a:avLst/>
            </a:prstGeom>
            <a:ln/>
          </p:spPr>
          <p:txBody>
            <a:bodyPr tIns="38808"/>
            <a:lstStyle/>
            <a:p>
              <a:pPr marL="0" marR="0" lvl="0" indent="0" algn="ctr" defTabSz="30861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kumimoji="0" 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Improving Video Activity Recognition </a:t>
              </a:r>
              <a:r>
                <a:rPr kumimoji="0" 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using </a:t>
              </a:r>
              <a:r>
                <a:rPr kumimoji="0" 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Markov Logic Networks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420634" y="16261258"/>
              <a:ext cx="1388832" cy="251660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9564" y="16937693"/>
              <a:ext cx="42497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Confidence information </a:t>
              </a:r>
            </a:p>
            <a:p>
              <a:pPr algn="ctr"/>
              <a:r>
                <a:rPr lang="en-US" sz="3200" dirty="0" smtClean="0"/>
                <a:t>using Object and Video </a:t>
              </a:r>
            </a:p>
            <a:p>
              <a:pPr algn="ctr"/>
              <a:r>
                <a:rPr lang="en-US" sz="3200" dirty="0" smtClean="0"/>
                <a:t>Features</a:t>
              </a:r>
              <a:endParaRPr lang="en-IN" sz="3200" dirty="0"/>
            </a:p>
          </p:txBody>
        </p:sp>
        <p:sp>
          <p:nvSpPr>
            <p:cNvPr id="56" name="Down Arrow 55"/>
            <p:cNvSpPr/>
            <p:nvPr/>
          </p:nvSpPr>
          <p:spPr>
            <a:xfrm rot="16200000">
              <a:off x="12273013" y="19529476"/>
              <a:ext cx="1171476" cy="1543048"/>
            </a:xfrm>
            <a:prstGeom prst="downArrow">
              <a:avLst>
                <a:gd name="adj1" fmla="val 50000"/>
                <a:gd name="adj2" fmla="val 7369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630275" y="19688175"/>
              <a:ext cx="23687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Better </a:t>
              </a:r>
            </a:p>
            <a:p>
              <a:r>
                <a:rPr lang="en-US" sz="3600" dirty="0" smtClean="0"/>
                <a:t>Prediction</a:t>
              </a:r>
              <a:endParaRPr lang="en-IN" sz="3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486650" y="12678513"/>
              <a:ext cx="8215528" cy="3771071"/>
              <a:chOff x="7600950" y="12964263"/>
              <a:chExt cx="8215528" cy="377107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600950" y="13195904"/>
                <a:ext cx="8215528" cy="35394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endParaRPr lang="en-US" sz="2800" b="1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sz="2800" dirty="0" smtClean="0"/>
                  <a:t> Extract </a:t>
                </a:r>
                <a:r>
                  <a:rPr lang="en-US" sz="2800" dirty="0" err="1" smtClean="0"/>
                  <a:t>HoG</a:t>
                </a:r>
                <a:r>
                  <a:rPr lang="en-US" sz="2800" dirty="0" smtClean="0"/>
                  <a:t>/</a:t>
                </a:r>
                <a:r>
                  <a:rPr lang="en-US" sz="2800" dirty="0" err="1" smtClean="0"/>
                  <a:t>HoF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features for all the clips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800" dirty="0" smtClean="0"/>
                  <a:t> Convert </a:t>
                </a:r>
                <a:r>
                  <a:rPr lang="en-US" sz="2800" dirty="0" smtClean="0"/>
                  <a:t>each clip </a:t>
                </a:r>
                <a:r>
                  <a:rPr lang="en-US" sz="2800" dirty="0" smtClean="0"/>
                  <a:t>into histogram over Video features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800" dirty="0" smtClean="0"/>
                  <a:t> </a:t>
                </a:r>
                <a:r>
                  <a:rPr lang="en-US" sz="2800" dirty="0" smtClean="0"/>
                  <a:t>Learn a SVM model to predict confidence information over video features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800" dirty="0" smtClean="0"/>
                  <a:t> </a:t>
                </a:r>
                <a:r>
                  <a:rPr lang="en-US" sz="2800" dirty="0" smtClean="0"/>
                  <a:t>Run object detector over frames to get confidence information over object features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800" dirty="0" smtClean="0"/>
                  <a:t> </a:t>
                </a:r>
                <a:r>
                  <a:rPr lang="en-US" sz="2800" dirty="0" smtClean="0"/>
                  <a:t>Feed the information to MLN model</a:t>
                </a:r>
                <a:endParaRPr lang="en-IN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775254" y="12964263"/>
                <a:ext cx="641257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Process</a:t>
                </a:r>
                <a:endParaRPr lang="en-IN" sz="32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639050" y="16774263"/>
              <a:ext cx="8215528" cy="1616636"/>
              <a:chOff x="7600950" y="12964263"/>
              <a:chExt cx="8215528" cy="161663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600950" y="13195904"/>
                <a:ext cx="8215528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sz="2800" dirty="0" smtClean="0"/>
                  <a:t> Laptev et.al. </a:t>
                </a:r>
                <a:r>
                  <a:rPr lang="en-US" sz="2800" i="1" dirty="0" smtClean="0"/>
                  <a:t>Actions in context </a:t>
                </a:r>
                <a:r>
                  <a:rPr lang="en-US" sz="2800" dirty="0" smtClean="0"/>
                  <a:t>, CVPR, 2009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800" i="1" dirty="0" smtClean="0"/>
                  <a:t> </a:t>
                </a:r>
                <a:r>
                  <a:rPr lang="en-US" sz="2800" dirty="0" err="1" smtClean="0"/>
                  <a:t>Parag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Singla</a:t>
                </a:r>
                <a:r>
                  <a:rPr lang="en-US" sz="2800" dirty="0" smtClean="0"/>
                  <a:t> et. al. </a:t>
                </a:r>
                <a:r>
                  <a:rPr lang="en-US" sz="2800" i="1" dirty="0" smtClean="0"/>
                  <a:t>Markov Logic</a:t>
                </a:r>
                <a:r>
                  <a:rPr lang="en-US" sz="2800" dirty="0" smtClean="0"/>
                  <a:t>, PILP, Springer, 2008</a:t>
                </a:r>
                <a:endParaRPr lang="en-IN" sz="2800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775254" y="12964263"/>
                <a:ext cx="641257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References</a:t>
                </a:r>
                <a:endParaRPr lang="en-IN" sz="3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064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217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Slide 1</vt:lpstr>
    </vt:vector>
  </TitlesOfParts>
  <Company>arpit.305@gmail.com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Jain</dc:creator>
  <cp:lastModifiedBy>shree</cp:lastModifiedBy>
  <cp:revision>14</cp:revision>
  <dcterms:created xsi:type="dcterms:W3CDTF">2014-02-24T07:40:24Z</dcterms:created>
  <dcterms:modified xsi:type="dcterms:W3CDTF">2014-02-25T15:11:31Z</dcterms:modified>
</cp:coreProperties>
</file>