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3" r:id="rId6"/>
    <p:sldId id="265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9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99D3D-EB04-435D-BDDB-2D2413C5E857}" type="datetimeFigureOut">
              <a:rPr lang="en-US" smtClean="0"/>
              <a:pPr/>
              <a:t>6/14/2014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F59AB-3D1D-4E36-BC5C-D2F78E189E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0DEEB-6238-4A86-8BA8-D01B83BBD106}" type="slidenum">
              <a:rPr lang="en-US"/>
              <a:pPr/>
              <a:t>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0DA-BE9E-4058-B910-71B6C56143EE}" type="slidenum">
              <a:rPr lang="en-US"/>
              <a:pPr/>
              <a:t>5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0DA-BE9E-4058-B910-71B6C56143EE}" type="slidenum">
              <a:rPr lang="en-US"/>
              <a:pPr/>
              <a:t>7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0DA-BE9E-4058-B910-71B6C56143EE}" type="slidenum">
              <a:rPr lang="en-US"/>
              <a:pPr/>
              <a:t>8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C49466-F300-4487-8108-8C76143386B7}" type="slidenum">
              <a:rPr lang="en-US"/>
              <a:pPr/>
              <a:t>10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C49466-F300-4487-8108-8C76143386B7}" type="slidenum">
              <a:rPr lang="en-US"/>
              <a:pPr/>
              <a:t>13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54132-51CB-4AD4-8635-CA9E70C8CFC7}" type="slidenum">
              <a:rPr lang="en-US"/>
              <a:pPr/>
              <a:t>24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89571" y="318251"/>
            <a:ext cx="8210880" cy="1908201"/>
          </a:xfrm>
          <a:ln/>
        </p:spPr>
        <p:txBody>
          <a:bodyPr tIns="35203">
            <a:normAutofit fontScale="90000"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IN" dirty="0" smtClean="0">
                <a:solidFill>
                  <a:srgbClr val="0000FF"/>
                </a:solidFill>
              </a:rPr>
              <a:t>Incorporating Object and People</a:t>
            </a:r>
            <a:br>
              <a:rPr lang="en-IN" dirty="0" smtClean="0">
                <a:solidFill>
                  <a:srgbClr val="0000FF"/>
                </a:solidFill>
              </a:rPr>
            </a:br>
            <a:r>
              <a:rPr lang="en-IN" dirty="0" smtClean="0">
                <a:solidFill>
                  <a:srgbClr val="0000FF"/>
                </a:solidFill>
              </a:rPr>
              <a:t>Information to Improve Video</a:t>
            </a:r>
            <a:br>
              <a:rPr lang="en-IN" dirty="0" smtClean="0">
                <a:solidFill>
                  <a:srgbClr val="0000FF"/>
                </a:solidFill>
              </a:rPr>
            </a:br>
            <a:r>
              <a:rPr lang="en-IN" dirty="0" smtClean="0">
                <a:solidFill>
                  <a:srgbClr val="0000FF"/>
                </a:solidFill>
              </a:rPr>
              <a:t>Activity Recognition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489571" y="2456891"/>
            <a:ext cx="8210880" cy="406410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2401" rIns="0" bIns="0" anchor="ctr"/>
          <a:lstStyle/>
          <a:p>
            <a:pPr algn="ctr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5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Niranjan Viladkar</a:t>
            </a:r>
            <a:r>
              <a:rPr lang="en-US" sz="25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5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000" dirty="0">
                <a:solidFill>
                  <a:srgbClr val="000000"/>
                </a:solidFill>
                <a:ea typeface="Droid Sans" charset="0"/>
                <a:cs typeface="Droid Sans" charset="0"/>
              </a:rPr>
              <a:t>Under the guidance from </a:t>
            </a:r>
            <a:r>
              <a:rPr lang="en-US" sz="25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5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36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36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500" dirty="0" smtClean="0">
                <a:solidFill>
                  <a:srgbClr val="0000FF"/>
                </a:solidFill>
                <a:ea typeface="Droid Sans" charset="0"/>
                <a:cs typeface="Droid Sans" charset="0"/>
              </a:rPr>
              <a:t>Dr</a:t>
            </a:r>
            <a:r>
              <a:rPr lang="en-US" sz="2500" dirty="0">
                <a:solidFill>
                  <a:srgbClr val="0000FF"/>
                </a:solidFill>
                <a:ea typeface="Droid Sans" charset="0"/>
                <a:cs typeface="Droid Sans" charset="0"/>
              </a:rPr>
              <a:t>. </a:t>
            </a:r>
            <a:r>
              <a:rPr lang="en-US" sz="25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Parag</a:t>
            </a:r>
            <a:r>
              <a:rPr lang="en-US" sz="25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5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Singla</a:t>
            </a:r>
            <a:r>
              <a:rPr lang="en-US" sz="25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5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000" dirty="0">
                <a:solidFill>
                  <a:srgbClr val="000000"/>
                </a:solidFill>
                <a:ea typeface="Droid Sans" charset="0"/>
                <a:cs typeface="Droid Sans" charset="0"/>
              </a:rPr>
              <a:t>Department of Computer </a:t>
            </a:r>
            <a:r>
              <a:rPr lang="en-US" sz="20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Science, IIT Delhi</a:t>
            </a:r>
          </a:p>
          <a:p>
            <a:pPr algn="ctr"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0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0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5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5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0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M.Tech</a:t>
            </a:r>
            <a:r>
              <a:rPr lang="en-US" sz="20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Project </a:t>
            </a:r>
            <a:r>
              <a:rPr lang="en-US" sz="20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Presentation – </a:t>
            </a:r>
            <a:r>
              <a:rPr lang="en-US" sz="20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June, 2014</a:t>
            </a:r>
            <a:endParaRPr lang="en-US" sz="20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Background – Object </a:t>
            </a:r>
            <a:r>
              <a:rPr lang="en-US" dirty="0">
                <a:solidFill>
                  <a:srgbClr val="0000FF"/>
                </a:solidFill>
              </a:rPr>
              <a:t>Detection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 fontScale="92500" lnSpcReduction="10000"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/>
              <a:t>Using </a:t>
            </a:r>
            <a:r>
              <a:rPr lang="en-US" dirty="0">
                <a:solidFill>
                  <a:srgbClr val="000099"/>
                </a:solidFill>
              </a:rPr>
              <a:t>Discriminatively Trained Deformable Part Models </a:t>
            </a:r>
            <a:r>
              <a:rPr lang="en-US" dirty="0" smtClean="0">
                <a:solidFill>
                  <a:srgbClr val="000099"/>
                </a:solidFill>
              </a:rPr>
              <a:t>(</a:t>
            </a:r>
            <a:r>
              <a:rPr lang="en-US" dirty="0" err="1" smtClean="0"/>
              <a:t>Felzenszwalb</a:t>
            </a:r>
            <a:r>
              <a:rPr lang="en-US" dirty="0" smtClean="0"/>
              <a:t> - PAMI’10</a:t>
            </a:r>
            <a:r>
              <a:rPr lang="en-US" dirty="0" smtClean="0">
                <a:solidFill>
                  <a:srgbClr val="000099"/>
                </a:solidFill>
              </a:rPr>
              <a:t>)</a:t>
            </a:r>
            <a:endParaRPr lang="en-US" dirty="0">
              <a:solidFill>
                <a:srgbClr val="000099"/>
              </a:solidFill>
            </a:endParaRP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900" dirty="0"/>
              <a:t>Pre-trained object detector for </a:t>
            </a:r>
            <a:r>
              <a:rPr lang="en-US" sz="2900" dirty="0" smtClean="0"/>
              <a:t>20 objects</a:t>
            </a: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IN" dirty="0" smtClean="0"/>
              <a:t>aeroplane, </a:t>
            </a:r>
            <a:r>
              <a:rPr lang="en-IN" b="1" dirty="0" smtClean="0"/>
              <a:t>bicycle</a:t>
            </a:r>
            <a:r>
              <a:rPr lang="en-IN" dirty="0" smtClean="0"/>
              <a:t>, bird, boat, </a:t>
            </a:r>
            <a:r>
              <a:rPr lang="en-IN" b="1" dirty="0" smtClean="0"/>
              <a:t>bottle</a:t>
            </a:r>
            <a:r>
              <a:rPr lang="en-IN" dirty="0" smtClean="0"/>
              <a:t>, </a:t>
            </a:r>
            <a:r>
              <a:rPr lang="en-IN" b="1" dirty="0" smtClean="0"/>
              <a:t>bus</a:t>
            </a:r>
            <a:r>
              <a:rPr lang="en-IN" dirty="0" smtClean="0"/>
              <a:t>, </a:t>
            </a:r>
            <a:r>
              <a:rPr lang="en-IN" b="1" dirty="0" smtClean="0"/>
              <a:t>car</a:t>
            </a:r>
            <a:r>
              <a:rPr lang="en-IN" dirty="0" smtClean="0"/>
              <a:t>, cat, </a:t>
            </a:r>
            <a:r>
              <a:rPr lang="en-IN" b="1" dirty="0" smtClean="0"/>
              <a:t>chair</a:t>
            </a:r>
            <a:r>
              <a:rPr lang="en-IN" dirty="0" smtClean="0"/>
              <a:t>, cow, </a:t>
            </a:r>
            <a:r>
              <a:rPr lang="en-IN" b="1" dirty="0" smtClean="0"/>
              <a:t>dining</a:t>
            </a:r>
            <a:r>
              <a:rPr lang="en-IN" dirty="0" smtClean="0"/>
              <a:t> </a:t>
            </a:r>
            <a:r>
              <a:rPr lang="en-IN" b="1" dirty="0" smtClean="0"/>
              <a:t>table</a:t>
            </a:r>
            <a:r>
              <a:rPr lang="en-IN" dirty="0" smtClean="0"/>
              <a:t>, dog, horse, </a:t>
            </a:r>
            <a:r>
              <a:rPr lang="en-IN" b="1" dirty="0" smtClean="0"/>
              <a:t>motorbike</a:t>
            </a:r>
            <a:r>
              <a:rPr lang="en-IN" dirty="0" smtClean="0"/>
              <a:t>, potted plant, </a:t>
            </a:r>
            <a:r>
              <a:rPr lang="en-IN" b="1" dirty="0" smtClean="0"/>
              <a:t>person</a:t>
            </a:r>
            <a:r>
              <a:rPr lang="en-IN" dirty="0" smtClean="0"/>
              <a:t>, sheep, </a:t>
            </a:r>
            <a:r>
              <a:rPr lang="en-IN" b="1" dirty="0" smtClean="0"/>
              <a:t>sofa</a:t>
            </a:r>
            <a:r>
              <a:rPr lang="en-IN" dirty="0" smtClean="0"/>
              <a:t>, train, </a:t>
            </a:r>
            <a:r>
              <a:rPr lang="en-IN" b="1" dirty="0" err="1" smtClean="0"/>
              <a:t>tv</a:t>
            </a:r>
            <a:r>
              <a:rPr lang="en-IN" b="1" dirty="0" smtClean="0"/>
              <a:t> monitor</a:t>
            </a:r>
          </a:p>
          <a:p>
            <a:pPr marL="383322" indent="-293764">
              <a:buSzPct val="75000"/>
              <a:buFont typeface="StarSymbol" charset="0"/>
              <a:buChar char="–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Application to videos</a:t>
            </a:r>
            <a:endParaRPr lang="en-IN" dirty="0" smtClean="0"/>
          </a:p>
          <a:p>
            <a:pPr marL="420486" indent="-293764">
              <a:buSzPct val="75000"/>
              <a:buFont typeface="StarSymbol" charset="0"/>
              <a:buChar char="–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Output</a:t>
            </a:r>
            <a:r>
              <a:rPr lang="en-IN" dirty="0" smtClean="0"/>
              <a:t> – Confidence of object being present in selected frames from the video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Object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604328"/>
            <a:ext cx="8043840" cy="4805805"/>
          </a:xfrm>
        </p:spPr>
        <p:txBody>
          <a:bodyPr/>
          <a:lstStyle/>
          <a:p>
            <a:r>
              <a:rPr lang="en-US" dirty="0" smtClean="0"/>
              <a:t>FRAME 1</a:t>
            </a:r>
            <a:br>
              <a:rPr lang="en-US" dirty="0" smtClean="0"/>
            </a:br>
            <a:r>
              <a:rPr lang="en-US" dirty="0" smtClean="0"/>
              <a:t>car -0.181786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</a:p>
          <a:p>
            <a:r>
              <a:rPr lang="en-IN" dirty="0" smtClean="0"/>
              <a:t>FRAME 151</a:t>
            </a:r>
            <a:br>
              <a:rPr lang="en-IN" dirty="0" smtClean="0"/>
            </a:br>
            <a:r>
              <a:rPr lang="en-IN" dirty="0" smtClean="0"/>
              <a:t>person 0.579786</a:t>
            </a:r>
            <a:br>
              <a:rPr lang="en-IN" dirty="0" smtClean="0"/>
            </a:br>
            <a:r>
              <a:rPr lang="en-IN" dirty="0" smtClean="0"/>
              <a:t>person -0.593087</a:t>
            </a:r>
            <a:endParaRPr lang="en-IN" dirty="0"/>
          </a:p>
        </p:txBody>
      </p:sp>
      <p:pic>
        <p:nvPicPr>
          <p:cNvPr id="4" name="Picture 3" descr="car_det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09" y="1225553"/>
            <a:ext cx="5022720" cy="2165987"/>
          </a:xfrm>
          <a:prstGeom prst="rect">
            <a:avLst/>
          </a:prstGeom>
        </p:spPr>
      </p:pic>
      <p:pic>
        <p:nvPicPr>
          <p:cNvPr id="5" name="Picture 4" descr="person_detection_1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49" y="3947457"/>
            <a:ext cx="4999680" cy="21199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200" y="1981200"/>
            <a:ext cx="15240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953000" y="4419600"/>
            <a:ext cx="1066800" cy="1219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4572000" y="4572000"/>
            <a:ext cx="1371600" cy="1447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 - schematic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79204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/>
              <a:t>Video Features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679204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Detection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922" y="5373217"/>
            <a:ext cx="2462417" cy="422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990000"/>
                </a:solidFill>
              </a:rPr>
              <a:t>Predictions</a:t>
            </a:r>
            <a:endParaRPr lang="en-IN" sz="22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0206" y="3447325"/>
            <a:ext cx="2462417" cy="1099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Probabilistic Inference using MLN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2"/>
            <a:endCxn id="9" idx="1"/>
          </p:cNvCxnSpPr>
          <p:nvPr/>
        </p:nvCxnSpPr>
        <p:spPr bwMode="auto">
          <a:xfrm rot="16200000" flipH="1">
            <a:off x="1573447" y="2140275"/>
            <a:ext cx="1895521" cy="1817997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11" idx="2"/>
            <a:endCxn id="9" idx="3"/>
          </p:cNvCxnSpPr>
          <p:nvPr/>
        </p:nvCxnSpPr>
        <p:spPr bwMode="auto">
          <a:xfrm rot="5400000">
            <a:off x="5763046" y="2228288"/>
            <a:ext cx="1898325" cy="1639169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16200000" flipH="1">
            <a:off x="4249037" y="4959122"/>
            <a:ext cx="826473" cy="1716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00583" y="1676400"/>
            <a:ext cx="2462417" cy="42231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People Information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2" name="Shape 11"/>
          <p:cNvCxnSpPr>
            <a:stCxn id="5" idx="2"/>
            <a:endCxn id="9" idx="0"/>
          </p:cNvCxnSpPr>
          <p:nvPr/>
        </p:nvCxnSpPr>
        <p:spPr bwMode="auto">
          <a:xfrm rot="16200000" flipH="1">
            <a:off x="3987907" y="2773816"/>
            <a:ext cx="1345811" cy="120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Background – People Information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Object “Person” 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Average number of persons per frame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 - schematic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79204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/>
              <a:t>Video Features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679204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Detection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922" y="5373217"/>
            <a:ext cx="2462417" cy="422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990000"/>
                </a:solidFill>
              </a:rPr>
              <a:t>Predictions</a:t>
            </a:r>
            <a:endParaRPr lang="en-IN" sz="22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0206" y="3447325"/>
            <a:ext cx="2462417" cy="1099419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Probabilistic Inference using MLN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2"/>
            <a:endCxn id="9" idx="1"/>
          </p:cNvCxnSpPr>
          <p:nvPr/>
        </p:nvCxnSpPr>
        <p:spPr bwMode="auto">
          <a:xfrm rot="16200000" flipH="1">
            <a:off x="1573447" y="2140275"/>
            <a:ext cx="1895521" cy="1817997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11" idx="2"/>
            <a:endCxn id="9" idx="3"/>
          </p:cNvCxnSpPr>
          <p:nvPr/>
        </p:nvCxnSpPr>
        <p:spPr bwMode="auto">
          <a:xfrm rot="5400000">
            <a:off x="5763046" y="2228288"/>
            <a:ext cx="1898325" cy="1639169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16200000" flipH="1">
            <a:off x="4249037" y="4959122"/>
            <a:ext cx="826473" cy="1716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00583" y="1676400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People Information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2" name="Shape 11"/>
          <p:cNvCxnSpPr>
            <a:stCxn id="5" idx="2"/>
            <a:endCxn id="9" idx="0"/>
          </p:cNvCxnSpPr>
          <p:nvPr/>
        </p:nvCxnSpPr>
        <p:spPr bwMode="auto">
          <a:xfrm rot="16200000" flipH="1">
            <a:off x="3987907" y="2773816"/>
            <a:ext cx="1345811" cy="120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729611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 - Inference </a:t>
            </a:r>
            <a:r>
              <a:rPr lang="en-US" dirty="0" smtClean="0">
                <a:solidFill>
                  <a:srgbClr val="0000FF"/>
                </a:solidFill>
              </a:rPr>
              <a:t>Using </a:t>
            </a:r>
            <a:r>
              <a:rPr lang="en-US" dirty="0" smtClean="0">
                <a:solidFill>
                  <a:srgbClr val="0000FF"/>
                </a:solidFill>
              </a:rPr>
              <a:t>MLN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4646141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Capture the relationship between Activities and Object &amp; People information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First-order Logic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ObjPresent</a:t>
            </a:r>
            <a:r>
              <a:rPr lang="en-US" dirty="0" smtClean="0"/>
              <a:t>(clip, chair) =&gt; </a:t>
            </a:r>
            <a:r>
              <a:rPr lang="en-US" dirty="0" err="1" smtClean="0"/>
              <a:t>HasActivity</a:t>
            </a:r>
            <a:r>
              <a:rPr lang="en-US" dirty="0" smtClean="0"/>
              <a:t>(clip, </a:t>
            </a:r>
            <a:r>
              <a:rPr lang="en-US" dirty="0" err="1" smtClean="0"/>
              <a:t>SitDown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Hard constraints =&gt; Soft Constraints(weights)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70" y="1629109"/>
            <a:ext cx="8229658" cy="2485691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Undirected Graphical models to represent the joint distribution of a set of random variables.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Graph has a node for each variable, and the model has a potential function for each clique in the graph.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7" name="Picture 6" descr="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37" y="4009883"/>
            <a:ext cx="3134163" cy="1019317"/>
          </a:xfrm>
          <a:prstGeom prst="rect">
            <a:avLst/>
          </a:prstGeom>
        </p:spPr>
      </p:pic>
      <p:pic>
        <p:nvPicPr>
          <p:cNvPr id="8" name="Picture 7" descr="P_potenti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36" y="3990819"/>
            <a:ext cx="4039164" cy="1114581"/>
          </a:xfrm>
          <a:prstGeom prst="rect">
            <a:avLst/>
          </a:prstGeom>
        </p:spPr>
      </p:pic>
      <p:pic>
        <p:nvPicPr>
          <p:cNvPr id="9" name="Picture 8" descr="P_weigh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5324314"/>
            <a:ext cx="5058481" cy="115268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56481" y="273629"/>
            <a:ext cx="8226720" cy="1729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Background - Inference Using MLN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49589"/>
            <a:ext cx="7848600" cy="492535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Framework to form Markov networks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MLN :- A set of </a:t>
            </a:r>
            <a:r>
              <a:rPr lang="en-US" dirty="0" smtClean="0"/>
              <a:t>pairs            and set of constants C.</a:t>
            </a:r>
            <a:endParaRPr lang="en-US" dirty="0" smtClean="0"/>
          </a:p>
          <a:p>
            <a:r>
              <a:rPr lang="en-US" dirty="0" smtClean="0"/>
              <a:t>	:- formula in first-order logic </a:t>
            </a:r>
          </a:p>
          <a:p>
            <a:r>
              <a:rPr lang="en-US" dirty="0" smtClean="0"/>
              <a:t>	:- real </a:t>
            </a:r>
            <a:r>
              <a:rPr lang="en-US" dirty="0" smtClean="0"/>
              <a:t>valued weight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Contains binary node for each possible grounding</a:t>
            </a:r>
            <a:r>
              <a:rPr lang="en-US" dirty="0" smtClean="0"/>
              <a:t>. 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5793" y="2316493"/>
            <a:ext cx="1036807" cy="35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4920" y="3403385"/>
            <a:ext cx="388803" cy="37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7597" y="3929075"/>
            <a:ext cx="388803" cy="3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729611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 - Inference </a:t>
            </a:r>
            <a:r>
              <a:rPr lang="en-US" dirty="0" smtClean="0">
                <a:solidFill>
                  <a:srgbClr val="0000FF"/>
                </a:solidFill>
              </a:rPr>
              <a:t>Using </a:t>
            </a:r>
            <a:r>
              <a:rPr lang="en-US" dirty="0" smtClean="0">
                <a:solidFill>
                  <a:srgbClr val="0000FF"/>
                </a:solidFill>
              </a:rPr>
              <a:t>MLN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70" y="1614396"/>
            <a:ext cx="8229658" cy="486054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Probability calculated as :-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	F : - number of formulas in the MLN.</a:t>
            </a:r>
          </a:p>
          <a:p>
            <a:r>
              <a:rPr lang="en-US" dirty="0" smtClean="0"/>
              <a:t>		:- is the number of true groundings.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5181" y="2132855"/>
            <a:ext cx="4861762" cy="110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4595" y="4063160"/>
            <a:ext cx="712805" cy="35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729611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 - Inference </a:t>
            </a:r>
            <a:r>
              <a:rPr lang="en-US" dirty="0" smtClean="0">
                <a:solidFill>
                  <a:srgbClr val="0000FF"/>
                </a:solidFill>
              </a:rPr>
              <a:t>Using </a:t>
            </a:r>
            <a:r>
              <a:rPr lang="en-US" dirty="0" smtClean="0">
                <a:solidFill>
                  <a:srgbClr val="0000FF"/>
                </a:solidFill>
              </a:rPr>
              <a:t>MLN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34076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42" y="1524000"/>
            <a:ext cx="8229658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MLN Evidence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Partitioning confidence into bins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Threshold for object detection confidence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True labels from data set</a:t>
            </a: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HasActivity</a:t>
            </a:r>
            <a:r>
              <a:rPr lang="en-US" sz="2000" dirty="0" smtClean="0"/>
              <a:t>("actioncliptrain00001","SitUp</a:t>
            </a:r>
            <a:r>
              <a:rPr lang="en-US" sz="2000" dirty="0" smtClean="0"/>
              <a:t>")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ActivityConf_N2_TO_N15("actioncliptrain00001","AnswerPhone")</a:t>
            </a:r>
          </a:p>
          <a:p>
            <a:pPr>
              <a:buNone/>
            </a:pPr>
            <a:r>
              <a:rPr lang="en-US" sz="2000" dirty="0" smtClean="0"/>
              <a:t>ActivityConf_N15_TO_N1("actioncliptrain00001","DriveCar</a:t>
            </a:r>
            <a:r>
              <a:rPr lang="en-US" sz="2000" dirty="0" smtClean="0"/>
              <a:t>")</a:t>
            </a:r>
          </a:p>
          <a:p>
            <a:pPr>
              <a:buNone/>
            </a:pPr>
            <a:r>
              <a:rPr lang="en-US" sz="2000" dirty="0" err="1" smtClean="0"/>
              <a:t>ObjPresent</a:t>
            </a:r>
            <a:r>
              <a:rPr lang="en-US" sz="2000" dirty="0" smtClean="0"/>
              <a:t>("actioncliptrain00001","person")</a:t>
            </a:r>
          </a:p>
          <a:p>
            <a:pPr>
              <a:buNone/>
            </a:pPr>
            <a:r>
              <a:rPr lang="en-US" sz="2000" dirty="0" smtClean="0"/>
              <a:t>NumPersons_1_TO_15("actioncliptrain00001")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5715000"/>
            <a:ext cx="6203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MLN Query made on “</a:t>
            </a:r>
            <a:r>
              <a:rPr lang="en-US" sz="3200" dirty="0" err="1" smtClean="0"/>
              <a:t>HasActivity</a:t>
            </a:r>
            <a:r>
              <a:rPr lang="en-US" sz="3200" dirty="0" smtClean="0"/>
              <a:t>”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Outline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</a:p>
          <a:p>
            <a:r>
              <a:rPr lang="en-US" dirty="0" smtClean="0"/>
              <a:t>Background </a:t>
            </a:r>
          </a:p>
          <a:p>
            <a:pPr lvl="1"/>
            <a:r>
              <a:rPr lang="en-US" dirty="0" smtClean="0"/>
              <a:t>Video recognizer, Object Detector, MLN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MLN Model details</a:t>
            </a:r>
          </a:p>
          <a:p>
            <a:r>
              <a:rPr lang="en-US" dirty="0" smtClean="0"/>
              <a:t>Results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34076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42" y="1524000"/>
            <a:ext cx="8229658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MLN Rules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Positive and Negative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ActivityConf_P1_TO_P15(</a:t>
            </a:r>
            <a:r>
              <a:rPr lang="en-US" sz="2000" dirty="0" err="1" smtClean="0"/>
              <a:t>c,a</a:t>
            </a:r>
            <a:r>
              <a:rPr lang="en-US" sz="2000" dirty="0" smtClean="0"/>
              <a:t>) =&gt; </a:t>
            </a:r>
            <a:r>
              <a:rPr lang="en-US" sz="2000" dirty="0" err="1" smtClean="0"/>
              <a:t>HasActivity</a:t>
            </a:r>
            <a:r>
              <a:rPr lang="en-US" sz="2000" dirty="0" smtClean="0"/>
              <a:t>(</a:t>
            </a:r>
            <a:r>
              <a:rPr lang="en-US" sz="2000" dirty="0" err="1" smtClean="0"/>
              <a:t>c,a</a:t>
            </a:r>
            <a:r>
              <a:rPr lang="en-US" sz="2000" dirty="0" smtClean="0"/>
              <a:t>)</a:t>
            </a:r>
          </a:p>
          <a:p>
            <a:pPr lvl="1">
              <a:buNone/>
            </a:pPr>
            <a:r>
              <a:rPr lang="en-US" sz="2000" dirty="0" smtClean="0"/>
              <a:t>ActivityConf_P15_TO_P2(</a:t>
            </a:r>
            <a:r>
              <a:rPr lang="en-US" sz="2000" dirty="0" err="1" smtClean="0"/>
              <a:t>c,a</a:t>
            </a:r>
            <a:r>
              <a:rPr lang="en-US" sz="2000" dirty="0" smtClean="0"/>
              <a:t>) =&gt; </a:t>
            </a:r>
            <a:r>
              <a:rPr lang="en-US" sz="2000" dirty="0" err="1" smtClean="0"/>
              <a:t>HasActivity</a:t>
            </a:r>
            <a:r>
              <a:rPr lang="en-US" sz="2000" dirty="0" smtClean="0"/>
              <a:t>(</a:t>
            </a:r>
            <a:r>
              <a:rPr lang="en-US" sz="2000" dirty="0" err="1" smtClean="0"/>
              <a:t>c,a</a:t>
            </a:r>
            <a:r>
              <a:rPr lang="en-US" sz="2000" dirty="0" smtClean="0"/>
              <a:t>)</a:t>
            </a:r>
          </a:p>
          <a:p>
            <a:pPr lvl="1">
              <a:buNone/>
            </a:pPr>
            <a:r>
              <a:rPr lang="en-IN" sz="2000" dirty="0" err="1" smtClean="0"/>
              <a:t>ObjPresent</a:t>
            </a:r>
            <a:r>
              <a:rPr lang="en-IN" sz="2000" dirty="0" smtClean="0"/>
              <a:t>(</a:t>
            </a:r>
            <a:r>
              <a:rPr lang="en-IN" sz="2000" dirty="0" err="1" smtClean="0"/>
              <a:t>c</a:t>
            </a:r>
            <a:r>
              <a:rPr lang="en-IN" sz="2000" dirty="0" err="1" smtClean="0"/>
              <a:t>,“chair</a:t>
            </a:r>
            <a:r>
              <a:rPr lang="en-IN" sz="2000" dirty="0" smtClean="0"/>
              <a:t>") </a:t>
            </a:r>
            <a:r>
              <a:rPr lang="en-IN" sz="2000" dirty="0" smtClean="0"/>
              <a:t>=&gt; </a:t>
            </a:r>
            <a:r>
              <a:rPr lang="en-IN" sz="2000" dirty="0" err="1" smtClean="0"/>
              <a:t>HasActivity</a:t>
            </a:r>
            <a:r>
              <a:rPr lang="en-IN" sz="2000" dirty="0" smtClean="0"/>
              <a:t>(</a:t>
            </a:r>
            <a:r>
              <a:rPr lang="en-IN" sz="2000" dirty="0" err="1" smtClean="0"/>
              <a:t>c,"Eat</a:t>
            </a:r>
            <a:r>
              <a:rPr lang="en-IN" sz="2000" dirty="0" smtClean="0"/>
              <a:t>")</a:t>
            </a:r>
          </a:p>
          <a:p>
            <a:pPr lvl="1">
              <a:buNone/>
            </a:pPr>
            <a:r>
              <a:rPr lang="en-IN" sz="2000" dirty="0" err="1" smtClean="0"/>
              <a:t>ObjPresent</a:t>
            </a:r>
            <a:r>
              <a:rPr lang="en-IN" sz="2000" dirty="0" smtClean="0"/>
              <a:t>(</a:t>
            </a:r>
            <a:r>
              <a:rPr lang="en-IN" sz="2000" dirty="0" err="1" smtClean="0"/>
              <a:t>c</a:t>
            </a:r>
            <a:r>
              <a:rPr lang="en-IN" sz="2000" dirty="0" err="1" smtClean="0"/>
              <a:t>,“car</a:t>
            </a:r>
            <a:r>
              <a:rPr lang="en-IN" sz="2000" dirty="0" smtClean="0"/>
              <a:t>") </a:t>
            </a:r>
            <a:r>
              <a:rPr lang="en-IN" sz="2000" dirty="0" smtClean="0"/>
              <a:t>=&gt; </a:t>
            </a:r>
            <a:r>
              <a:rPr lang="en-IN" sz="2000" dirty="0" err="1" smtClean="0"/>
              <a:t>HasActivity</a:t>
            </a:r>
            <a:r>
              <a:rPr lang="en-IN" sz="2000" dirty="0" smtClean="0"/>
              <a:t>(</a:t>
            </a:r>
            <a:r>
              <a:rPr lang="en-IN" sz="2000" dirty="0" err="1" smtClean="0"/>
              <a:t>c</a:t>
            </a:r>
            <a:r>
              <a:rPr lang="en-IN" sz="2000" dirty="0" err="1" smtClean="0"/>
              <a:t>,“DriveCar</a:t>
            </a:r>
            <a:r>
              <a:rPr lang="en-IN" sz="2000" dirty="0" smtClean="0"/>
              <a:t>")</a:t>
            </a:r>
            <a:endParaRPr lang="en-IN" sz="2000" dirty="0" smtClean="0"/>
          </a:p>
          <a:p>
            <a:pPr lvl="1">
              <a:buNone/>
            </a:pPr>
            <a:r>
              <a:rPr lang="en-IN" sz="2000" dirty="0" err="1" smtClean="0"/>
              <a:t>ObjPresent</a:t>
            </a:r>
            <a:r>
              <a:rPr lang="en-IN" sz="2000" dirty="0" smtClean="0"/>
              <a:t>(</a:t>
            </a:r>
            <a:r>
              <a:rPr lang="en-IN" sz="2000" dirty="0" err="1" smtClean="0"/>
              <a:t>c,"bus</a:t>
            </a:r>
            <a:r>
              <a:rPr lang="en-IN" sz="2000" dirty="0" smtClean="0"/>
              <a:t>") =&gt; </a:t>
            </a:r>
            <a:r>
              <a:rPr lang="en-IN" sz="2000" dirty="0" err="1" smtClean="0"/>
              <a:t>HasActivity</a:t>
            </a:r>
            <a:r>
              <a:rPr lang="en-IN" sz="2000" dirty="0" smtClean="0"/>
              <a:t>(</a:t>
            </a:r>
            <a:r>
              <a:rPr lang="en-IN" sz="2000" dirty="0" err="1" smtClean="0"/>
              <a:t>c</a:t>
            </a:r>
            <a:r>
              <a:rPr lang="en-IN" sz="2000" dirty="0" err="1" smtClean="0"/>
              <a:t>,“StandUp</a:t>
            </a:r>
            <a:r>
              <a:rPr lang="en-IN" sz="2000" dirty="0" smtClean="0"/>
              <a:t>")</a:t>
            </a:r>
            <a:endParaRPr lang="en-IN" sz="2000" dirty="0" smtClean="0"/>
          </a:p>
          <a:p>
            <a:pPr lvl="1">
              <a:buNone/>
            </a:pPr>
            <a:r>
              <a:rPr lang="en-IN" sz="2000" dirty="0" err="1" smtClean="0"/>
              <a:t>ObjPresent</a:t>
            </a:r>
            <a:r>
              <a:rPr lang="en-IN" sz="2000" dirty="0" smtClean="0"/>
              <a:t>(</a:t>
            </a:r>
            <a:r>
              <a:rPr lang="en-IN" sz="2000" dirty="0" err="1" smtClean="0"/>
              <a:t>c,"car</a:t>
            </a:r>
            <a:r>
              <a:rPr lang="en-IN" sz="2000" dirty="0" smtClean="0"/>
              <a:t>") =&gt; </a:t>
            </a:r>
            <a:r>
              <a:rPr lang="en-IN" sz="2000" dirty="0" err="1" smtClean="0"/>
              <a:t>HasActivity</a:t>
            </a:r>
            <a:r>
              <a:rPr lang="en-IN" sz="2000" dirty="0" smtClean="0"/>
              <a:t>(</a:t>
            </a:r>
            <a:r>
              <a:rPr lang="en-IN" sz="2000" dirty="0" err="1" smtClean="0"/>
              <a:t>c</a:t>
            </a:r>
            <a:r>
              <a:rPr lang="en-IN" sz="2000" dirty="0" err="1" smtClean="0"/>
              <a:t>,“HandShake</a:t>
            </a:r>
            <a:r>
              <a:rPr lang="en-IN" sz="2000" dirty="0" smtClean="0"/>
              <a:t>")</a:t>
            </a:r>
            <a:endParaRPr lang="en-IN" sz="2000" dirty="0" smtClean="0"/>
          </a:p>
          <a:p>
            <a:pPr lvl="1">
              <a:buNone/>
            </a:pPr>
            <a:r>
              <a:rPr lang="en-IN" sz="2000" dirty="0" smtClean="0"/>
              <a:t>NumPersons_1_TO_15(c) =&gt; </a:t>
            </a:r>
            <a:r>
              <a:rPr lang="en-IN" sz="2000" dirty="0" err="1" smtClean="0"/>
              <a:t>HasActivity</a:t>
            </a:r>
            <a:r>
              <a:rPr lang="en-IN" sz="2000" dirty="0" smtClean="0"/>
              <a:t>(</a:t>
            </a:r>
            <a:r>
              <a:rPr lang="en-IN" sz="2000" dirty="0" err="1" smtClean="0"/>
              <a:t>c,+a</a:t>
            </a:r>
            <a:r>
              <a:rPr lang="en-IN" sz="2000" dirty="0" smtClean="0"/>
              <a:t>)</a:t>
            </a:r>
          </a:p>
          <a:p>
            <a:pPr lvl="1">
              <a:buNone/>
            </a:pPr>
            <a:r>
              <a:rPr lang="en-IN" sz="2000" dirty="0" smtClean="0"/>
              <a:t>NumPersons_15_TO_2(c) =&gt; </a:t>
            </a:r>
            <a:r>
              <a:rPr lang="en-IN" sz="2000" dirty="0" err="1" smtClean="0"/>
              <a:t>HasActivity</a:t>
            </a:r>
            <a:r>
              <a:rPr lang="en-IN" sz="2000" dirty="0" smtClean="0"/>
              <a:t>(</a:t>
            </a:r>
            <a:r>
              <a:rPr lang="en-IN" sz="2000" dirty="0" err="1" smtClean="0"/>
              <a:t>c,+a</a:t>
            </a:r>
            <a:r>
              <a:rPr lang="en-IN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34076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42" y="1524000"/>
            <a:ext cx="8229658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TF-IDF features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Appending 10 </a:t>
            </a:r>
            <a:r>
              <a:rPr lang="en-US" dirty="0" err="1" smtClean="0"/>
              <a:t>tf-idf</a:t>
            </a:r>
            <a:r>
              <a:rPr lang="en-US" dirty="0" smtClean="0"/>
              <a:t> features – one per object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And 1 feature corresponding to number of people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34076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42" y="1219200"/>
            <a:ext cx="8229658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MLN Experiments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results_ml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27" y="1676400"/>
            <a:ext cx="6249273" cy="4934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34076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42" y="1219200"/>
            <a:ext cx="8229658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TF-IDF Experiments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results_tfid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38" y="1999678"/>
            <a:ext cx="5363324" cy="4096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5065033"/>
          </a:xfrm>
          <a:ln/>
        </p:spPr>
        <p:txBody>
          <a:bodyPr>
            <a:noAutofit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IN" sz="2200" i="1" dirty="0" smtClean="0"/>
              <a:t>Actions in Context </a:t>
            </a:r>
            <a:r>
              <a:rPr lang="en-IN" sz="2200" dirty="0" smtClean="0"/>
              <a:t>by</a:t>
            </a:r>
            <a:r>
              <a:rPr lang="en-IN" sz="2200" i="1" dirty="0" smtClean="0"/>
              <a:t> </a:t>
            </a:r>
            <a:r>
              <a:rPr lang="en-IN" sz="2200" dirty="0" smtClean="0"/>
              <a:t>M. </a:t>
            </a:r>
            <a:r>
              <a:rPr lang="en-IN" sz="2200" dirty="0" err="1" smtClean="0"/>
              <a:t>Marszalek</a:t>
            </a:r>
            <a:r>
              <a:rPr lang="en-IN" sz="2200" dirty="0" smtClean="0"/>
              <a:t>, I. Laptev and C. </a:t>
            </a:r>
            <a:r>
              <a:rPr lang="en-IN" sz="2200" dirty="0" err="1" smtClean="0"/>
              <a:t>Schmid</a:t>
            </a:r>
            <a:r>
              <a:rPr lang="en-IN" sz="2200" dirty="0" smtClean="0"/>
              <a:t>; in Proc. </a:t>
            </a:r>
            <a:r>
              <a:rPr lang="en-IN" sz="2200" dirty="0" smtClean="0">
                <a:solidFill>
                  <a:srgbClr val="0000FF"/>
                </a:solidFill>
              </a:rPr>
              <a:t>CVPR-2009</a:t>
            </a:r>
            <a:r>
              <a:rPr lang="en-IN" sz="2200" i="1" dirty="0" smtClean="0"/>
              <a:t> 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sz="2200" i="1" dirty="0" smtClean="0"/>
              <a:t>Improving </a:t>
            </a:r>
            <a:r>
              <a:rPr lang="en-US" sz="2200" i="1" dirty="0"/>
              <a:t>Video Activity Recognition using Object Recognition and Text Mining</a:t>
            </a:r>
            <a:r>
              <a:rPr lang="en-US" sz="2200" dirty="0"/>
              <a:t> by </a:t>
            </a:r>
            <a:r>
              <a:rPr lang="en-US" sz="2200" dirty="0" err="1"/>
              <a:t>Tanvi</a:t>
            </a:r>
            <a:r>
              <a:rPr lang="en-US" sz="2200" dirty="0"/>
              <a:t> </a:t>
            </a:r>
            <a:r>
              <a:rPr lang="en-US" sz="2200" dirty="0" err="1"/>
              <a:t>Motwani</a:t>
            </a:r>
            <a:r>
              <a:rPr lang="en-US" sz="2200" dirty="0"/>
              <a:t> and Raymond J. Mooney, </a:t>
            </a:r>
            <a:r>
              <a:rPr lang="en-US" sz="2200" dirty="0" smtClean="0">
                <a:solidFill>
                  <a:srgbClr val="0000FF"/>
                </a:solidFill>
              </a:rPr>
              <a:t>ECAI-2012</a:t>
            </a:r>
            <a:endParaRPr lang="en-US" sz="2200" dirty="0">
              <a:solidFill>
                <a:srgbClr val="0000FF"/>
              </a:solidFill>
            </a:endParaRP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IN" sz="2200" i="1" dirty="0" smtClean="0"/>
              <a:t>Markov Logic </a:t>
            </a:r>
            <a:r>
              <a:rPr lang="en-IN" sz="2200" dirty="0" smtClean="0"/>
              <a:t>by Pedro </a:t>
            </a:r>
            <a:r>
              <a:rPr lang="en-IN" sz="2200" dirty="0" err="1" smtClean="0"/>
              <a:t>Domingos</a:t>
            </a:r>
            <a:r>
              <a:rPr lang="en-IN" sz="2200" dirty="0" smtClean="0"/>
              <a:t>, </a:t>
            </a:r>
            <a:r>
              <a:rPr lang="en-IN" sz="2200" dirty="0" err="1" smtClean="0"/>
              <a:t>Parag</a:t>
            </a:r>
            <a:r>
              <a:rPr lang="en-IN" sz="2200" dirty="0" smtClean="0"/>
              <a:t> </a:t>
            </a:r>
            <a:r>
              <a:rPr lang="en-IN" sz="2200" dirty="0" err="1" smtClean="0"/>
              <a:t>Singla</a:t>
            </a:r>
            <a:r>
              <a:rPr lang="en-IN" sz="2200" dirty="0" smtClean="0"/>
              <a:t>, et.al., </a:t>
            </a:r>
            <a:r>
              <a:rPr lang="en-IN" sz="2200" dirty="0" smtClean="0">
                <a:solidFill>
                  <a:srgbClr val="0000FF"/>
                </a:solidFill>
              </a:rPr>
              <a:t>Probabilistic Inductive Logic Programming </a:t>
            </a:r>
            <a:r>
              <a:rPr lang="en-IN" sz="2200" dirty="0" smtClean="0"/>
              <a:t>(pp. 92-117), 2008. New York: Springer.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IN" sz="2200" i="1" dirty="0" smtClean="0"/>
              <a:t>Learning realistic human actions from movies </a:t>
            </a:r>
            <a:r>
              <a:rPr lang="en-IN" sz="2200" dirty="0" smtClean="0"/>
              <a:t>by Laptev et.al., </a:t>
            </a:r>
            <a:r>
              <a:rPr lang="en-IN" sz="2200" dirty="0" smtClean="0">
                <a:solidFill>
                  <a:srgbClr val="0000FF"/>
                </a:solidFill>
              </a:rPr>
              <a:t>Conference on Computer Vision &amp; Pattern Recognition</a:t>
            </a:r>
            <a:r>
              <a:rPr lang="en-IN" sz="2200" dirty="0" smtClean="0"/>
              <a:t>, Jun </a:t>
            </a:r>
            <a:r>
              <a:rPr lang="en-IN" sz="2200" dirty="0" smtClean="0"/>
              <a:t>2008.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IN" sz="2200" i="1" dirty="0" smtClean="0"/>
              <a:t>Object </a:t>
            </a:r>
            <a:r>
              <a:rPr lang="en-IN" sz="2200" i="1" dirty="0" smtClean="0"/>
              <a:t>Detection with Discriminatively Trained Part-Based Models</a:t>
            </a:r>
            <a:r>
              <a:rPr lang="en-IN" sz="2200" dirty="0" smtClean="0"/>
              <a:t> by Pedro F. </a:t>
            </a:r>
            <a:r>
              <a:rPr lang="en-IN" sz="2200" dirty="0" err="1" smtClean="0"/>
              <a:t>Felzenszwalb</a:t>
            </a:r>
            <a:r>
              <a:rPr lang="en-IN" sz="2200" dirty="0" smtClean="0"/>
              <a:t>, et.al., </a:t>
            </a:r>
            <a:r>
              <a:rPr lang="en-IN" sz="2200" dirty="0" smtClean="0">
                <a:solidFill>
                  <a:srgbClr val="0000FF"/>
                </a:solidFill>
              </a:rPr>
              <a:t>PAMI-2010</a:t>
            </a:r>
            <a:endParaRPr lang="en-US" sz="2200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 Definition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Existing Frameworks</a:t>
            </a:r>
          </a:p>
          <a:p>
            <a:pPr lvl="1"/>
            <a:r>
              <a:rPr lang="en-US" dirty="0" smtClean="0"/>
              <a:t>Pure </a:t>
            </a:r>
            <a:r>
              <a:rPr lang="en-US" dirty="0" err="1" smtClean="0"/>
              <a:t>HoGHoF</a:t>
            </a:r>
            <a:r>
              <a:rPr lang="en-US" dirty="0" smtClean="0"/>
              <a:t> features ( Laptev, CVPR’08 )</a:t>
            </a:r>
          </a:p>
          <a:p>
            <a:pPr lvl="1"/>
            <a:r>
              <a:rPr lang="en-US" dirty="0" err="1" smtClean="0"/>
              <a:t>HoGHoF</a:t>
            </a:r>
            <a:r>
              <a:rPr lang="en-US" dirty="0" smtClean="0"/>
              <a:t> + Scene context ( Laptev, CVPR’09 )</a:t>
            </a:r>
          </a:p>
          <a:p>
            <a:pPr lvl="1"/>
            <a:r>
              <a:rPr lang="en-US" dirty="0" err="1" smtClean="0"/>
              <a:t>HoGHoF</a:t>
            </a:r>
            <a:r>
              <a:rPr lang="en-US" dirty="0" smtClean="0"/>
              <a:t> + Object detection( Mooney, ECAI’12)</a:t>
            </a:r>
          </a:p>
          <a:p>
            <a:r>
              <a:rPr lang="en-US" dirty="0" smtClean="0"/>
              <a:t>Problem with low level features</a:t>
            </a:r>
          </a:p>
          <a:p>
            <a:pPr lvl="1"/>
            <a:r>
              <a:rPr lang="en-US" dirty="0" smtClean="0"/>
              <a:t>Partial or full occlusion</a:t>
            </a:r>
          </a:p>
          <a:p>
            <a:pPr lvl="1"/>
            <a:r>
              <a:rPr lang="en-US" dirty="0" smtClean="0"/>
              <a:t>Noisy training data</a:t>
            </a:r>
          </a:p>
          <a:p>
            <a:r>
              <a:rPr lang="en-US" dirty="0" smtClean="0"/>
              <a:t>To capture semantic relationship between Activity and object &amp; people information.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 - schematic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79204"/>
            <a:ext cx="2462417" cy="42231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/>
              <a:t>Video Features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679204"/>
            <a:ext cx="2462417" cy="42231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Detection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922" y="5373217"/>
            <a:ext cx="2462417" cy="422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990000"/>
                </a:solidFill>
              </a:rPr>
              <a:t>Predictions</a:t>
            </a:r>
            <a:endParaRPr lang="en-IN" sz="22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0206" y="3447325"/>
            <a:ext cx="2462417" cy="1099419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Probabilistic Inference using MLN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2"/>
            <a:endCxn id="9" idx="1"/>
          </p:cNvCxnSpPr>
          <p:nvPr/>
        </p:nvCxnSpPr>
        <p:spPr bwMode="auto">
          <a:xfrm rot="16200000" flipH="1">
            <a:off x="1573447" y="2140275"/>
            <a:ext cx="1895521" cy="1817997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11" idx="2"/>
            <a:endCxn id="9" idx="3"/>
          </p:cNvCxnSpPr>
          <p:nvPr/>
        </p:nvCxnSpPr>
        <p:spPr bwMode="auto">
          <a:xfrm rot="5400000">
            <a:off x="5763046" y="2228288"/>
            <a:ext cx="1898325" cy="1639169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16200000" flipH="1">
            <a:off x="4249037" y="4959122"/>
            <a:ext cx="826473" cy="1716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00583" y="1676400"/>
            <a:ext cx="2462417" cy="42231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People Information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2" name="Shape 11"/>
          <p:cNvCxnSpPr>
            <a:stCxn id="5" idx="2"/>
            <a:endCxn id="9" idx="0"/>
          </p:cNvCxnSpPr>
          <p:nvPr/>
        </p:nvCxnSpPr>
        <p:spPr bwMode="auto">
          <a:xfrm rot="16200000" flipH="1">
            <a:off x="3987907" y="2773816"/>
            <a:ext cx="1345811" cy="120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Background – Data 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Hollywood2 data set</a:t>
            </a:r>
          </a:p>
          <a:p>
            <a:pPr marL="391686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823 Training and 884 Testing video clips</a:t>
            </a:r>
          </a:p>
          <a:p>
            <a:pPr marL="391686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12 Activity Classes</a:t>
            </a:r>
          </a:p>
          <a:p>
            <a:pPr marL="391686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Labeled data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 - schematic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79204"/>
            <a:ext cx="2462417" cy="42231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/>
              <a:t>Video Features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679204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Detection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922" y="5373217"/>
            <a:ext cx="2462417" cy="422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990000"/>
                </a:solidFill>
              </a:rPr>
              <a:t>Predictions</a:t>
            </a:r>
            <a:endParaRPr lang="en-IN" sz="22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0206" y="3447325"/>
            <a:ext cx="2462417" cy="1099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Probabilistic Inference using MLN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2"/>
            <a:endCxn id="9" idx="1"/>
          </p:cNvCxnSpPr>
          <p:nvPr/>
        </p:nvCxnSpPr>
        <p:spPr bwMode="auto">
          <a:xfrm rot="16200000" flipH="1">
            <a:off x="1573447" y="2140275"/>
            <a:ext cx="1895521" cy="1817997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11" idx="2"/>
            <a:endCxn id="9" idx="3"/>
          </p:cNvCxnSpPr>
          <p:nvPr/>
        </p:nvCxnSpPr>
        <p:spPr bwMode="auto">
          <a:xfrm rot="5400000">
            <a:off x="5763046" y="2228288"/>
            <a:ext cx="1898325" cy="1639169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16200000" flipH="1">
            <a:off x="4249037" y="4959122"/>
            <a:ext cx="826473" cy="1716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00583" y="1676400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People Information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2" name="Shape 11"/>
          <p:cNvCxnSpPr>
            <a:stCxn id="5" idx="2"/>
            <a:endCxn id="9" idx="0"/>
          </p:cNvCxnSpPr>
          <p:nvPr/>
        </p:nvCxnSpPr>
        <p:spPr bwMode="auto">
          <a:xfrm rot="16200000" flipH="1">
            <a:off x="3987907" y="2773816"/>
            <a:ext cx="1345811" cy="120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Background - Video 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err="1" smtClean="0"/>
              <a:t>HoGHoF</a:t>
            </a:r>
            <a:r>
              <a:rPr lang="en-US" dirty="0" smtClean="0"/>
              <a:t> features at STIPs.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dirty="0" smtClean="0"/>
          </a:p>
        </p:txBody>
      </p:sp>
      <p:pic>
        <p:nvPicPr>
          <p:cNvPr id="4" name="Picture 3" descr="STI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35" y="2330586"/>
            <a:ext cx="5889765" cy="33082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>
            <a:normAutofit/>
          </a:bodyPr>
          <a:lstStyle/>
          <a:p>
            <a:pPr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Background - Video Features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8"/>
            <a:ext cx="8045280" cy="4796471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err="1" smtClean="0"/>
              <a:t>HoGHoF</a:t>
            </a:r>
            <a:r>
              <a:rPr lang="en-US" dirty="0" smtClean="0"/>
              <a:t> features at STIPs.</a:t>
            </a:r>
          </a:p>
          <a:p>
            <a:pPr marL="391686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Describe </a:t>
            </a:r>
            <a:r>
              <a:rPr lang="en-US" dirty="0"/>
              <a:t>a video clip </a:t>
            </a:r>
            <a:r>
              <a:rPr lang="en-US" dirty="0" smtClean="0"/>
              <a:t>as bag-of-features.</a:t>
            </a:r>
          </a:p>
          <a:p>
            <a:pPr marL="754571" lvl="1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Cluster all </a:t>
            </a:r>
            <a:r>
              <a:rPr lang="en-US" dirty="0" err="1" smtClean="0"/>
              <a:t>HoGHoF</a:t>
            </a:r>
            <a:r>
              <a:rPr lang="en-US" dirty="0" smtClean="0"/>
              <a:t> feature descriptors using k-means.</a:t>
            </a:r>
          </a:p>
          <a:p>
            <a:pPr marL="754571" lvl="1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Represent clip as a histogram over these clusters</a:t>
            </a:r>
          </a:p>
          <a:p>
            <a:pPr marL="391686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Train a SVM classifier</a:t>
            </a:r>
          </a:p>
          <a:p>
            <a:pPr marL="754571" lvl="1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Supervised - Dataset is pre labeled</a:t>
            </a:r>
          </a:p>
          <a:p>
            <a:pPr marL="754571" lvl="1" indent="-293764">
              <a:buSzPct val="45000"/>
              <a:buFont typeface="Wingdings" pitchFamily="2" charset="2"/>
              <a:buChar char="q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r>
              <a:rPr lang="en-US" dirty="0" smtClean="0"/>
              <a:t>Output – For each clip, confidence value for all 12 activities. 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Background - schematic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79204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/>
              <a:t>Video Features</a:t>
            </a:r>
            <a:endParaRPr lang="en-IN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429000" y="1679204"/>
            <a:ext cx="2462417" cy="422310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Object Detection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922" y="5373217"/>
            <a:ext cx="2462417" cy="422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rgbClr val="990000"/>
                </a:solidFill>
              </a:rPr>
              <a:t>Predictions</a:t>
            </a:r>
            <a:endParaRPr lang="en-IN" sz="22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0206" y="3447325"/>
            <a:ext cx="2462417" cy="10994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Probabilistic Inference using MLN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>
            <a:stCxn id="4" idx="2"/>
            <a:endCxn id="9" idx="1"/>
          </p:cNvCxnSpPr>
          <p:nvPr/>
        </p:nvCxnSpPr>
        <p:spPr bwMode="auto">
          <a:xfrm rot="16200000" flipH="1">
            <a:off x="1573447" y="2140275"/>
            <a:ext cx="1895521" cy="1817997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11" idx="2"/>
            <a:endCxn id="9" idx="3"/>
          </p:cNvCxnSpPr>
          <p:nvPr/>
        </p:nvCxnSpPr>
        <p:spPr bwMode="auto">
          <a:xfrm rot="5400000">
            <a:off x="5763046" y="2228288"/>
            <a:ext cx="1898325" cy="1639169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16200000" flipH="1">
            <a:off x="4249037" y="4959122"/>
            <a:ext cx="826473" cy="1716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00583" y="1676400"/>
            <a:ext cx="2462417" cy="4223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82945" tIns="41473" rIns="82945" bIns="41473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People Information</a:t>
            </a:r>
            <a:endParaRPr lang="en-IN" sz="2200" dirty="0">
              <a:solidFill>
                <a:schemeClr val="bg1"/>
              </a:solidFill>
            </a:endParaRPr>
          </a:p>
        </p:txBody>
      </p:sp>
      <p:cxnSp>
        <p:nvCxnSpPr>
          <p:cNvPr id="12" name="Shape 11"/>
          <p:cNvCxnSpPr>
            <a:stCxn id="5" idx="2"/>
            <a:endCxn id="9" idx="0"/>
          </p:cNvCxnSpPr>
          <p:nvPr/>
        </p:nvCxnSpPr>
        <p:spPr bwMode="auto">
          <a:xfrm rot="16200000" flipH="1">
            <a:off x="3987907" y="2773816"/>
            <a:ext cx="1345811" cy="120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689</Words>
  <Application>Microsoft Office PowerPoint</Application>
  <PresentationFormat>On-screen Show (4:3)</PresentationFormat>
  <Paragraphs>141</Paragraphs>
  <Slides>24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Incorporating Object and People Information to Improve Video Activity Recognition</vt:lpstr>
      <vt:lpstr>Outline</vt:lpstr>
      <vt:lpstr>Problem Definition</vt:lpstr>
      <vt:lpstr>Background - schematic</vt:lpstr>
      <vt:lpstr>Background – Data set</vt:lpstr>
      <vt:lpstr>Background - schematic</vt:lpstr>
      <vt:lpstr>Background - Video Features</vt:lpstr>
      <vt:lpstr>Background - Video Features</vt:lpstr>
      <vt:lpstr>Background - schematic</vt:lpstr>
      <vt:lpstr>Background – Object Detection</vt:lpstr>
      <vt:lpstr>Output of Object Detector</vt:lpstr>
      <vt:lpstr>Background - schematic</vt:lpstr>
      <vt:lpstr>Background – People Information</vt:lpstr>
      <vt:lpstr>Background - schematic</vt:lpstr>
      <vt:lpstr>Background - Inference Using MLN</vt:lpstr>
      <vt:lpstr>Slide 16</vt:lpstr>
      <vt:lpstr>Background - Inference Using MLN</vt:lpstr>
      <vt:lpstr>Background - Inference Using MLN</vt:lpstr>
      <vt:lpstr>Approach</vt:lpstr>
      <vt:lpstr>Approach</vt:lpstr>
      <vt:lpstr>Approach</vt:lpstr>
      <vt:lpstr>Results</vt:lpstr>
      <vt:lpstr>Results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Object and People Information to Improve Video Activity Recognition</dc:title>
  <dc:creator>shree</dc:creator>
  <cp:lastModifiedBy>shree</cp:lastModifiedBy>
  <cp:revision>65</cp:revision>
  <dcterms:created xsi:type="dcterms:W3CDTF">2006-08-16T00:00:00Z</dcterms:created>
  <dcterms:modified xsi:type="dcterms:W3CDTF">2014-06-14T10:30:43Z</dcterms:modified>
</cp:coreProperties>
</file>