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9.jpeg" ContentType="image/jpeg"/>
  <Override PartName="/ppt/media/image3.png" ContentType="image/png"/>
  <Override PartName="/ppt/media/image4.png" ContentType="image/png"/>
  <Override PartName="/ppt/media/image8.jpeg" ContentType="image/jpeg"/>
  <Override PartName="/ppt/media/image5.jpeg" ContentType="image/jpeg"/>
  <Override PartName="/ppt/media/image6.jpeg" ContentType="image/jpeg"/>
  <Override PartName="/ppt/media/image11.jpeg" ContentType="image/jpeg"/>
  <Override PartName="/ppt/media/image7.jpeg" ContentType="image/jpeg"/>
  <Override PartName="/ppt/media/image10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57120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63804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50400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57120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63804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504000" y="56556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57120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63804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0400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57120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63804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56556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104800"/>
            <a:ext cx="10080000" cy="58104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5255640" cy="129600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pPr marL="432000" indent="-324000"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1728000" y="52840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4221000" y="5271840"/>
            <a:ext cx="319500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632000" y="527184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F944768A-48BB-4FCF-9F73-ED75B78D7378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6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80000" cy="32400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6120" y="0"/>
            <a:ext cx="10080000" cy="324000"/>
          </a:xfrm>
          <a:prstGeom prst="rect">
            <a:avLst/>
          </a:prstGeom>
          <a:ln w="0"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6120" y="5357160"/>
            <a:ext cx="10080000" cy="324000"/>
          </a:xfrm>
          <a:prstGeom prst="rect">
            <a:avLst/>
          </a:prstGeom>
          <a:ln w="0"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c7243a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/>
          </p:nvPr>
        </p:nvSpPr>
        <p:spPr>
          <a:xfrm>
            <a:off x="1008000" y="5400720"/>
            <a:ext cx="2240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1728360" y="540036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4221360" y="540036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7659720" y="540036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r"/>
            <a:fld id="{8CE1B773-A890-402A-AB40-0813BC1A66A4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6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mailto:Sumitra.Menaria@paruluniversity.ac.in" TargetMode="External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2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"/>
          <p:cNvSpPr txBox="1"/>
          <p:nvPr/>
        </p:nvSpPr>
        <p:spPr>
          <a:xfrm>
            <a:off x="7920" y="648000"/>
            <a:ext cx="9071640" cy="2736000"/>
          </a:xfrm>
          <a:prstGeom prst="rect">
            <a:avLst/>
          </a:prstGeom>
          <a:solidFill>
            <a:srgbClr val="c7243a"/>
          </a:solidFill>
          <a:ln w="0">
            <a:noFill/>
          </a:ln>
        </p:spPr>
        <p:txBody>
          <a:bodyPr lIns="72000" rIns="0" tIns="0" bIns="0" anchor="ctr">
            <a:noAutofit/>
          </a:bodyPr>
          <a:p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Machine Learning in Prediciting Diabetes in the Early Stage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3816000" y="3600000"/>
            <a:ext cx="5255640" cy="136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Niranj Rajesh</a:t>
            </a:r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</a:rPr>
              <a:t>S7:CSE</a:t>
            </a:r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</a:rPr>
              <a:t>RollNo:20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"/>
          <p:cNvSpPr txBox="1"/>
          <p:nvPr/>
        </p:nvSpPr>
        <p:spPr>
          <a:xfrm>
            <a:off x="504000" y="425160"/>
            <a:ext cx="9071640" cy="71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c7243a"/>
                </a:solidFill>
                <a:latin typeface="Arial"/>
              </a:rPr>
              <a:t>Existing System</a:t>
            </a:r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14" name=""/>
          <p:cNvSpPr txBox="1"/>
          <p:nvPr/>
        </p:nvSpPr>
        <p:spPr>
          <a:xfrm>
            <a:off x="504000" y="1656000"/>
            <a:ext cx="9071640" cy="29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57000"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Comparatively poor accuracy.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 decision tree model is exceptionally sensitive to the slightest change in data.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Overfitting of decision tree leading to inaccurate predictions.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Decision tree can grow out  and  be more complex leading to large computational resources and training time.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5" name=""/>
          <p:cNvSpPr txBox="1"/>
          <p:nvPr/>
        </p:nvSpPr>
        <p:spPr>
          <a:xfrm>
            <a:off x="457200" y="1143000"/>
            <a:ext cx="3200400" cy="486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800" spc="-1" strike="noStrike">
                <a:solidFill>
                  <a:srgbClr val="ffaa95"/>
                </a:solidFill>
                <a:latin typeface="Arial"/>
              </a:rPr>
              <a:t>Disadvantage</a:t>
            </a:r>
            <a:endParaRPr b="0" lang="en-US" sz="2800" spc="-1" strike="noStrike">
              <a:solidFill>
                <a:srgbClr val="ffaa95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c7243a"/>
                </a:solidFill>
                <a:latin typeface="Arial"/>
              </a:rPr>
              <a:t>Proposed System</a:t>
            </a:r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17" name=""/>
          <p:cNvSpPr txBox="1"/>
          <p:nvPr/>
        </p:nvSpPr>
        <p:spPr>
          <a:xfrm>
            <a:off x="504000" y="1656000"/>
            <a:ext cx="9071640" cy="29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43000"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Due to the instability of single decision tree, it comes out the ensemble learning which combines multiple models to improve the prediction accuracy overall and reduce the variance.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Random Forest Technique is designed to increase the accuracy of the decision tree.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  set of decision trees are grown and each tree votes for the most popular class,then these votes are integrated and a class is predicted.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"/>
          <p:cNvSpPr txBox="1"/>
          <p:nvPr/>
        </p:nvSpPr>
        <p:spPr>
          <a:xfrm>
            <a:off x="504000" y="541800"/>
            <a:ext cx="9071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c7243a"/>
                </a:solidFill>
                <a:latin typeface="Arial"/>
              </a:rPr>
              <a:t>Proposed System</a:t>
            </a:r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 rot="7800">
            <a:off x="225000" y="2056320"/>
            <a:ext cx="5002200" cy="2966760"/>
          </a:xfrm>
          <a:prstGeom prst="rect">
            <a:avLst/>
          </a:prstGeom>
          <a:ln w="0">
            <a:noFill/>
          </a:ln>
        </p:spPr>
      </p:pic>
      <p:sp>
        <p:nvSpPr>
          <p:cNvPr id="120" name=""/>
          <p:cNvSpPr txBox="1"/>
          <p:nvPr/>
        </p:nvSpPr>
        <p:spPr>
          <a:xfrm>
            <a:off x="5402880" y="2070360"/>
            <a:ext cx="4655520" cy="29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35000"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 datasets are collected from the database.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In the next step the new input data will be pre-processed which will include data cleaning, integration and transformation.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 data was obtained from UCI learning repository.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1" name=""/>
          <p:cNvSpPr txBox="1"/>
          <p:nvPr/>
        </p:nvSpPr>
        <p:spPr>
          <a:xfrm>
            <a:off x="401040" y="1391760"/>
            <a:ext cx="3350880" cy="477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400" spc="-1" strike="noStrike">
                <a:solidFill>
                  <a:srgbClr val="ffaa95"/>
                </a:solidFill>
                <a:latin typeface="Arial"/>
              </a:rPr>
              <a:t>1.System </a:t>
            </a:r>
            <a:r>
              <a:rPr b="0" lang="en-US" sz="2400" spc="-1" strike="noStrike">
                <a:solidFill>
                  <a:srgbClr val="ffaa95"/>
                </a:solidFill>
                <a:latin typeface="Arial"/>
              </a:rPr>
              <a:t>Architecture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"/>
          <p:cNvSpPr txBox="1"/>
          <p:nvPr/>
        </p:nvSpPr>
        <p:spPr>
          <a:xfrm>
            <a:off x="457200" y="457200"/>
            <a:ext cx="9071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c7243a"/>
                </a:solidFill>
                <a:latin typeface="Arial"/>
              </a:rPr>
              <a:t>Proposed System</a:t>
            </a:r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23" name=""/>
          <p:cNvSpPr txBox="1"/>
          <p:nvPr/>
        </p:nvSpPr>
        <p:spPr>
          <a:xfrm>
            <a:off x="504000" y="1082520"/>
            <a:ext cx="3724200" cy="486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800" spc="-1" strike="noStrike">
                <a:solidFill>
                  <a:srgbClr val="ffaa95"/>
                </a:solidFill>
                <a:latin typeface="Arial"/>
              </a:rPr>
              <a:t>2.Data Pre-processing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"/>
          <p:cNvSpPr txBox="1"/>
          <p:nvPr/>
        </p:nvSpPr>
        <p:spPr>
          <a:xfrm>
            <a:off x="613440" y="1603440"/>
            <a:ext cx="8987760" cy="434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000" spc="-1" strike="noStrike">
                <a:solidFill>
                  <a:srgbClr val="111111"/>
                </a:solidFill>
                <a:latin typeface="Arial"/>
              </a:rPr>
              <a:t>Data pre-processing is a vital step in data discovery methodology.Since most of the healthcare information contain missing value,insconsistency and duplications.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en-US" sz="2000" spc="-1" strike="noStrike">
                <a:solidFill>
                  <a:srgbClr val="e16173"/>
                </a:solidFill>
                <a:latin typeface="Arial"/>
              </a:rPr>
              <a:t>a) Data cleaning:</a:t>
            </a:r>
            <a:r>
              <a:rPr b="0" lang="en-US" sz="2000" spc="-1" strike="noStrike">
                <a:solidFill>
                  <a:srgbClr val="bf819e"/>
                </a:solidFill>
                <a:latin typeface="Arial"/>
              </a:rPr>
              <a:t> It is the tactic of detection and correcting corrupt or inaccurate records from a recor table,set or data.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en-US" sz="2000" spc="-1" strike="noStrike">
                <a:solidFill>
                  <a:srgbClr val="bf819e"/>
                </a:solidFill>
                <a:latin typeface="Arial"/>
              </a:rPr>
              <a:t>eg:drop the duplicates, check for null values and replace with mean values</a:t>
            </a:r>
            <a:r>
              <a:rPr b="0" lang="en-US" sz="2000" spc="-1" strike="noStrike">
                <a:solidFill>
                  <a:srgbClr val="e16173"/>
                </a:solidFill>
                <a:latin typeface="Arial"/>
              </a:rPr>
              <a:t>.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en-US" sz="2000" spc="-1" strike="noStrike">
                <a:solidFill>
                  <a:srgbClr val="e16173"/>
                </a:solidFill>
                <a:latin typeface="Arial"/>
              </a:rPr>
              <a:t>b) Data Integration: </a:t>
            </a:r>
            <a:r>
              <a:rPr b="0" lang="en-US" sz="2000" spc="-1" strike="noStrike">
                <a:solidFill>
                  <a:srgbClr val="bf819e"/>
                </a:solidFill>
                <a:latin typeface="Arial"/>
              </a:rPr>
              <a:t>It is the technique that involves combining data from multiple heterogenous data sources to provide a unified view.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en-US" sz="2000" spc="-1" strike="noStrike">
                <a:solidFill>
                  <a:srgbClr val="e16173"/>
                </a:solidFill>
                <a:latin typeface="Arial"/>
              </a:rPr>
              <a:t>c) Data Reduction:</a:t>
            </a:r>
            <a:r>
              <a:rPr b="0" lang="en-US" sz="2000" spc="-1" strike="noStrike">
                <a:solidFill>
                  <a:srgbClr val="bf819e"/>
                </a:solidFill>
                <a:latin typeface="Arial"/>
              </a:rPr>
              <a:t>  It is the transformation of numerical and alphabetical digital data into a corrected,ordered and simplified type.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"/>
          <p:cNvSpPr txBox="1"/>
          <p:nvPr/>
        </p:nvSpPr>
        <p:spPr>
          <a:xfrm>
            <a:off x="504000" y="425160"/>
            <a:ext cx="9071640" cy="71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c7243a"/>
                </a:solidFill>
                <a:latin typeface="Arial"/>
              </a:rPr>
              <a:t>Proposed System</a:t>
            </a:r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26" name=""/>
          <p:cNvSpPr txBox="1"/>
          <p:nvPr/>
        </p:nvSpPr>
        <p:spPr>
          <a:xfrm>
            <a:off x="504000" y="1656000"/>
            <a:ext cx="9071640" cy="29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36000"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 first step of random forest is to select the “R” features from the total features “m” where R&lt;&lt;m.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Among the “R” features, the node using the best split point.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Split the node into daughter nodes using the best split 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Rep</a:t>
            </a:r>
            <a:r>
              <a:rPr b="0" lang="en-US" sz="3200" spc="-1" strike="noStrike">
                <a:latin typeface="Arial"/>
              </a:rPr>
              <a:t>eat the steps until certain  number of nodes has been reached.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Built forest by repeating the steps for certain number of times to create “n” number of trees.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7" name=""/>
          <p:cNvSpPr txBox="1"/>
          <p:nvPr/>
        </p:nvSpPr>
        <p:spPr>
          <a:xfrm>
            <a:off x="457200" y="1165680"/>
            <a:ext cx="2930040" cy="486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800" spc="-1" strike="noStrike">
                <a:solidFill>
                  <a:srgbClr val="ffaa95"/>
                </a:solidFill>
                <a:latin typeface="Arial"/>
              </a:rPr>
              <a:t>3.Random Forest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"/>
          <p:cNvSpPr txBox="1"/>
          <p:nvPr/>
        </p:nvSpPr>
        <p:spPr>
          <a:xfrm>
            <a:off x="457200" y="5655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c7243a"/>
                </a:solidFill>
                <a:latin typeface="Arial"/>
              </a:rPr>
              <a:t>Proposed System</a:t>
            </a:r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1165320" y="1655640"/>
            <a:ext cx="3103920" cy="2958840"/>
          </a:xfrm>
          <a:prstGeom prst="rect">
            <a:avLst/>
          </a:prstGeom>
          <a:ln w="0">
            <a:noFill/>
          </a:ln>
        </p:spPr>
      </p:pic>
      <p:sp>
        <p:nvSpPr>
          <p:cNvPr id="130" name=""/>
          <p:cNvSpPr txBox="1"/>
          <p:nvPr/>
        </p:nvSpPr>
        <p:spPr>
          <a:xfrm>
            <a:off x="5029200" y="1656000"/>
            <a:ext cx="4426920" cy="29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40000"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After taking a glance and use each decision tree created to predict the result.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Calculate the votes for each predicted target and  admit the high voted predicted target as a result of the ultimate prediction.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c7243a"/>
                </a:solidFill>
                <a:latin typeface="Arial"/>
              </a:rPr>
              <a:t>Result</a:t>
            </a:r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744840" y="1600200"/>
            <a:ext cx="3944880" cy="2958840"/>
          </a:xfrm>
          <a:prstGeom prst="rect">
            <a:avLst/>
          </a:prstGeom>
          <a:ln w="0">
            <a:noFill/>
          </a:ln>
        </p:spPr>
      </p:pic>
      <p:sp>
        <p:nvSpPr>
          <p:cNvPr id="133" name=""/>
          <p:cNvSpPr txBox="1"/>
          <p:nvPr/>
        </p:nvSpPr>
        <p:spPr>
          <a:xfrm>
            <a:off x="5152680" y="1600200"/>
            <a:ext cx="4426920" cy="29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19000"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Compared with single decision tree, the testing accuracy of random forest, which is 94.9%, increased near 16.8 percent.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 positive true for positive prediction was 95.70% for test case.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 negative true  for negative prediction was 93.80% for test case.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Comparatively the results were much  better than the decision tree model.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c7243a"/>
                </a:solidFill>
                <a:latin typeface="Arial"/>
              </a:rPr>
              <a:t>Conclusion</a:t>
            </a:r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35" name=""/>
          <p:cNvSpPr txBox="1"/>
          <p:nvPr/>
        </p:nvSpPr>
        <p:spPr>
          <a:xfrm>
            <a:off x="504000" y="1656000"/>
            <a:ext cx="9071640" cy="29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35000"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An efficient diabetes prediction model will help doctors make accurate diagnoses and help patients get timely treatment.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Throughout this work we studied and evaluated the Random Forest algorithm and it has higher accuracy of the other model(Decision tree algorithm).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 aim of this project is to develop a system  which can perform early prediction of diabetes with higher accuracy and provide advance support for predicting the accuracy rate of diabetes.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c7243a"/>
                </a:solidFill>
                <a:latin typeface="Arial"/>
              </a:rPr>
              <a:t>References</a:t>
            </a:r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37" name=""/>
          <p:cNvSpPr txBox="1"/>
          <p:nvPr/>
        </p:nvSpPr>
        <p:spPr>
          <a:xfrm>
            <a:off x="504000" y="1656000"/>
            <a:ext cx="9071640" cy="29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11000"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[1]Fikirte Girma Wolde Michael, Sumitra Menaria, “ Prediction of Diabetes using Data Mining Techniques, Dept.of ComputerScience and Engineering, </a:t>
            </a:r>
            <a:r>
              <a:rPr b="0" lang="en-US" sz="3200" spc="-1" strike="noStrike">
                <a:latin typeface="Arial"/>
                <a:hlinkClick r:id="rId1"/>
              </a:rPr>
              <a:t>Sumitra.Menaria@paruluniversity.ac.in</a:t>
            </a:r>
            <a:r>
              <a:rPr b="0" lang="en-US" sz="3200" spc="-1" strike="noStrike">
                <a:latin typeface="Arial"/>
              </a:rPr>
              <a:t>, Proceedings of the 2nd International conference on Trends in Electronics and Informatics(ICOEI 2018).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[2] El_Jerjawi, Nesreen Samer &amp; Abu-Naser, Samy S. (2018). Diabetes Prediction Using Artificial Neural Network. International Journal of Advanced Science and Technology 121:54-64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[3] Deepti Sisodiaa, Dilip Singh Sisodiab,” Prediction Diabetes and Classification Algorithm” A National Institute of Technology, G.E Road, Raipur and 492001, India, International Conference on Computational Intelligence and Data Science.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[4]A.M.Rajeswari,M.Sumaiya Sidhika,M.Kalaivani C.Deisy,”Prediction of Pre-Diabetes using Fuzzy Logic Based Association Classification”, Thiagarajar College of Engineering,Madurai, India Proceedings of the (ICICCT 2018), cdcse@tce.edu.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c7243a"/>
                </a:solidFill>
                <a:latin typeface="Arial"/>
              </a:rPr>
              <a:t>Content</a:t>
            </a:r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504000" y="1656000"/>
            <a:ext cx="9071640" cy="352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42000"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Abstract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Introduction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Literature Survey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Data Set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Existing System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Proposed System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Results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Conclusion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References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                                                  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c7243a"/>
                </a:solidFill>
                <a:latin typeface="Arial"/>
              </a:rPr>
              <a:t>Abstract</a:t>
            </a:r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504000" y="1656000"/>
            <a:ext cx="9071640" cy="29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23000"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Diabetes is a common disease and its early symptoms are not very noticeable,the conventional and tedious method ends with consulting a docotor or diagnostic center.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 objective of this report is to develop a system which can perform early prediction of diabetes for a patient with high accuracy.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We use Machine Learning technique(Random Forest algorithm)  to achieve  a  system that gives the best results for diabetic prediction.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 Prediction system showed that it is capable of prediciting the  diabetes disease effectively,efficiently and most importantly,instantly.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c7243a"/>
                </a:solidFill>
                <a:latin typeface="Arial"/>
              </a:rPr>
              <a:t>Introduction</a:t>
            </a:r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94" name=""/>
          <p:cNvSpPr txBox="1"/>
          <p:nvPr/>
        </p:nvSpPr>
        <p:spPr>
          <a:xfrm>
            <a:off x="504000" y="1656000"/>
            <a:ext cx="9071640" cy="29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27000"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Machine learning in healthcare is becoming more widely used and is helping patients and clinicians in many different ways.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Diabetes  can lead to problems affecting almost every body systems. Hence, it is necessary to prevent and diagnose the disease.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An accurate and timely diagnosis will help the patient prevent it.Since the medical resources are limited and only certain number of patients  can be diagnosed by doctors.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Hence there is a need to make an efficient prediction model,which can save medical resources and help patients make a self-test accurately.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c7243a"/>
                </a:solidFill>
                <a:latin typeface="Arial"/>
              </a:rPr>
              <a:t>Literature Survey</a:t>
            </a:r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graphicFrame>
        <p:nvGraphicFramePr>
          <p:cNvPr id="96" name=""/>
          <p:cNvGraphicFramePr/>
          <p:nvPr/>
        </p:nvGraphicFramePr>
        <p:xfrm>
          <a:off x="504000" y="1656000"/>
          <a:ext cx="9071280" cy="3447000"/>
        </p:xfrm>
        <a:graphic>
          <a:graphicData uri="http://schemas.openxmlformats.org/drawingml/2006/table">
            <a:tbl>
              <a:tblPr/>
              <a:tblGrid>
                <a:gridCol w="3023640"/>
                <a:gridCol w="3023640"/>
                <a:gridCol w="3024360"/>
              </a:tblGrid>
              <a:tr h="3499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729fcf"/>
                          </a:solidFill>
                          <a:latin typeface="Arial"/>
                        </a:rPr>
                        <a:t>Paper Name</a:t>
                      </a:r>
                      <a:endParaRPr b="0" lang="en-US" sz="1800" spc="-1" strike="noStrike">
                        <a:solidFill>
                          <a:srgbClr val="729fc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d8ce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729fcf"/>
                          </a:solidFill>
                          <a:latin typeface="Arial"/>
                        </a:rPr>
                        <a:t>Advantages</a:t>
                      </a:r>
                      <a:endParaRPr b="0" lang="en-US" sz="1800" spc="-1" strike="noStrike">
                        <a:solidFill>
                          <a:srgbClr val="729fcf"/>
                        </a:solidFill>
                        <a:latin typeface="Arial"/>
                      </a:endParaRP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d8ce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729fcf"/>
                          </a:solidFill>
                          <a:latin typeface="Arial"/>
                        </a:rPr>
                        <a:t>Disadavantages</a:t>
                      </a:r>
                      <a:endParaRPr b="0" lang="en-US" sz="1800" spc="-1" strike="noStrike">
                        <a:solidFill>
                          <a:srgbClr val="729fcf"/>
                        </a:solidFill>
                        <a:latin typeface="Arial"/>
                      </a:endParaRP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d8ce"/>
                    </a:solidFill>
                  </a:tcPr>
                </a:tc>
              </a:tr>
              <a:tr h="3463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Predicting Diabetes in Healthy Population through Machine Learning.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ffd8ce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Uses less features,for type-2 diabetes.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ffd8ce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Only has accuracy of 84.1%.Prediction for later stages of diabetes only.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d8ce"/>
                    </a:solidFill>
                  </a:tcPr>
                </a:tc>
              </a:tr>
              <a:tr h="3463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Decision Tree and Random Forest Classification Model to Predict Diabetes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d8ce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A hybrid of decision tree and random forest is used.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d8ce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Only has accuracy of 72% and 76.5% for (RT and RFC respectively).Uses Plasma glucose as attribute requires medical tests.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d8ce"/>
                    </a:solidFill>
                  </a:tcPr>
                </a:tc>
              </a:tr>
              <a:tr h="5029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Diabetes prediction using artificial neural networks el jerjawi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d8ce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Established model,87% prediction accuracy comparatively higher.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d8ce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Also uses Plasma Glucose as attribute.Samples do not hold all races.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d8ce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c7243a"/>
                </a:solidFill>
                <a:latin typeface="Arial"/>
              </a:rPr>
              <a:t>Data Set</a:t>
            </a:r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228600" y="1755360"/>
            <a:ext cx="5439600" cy="337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The data set we used is from UCI machine learning repository.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There are 17 attributes and 520  instances totally,320 of which is positive cases and 200 samples are negative cases.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We investigate relation between each attribute and diabetes.</a:t>
            </a:r>
            <a:endParaRPr b="0" lang="en-US" sz="2200" spc="-1" strike="noStrike">
              <a:latin typeface="Arial"/>
            </a:endParaRPr>
          </a:p>
        </p:txBody>
      </p:sp>
      <p:graphicFrame>
        <p:nvGraphicFramePr>
          <p:cNvPr id="99" name=""/>
          <p:cNvGraphicFramePr/>
          <p:nvPr/>
        </p:nvGraphicFramePr>
        <p:xfrm>
          <a:off x="5699520" y="1648080"/>
          <a:ext cx="4339080" cy="3480480"/>
        </p:xfrm>
        <a:graphic>
          <a:graphicData uri="http://schemas.openxmlformats.org/drawingml/2006/table">
            <a:tbl>
              <a:tblPr/>
              <a:tblGrid>
                <a:gridCol w="1446480"/>
                <a:gridCol w="1446480"/>
                <a:gridCol w="1446480"/>
              </a:tblGrid>
              <a:tr h="45216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111111"/>
                          </a:solidFill>
                          <a:latin typeface="Arial"/>
                        </a:rPr>
                        <a:t>Age</a:t>
                      </a:r>
                      <a:endParaRPr b="0" lang="en-US" sz="1800" spc="-1" strike="noStrike">
                        <a:solidFill>
                          <a:srgbClr val="111111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Polyphagia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Parital paresis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5216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Sex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Muscle stiffness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Polyuria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5216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Sudden weight loss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Itching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Obesity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5216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Irritability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Delayed healing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weakness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5216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Visual blurring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Alopecia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Genital thrush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514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Polydipsia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Class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c7243a"/>
                </a:solidFill>
                <a:latin typeface="Arial"/>
              </a:rPr>
              <a:t>Data set</a:t>
            </a:r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228600" y="1600200"/>
            <a:ext cx="4426920" cy="2426400"/>
          </a:xfrm>
          <a:prstGeom prst="rect">
            <a:avLst/>
          </a:prstGeom>
          <a:ln w="0">
            <a:noFill/>
          </a:ln>
        </p:spPr>
      </p:pic>
      <p:sp>
        <p:nvSpPr>
          <p:cNvPr id="102" name=""/>
          <p:cNvSpPr txBox="1"/>
          <p:nvPr/>
        </p:nvSpPr>
        <p:spPr>
          <a:xfrm>
            <a:off x="5148720" y="1512000"/>
            <a:ext cx="4426920" cy="191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11000"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Since age is the only numerical value we plot the average age for people with each class.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For the other variables we calculate morbidity for each class of every attribute.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As result average age of people with diabetes is higher and symptoms like alopecia and itching imply lower probability.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2"/>
          <a:stretch/>
        </p:blipFill>
        <p:spPr>
          <a:xfrm>
            <a:off x="5943600" y="3430080"/>
            <a:ext cx="3429000" cy="1827720"/>
          </a:xfrm>
          <a:prstGeom prst="rect">
            <a:avLst/>
          </a:prstGeom>
          <a:ln w="0">
            <a:noFill/>
          </a:ln>
        </p:spPr>
      </p:pic>
      <p:sp>
        <p:nvSpPr>
          <p:cNvPr id="104" name=""/>
          <p:cNvSpPr txBox="1"/>
          <p:nvPr/>
        </p:nvSpPr>
        <p:spPr>
          <a:xfrm>
            <a:off x="2944440" y="1371600"/>
            <a:ext cx="180720" cy="430200"/>
          </a:xfrm>
          <a:prstGeom prst="rect">
            <a:avLst/>
          </a:prstGeom>
          <a:noFill/>
          <a:ln w="0">
            <a:noFill/>
          </a:ln>
        </p:spPr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"/>
          <p:cNvSpPr txBox="1"/>
          <p:nvPr/>
        </p:nvSpPr>
        <p:spPr>
          <a:xfrm>
            <a:off x="457200" y="457200"/>
            <a:ext cx="9071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c7243a"/>
                </a:solidFill>
                <a:latin typeface="Arial"/>
              </a:rPr>
              <a:t>Existing System</a:t>
            </a:r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06" name=""/>
          <p:cNvSpPr txBox="1"/>
          <p:nvPr/>
        </p:nvSpPr>
        <p:spPr>
          <a:xfrm>
            <a:off x="457200" y="1828800"/>
            <a:ext cx="9071640" cy="29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32000"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Decision tree is a tree-like structure to create a model that make predictions based on input variables.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In this case a Decison tree is created from the given dataset.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Root nodes classify the instances with different features. Root nodes can have two or more branches while the leaf nodes represent classification.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In every stage,Decision tree chooses each node by evaluating the highest information gain among all the attributes.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7" name=""/>
          <p:cNvSpPr txBox="1"/>
          <p:nvPr/>
        </p:nvSpPr>
        <p:spPr>
          <a:xfrm>
            <a:off x="457200" y="1143000"/>
            <a:ext cx="4800600" cy="486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800" spc="-1" strike="noStrike">
                <a:solidFill>
                  <a:srgbClr val="ffaa95"/>
                </a:solidFill>
                <a:latin typeface="Arial"/>
              </a:rPr>
              <a:t>Decision Tree Model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"/>
          <p:cNvSpPr txBox="1"/>
          <p:nvPr/>
        </p:nvSpPr>
        <p:spPr>
          <a:xfrm>
            <a:off x="529560" y="289080"/>
            <a:ext cx="9071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c7243a"/>
                </a:solidFill>
                <a:latin typeface="Arial"/>
              </a:rPr>
              <a:t>Existing System</a:t>
            </a:r>
            <a:endParaRPr b="0" lang="en-US" sz="4400" spc="-1" strike="noStrike">
              <a:solidFill>
                <a:srgbClr val="c7243a"/>
              </a:solidFill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498960" y="1551600"/>
            <a:ext cx="4426920" cy="1730520"/>
          </a:xfrm>
          <a:prstGeom prst="rect">
            <a:avLst/>
          </a:prstGeom>
          <a:ln w="0">
            <a:noFill/>
          </a:ln>
        </p:spPr>
      </p:pic>
      <p:sp>
        <p:nvSpPr>
          <p:cNvPr id="110" name=""/>
          <p:cNvSpPr txBox="1"/>
          <p:nvPr/>
        </p:nvSpPr>
        <p:spPr>
          <a:xfrm>
            <a:off x="5152680" y="1384560"/>
            <a:ext cx="4426920" cy="29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12000"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There are many ways to choose the best attribute to be as the root node, based on the degree of impurity of the child nodes.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 Performance measures are Entropy, Giniindex, classification error.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These measures are done for all attributes and comparison is done, to select the best spilt.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>
                <a:latin typeface="Arial"/>
              </a:rPr>
              <a:t>We build the model and calculate train error and test error which is presented in the figure using different sample split.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 accuracy of the resulting model was 78.1768%.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1" name=""/>
          <p:cNvSpPr txBox="1"/>
          <p:nvPr/>
        </p:nvSpPr>
        <p:spPr>
          <a:xfrm>
            <a:off x="457200" y="914400"/>
            <a:ext cx="2743200" cy="486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800" spc="-1" strike="noStrike">
                <a:solidFill>
                  <a:srgbClr val="ffaa95"/>
                </a:solidFill>
                <a:latin typeface="Arial"/>
              </a:rPr>
              <a:t>Decision tree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2"/>
          <a:stretch/>
        </p:blipFill>
        <p:spPr>
          <a:xfrm>
            <a:off x="527040" y="3186720"/>
            <a:ext cx="4280760" cy="2057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Application>LibreOffice/7.1.7.2$Linux_X86_64 LibreOffice_project/10$Build-2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2021-11-10T10:58:15Z</dcterms:created>
  <dc:creator/>
  <dc:description/>
  <dc:language>en-US</dc:language>
  <cp:lastModifiedBy/>
  <dcterms:modified xsi:type="dcterms:W3CDTF">2021-11-28T12:14:36Z</dcterms:modified>
  <cp:revision>10</cp:revision>
  <dc:subject/>
  <dc:title>Classy Red</dc:title>
</cp:coreProperties>
</file>