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8" r:id="rId17"/>
    <p:sldId id="271" r:id="rId18"/>
    <p:sldId id="280" r:id="rId19"/>
    <p:sldId id="282" r:id="rId20"/>
    <p:sldId id="277" r:id="rId21"/>
    <p:sldId id="279" r:id="rId22"/>
    <p:sldId id="283" r:id="rId23"/>
    <p:sldId id="288" r:id="rId24"/>
    <p:sldId id="272" r:id="rId25"/>
    <p:sldId id="285" r:id="rId26"/>
    <p:sldId id="287" r:id="rId27"/>
    <p:sldId id="289" r:id="rId28"/>
    <p:sldId id="291"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p:restoredTop sz="94694"/>
  </p:normalViewPr>
  <p:slideViewPr>
    <p:cSldViewPr snapToGrid="0" snapToObjects="1">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11/16/19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11/16/19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11/16/19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11/16/19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11/16/19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2311-1E38-7649-A803-D3278BA10566}"/>
              </a:ext>
            </a:extLst>
          </p:cNvPr>
          <p:cNvSpPr>
            <a:spLocks noGrp="1"/>
          </p:cNvSpPr>
          <p:nvPr>
            <p:ph type="ctrTitle"/>
          </p:nvPr>
        </p:nvSpPr>
        <p:spPr/>
        <p:txBody>
          <a:bodyPr/>
          <a:lstStyle/>
          <a:p>
            <a:r>
              <a:rPr lang="en-US" dirty="0" err="1"/>
              <a:t>Localstack</a:t>
            </a:r>
            <a:endParaRPr lang="en-US" dirty="0"/>
          </a:p>
        </p:txBody>
      </p:sp>
      <p:sp>
        <p:nvSpPr>
          <p:cNvPr id="3" name="Subtitle 2">
            <a:extLst>
              <a:ext uri="{FF2B5EF4-FFF2-40B4-BE49-F238E27FC236}">
                <a16:creationId xmlns:a16="http://schemas.microsoft.com/office/drawing/2014/main" id="{9BA1861C-1C14-074C-9D26-9F59049FBAC1}"/>
              </a:ext>
            </a:extLst>
          </p:cNvPr>
          <p:cNvSpPr>
            <a:spLocks noGrp="1"/>
          </p:cNvSpPr>
          <p:nvPr>
            <p:ph type="subTitle" idx="1"/>
          </p:nvPr>
        </p:nvSpPr>
        <p:spPr/>
        <p:txBody>
          <a:bodyPr/>
          <a:lstStyle/>
          <a:p>
            <a:r>
              <a:rPr lang="en-IN" dirty="0"/>
              <a:t>Develop and test your cloud &amp; Serverless apps offline!</a:t>
            </a:r>
          </a:p>
          <a:p>
            <a:endParaRPr lang="en-US" dirty="0"/>
          </a:p>
        </p:txBody>
      </p:sp>
      <p:pic>
        <p:nvPicPr>
          <p:cNvPr id="4" name="Picture 3">
            <a:extLst>
              <a:ext uri="{FF2B5EF4-FFF2-40B4-BE49-F238E27FC236}">
                <a16:creationId xmlns:a16="http://schemas.microsoft.com/office/drawing/2014/main" id="{904EE548-5A27-ED48-B03A-32371B4C1174}"/>
              </a:ext>
            </a:extLst>
          </p:cNvPr>
          <p:cNvPicPr>
            <a:picLocks noChangeAspect="1"/>
          </p:cNvPicPr>
          <p:nvPr/>
        </p:nvPicPr>
        <p:blipFill>
          <a:blip r:embed="rId2"/>
          <a:stretch>
            <a:fillRect/>
          </a:stretch>
        </p:blipFill>
        <p:spPr>
          <a:xfrm>
            <a:off x="742950" y="3576080"/>
            <a:ext cx="10706100" cy="2374900"/>
          </a:xfrm>
          <a:prstGeom prst="rect">
            <a:avLst/>
          </a:prstGeom>
        </p:spPr>
      </p:pic>
    </p:spTree>
    <p:extLst>
      <p:ext uri="{BB962C8B-B14F-4D97-AF65-F5344CB8AC3E}">
        <p14:creationId xmlns:p14="http://schemas.microsoft.com/office/powerpoint/2010/main" val="149733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9890-3D39-5E49-9501-9C69FDDC944F}"/>
              </a:ext>
            </a:extLst>
          </p:cNvPr>
          <p:cNvSpPr>
            <a:spLocks noGrp="1"/>
          </p:cNvSpPr>
          <p:nvPr>
            <p:ph type="title"/>
          </p:nvPr>
        </p:nvSpPr>
        <p:spPr/>
        <p:txBody>
          <a:bodyPr/>
          <a:lstStyle/>
          <a:p>
            <a:r>
              <a:rPr lang="en-US" dirty="0"/>
              <a:t>Aws services</a:t>
            </a:r>
          </a:p>
        </p:txBody>
      </p:sp>
      <p:sp>
        <p:nvSpPr>
          <p:cNvPr id="3" name="Content Placeholder 2">
            <a:extLst>
              <a:ext uri="{FF2B5EF4-FFF2-40B4-BE49-F238E27FC236}">
                <a16:creationId xmlns:a16="http://schemas.microsoft.com/office/drawing/2014/main" id="{5A683384-8036-7440-B02C-92311AF23FCB}"/>
              </a:ext>
            </a:extLst>
          </p:cNvPr>
          <p:cNvSpPr>
            <a:spLocks noGrp="1"/>
          </p:cNvSpPr>
          <p:nvPr>
            <p:ph sz="half" idx="1"/>
          </p:nvPr>
        </p:nvSpPr>
        <p:spPr/>
        <p:txBody>
          <a:bodyPr>
            <a:normAutofit fontScale="77500" lnSpcReduction="20000"/>
          </a:bodyPr>
          <a:lstStyle/>
          <a:p>
            <a:r>
              <a:rPr lang="en-IN" dirty="0">
                <a:latin typeface="Courier New" panose="02070309020205020404" pitchFamily="49" charset="0"/>
                <a:cs typeface="Courier New" panose="02070309020205020404" pitchFamily="49" charset="0"/>
              </a:rPr>
              <a:t>API Gateway at http://localhost:4567</a:t>
            </a:r>
          </a:p>
          <a:p>
            <a:r>
              <a:rPr lang="en-IN" dirty="0">
                <a:latin typeface="Courier New" panose="02070309020205020404" pitchFamily="49" charset="0"/>
                <a:cs typeface="Courier New" panose="02070309020205020404" pitchFamily="49" charset="0"/>
              </a:rPr>
              <a:t>Kinesis at http://localhost:4568</a:t>
            </a:r>
          </a:p>
          <a:p>
            <a:r>
              <a:rPr lang="en-IN" dirty="0">
                <a:latin typeface="Courier New" panose="02070309020205020404" pitchFamily="49" charset="0"/>
                <a:cs typeface="Courier New" panose="02070309020205020404" pitchFamily="49" charset="0"/>
              </a:rPr>
              <a:t>DynamoDB at http://localhost:4569</a:t>
            </a:r>
          </a:p>
          <a:p>
            <a:r>
              <a:rPr lang="en-IN" dirty="0">
                <a:latin typeface="Courier New" panose="02070309020205020404" pitchFamily="49" charset="0"/>
                <a:cs typeface="Courier New" panose="02070309020205020404" pitchFamily="49" charset="0"/>
              </a:rPr>
              <a:t>DynamoDB Streams at http://localhost:4570</a:t>
            </a:r>
          </a:p>
          <a:p>
            <a:r>
              <a:rPr lang="en-IN" dirty="0">
                <a:latin typeface="Courier New" panose="02070309020205020404" pitchFamily="49" charset="0"/>
                <a:cs typeface="Courier New" panose="02070309020205020404" pitchFamily="49" charset="0"/>
              </a:rPr>
              <a:t>Elasticsearch at http://localhost:4571</a:t>
            </a:r>
          </a:p>
          <a:p>
            <a:r>
              <a:rPr lang="en-IN" dirty="0">
                <a:latin typeface="Courier New" panose="02070309020205020404" pitchFamily="49" charset="0"/>
                <a:cs typeface="Courier New" panose="02070309020205020404" pitchFamily="49" charset="0"/>
              </a:rPr>
              <a:t>S3 at http://localhost:4572</a:t>
            </a:r>
          </a:p>
          <a:p>
            <a:r>
              <a:rPr lang="en-IN" dirty="0">
                <a:latin typeface="Courier New" panose="02070309020205020404" pitchFamily="49" charset="0"/>
                <a:cs typeface="Courier New" panose="02070309020205020404" pitchFamily="49" charset="0"/>
              </a:rPr>
              <a:t>Firehose at http://localhost:4573</a:t>
            </a:r>
          </a:p>
          <a:p>
            <a:r>
              <a:rPr lang="en-IN" dirty="0">
                <a:latin typeface="Courier New" panose="02070309020205020404" pitchFamily="49" charset="0"/>
                <a:cs typeface="Courier New" panose="02070309020205020404" pitchFamily="49" charset="0"/>
              </a:rPr>
              <a:t>Lambda at http://localhost:4574</a:t>
            </a:r>
          </a:p>
          <a:p>
            <a:r>
              <a:rPr lang="en-IN" dirty="0">
                <a:latin typeface="Courier New" panose="02070309020205020404" pitchFamily="49" charset="0"/>
                <a:cs typeface="Courier New" panose="02070309020205020404" pitchFamily="49" charset="0"/>
              </a:rPr>
              <a:t>SNS at http://localhost:4575</a:t>
            </a:r>
          </a:p>
          <a:p>
            <a:r>
              <a:rPr lang="en-IN" dirty="0">
                <a:latin typeface="Courier New" panose="02070309020205020404" pitchFamily="49" charset="0"/>
                <a:cs typeface="Courier New" panose="02070309020205020404" pitchFamily="49" charset="0"/>
              </a:rPr>
              <a:t>SQS at http://localhost:4576</a:t>
            </a:r>
          </a:p>
          <a:p>
            <a:r>
              <a:rPr lang="en-IN" dirty="0">
                <a:latin typeface="Courier New" panose="02070309020205020404" pitchFamily="49" charset="0"/>
                <a:cs typeface="Courier New" panose="02070309020205020404" pitchFamily="49" charset="0"/>
              </a:rPr>
              <a:t>Redshift at http://localhost:4577</a:t>
            </a:r>
          </a:p>
          <a:p>
            <a:r>
              <a:rPr lang="en-IN" dirty="0">
                <a:latin typeface="Courier New" panose="02070309020205020404" pitchFamily="49" charset="0"/>
                <a:cs typeface="Courier New" panose="02070309020205020404" pitchFamily="49" charset="0"/>
              </a:rPr>
              <a:t>ES at http://localhost:4578</a:t>
            </a:r>
          </a:p>
        </p:txBody>
      </p:sp>
      <p:sp>
        <p:nvSpPr>
          <p:cNvPr id="4" name="Content Placeholder 3">
            <a:extLst>
              <a:ext uri="{FF2B5EF4-FFF2-40B4-BE49-F238E27FC236}">
                <a16:creationId xmlns:a16="http://schemas.microsoft.com/office/drawing/2014/main" id="{AAE23BE9-A3FA-DC46-A33F-CD60A81EB7CF}"/>
              </a:ext>
            </a:extLst>
          </p:cNvPr>
          <p:cNvSpPr>
            <a:spLocks noGrp="1"/>
          </p:cNvSpPr>
          <p:nvPr>
            <p:ph sz="half" idx="2"/>
          </p:nvPr>
        </p:nvSpPr>
        <p:spPr/>
        <p:txBody>
          <a:bodyPr>
            <a:normAutofit fontScale="77500" lnSpcReduction="20000"/>
          </a:bodyPr>
          <a:lstStyle/>
          <a:p>
            <a:r>
              <a:rPr lang="en-IN" dirty="0">
                <a:latin typeface="Courier New" panose="02070309020205020404" pitchFamily="49" charset="0"/>
                <a:cs typeface="Courier New" panose="02070309020205020404" pitchFamily="49" charset="0"/>
              </a:rPr>
              <a:t>SES at http://localhost:4579</a:t>
            </a:r>
          </a:p>
          <a:p>
            <a:r>
              <a:rPr lang="en-IN" dirty="0">
                <a:latin typeface="Courier New" panose="02070309020205020404" pitchFamily="49" charset="0"/>
                <a:cs typeface="Courier New" panose="02070309020205020404" pitchFamily="49" charset="0"/>
              </a:rPr>
              <a:t>Route53 at http://localhost:4580</a:t>
            </a:r>
          </a:p>
          <a:p>
            <a:r>
              <a:rPr lang="en-IN" dirty="0">
                <a:latin typeface="Courier New" panose="02070309020205020404" pitchFamily="49" charset="0"/>
                <a:cs typeface="Courier New" panose="02070309020205020404" pitchFamily="49" charset="0"/>
              </a:rPr>
              <a:t>CloudFormation at http://localhost:4581</a:t>
            </a:r>
          </a:p>
          <a:p>
            <a:r>
              <a:rPr lang="en-IN" dirty="0">
                <a:latin typeface="Courier New" panose="02070309020205020404" pitchFamily="49" charset="0"/>
                <a:cs typeface="Courier New" panose="02070309020205020404" pitchFamily="49" charset="0"/>
              </a:rPr>
              <a:t>CloudWatch at http://localhost:4582</a:t>
            </a:r>
          </a:p>
          <a:p>
            <a:r>
              <a:rPr lang="en-IN" dirty="0">
                <a:latin typeface="Courier New" panose="02070309020205020404" pitchFamily="49" charset="0"/>
                <a:cs typeface="Courier New" panose="02070309020205020404" pitchFamily="49" charset="0"/>
              </a:rPr>
              <a:t>SSM at http://localhost:4583</a:t>
            </a:r>
          </a:p>
          <a:p>
            <a:r>
              <a:rPr lang="en-IN" dirty="0" err="1">
                <a:latin typeface="Courier New" panose="02070309020205020404" pitchFamily="49" charset="0"/>
                <a:cs typeface="Courier New" panose="02070309020205020404" pitchFamily="49" charset="0"/>
              </a:rPr>
              <a:t>SecretsManager</a:t>
            </a:r>
            <a:r>
              <a:rPr lang="en-IN" dirty="0">
                <a:latin typeface="Courier New" panose="02070309020205020404" pitchFamily="49" charset="0"/>
                <a:cs typeface="Courier New" panose="02070309020205020404" pitchFamily="49" charset="0"/>
              </a:rPr>
              <a:t> at http://localhost:4584</a:t>
            </a:r>
          </a:p>
          <a:p>
            <a:r>
              <a:rPr lang="en-IN" dirty="0" err="1">
                <a:latin typeface="Courier New" panose="02070309020205020404" pitchFamily="49" charset="0"/>
                <a:cs typeface="Courier New" panose="02070309020205020404" pitchFamily="49" charset="0"/>
              </a:rPr>
              <a:t>StepFunctions</a:t>
            </a:r>
            <a:r>
              <a:rPr lang="en-IN" dirty="0">
                <a:latin typeface="Courier New" panose="02070309020205020404" pitchFamily="49" charset="0"/>
                <a:cs typeface="Courier New" panose="02070309020205020404" pitchFamily="49" charset="0"/>
              </a:rPr>
              <a:t> at http://localhost:4585</a:t>
            </a:r>
          </a:p>
          <a:p>
            <a:r>
              <a:rPr lang="en-IN" dirty="0">
                <a:latin typeface="Courier New" panose="02070309020205020404" pitchFamily="49" charset="0"/>
                <a:cs typeface="Courier New" panose="02070309020205020404" pitchFamily="49" charset="0"/>
              </a:rPr>
              <a:t>CloudWatch Logs at http://localhost:4586</a:t>
            </a:r>
          </a:p>
          <a:p>
            <a:r>
              <a:rPr lang="en-IN" dirty="0">
                <a:latin typeface="Courier New" panose="02070309020205020404" pitchFamily="49" charset="0"/>
                <a:cs typeface="Courier New" panose="02070309020205020404" pitchFamily="49" charset="0"/>
              </a:rPr>
              <a:t>CloudWatch Events at http://localhost:4587</a:t>
            </a:r>
          </a:p>
          <a:p>
            <a:r>
              <a:rPr lang="en-IN" dirty="0">
                <a:latin typeface="Courier New" panose="02070309020205020404" pitchFamily="49" charset="0"/>
                <a:cs typeface="Courier New" panose="02070309020205020404" pitchFamily="49" charset="0"/>
              </a:rPr>
              <a:t>STS at http://localhost:4592</a:t>
            </a:r>
          </a:p>
          <a:p>
            <a:r>
              <a:rPr lang="en-IN" dirty="0">
                <a:latin typeface="Courier New" panose="02070309020205020404" pitchFamily="49" charset="0"/>
                <a:cs typeface="Courier New" panose="02070309020205020404" pitchFamily="49" charset="0"/>
              </a:rPr>
              <a:t>IAM at http://localhost:4593</a:t>
            </a:r>
          </a:p>
          <a:p>
            <a:r>
              <a:rPr lang="en-IN" dirty="0">
                <a:latin typeface="Courier New" panose="02070309020205020404" pitchFamily="49" charset="0"/>
                <a:cs typeface="Courier New" panose="02070309020205020404" pitchFamily="49" charset="0"/>
              </a:rPr>
              <a:t>EC2 at http://localhost:4597</a:t>
            </a:r>
          </a:p>
        </p:txBody>
      </p:sp>
    </p:spTree>
    <p:extLst>
      <p:ext uri="{BB962C8B-B14F-4D97-AF65-F5344CB8AC3E}">
        <p14:creationId xmlns:p14="http://schemas.microsoft.com/office/powerpoint/2010/main" val="332177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F7A3-0687-C141-B849-F61992DEA77C}"/>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E3A33651-8932-5045-8636-0760D54DD34F}"/>
              </a:ext>
            </a:extLst>
          </p:cNvPr>
          <p:cNvSpPr>
            <a:spLocks noGrp="1"/>
          </p:cNvSpPr>
          <p:nvPr>
            <p:ph idx="1"/>
          </p:nvPr>
        </p:nvSpPr>
        <p:spPr>
          <a:xfrm>
            <a:off x="581192" y="2180496"/>
            <a:ext cx="11029615" cy="3975348"/>
          </a:xfrm>
        </p:spPr>
        <p:txBody>
          <a:bodyPr>
            <a:normAutofit lnSpcReduction="10000"/>
          </a:bodyPr>
          <a:lstStyle/>
          <a:p>
            <a:r>
              <a:rPr lang="en-US" dirty="0"/>
              <a:t>Error Injection</a:t>
            </a:r>
          </a:p>
          <a:p>
            <a:pPr lvl="2"/>
            <a:r>
              <a:rPr lang="en-IN" dirty="0" err="1"/>
              <a:t>LocalStack</a:t>
            </a:r>
            <a:r>
              <a:rPr lang="en-IN" dirty="0"/>
              <a:t> allows to inject errors frequently occurring in real Cloud environments</a:t>
            </a:r>
          </a:p>
          <a:p>
            <a:pPr lvl="2"/>
            <a:r>
              <a:rPr lang="en-IN" dirty="0"/>
              <a:t>For instance, </a:t>
            </a:r>
            <a:r>
              <a:rPr lang="en-IN" dirty="0" err="1"/>
              <a:t>ProvisionedThroughputExceededException</a:t>
            </a:r>
            <a:r>
              <a:rPr lang="en-IN" dirty="0"/>
              <a:t> for DynamoDB</a:t>
            </a:r>
            <a:endParaRPr lang="en-US" dirty="0"/>
          </a:p>
          <a:p>
            <a:r>
              <a:rPr lang="en-US" dirty="0"/>
              <a:t>Actual HTTP REST Services</a:t>
            </a:r>
          </a:p>
          <a:p>
            <a:pPr lvl="2"/>
            <a:r>
              <a:rPr lang="en-IN" dirty="0"/>
              <a:t>All </a:t>
            </a:r>
            <a:r>
              <a:rPr lang="en-IN" dirty="0" err="1"/>
              <a:t>LocalStack</a:t>
            </a:r>
            <a:r>
              <a:rPr lang="en-IN" dirty="0"/>
              <a:t> AWS service implementations are exposed through a REST API</a:t>
            </a:r>
            <a:endParaRPr lang="en-US" dirty="0"/>
          </a:p>
          <a:p>
            <a:r>
              <a:rPr lang="en-US" dirty="0"/>
              <a:t>Language Agnostic</a:t>
            </a:r>
          </a:p>
          <a:p>
            <a:pPr lvl="2"/>
            <a:r>
              <a:rPr lang="en-IN" dirty="0"/>
              <a:t>As </a:t>
            </a:r>
            <a:r>
              <a:rPr lang="en-IN" dirty="0" err="1"/>
              <a:t>LocalStack</a:t>
            </a:r>
            <a:r>
              <a:rPr lang="en-IN" dirty="0"/>
              <a:t> exposes HTTP services, you can use them with any languages.</a:t>
            </a:r>
            <a:endParaRPr lang="en-US" dirty="0"/>
          </a:p>
          <a:p>
            <a:r>
              <a:rPr lang="en-US" dirty="0"/>
              <a:t>Isolated Processes</a:t>
            </a:r>
          </a:p>
          <a:p>
            <a:pPr lvl="2"/>
            <a:r>
              <a:rPr lang="en-IN" dirty="0"/>
              <a:t>All services in </a:t>
            </a:r>
            <a:r>
              <a:rPr lang="en-IN" dirty="0" err="1"/>
              <a:t>LocalStack</a:t>
            </a:r>
            <a:r>
              <a:rPr lang="en-IN" dirty="0"/>
              <a:t> run in separate processes. </a:t>
            </a:r>
            <a:endParaRPr lang="en-US" dirty="0"/>
          </a:p>
          <a:p>
            <a:r>
              <a:rPr lang="en-US" dirty="0"/>
              <a:t>Pluggable Services</a:t>
            </a:r>
          </a:p>
          <a:p>
            <a:pPr lvl="2"/>
            <a:r>
              <a:rPr lang="en-IN" dirty="0"/>
              <a:t>All services in </a:t>
            </a:r>
            <a:r>
              <a:rPr lang="en-IN" dirty="0" err="1"/>
              <a:t>LocalStack</a:t>
            </a:r>
            <a:r>
              <a:rPr lang="en-IN" dirty="0"/>
              <a:t> are easily pluggable (and replaceable)</a:t>
            </a:r>
            <a:endParaRPr lang="en-US" dirty="0"/>
          </a:p>
        </p:txBody>
      </p:sp>
    </p:spTree>
    <p:extLst>
      <p:ext uri="{BB962C8B-B14F-4D97-AF65-F5344CB8AC3E}">
        <p14:creationId xmlns:p14="http://schemas.microsoft.com/office/powerpoint/2010/main" val="293282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2FE6-1C73-9D42-B128-75BB73FAA319}"/>
              </a:ext>
            </a:extLst>
          </p:cNvPr>
          <p:cNvSpPr>
            <a:spLocks noGrp="1"/>
          </p:cNvSpPr>
          <p:nvPr>
            <p:ph type="title"/>
          </p:nvPr>
        </p:nvSpPr>
        <p:spPr/>
        <p:txBody>
          <a:bodyPr/>
          <a:lstStyle/>
          <a:p>
            <a:r>
              <a:rPr lang="en-US" dirty="0"/>
              <a:t>Installing </a:t>
            </a:r>
            <a:r>
              <a:rPr lang="en-US" dirty="0" err="1"/>
              <a:t>localstack</a:t>
            </a:r>
            <a:br>
              <a:rPr lang="en-US" dirty="0"/>
            </a:br>
            <a:endParaRPr lang="en-US" dirty="0"/>
          </a:p>
        </p:txBody>
      </p:sp>
    </p:spTree>
    <p:extLst>
      <p:ext uri="{BB962C8B-B14F-4D97-AF65-F5344CB8AC3E}">
        <p14:creationId xmlns:p14="http://schemas.microsoft.com/office/powerpoint/2010/main" val="320619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C8A7-9BA5-6F41-8770-42A03F335FF0}"/>
              </a:ext>
            </a:extLst>
          </p:cNvPr>
          <p:cNvSpPr>
            <a:spLocks noGrp="1"/>
          </p:cNvSpPr>
          <p:nvPr>
            <p:ph type="title"/>
          </p:nvPr>
        </p:nvSpPr>
        <p:spPr/>
        <p:txBody>
          <a:bodyPr/>
          <a:lstStyle/>
          <a:p>
            <a:r>
              <a:rPr lang="en-US" dirty="0" err="1"/>
              <a:t>Localstack</a:t>
            </a:r>
            <a:r>
              <a:rPr lang="en-US" dirty="0"/>
              <a:t> docker image</a:t>
            </a:r>
          </a:p>
        </p:txBody>
      </p:sp>
      <p:sp>
        <p:nvSpPr>
          <p:cNvPr id="3" name="Content Placeholder 2">
            <a:extLst>
              <a:ext uri="{FF2B5EF4-FFF2-40B4-BE49-F238E27FC236}">
                <a16:creationId xmlns:a16="http://schemas.microsoft.com/office/drawing/2014/main" id="{DB23BD86-4848-D34F-B5CB-03A16F5E3BD7}"/>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docker pull </a:t>
            </a:r>
            <a:r>
              <a:rPr lang="en-US" dirty="0" err="1">
                <a:latin typeface="Courier New" panose="02070309020205020404" pitchFamily="49" charset="0"/>
                <a:cs typeface="Courier New" panose="02070309020205020404" pitchFamily="49" charset="0"/>
              </a:rPr>
              <a:t>localstack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localstack</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docker run </a:t>
            </a:r>
            <a:r>
              <a:rPr lang="en-US" dirty="0" err="1">
                <a:latin typeface="Courier New" panose="02070309020205020404" pitchFamily="49" charset="0"/>
                <a:cs typeface="Courier New" panose="02070309020205020404" pitchFamily="49" charset="0"/>
              </a:rPr>
              <a:t>localstack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localstack</a:t>
            </a:r>
            <a:endParaRPr lang="en-US" dirty="0">
              <a:latin typeface="Courier New" panose="02070309020205020404" pitchFamily="49" charset="0"/>
              <a:cs typeface="Courier New" panose="02070309020205020404" pitchFamily="49" charset="0"/>
            </a:endParaRPr>
          </a:p>
          <a:p>
            <a:pPr marL="0" indent="0">
              <a:buNone/>
            </a:pPr>
            <a:endParaRPr lang="en-IN"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docker-compose up</a:t>
            </a:r>
          </a:p>
          <a:p>
            <a:endParaRPr lang="en-US" dirty="0"/>
          </a:p>
          <a:p>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awscli</a:t>
            </a:r>
            <a:r>
              <a:rPr lang="en-US" dirty="0">
                <a:latin typeface="Courier New" panose="02070309020205020404" pitchFamily="49" charset="0"/>
                <a:cs typeface="Courier New" panose="02070309020205020404" pitchFamily="49" charset="0"/>
              </a:rPr>
              <a:t>-local</a:t>
            </a:r>
          </a:p>
        </p:txBody>
      </p:sp>
    </p:spTree>
    <p:extLst>
      <p:ext uri="{BB962C8B-B14F-4D97-AF65-F5344CB8AC3E}">
        <p14:creationId xmlns:p14="http://schemas.microsoft.com/office/powerpoint/2010/main" val="314629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265A-6F67-6141-B5AD-86292D224936}"/>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DA5119F8-28C5-5348-8D94-A18F5F072B93}"/>
              </a:ext>
            </a:extLst>
          </p:cNvPr>
          <p:cNvPicPr>
            <a:picLocks noGrp="1" noChangeAspect="1"/>
          </p:cNvPicPr>
          <p:nvPr>
            <p:ph idx="1"/>
          </p:nvPr>
        </p:nvPicPr>
        <p:blipFill>
          <a:blip r:embed="rId2"/>
          <a:stretch>
            <a:fillRect/>
          </a:stretch>
        </p:blipFill>
        <p:spPr>
          <a:xfrm>
            <a:off x="3296901" y="2181225"/>
            <a:ext cx="5598197" cy="3678238"/>
          </a:xfrm>
        </p:spPr>
      </p:pic>
    </p:spTree>
    <p:extLst>
      <p:ext uri="{BB962C8B-B14F-4D97-AF65-F5344CB8AC3E}">
        <p14:creationId xmlns:p14="http://schemas.microsoft.com/office/powerpoint/2010/main" val="1526374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5211-D472-764A-B318-17C7AE6F5224}"/>
              </a:ext>
            </a:extLst>
          </p:cNvPr>
          <p:cNvSpPr>
            <a:spLocks noGrp="1"/>
          </p:cNvSpPr>
          <p:nvPr>
            <p:ph type="title"/>
          </p:nvPr>
        </p:nvSpPr>
        <p:spPr/>
        <p:txBody>
          <a:bodyPr/>
          <a:lstStyle/>
          <a:p>
            <a:r>
              <a:rPr lang="en-US" dirty="0"/>
              <a:t>ports</a:t>
            </a:r>
          </a:p>
        </p:txBody>
      </p:sp>
      <p:sp>
        <p:nvSpPr>
          <p:cNvPr id="3" name="Content Placeholder 2">
            <a:extLst>
              <a:ext uri="{FF2B5EF4-FFF2-40B4-BE49-F238E27FC236}">
                <a16:creationId xmlns:a16="http://schemas.microsoft.com/office/drawing/2014/main" id="{2DF277C6-AAEB-1441-9CE0-12C8CE5732A9}"/>
              </a:ext>
            </a:extLst>
          </p:cNvPr>
          <p:cNvSpPr>
            <a:spLocks noGrp="1"/>
          </p:cNvSpPr>
          <p:nvPr>
            <p:ph idx="1"/>
          </p:nvPr>
        </p:nvSpPr>
        <p:spPr/>
        <p:txBody>
          <a:bodyPr>
            <a:normAutofit fontScale="85000" lnSpcReduction="20000"/>
          </a:bodyPr>
          <a:lstStyle/>
          <a:p>
            <a:r>
              <a:rPr lang="en-US" dirty="0">
                <a:latin typeface="Courier New" panose="02070309020205020404" pitchFamily="49" charset="0"/>
                <a:cs typeface="Courier New" panose="02070309020205020404" pitchFamily="49" charset="0"/>
              </a:rPr>
              <a:t># backend service ports, for services that are behind a proxy (counting down from 4566)</a:t>
            </a:r>
          </a:p>
          <a:p>
            <a:r>
              <a:rPr lang="en-US" dirty="0">
                <a:latin typeface="Courier New" panose="02070309020205020404" pitchFamily="49" charset="0"/>
                <a:cs typeface="Courier New" panose="02070309020205020404" pitchFamily="49" charset="0"/>
              </a:rPr>
              <a:t>DEFAULT_PORT_APIGATEWAY_BACKEND = 4566</a:t>
            </a:r>
          </a:p>
          <a:p>
            <a:r>
              <a:rPr lang="en-US" dirty="0">
                <a:latin typeface="Courier New" panose="02070309020205020404" pitchFamily="49" charset="0"/>
                <a:cs typeface="Courier New" panose="02070309020205020404" pitchFamily="49" charset="0"/>
              </a:rPr>
              <a:t>DEFAULT_PORT_KINESIS_BACKEND = 4565</a:t>
            </a:r>
          </a:p>
          <a:p>
            <a:r>
              <a:rPr lang="en-US" dirty="0">
                <a:latin typeface="Courier New" panose="02070309020205020404" pitchFamily="49" charset="0"/>
                <a:cs typeface="Courier New" panose="02070309020205020404" pitchFamily="49" charset="0"/>
              </a:rPr>
              <a:t>DEFAULT_PORT_DYNAMODB_BACKEND = 4564</a:t>
            </a:r>
          </a:p>
          <a:p>
            <a:r>
              <a:rPr lang="en-US" dirty="0">
                <a:latin typeface="Courier New" panose="02070309020205020404" pitchFamily="49" charset="0"/>
                <a:cs typeface="Courier New" panose="02070309020205020404" pitchFamily="49" charset="0"/>
              </a:rPr>
              <a:t>DEFAULT_PORT_S3_BACKEND = 4563</a:t>
            </a:r>
          </a:p>
          <a:p>
            <a:r>
              <a:rPr lang="en-US" dirty="0">
                <a:latin typeface="Courier New" panose="02070309020205020404" pitchFamily="49" charset="0"/>
                <a:cs typeface="Courier New" panose="02070309020205020404" pitchFamily="49" charset="0"/>
              </a:rPr>
              <a:t>DEFAULT_PORT_SNS_BACKEND = 4562</a:t>
            </a:r>
          </a:p>
          <a:p>
            <a:r>
              <a:rPr lang="en-US" dirty="0">
                <a:latin typeface="Courier New" panose="02070309020205020404" pitchFamily="49" charset="0"/>
                <a:cs typeface="Courier New" panose="02070309020205020404" pitchFamily="49" charset="0"/>
              </a:rPr>
              <a:t>DEFAULT_PORT_SQS_BACKEND = 4561</a:t>
            </a:r>
          </a:p>
          <a:p>
            <a:r>
              <a:rPr lang="en-US" dirty="0">
                <a:latin typeface="Courier New" panose="02070309020205020404" pitchFamily="49" charset="0"/>
                <a:cs typeface="Courier New" panose="02070309020205020404" pitchFamily="49" charset="0"/>
              </a:rPr>
              <a:t>DEFAULT_PORT_ELASTICSEARCH_BACKEND = 4560</a:t>
            </a:r>
          </a:p>
          <a:p>
            <a:r>
              <a:rPr lang="en-US" dirty="0">
                <a:latin typeface="Courier New" panose="02070309020205020404" pitchFamily="49" charset="0"/>
                <a:cs typeface="Courier New" panose="02070309020205020404" pitchFamily="49" charset="0"/>
              </a:rPr>
              <a:t>DEFAULT_PORT_CLOUDFORMATION_BACKEND = 4559</a:t>
            </a:r>
          </a:p>
          <a:p>
            <a:r>
              <a:rPr lang="en-US" dirty="0">
                <a:latin typeface="Courier New" panose="02070309020205020404" pitchFamily="49" charset="0"/>
                <a:cs typeface="Courier New" panose="02070309020205020404" pitchFamily="49" charset="0"/>
              </a:rPr>
              <a:t>DEFAULT_PORT_STEPFUNCTIONS_BACKEND = 4558</a:t>
            </a:r>
          </a:p>
          <a:p>
            <a:r>
              <a:rPr lang="en-US" dirty="0">
                <a:latin typeface="Courier New" panose="02070309020205020404" pitchFamily="49" charset="0"/>
                <a:cs typeface="Courier New" panose="02070309020205020404" pitchFamily="49" charset="0"/>
              </a:rPr>
              <a:t>DEFAULT_PORT_IAM_BACKEND = 4557</a:t>
            </a:r>
          </a:p>
          <a:p>
            <a:r>
              <a:rPr lang="en-US" dirty="0">
                <a:latin typeface="Courier New" panose="02070309020205020404" pitchFamily="49" charset="0"/>
                <a:cs typeface="Courier New" panose="02070309020205020404" pitchFamily="49" charset="0"/>
              </a:rPr>
              <a:t>DEFAULT_PORT_EC2_BACKEND = 4556</a:t>
            </a:r>
          </a:p>
        </p:txBody>
      </p:sp>
    </p:spTree>
    <p:extLst>
      <p:ext uri="{BB962C8B-B14F-4D97-AF65-F5344CB8AC3E}">
        <p14:creationId xmlns:p14="http://schemas.microsoft.com/office/powerpoint/2010/main" val="184846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346D-CB27-BA47-8CE3-0BBF1E27D8D6}"/>
              </a:ext>
            </a:extLst>
          </p:cNvPr>
          <p:cNvSpPr>
            <a:spLocks noGrp="1"/>
          </p:cNvSpPr>
          <p:nvPr>
            <p:ph type="title"/>
          </p:nvPr>
        </p:nvSpPr>
        <p:spPr/>
        <p:txBody>
          <a:bodyPr/>
          <a:lstStyle/>
          <a:p>
            <a:r>
              <a:rPr lang="en-US" dirty="0"/>
              <a:t>serverless</a:t>
            </a:r>
          </a:p>
        </p:txBody>
      </p:sp>
      <p:sp>
        <p:nvSpPr>
          <p:cNvPr id="3" name="Content Placeholder 2">
            <a:extLst>
              <a:ext uri="{FF2B5EF4-FFF2-40B4-BE49-F238E27FC236}">
                <a16:creationId xmlns:a16="http://schemas.microsoft.com/office/drawing/2014/main" id="{4CEEBB16-0157-AB4F-9764-EF0E37B84C7B}"/>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env</a:t>
            </a:r>
            <a:r>
              <a:rPr lang="en-US" dirty="0">
                <a:latin typeface="Courier New" panose="02070309020205020404" pitchFamily="49" charset="0"/>
                <a:cs typeface="Courier New" panose="02070309020205020404" pitchFamily="49" charset="0"/>
              </a:rPr>
              <a:t> SERVICES=serverless TMPDIR=./</a:t>
            </a:r>
            <a:r>
              <a:rPr lang="en-US" dirty="0" err="1">
                <a:latin typeface="Courier New" panose="02070309020205020404" pitchFamily="49" charset="0"/>
                <a:cs typeface="Courier New" panose="02070309020205020404" pitchFamily="49" charset="0"/>
              </a:rPr>
              <a:t>localstacktemp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localstack</a:t>
            </a:r>
            <a:r>
              <a:rPr lang="en-US" dirty="0">
                <a:latin typeface="Courier New" panose="02070309020205020404" pitchFamily="49" charset="0"/>
                <a:cs typeface="Courier New" panose="02070309020205020404" pitchFamily="49" charset="0"/>
              </a:rPr>
              <a:t> start </a:t>
            </a:r>
          </a:p>
          <a:p>
            <a:pPr marL="324000" lvl="1" indent="0">
              <a:buNone/>
            </a:pPr>
            <a:r>
              <a:rPr lang="en-US" dirty="0">
                <a:latin typeface="Courier New" panose="02070309020205020404" pitchFamily="49" charset="0"/>
                <a:cs typeface="Courier New" panose="02070309020205020404" pitchFamily="49" charset="0"/>
              </a:rPr>
              <a:t>Starting local dev environment. CTRL-C to quit.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Starting mock S3 (http port 4572)...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Starting mock SNS (http port 4575)...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Starting mock IAM (http port 4593)...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Starting mock API Gateway (http port 4567)...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Starting mock DynamoDB (http port 4569)...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Starting mock Lambda service (http port 4574)...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Starting mock CloudWatch Logs (http port 4586)...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Ready.</a:t>
            </a:r>
          </a:p>
        </p:txBody>
      </p:sp>
    </p:spTree>
    <p:extLst>
      <p:ext uri="{BB962C8B-B14F-4D97-AF65-F5344CB8AC3E}">
        <p14:creationId xmlns:p14="http://schemas.microsoft.com/office/powerpoint/2010/main" val="91111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E682-6233-F64A-B3F9-5CA9C3D7EE1D}"/>
              </a:ext>
            </a:extLst>
          </p:cNvPr>
          <p:cNvSpPr>
            <a:spLocks noGrp="1"/>
          </p:cNvSpPr>
          <p:nvPr>
            <p:ph type="title"/>
          </p:nvPr>
        </p:nvSpPr>
        <p:spPr/>
        <p:txBody>
          <a:bodyPr/>
          <a:lstStyle/>
          <a:p>
            <a:r>
              <a:rPr lang="en-US" dirty="0"/>
              <a:t>Using </a:t>
            </a:r>
            <a:r>
              <a:rPr lang="en-US" dirty="0" err="1"/>
              <a:t>localstack</a:t>
            </a:r>
            <a:br>
              <a:rPr lang="en-US" dirty="0"/>
            </a:br>
            <a:endParaRPr lang="en-US" dirty="0"/>
          </a:p>
        </p:txBody>
      </p:sp>
    </p:spTree>
    <p:extLst>
      <p:ext uri="{BB962C8B-B14F-4D97-AF65-F5344CB8AC3E}">
        <p14:creationId xmlns:p14="http://schemas.microsoft.com/office/powerpoint/2010/main" val="157992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0499-8949-AC4D-9485-605ED76950F7}"/>
              </a:ext>
            </a:extLst>
          </p:cNvPr>
          <p:cNvSpPr>
            <a:spLocks noGrp="1"/>
          </p:cNvSpPr>
          <p:nvPr>
            <p:ph type="title"/>
          </p:nvPr>
        </p:nvSpPr>
        <p:spPr/>
        <p:txBody>
          <a:bodyPr/>
          <a:lstStyle/>
          <a:p>
            <a:r>
              <a:rPr lang="en-US" dirty="0"/>
              <a:t>CLI</a:t>
            </a:r>
          </a:p>
        </p:txBody>
      </p:sp>
      <p:sp>
        <p:nvSpPr>
          <p:cNvPr id="3" name="Content Placeholder 2">
            <a:extLst>
              <a:ext uri="{FF2B5EF4-FFF2-40B4-BE49-F238E27FC236}">
                <a16:creationId xmlns:a16="http://schemas.microsoft.com/office/drawing/2014/main" id="{C18C7C14-E80E-C445-8F2A-124220EAF25A}"/>
              </a:ext>
            </a:extLst>
          </p:cNvPr>
          <p:cNvSpPr>
            <a:spLocks noGrp="1"/>
          </p:cNvSpPr>
          <p:nvPr>
            <p:ph idx="1"/>
          </p:nvPr>
        </p:nvSpPr>
        <p:spPr/>
        <p:txBody>
          <a:bodyPr/>
          <a:lstStyle/>
          <a:p>
            <a:pPr marL="0" indent="0">
              <a:buNone/>
            </a:pPr>
            <a:r>
              <a:rPr lang="en-IN" dirty="0" err="1">
                <a:latin typeface="Courier New" panose="02070309020205020404" pitchFamily="49" charset="0"/>
                <a:cs typeface="Courier New" panose="02070309020205020404" pitchFamily="49" charset="0"/>
              </a:rPr>
              <a:t>aws</a:t>
            </a:r>
            <a:r>
              <a:rPr lang="en-IN" dirty="0">
                <a:latin typeface="Courier New" panose="02070309020205020404" pitchFamily="49" charset="0"/>
                <a:cs typeface="Courier New" panose="02070309020205020404" pitchFamily="49" charset="0"/>
              </a:rPr>
              <a:t> kinesis list-streams</a:t>
            </a:r>
          </a:p>
          <a:p>
            <a:pPr marL="0" indent="0">
              <a:buNone/>
            </a:pP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vs</a:t>
            </a:r>
          </a:p>
          <a:p>
            <a:pPr marL="0" indent="0">
              <a:buNone/>
            </a:pP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panose="02070309020205020404" pitchFamily="49" charset="0"/>
                <a:cs typeface="Courier New" panose="02070309020205020404" pitchFamily="49" charset="0"/>
              </a:rPr>
              <a:t>aws</a:t>
            </a:r>
            <a:r>
              <a:rPr lang="en-IN" dirty="0">
                <a:latin typeface="Courier New" panose="02070309020205020404" pitchFamily="49" charset="0"/>
                <a:cs typeface="Courier New" panose="02070309020205020404" pitchFamily="49" charset="0"/>
              </a:rPr>
              <a:t> --endpoint-</a:t>
            </a:r>
            <a:r>
              <a:rPr lang="en-IN" dirty="0" err="1">
                <a:latin typeface="Courier New" panose="02070309020205020404" pitchFamily="49" charset="0"/>
                <a:cs typeface="Courier New" panose="02070309020205020404" pitchFamily="49" charset="0"/>
              </a:rPr>
              <a:t>url</a:t>
            </a:r>
            <a:r>
              <a:rPr lang="en-IN" dirty="0">
                <a:latin typeface="Courier New" panose="02070309020205020404" pitchFamily="49" charset="0"/>
                <a:cs typeface="Courier New" panose="02070309020205020404" pitchFamily="49" charset="0"/>
              </a:rPr>
              <a:t>=http://localhost:4568 kinesis list-streams</a:t>
            </a:r>
          </a:p>
          <a:p>
            <a:pPr marL="0" indent="0">
              <a:buNone/>
            </a:pPr>
            <a:r>
              <a:rPr lang="en-IN" dirty="0">
                <a:latin typeface="Courier New" panose="02070309020205020404" pitchFamily="49" charset="0"/>
                <a:cs typeface="Courier New" panose="02070309020205020404" pitchFamily="49" charset="0"/>
              </a:rPr>
              <a:t>OR</a:t>
            </a:r>
          </a:p>
          <a:p>
            <a:pPr marL="0" indent="0">
              <a:buNone/>
            </a:pPr>
            <a:r>
              <a:rPr lang="en-US" dirty="0" err="1">
                <a:latin typeface="Courier New" panose="02070309020205020404" pitchFamily="49" charset="0"/>
                <a:cs typeface="Courier New" panose="02070309020205020404" pitchFamily="49" charset="0"/>
              </a:rPr>
              <a:t>awslocal</a:t>
            </a:r>
            <a:r>
              <a:rPr lang="en-US" dirty="0">
                <a:latin typeface="Courier New" panose="02070309020205020404" pitchFamily="49" charset="0"/>
                <a:cs typeface="Courier New" panose="02070309020205020404" pitchFamily="49" charset="0"/>
              </a:rPr>
              <a:t> kinesis list-streams</a:t>
            </a:r>
          </a:p>
        </p:txBody>
      </p:sp>
    </p:spTree>
    <p:extLst>
      <p:ext uri="{BB962C8B-B14F-4D97-AF65-F5344CB8AC3E}">
        <p14:creationId xmlns:p14="http://schemas.microsoft.com/office/powerpoint/2010/main" val="4103447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C7E1-484C-EE41-A5D1-CCD42D3F2C1E}"/>
              </a:ext>
            </a:extLst>
          </p:cNvPr>
          <p:cNvSpPr>
            <a:spLocks noGrp="1"/>
          </p:cNvSpPr>
          <p:nvPr>
            <p:ph type="title"/>
          </p:nvPr>
        </p:nvSpPr>
        <p:spPr/>
        <p:txBody>
          <a:bodyPr/>
          <a:lstStyle/>
          <a:p>
            <a:r>
              <a:rPr lang="en-US" dirty="0"/>
              <a:t>SQS example</a:t>
            </a:r>
          </a:p>
        </p:txBody>
      </p:sp>
      <p:sp>
        <p:nvSpPr>
          <p:cNvPr id="3" name="Content Placeholder 2">
            <a:extLst>
              <a:ext uri="{FF2B5EF4-FFF2-40B4-BE49-F238E27FC236}">
                <a16:creationId xmlns:a16="http://schemas.microsoft.com/office/drawing/2014/main" id="{89D67C3B-78BC-A24E-BA73-8011F758E024}"/>
              </a:ext>
            </a:extLst>
          </p:cNvPr>
          <p:cNvSpPr>
            <a:spLocks noGrp="1"/>
          </p:cNvSpPr>
          <p:nvPr>
            <p:ph idx="1"/>
          </p:nvPr>
        </p:nvSpPr>
        <p:spPr/>
        <p:txBody>
          <a:bodyPr/>
          <a:lstStyle/>
          <a:p>
            <a:endParaRPr lang="en-US" dirty="0"/>
          </a:p>
          <a:p>
            <a:r>
              <a:rPr lang="en-US" dirty="0" err="1">
                <a:latin typeface="Courier New" panose="02070309020205020404" pitchFamily="49" charset="0"/>
                <a:cs typeface="Courier New" panose="02070309020205020404" pitchFamily="49" charset="0"/>
              </a:rPr>
              <a:t>awslocal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sqs</a:t>
            </a:r>
            <a:r>
              <a:rPr lang="en-US" dirty="0">
                <a:latin typeface="Courier New" panose="02070309020205020404" pitchFamily="49" charset="0"/>
                <a:cs typeface="Courier New" panose="02070309020205020404" pitchFamily="49" charset="0"/>
              </a:rPr>
              <a:t> create-queue --queue-name </a:t>
            </a:r>
            <a:r>
              <a:rPr lang="en-US" dirty="0" err="1">
                <a:latin typeface="Courier New" panose="02070309020205020404" pitchFamily="49" charset="0"/>
                <a:cs typeface="Courier New" panose="02070309020205020404" pitchFamily="49" charset="0"/>
              </a:rPr>
              <a:t>my_queue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awslocal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sqs</a:t>
            </a:r>
            <a:r>
              <a:rPr lang="en-US" dirty="0">
                <a:latin typeface="Courier New" panose="02070309020205020404" pitchFamily="49" charset="0"/>
                <a:cs typeface="Courier New" panose="02070309020205020404" pitchFamily="49" charset="0"/>
              </a:rPr>
              <a:t> send-message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--queue-</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http://localhost:4576/queue/</a:t>
            </a:r>
            <a:r>
              <a:rPr lang="en-US" dirty="0" err="1">
                <a:latin typeface="Courier New" panose="02070309020205020404" pitchFamily="49" charset="0"/>
                <a:cs typeface="Courier New" panose="02070309020205020404" pitchFamily="49" charset="0"/>
              </a:rPr>
              <a:t>my_queue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--message-body 'hello world’</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awslocal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sqs</a:t>
            </a:r>
            <a:r>
              <a:rPr lang="en-US" dirty="0">
                <a:latin typeface="Courier New" panose="02070309020205020404" pitchFamily="49" charset="0"/>
                <a:cs typeface="Courier New" panose="02070309020205020404" pitchFamily="49" charset="0"/>
              </a:rPr>
              <a:t> receive-message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--queue-</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http://localhost:4576/queue/</a:t>
            </a:r>
            <a:r>
              <a:rPr lang="en-US" dirty="0" err="1">
                <a:latin typeface="Courier New" panose="02070309020205020404" pitchFamily="49" charset="0"/>
                <a:cs typeface="Courier New" panose="02070309020205020404" pitchFamily="49" charset="0"/>
              </a:rPr>
              <a:t>my_queue</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32811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74FD-23FB-2F43-9ACD-74B53FE4829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E954B0A-7DA5-3246-A66F-85FD782E67BC}"/>
              </a:ext>
            </a:extLst>
          </p:cNvPr>
          <p:cNvSpPr>
            <a:spLocks noGrp="1"/>
          </p:cNvSpPr>
          <p:nvPr>
            <p:ph idx="1"/>
          </p:nvPr>
        </p:nvSpPr>
        <p:spPr/>
        <p:txBody>
          <a:bodyPr/>
          <a:lstStyle/>
          <a:p>
            <a:r>
              <a:rPr lang="en-IN" dirty="0"/>
              <a:t>Introduction</a:t>
            </a:r>
          </a:p>
          <a:p>
            <a:r>
              <a:rPr lang="en-IN" dirty="0"/>
              <a:t>Why use </a:t>
            </a:r>
            <a:r>
              <a:rPr lang="en-IN" dirty="0" err="1"/>
              <a:t>LocalStack</a:t>
            </a:r>
            <a:r>
              <a:rPr lang="en-IN" dirty="0"/>
              <a:t>?</a:t>
            </a:r>
          </a:p>
          <a:p>
            <a:r>
              <a:rPr lang="en-IN" dirty="0"/>
              <a:t>What is </a:t>
            </a:r>
            <a:r>
              <a:rPr lang="en-IN" dirty="0" err="1"/>
              <a:t>LocalStack</a:t>
            </a:r>
            <a:r>
              <a:rPr lang="en-IN" dirty="0"/>
              <a:t>?</a:t>
            </a:r>
          </a:p>
          <a:p>
            <a:r>
              <a:rPr lang="en-IN" dirty="0"/>
              <a:t>Installing </a:t>
            </a:r>
            <a:r>
              <a:rPr lang="en-IN" dirty="0" err="1"/>
              <a:t>LocalStack</a:t>
            </a:r>
            <a:endParaRPr lang="en-IN" dirty="0"/>
          </a:p>
          <a:p>
            <a:r>
              <a:rPr lang="en-IN" dirty="0"/>
              <a:t>Using </a:t>
            </a:r>
            <a:r>
              <a:rPr lang="en-IN" dirty="0" err="1"/>
              <a:t>LocalStack</a:t>
            </a:r>
            <a:endParaRPr lang="en-IN" dirty="0"/>
          </a:p>
          <a:p>
            <a:r>
              <a:rPr lang="en-IN" dirty="0"/>
              <a:t>Demo</a:t>
            </a:r>
          </a:p>
          <a:p>
            <a:r>
              <a:rPr lang="en-IN" dirty="0"/>
              <a:t>Case Study</a:t>
            </a:r>
          </a:p>
          <a:p>
            <a:r>
              <a:rPr lang="en-IN" dirty="0"/>
              <a:t>What’s Next?</a:t>
            </a:r>
          </a:p>
          <a:p>
            <a:r>
              <a:rPr lang="en-IN" dirty="0"/>
              <a:t>Q &amp; A</a:t>
            </a:r>
          </a:p>
        </p:txBody>
      </p:sp>
    </p:spTree>
    <p:extLst>
      <p:ext uri="{BB962C8B-B14F-4D97-AF65-F5344CB8AC3E}">
        <p14:creationId xmlns:p14="http://schemas.microsoft.com/office/powerpoint/2010/main" val="24571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E282-FFD8-924A-B33E-5C93A52EF0D7}"/>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B050CA21-5610-3441-B379-70F3351B1FC8}"/>
              </a:ext>
            </a:extLst>
          </p:cNvPr>
          <p:cNvSpPr>
            <a:spLocks noGrp="1"/>
          </p:cNvSpPr>
          <p:nvPr>
            <p:ph idx="1"/>
          </p:nvPr>
        </p:nvSpPr>
        <p:spPr/>
        <p:txBody>
          <a:bodyPr/>
          <a:lstStyle/>
          <a:p>
            <a:r>
              <a:rPr lang="en-IN" dirty="0">
                <a:latin typeface="Courier New" panose="02070309020205020404" pitchFamily="49" charset="0"/>
                <a:cs typeface="Courier New" panose="02070309020205020404" pitchFamily="49" charset="0"/>
              </a:rPr>
              <a:t>def </a:t>
            </a:r>
            <a:r>
              <a:rPr lang="en-IN" dirty="0" err="1">
                <a:latin typeface="Courier New" panose="02070309020205020404" pitchFamily="49" charset="0"/>
                <a:cs typeface="Courier New" panose="02070309020205020404" pitchFamily="49" charset="0"/>
              </a:rPr>
              <a:t>get_lambda_client</a:t>
            </a:r>
            <a:r>
              <a:rPr lang="en-IN" dirty="0">
                <a:latin typeface="Courier New" panose="02070309020205020404" pitchFamily="49" charset="0"/>
                <a:cs typeface="Courier New" panose="02070309020205020404" pitchFamily="49" charset="0"/>
              </a:rPr>
              <a:t>():</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return boto3.client(</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'lambda',</a:t>
            </a:r>
            <a:br>
              <a:rPr lang="en-IN" dirty="0">
                <a:latin typeface="Courier New" panose="02070309020205020404" pitchFamily="49" charset="0"/>
                <a:cs typeface="Courier New" panose="02070309020205020404" pitchFamily="49" charset="0"/>
              </a:rPr>
            </a:br>
            <a:r>
              <a:rPr lang="en-IN" dirty="0">
                <a:highlight>
                  <a:srgbClr val="FFFF00"/>
                </a:highlight>
                <a:latin typeface="Courier New" panose="02070309020205020404" pitchFamily="49" charset="0"/>
                <a:cs typeface="Courier New" panose="02070309020205020404" pitchFamily="49" charset="0"/>
              </a:rPr>
              <a:t>        </a:t>
            </a:r>
            <a:r>
              <a:rPr lang="en-IN" dirty="0" err="1">
                <a:highlight>
                  <a:srgbClr val="FFFF00"/>
                </a:highlight>
                <a:latin typeface="Courier New" panose="02070309020205020404" pitchFamily="49" charset="0"/>
                <a:cs typeface="Courier New" panose="02070309020205020404" pitchFamily="49" charset="0"/>
              </a:rPr>
              <a:t>aws_access_key_id</a:t>
            </a:r>
            <a:r>
              <a:rPr lang="en-IN" dirty="0">
                <a:highlight>
                  <a:srgbClr val="FFFF00"/>
                </a:highlight>
                <a:latin typeface="Courier New" panose="02070309020205020404" pitchFamily="49" charset="0"/>
                <a:cs typeface="Courier New" panose="02070309020205020404" pitchFamily="49" charset="0"/>
              </a:rPr>
              <a:t>='',</a:t>
            </a:r>
            <a:br>
              <a:rPr lang="en-IN" dirty="0">
                <a:highlight>
                  <a:srgbClr val="FFFF00"/>
                </a:highlight>
                <a:latin typeface="Courier New" panose="02070309020205020404" pitchFamily="49" charset="0"/>
                <a:cs typeface="Courier New" panose="02070309020205020404" pitchFamily="49" charset="0"/>
              </a:rPr>
            </a:br>
            <a:r>
              <a:rPr lang="en-IN" dirty="0">
                <a:highlight>
                  <a:srgbClr val="FFFF00"/>
                </a:highlight>
                <a:latin typeface="Courier New" panose="02070309020205020404" pitchFamily="49" charset="0"/>
                <a:cs typeface="Courier New" panose="02070309020205020404" pitchFamily="49" charset="0"/>
              </a:rPr>
              <a:t>        </a:t>
            </a:r>
            <a:r>
              <a:rPr lang="en-IN" dirty="0" err="1">
                <a:highlight>
                  <a:srgbClr val="FFFF00"/>
                </a:highlight>
                <a:latin typeface="Courier New" panose="02070309020205020404" pitchFamily="49" charset="0"/>
                <a:cs typeface="Courier New" panose="02070309020205020404" pitchFamily="49" charset="0"/>
              </a:rPr>
              <a:t>aws_secret_access_key</a:t>
            </a:r>
            <a:r>
              <a:rPr lang="en-IN" dirty="0">
                <a:highlight>
                  <a:srgbClr val="FFFF00"/>
                </a:highlight>
                <a:latin typeface="Courier New" panose="02070309020205020404" pitchFamily="49" charset="0"/>
                <a:cs typeface="Courier New" panose="02070309020205020404" pitchFamily="49" charset="0"/>
              </a:rPr>
              <a:t>='',</a:t>
            </a:r>
            <a:br>
              <a:rPr lang="en-IN" dirty="0">
                <a:highlight>
                  <a:srgbClr val="FFFF00"/>
                </a:highlight>
                <a:latin typeface="Courier New" panose="02070309020205020404" pitchFamily="49" charset="0"/>
                <a:cs typeface="Courier New" panose="02070309020205020404" pitchFamily="49" charset="0"/>
              </a:rPr>
            </a:br>
            <a:r>
              <a:rPr lang="en-IN" dirty="0">
                <a:highlight>
                  <a:srgbClr val="FFFF00"/>
                </a:highlight>
                <a:latin typeface="Courier New" panose="02070309020205020404" pitchFamily="49" charset="0"/>
                <a:cs typeface="Courier New" panose="02070309020205020404" pitchFamily="49" charset="0"/>
              </a:rPr>
              <a:t>        </a:t>
            </a:r>
            <a:r>
              <a:rPr lang="en-IN" dirty="0" err="1">
                <a:highlight>
                  <a:srgbClr val="FFFF00"/>
                </a:highlight>
                <a:latin typeface="Courier New" panose="02070309020205020404" pitchFamily="49" charset="0"/>
                <a:cs typeface="Courier New" panose="02070309020205020404" pitchFamily="49" charset="0"/>
              </a:rPr>
              <a:t>region_name</a:t>
            </a:r>
            <a:r>
              <a:rPr lang="en-IN" dirty="0">
                <a:highlight>
                  <a:srgbClr val="FFFF00"/>
                </a:highlight>
                <a:latin typeface="Courier New" panose="02070309020205020404" pitchFamily="49" charset="0"/>
                <a:cs typeface="Courier New" panose="02070309020205020404" pitchFamily="49" charset="0"/>
              </a:rPr>
              <a:t>='eu-west-2',</a:t>
            </a:r>
            <a:br>
              <a:rPr lang="en-IN" dirty="0">
                <a:highlight>
                  <a:srgbClr val="FFFF00"/>
                </a:highlight>
                <a:latin typeface="Courier New" panose="02070309020205020404" pitchFamily="49" charset="0"/>
                <a:cs typeface="Courier New" panose="02070309020205020404" pitchFamily="49" charset="0"/>
              </a:rPr>
            </a:br>
            <a:r>
              <a:rPr lang="en-IN" dirty="0">
                <a:highlight>
                  <a:srgbClr val="FFFF00"/>
                </a:highlight>
                <a:latin typeface="Courier New" panose="02070309020205020404" pitchFamily="49" charset="0"/>
                <a:cs typeface="Courier New" panose="02070309020205020404" pitchFamily="49" charset="0"/>
              </a:rPr>
              <a:t>        </a:t>
            </a:r>
            <a:r>
              <a:rPr lang="en-IN" dirty="0" err="1">
                <a:highlight>
                  <a:srgbClr val="FFFF00"/>
                </a:highlight>
                <a:latin typeface="Courier New" panose="02070309020205020404" pitchFamily="49" charset="0"/>
                <a:cs typeface="Courier New" panose="02070309020205020404" pitchFamily="49" charset="0"/>
              </a:rPr>
              <a:t>endpoint_url</a:t>
            </a:r>
            <a:r>
              <a:rPr lang="en-IN" dirty="0">
                <a:highlight>
                  <a:srgbClr val="FFFF00"/>
                </a:highlight>
                <a:latin typeface="Courier New" panose="02070309020205020404" pitchFamily="49" charset="0"/>
                <a:cs typeface="Courier New" panose="02070309020205020404" pitchFamily="49" charset="0"/>
              </a:rPr>
              <a:t>='http://localhost:4574'</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2137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F05A-5345-874E-B449-668D550641DF}"/>
              </a:ext>
            </a:extLst>
          </p:cNvPr>
          <p:cNvSpPr>
            <a:spLocks noGrp="1"/>
          </p:cNvSpPr>
          <p:nvPr>
            <p:ph type="title"/>
          </p:nvPr>
        </p:nvSpPr>
        <p:spPr/>
        <p:txBody>
          <a:bodyPr/>
          <a:lstStyle/>
          <a:p>
            <a:r>
              <a:rPr lang="en-US" dirty="0"/>
              <a:t>profile</a:t>
            </a:r>
          </a:p>
        </p:txBody>
      </p:sp>
      <p:sp>
        <p:nvSpPr>
          <p:cNvPr id="3" name="Content Placeholder 2">
            <a:extLst>
              <a:ext uri="{FF2B5EF4-FFF2-40B4-BE49-F238E27FC236}">
                <a16:creationId xmlns:a16="http://schemas.microsoft.com/office/drawing/2014/main" id="{1E093F6A-5163-114C-901B-2D7B6D25B58D}"/>
              </a:ext>
            </a:extLst>
          </p:cNvPr>
          <p:cNvSpPr>
            <a:spLocks noGrp="1"/>
          </p:cNvSpPr>
          <p:nvPr>
            <p:ph idx="1"/>
          </p:nvPr>
        </p:nvSpPr>
        <p:spPr/>
        <p:txBody>
          <a:bodyPr>
            <a:normAutofit fontScale="92500" lnSpcReduction="20000"/>
          </a:bodyPr>
          <a:lstStyle/>
          <a:p>
            <a:pPr marL="0" indent="0">
              <a:buNone/>
            </a:pPr>
            <a:r>
              <a:rPr lang="en-IN" dirty="0">
                <a:latin typeface="Courier New" panose="02070309020205020404" pitchFamily="49" charset="0"/>
                <a:cs typeface="Courier New" panose="02070309020205020404" pitchFamily="49" charset="0"/>
              </a:rPr>
              <a:t>def get_s3_client():</a:t>
            </a:r>
          </a:p>
          <a:p>
            <a:pPr marL="0" indent="0">
              <a:buNone/>
            </a:pPr>
            <a:r>
              <a:rPr lang="en-IN" dirty="0">
                <a:latin typeface="Courier New" panose="02070309020205020404" pitchFamily="49" charset="0"/>
                <a:cs typeface="Courier New" panose="02070309020205020404" pitchFamily="49" charset="0"/>
              </a:rPr>
              <a:t>    if IS_PROD:</a:t>
            </a:r>
          </a:p>
          <a:p>
            <a:pPr marL="0" indent="0">
              <a:buNone/>
            </a:pPr>
            <a:r>
              <a:rPr lang="en-IN" dirty="0">
                <a:latin typeface="Courier New" panose="02070309020205020404" pitchFamily="49" charset="0"/>
                <a:cs typeface="Courier New" panose="02070309020205020404" pitchFamily="49" charset="0"/>
              </a:rPr>
              <a:t>        return boto3.client('s3')</a:t>
            </a:r>
          </a:p>
          <a:p>
            <a:pPr marL="0" indent="0">
              <a:buNone/>
            </a:pPr>
            <a:r>
              <a:rPr lang="en-IN" dirty="0">
                <a:latin typeface="Courier New" panose="02070309020205020404" pitchFamily="49" charset="0"/>
                <a:cs typeface="Courier New" panose="02070309020205020404" pitchFamily="49" charset="0"/>
              </a:rPr>
              <a:t>    else:</a:t>
            </a:r>
          </a:p>
          <a:p>
            <a:pPr marL="0" indent="0">
              <a:buNone/>
            </a:pPr>
            <a:r>
              <a:rPr lang="en-IN" dirty="0">
                <a:latin typeface="Courier New" panose="02070309020205020404" pitchFamily="49" charset="0"/>
                <a:cs typeface="Courier New" panose="02070309020205020404" pitchFamily="49" charset="0"/>
              </a:rPr>
              <a:t>        return boto3.client(</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's3',</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aws_access_key_id</a:t>
            </a:r>
            <a:r>
              <a:rPr lang="en-IN" dirty="0">
                <a:latin typeface="Courier New" panose="02070309020205020404" pitchFamily="49" charset="0"/>
                <a:cs typeface="Courier New" panose="02070309020205020404" pitchFamily="49" charset="0"/>
              </a:rPr>
              <a:t>='',</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aws_secret_access_key</a:t>
            </a:r>
            <a:r>
              <a:rPr lang="en-IN" dirty="0">
                <a:latin typeface="Courier New" panose="02070309020205020404" pitchFamily="49" charset="0"/>
                <a:cs typeface="Courier New" panose="02070309020205020404" pitchFamily="49" charset="0"/>
              </a:rPr>
              <a:t>='',</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region_name</a:t>
            </a:r>
            <a:r>
              <a:rPr lang="en-IN" dirty="0">
                <a:latin typeface="Courier New" panose="02070309020205020404" pitchFamily="49" charset="0"/>
                <a:cs typeface="Courier New" panose="02070309020205020404" pitchFamily="49" charset="0"/>
              </a:rPr>
              <a:t>='eu-west-2',</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endpoint_url</a:t>
            </a:r>
            <a:r>
              <a:rPr lang="en-IN" dirty="0">
                <a:latin typeface="Courier New" panose="02070309020205020404" pitchFamily="49" charset="0"/>
                <a:cs typeface="Courier New" panose="02070309020205020404" pitchFamily="49" charset="0"/>
              </a:rPr>
              <a:t>='http://localhost:4572’</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p>
          <a:p>
            <a:pPr marL="0" indent="0">
              <a:buNone/>
            </a:pP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S3_CLIENT = get_s3_client()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287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BBE6-D792-0540-9993-8D21A66D3366}"/>
              </a:ext>
            </a:extLst>
          </p:cNvPr>
          <p:cNvSpPr>
            <a:spLocks noGrp="1"/>
          </p:cNvSpPr>
          <p:nvPr>
            <p:ph type="title"/>
          </p:nvPr>
        </p:nvSpPr>
        <p:spPr/>
        <p:txBody>
          <a:bodyPr/>
          <a:lstStyle/>
          <a:p>
            <a:r>
              <a:rPr lang="en-US" dirty="0"/>
              <a:t>Demo</a:t>
            </a:r>
            <a:br>
              <a:rPr lang="en-US" dirty="0"/>
            </a:br>
            <a:endParaRPr lang="en-US" dirty="0"/>
          </a:p>
        </p:txBody>
      </p:sp>
    </p:spTree>
    <p:extLst>
      <p:ext uri="{BB962C8B-B14F-4D97-AF65-F5344CB8AC3E}">
        <p14:creationId xmlns:p14="http://schemas.microsoft.com/office/powerpoint/2010/main" val="396786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BD32-A859-854D-A095-0AD25FB0576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66FFC83-C7A7-9649-BB12-6872FC225C19}"/>
              </a:ext>
            </a:extLst>
          </p:cNvPr>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lambda.js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ls </a:t>
            </a:r>
            <a:r>
              <a:rPr lang="en-US" dirty="0" err="1">
                <a:latin typeface="Courier New" panose="02070309020205020404" pitchFamily="49" charset="0"/>
                <a:cs typeface="Courier New" panose="02070309020205020404" pitchFamily="49" charset="0"/>
              </a:rPr>
              <a:t>api-handler.zip</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vim </a:t>
            </a:r>
            <a:r>
              <a:rPr lang="en-US" dirty="0" err="1">
                <a:latin typeface="Courier New" panose="02070309020205020404" pitchFamily="49" charset="0"/>
                <a:cs typeface="Courier New" panose="02070309020205020404" pitchFamily="49" charset="0"/>
              </a:rPr>
              <a:t>setup.sh</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setup.sh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6093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4213-3A26-C544-AA5B-1CBB1A2F90C0}"/>
              </a:ext>
            </a:extLst>
          </p:cNvPr>
          <p:cNvSpPr>
            <a:spLocks noGrp="1"/>
          </p:cNvSpPr>
          <p:nvPr>
            <p:ph type="title"/>
          </p:nvPr>
        </p:nvSpPr>
        <p:spPr/>
        <p:txBody>
          <a:bodyPr/>
          <a:lstStyle/>
          <a:p>
            <a:r>
              <a:rPr lang="en-US" dirty="0"/>
              <a:t>Case study</a:t>
            </a:r>
            <a:br>
              <a:rPr lang="en-US" dirty="0"/>
            </a:br>
            <a:endParaRPr lang="en-US" dirty="0"/>
          </a:p>
        </p:txBody>
      </p:sp>
    </p:spTree>
    <p:extLst>
      <p:ext uri="{BB962C8B-B14F-4D97-AF65-F5344CB8AC3E}">
        <p14:creationId xmlns:p14="http://schemas.microsoft.com/office/powerpoint/2010/main" val="2310435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56A2-D979-5E4E-9360-3C7C774B8C4C}"/>
              </a:ext>
            </a:extLst>
          </p:cNvPr>
          <p:cNvSpPr>
            <a:spLocks noGrp="1"/>
          </p:cNvSpPr>
          <p:nvPr>
            <p:ph type="title"/>
          </p:nvPr>
        </p:nvSpPr>
        <p:spPr/>
        <p:txBody>
          <a:bodyPr/>
          <a:lstStyle/>
          <a:p>
            <a:r>
              <a:rPr lang="en-US" dirty="0"/>
              <a:t>microservice</a:t>
            </a:r>
          </a:p>
        </p:txBody>
      </p:sp>
      <p:sp>
        <p:nvSpPr>
          <p:cNvPr id="3" name="Content Placeholder 2">
            <a:extLst>
              <a:ext uri="{FF2B5EF4-FFF2-40B4-BE49-F238E27FC236}">
                <a16:creationId xmlns:a16="http://schemas.microsoft.com/office/drawing/2014/main" id="{70367024-874F-8B49-B9EC-F71F46C709F7}"/>
              </a:ext>
            </a:extLst>
          </p:cNvPr>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gradlew</a:t>
            </a:r>
            <a:r>
              <a:rPr lang="en-US" dirty="0">
                <a:latin typeface="Courier New" panose="02070309020205020404" pitchFamily="49" charset="0"/>
                <a:cs typeface="Courier New" panose="02070309020205020404" pitchFamily="49" charset="0"/>
              </a:rPr>
              <a:t> clean build integration</a:t>
            </a:r>
          </a:p>
          <a:p>
            <a:endParaRPr lang="en-US"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config/</a:t>
            </a:r>
            <a:r>
              <a:rPr lang="en-IN" dirty="0" err="1">
                <a:latin typeface="Courier New" panose="02070309020205020404" pitchFamily="49" charset="0"/>
                <a:cs typeface="Courier New" panose="02070309020205020404" pitchFamily="49" charset="0"/>
              </a:rPr>
              <a:t>extendsBuild.gradle</a:t>
            </a:r>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scripts/</a:t>
            </a:r>
            <a:r>
              <a:rPr lang="en-IN" dirty="0" err="1">
                <a:latin typeface="Courier New" panose="02070309020205020404" pitchFamily="49" charset="0"/>
                <a:cs typeface="Courier New" panose="02070309020205020404" pitchFamily="49" charset="0"/>
              </a:rPr>
              <a:t>create_bucket.py</a:t>
            </a:r>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scripts/</a:t>
            </a:r>
            <a:r>
              <a:rPr lang="en-IN" dirty="0" err="1">
                <a:latin typeface="Courier New" panose="02070309020205020404" pitchFamily="49" charset="0"/>
                <a:cs typeface="Courier New" panose="02070309020205020404" pitchFamily="49" charset="0"/>
              </a:rPr>
              <a:t>create_bucket.py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171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058F-B897-8F40-B792-913D32C4CA9B}"/>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981CA9BC-3DE5-AB4A-AE6E-06AE4C30F177}"/>
              </a:ext>
            </a:extLst>
          </p:cNvPr>
          <p:cNvPicPr>
            <a:picLocks noGrp="1" noChangeAspect="1"/>
          </p:cNvPicPr>
          <p:nvPr>
            <p:ph idx="1"/>
          </p:nvPr>
        </p:nvPicPr>
        <p:blipFill>
          <a:blip r:embed="rId2"/>
          <a:stretch>
            <a:fillRect/>
          </a:stretch>
        </p:blipFill>
        <p:spPr>
          <a:xfrm>
            <a:off x="2693630" y="2181225"/>
            <a:ext cx="6804740" cy="3678238"/>
          </a:xfrm>
        </p:spPr>
      </p:pic>
    </p:spTree>
    <p:extLst>
      <p:ext uri="{BB962C8B-B14F-4D97-AF65-F5344CB8AC3E}">
        <p14:creationId xmlns:p14="http://schemas.microsoft.com/office/powerpoint/2010/main" val="405150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0CF6-9306-B644-BCF0-65EC39F06AD0}"/>
              </a:ext>
            </a:extLst>
          </p:cNvPr>
          <p:cNvSpPr>
            <a:spLocks noGrp="1"/>
          </p:cNvSpPr>
          <p:nvPr>
            <p:ph type="title"/>
          </p:nvPr>
        </p:nvSpPr>
        <p:spPr/>
        <p:txBody>
          <a:bodyPr/>
          <a:lstStyle/>
          <a:p>
            <a:r>
              <a:rPr lang="en-US" dirty="0"/>
              <a:t>What is next?</a:t>
            </a:r>
            <a:br>
              <a:rPr lang="en-US" dirty="0"/>
            </a:br>
            <a:endParaRPr lang="en-US" dirty="0"/>
          </a:p>
        </p:txBody>
      </p:sp>
    </p:spTree>
    <p:extLst>
      <p:ext uri="{BB962C8B-B14F-4D97-AF65-F5344CB8AC3E}">
        <p14:creationId xmlns:p14="http://schemas.microsoft.com/office/powerpoint/2010/main" val="4246826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59CE-2A56-EB4E-913C-035E07CF784C}"/>
              </a:ext>
            </a:extLst>
          </p:cNvPr>
          <p:cNvSpPr>
            <a:spLocks noGrp="1"/>
          </p:cNvSpPr>
          <p:nvPr>
            <p:ph type="title"/>
          </p:nvPr>
        </p:nvSpPr>
        <p:spPr/>
        <p:txBody>
          <a:bodyPr/>
          <a:lstStyle/>
          <a:p>
            <a:r>
              <a:rPr lang="en-US" dirty="0"/>
              <a:t>Integration testing</a:t>
            </a:r>
          </a:p>
        </p:txBody>
      </p:sp>
      <p:sp>
        <p:nvSpPr>
          <p:cNvPr id="3" name="Text Placeholder 2">
            <a:extLst>
              <a:ext uri="{FF2B5EF4-FFF2-40B4-BE49-F238E27FC236}">
                <a16:creationId xmlns:a16="http://schemas.microsoft.com/office/drawing/2014/main" id="{7FA485E6-8C02-8144-9C33-A688CB8E3E7C}"/>
              </a:ext>
            </a:extLst>
          </p:cNvPr>
          <p:cNvSpPr>
            <a:spLocks noGrp="1"/>
          </p:cNvSpPr>
          <p:nvPr>
            <p:ph type="body" idx="1"/>
          </p:nvPr>
        </p:nvSpPr>
        <p:spPr/>
        <p:txBody>
          <a:bodyPr/>
          <a:lstStyle/>
          <a:p>
            <a:pPr algn="ctr"/>
            <a:r>
              <a:rPr lang="en-US" dirty="0"/>
              <a:t>Terraform</a:t>
            </a:r>
          </a:p>
        </p:txBody>
      </p:sp>
      <p:pic>
        <p:nvPicPr>
          <p:cNvPr id="8" name="Content Placeholder 7">
            <a:extLst>
              <a:ext uri="{FF2B5EF4-FFF2-40B4-BE49-F238E27FC236}">
                <a16:creationId xmlns:a16="http://schemas.microsoft.com/office/drawing/2014/main" id="{F55D9510-C800-1B45-BF68-1AC116AD37D8}"/>
              </a:ext>
            </a:extLst>
          </p:cNvPr>
          <p:cNvPicPr>
            <a:picLocks noGrp="1" noChangeAspect="1"/>
          </p:cNvPicPr>
          <p:nvPr>
            <p:ph sz="half" idx="2"/>
          </p:nvPr>
        </p:nvPicPr>
        <p:blipFill>
          <a:blip r:embed="rId2"/>
          <a:stretch>
            <a:fillRect/>
          </a:stretch>
        </p:blipFill>
        <p:spPr>
          <a:xfrm>
            <a:off x="2069396" y="3016075"/>
            <a:ext cx="2502606" cy="2502606"/>
          </a:xfrm>
        </p:spPr>
      </p:pic>
      <p:sp>
        <p:nvSpPr>
          <p:cNvPr id="5" name="Text Placeholder 4">
            <a:extLst>
              <a:ext uri="{FF2B5EF4-FFF2-40B4-BE49-F238E27FC236}">
                <a16:creationId xmlns:a16="http://schemas.microsoft.com/office/drawing/2014/main" id="{B725E9B0-736B-614A-82B1-7C22A59C2EF7}"/>
              </a:ext>
            </a:extLst>
          </p:cNvPr>
          <p:cNvSpPr>
            <a:spLocks noGrp="1"/>
          </p:cNvSpPr>
          <p:nvPr>
            <p:ph type="body" sz="quarter" idx="3"/>
          </p:nvPr>
        </p:nvSpPr>
        <p:spPr/>
        <p:txBody>
          <a:bodyPr/>
          <a:lstStyle/>
          <a:p>
            <a:pPr algn="ctr"/>
            <a:r>
              <a:rPr lang="en-US" dirty="0" err="1"/>
              <a:t>Terratest</a:t>
            </a:r>
            <a:endParaRPr lang="en-US" dirty="0"/>
          </a:p>
        </p:txBody>
      </p:sp>
      <p:pic>
        <p:nvPicPr>
          <p:cNvPr id="10" name="Content Placeholder 9">
            <a:extLst>
              <a:ext uri="{FF2B5EF4-FFF2-40B4-BE49-F238E27FC236}">
                <a16:creationId xmlns:a16="http://schemas.microsoft.com/office/drawing/2014/main" id="{EB1B927F-B872-F74C-B412-328AF39728A7}"/>
              </a:ext>
            </a:extLst>
          </p:cNvPr>
          <p:cNvPicPr>
            <a:picLocks noGrp="1" noChangeAspect="1"/>
          </p:cNvPicPr>
          <p:nvPr>
            <p:ph sz="quarter" idx="4"/>
          </p:nvPr>
        </p:nvPicPr>
        <p:blipFill>
          <a:blip r:embed="rId3"/>
          <a:stretch>
            <a:fillRect/>
          </a:stretch>
        </p:blipFill>
        <p:spPr>
          <a:xfrm>
            <a:off x="8007349" y="3271398"/>
            <a:ext cx="2247283" cy="2247283"/>
          </a:xfrm>
        </p:spPr>
      </p:pic>
    </p:spTree>
    <p:extLst>
      <p:ext uri="{BB962C8B-B14F-4D97-AF65-F5344CB8AC3E}">
        <p14:creationId xmlns:p14="http://schemas.microsoft.com/office/powerpoint/2010/main" val="1790490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91FA-B93E-5B40-8545-ACDA2E2B0A6B}"/>
              </a:ext>
            </a:extLst>
          </p:cNvPr>
          <p:cNvSpPr>
            <a:spLocks noGrp="1"/>
          </p:cNvSpPr>
          <p:nvPr>
            <p:ph type="title"/>
          </p:nvPr>
        </p:nvSpPr>
        <p:spPr/>
        <p:txBody>
          <a:bodyPr/>
          <a:lstStyle/>
          <a:p>
            <a:r>
              <a:rPr lang="en-US" dirty="0"/>
              <a:t>Q &amp; A</a:t>
            </a:r>
            <a:br>
              <a:rPr lang="en-US" dirty="0"/>
            </a:br>
            <a:endParaRPr lang="en-US" dirty="0"/>
          </a:p>
        </p:txBody>
      </p:sp>
    </p:spTree>
    <p:extLst>
      <p:ext uri="{BB962C8B-B14F-4D97-AF65-F5344CB8AC3E}">
        <p14:creationId xmlns:p14="http://schemas.microsoft.com/office/powerpoint/2010/main" val="106006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4B06-D9A5-E845-8D6E-A1DAB111903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C0B2CB3-0ED5-8844-A422-5FD17C0EDA3F}"/>
              </a:ext>
            </a:extLst>
          </p:cNvPr>
          <p:cNvSpPr>
            <a:spLocks noGrp="1"/>
          </p:cNvSpPr>
          <p:nvPr>
            <p:ph idx="1"/>
          </p:nvPr>
        </p:nvSpPr>
        <p:spPr/>
        <p:txBody>
          <a:bodyPr/>
          <a:lstStyle/>
          <a:p>
            <a:r>
              <a:rPr lang="en-IN" dirty="0"/>
              <a:t>My Name is Nirav </a:t>
            </a:r>
            <a:r>
              <a:rPr lang="en-IN" dirty="0" err="1"/>
              <a:t>Chotai</a:t>
            </a:r>
            <a:r>
              <a:rPr lang="en-IN" dirty="0"/>
              <a:t> and I am a Senior Software Engineer working at Sophos</a:t>
            </a:r>
          </a:p>
          <a:p>
            <a:r>
              <a:rPr lang="en-IN" dirty="0"/>
              <a:t>I have completed my Bachelor of Engineering in Computer Science in 2010</a:t>
            </a:r>
          </a:p>
          <a:p>
            <a:r>
              <a:rPr lang="en-IN" dirty="0"/>
              <a:t>Total 9 years of experience in Software Development and Operations</a:t>
            </a:r>
          </a:p>
          <a:p>
            <a:r>
              <a:rPr lang="en-IN" dirty="0"/>
              <a:t>In past, I worked for eClinicalWorks, </a:t>
            </a:r>
            <a:r>
              <a:rPr lang="en-IN" dirty="0" err="1"/>
              <a:t>InfoStretch</a:t>
            </a:r>
            <a:r>
              <a:rPr lang="en-IN" dirty="0"/>
              <a:t>, Crest Data Systems and </a:t>
            </a:r>
            <a:r>
              <a:rPr lang="en-IN" dirty="0" err="1"/>
              <a:t>eInfochips</a:t>
            </a:r>
            <a:endParaRPr lang="en-IN" dirty="0"/>
          </a:p>
          <a:p>
            <a:r>
              <a:rPr lang="en-IN" dirty="0"/>
              <a:t>I am comfortable with AWS, Linux, Terraform, Ansible, Jenkins, Docker and Python</a:t>
            </a:r>
          </a:p>
          <a:p>
            <a:r>
              <a:rPr lang="en-IN" dirty="0"/>
              <a:t>I possess AWS Certified DevOps Engineer – Professional certification </a:t>
            </a:r>
          </a:p>
          <a:p>
            <a:r>
              <a:rPr lang="en-IN" dirty="0"/>
              <a:t>I also teach Ansible for automation on Udemy having 15,000+ students worldwide</a:t>
            </a:r>
          </a:p>
          <a:p>
            <a:r>
              <a:rPr lang="en-IN" dirty="0"/>
              <a:t>My hobbies include reading books, learning new technologies and help others</a:t>
            </a:r>
          </a:p>
        </p:txBody>
      </p:sp>
    </p:spTree>
    <p:extLst>
      <p:ext uri="{BB962C8B-B14F-4D97-AF65-F5344CB8AC3E}">
        <p14:creationId xmlns:p14="http://schemas.microsoft.com/office/powerpoint/2010/main" val="331307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0312-1E6D-A94E-8EE7-DFDA25DFCC8D}"/>
              </a:ext>
            </a:extLst>
          </p:cNvPr>
          <p:cNvSpPr>
            <a:spLocks noGrp="1"/>
          </p:cNvSpPr>
          <p:nvPr>
            <p:ph type="title"/>
          </p:nvPr>
        </p:nvSpPr>
        <p:spPr/>
        <p:txBody>
          <a:bodyPr/>
          <a:lstStyle/>
          <a:p>
            <a:r>
              <a:rPr lang="en-US" dirty="0"/>
              <a:t>Why use </a:t>
            </a:r>
            <a:r>
              <a:rPr lang="en-US" dirty="0" err="1"/>
              <a:t>LocalStack</a:t>
            </a:r>
            <a:r>
              <a:rPr lang="en-US" dirty="0"/>
              <a:t>?</a:t>
            </a:r>
            <a:br>
              <a:rPr lang="en-US" dirty="0"/>
            </a:br>
            <a:endParaRPr lang="en-US" dirty="0"/>
          </a:p>
        </p:txBody>
      </p:sp>
    </p:spTree>
    <p:extLst>
      <p:ext uri="{BB962C8B-B14F-4D97-AF65-F5344CB8AC3E}">
        <p14:creationId xmlns:p14="http://schemas.microsoft.com/office/powerpoint/2010/main" val="349398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A252-143D-E64A-AFBC-2543CC6E25D2}"/>
              </a:ext>
            </a:extLst>
          </p:cNvPr>
          <p:cNvSpPr>
            <a:spLocks noGrp="1"/>
          </p:cNvSpPr>
          <p:nvPr>
            <p:ph type="title"/>
          </p:nvPr>
        </p:nvSpPr>
        <p:spPr/>
        <p:txBody>
          <a:bodyPr/>
          <a:lstStyle/>
          <a:p>
            <a:r>
              <a:rPr lang="en-US" dirty="0"/>
              <a:t>Development          QA          Production </a:t>
            </a:r>
          </a:p>
        </p:txBody>
      </p:sp>
      <p:pic>
        <p:nvPicPr>
          <p:cNvPr id="5" name="Content Placeholder 4">
            <a:extLst>
              <a:ext uri="{FF2B5EF4-FFF2-40B4-BE49-F238E27FC236}">
                <a16:creationId xmlns:a16="http://schemas.microsoft.com/office/drawing/2014/main" id="{FD156A79-2544-D44D-BEB9-428FEC450C28}"/>
              </a:ext>
            </a:extLst>
          </p:cNvPr>
          <p:cNvPicPr>
            <a:picLocks noGrp="1" noChangeAspect="1"/>
          </p:cNvPicPr>
          <p:nvPr>
            <p:ph idx="1"/>
          </p:nvPr>
        </p:nvPicPr>
        <p:blipFill>
          <a:blip r:embed="rId2"/>
          <a:stretch>
            <a:fillRect/>
          </a:stretch>
        </p:blipFill>
        <p:spPr>
          <a:xfrm>
            <a:off x="2210802" y="2181225"/>
            <a:ext cx="7770395" cy="3678238"/>
          </a:xfrm>
        </p:spPr>
      </p:pic>
      <p:cxnSp>
        <p:nvCxnSpPr>
          <p:cNvPr id="7" name="Straight Arrow Connector 6">
            <a:extLst>
              <a:ext uri="{FF2B5EF4-FFF2-40B4-BE49-F238E27FC236}">
                <a16:creationId xmlns:a16="http://schemas.microsoft.com/office/drawing/2014/main" id="{809E88D6-A90D-504B-B9B6-37508D7EC7FB}"/>
              </a:ext>
            </a:extLst>
          </p:cNvPr>
          <p:cNvCxnSpPr/>
          <p:nvPr/>
        </p:nvCxnSpPr>
        <p:spPr>
          <a:xfrm>
            <a:off x="3237470" y="1470454"/>
            <a:ext cx="630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BE652A7-6002-4B4B-82C3-A0925832D014}"/>
              </a:ext>
            </a:extLst>
          </p:cNvPr>
          <p:cNvCxnSpPr/>
          <p:nvPr/>
        </p:nvCxnSpPr>
        <p:spPr>
          <a:xfrm>
            <a:off x="3237470" y="1470454"/>
            <a:ext cx="71830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1851E7-627B-BF4D-950B-974FD1C9E2B9}"/>
              </a:ext>
            </a:extLst>
          </p:cNvPr>
          <p:cNvCxnSpPr/>
          <p:nvPr/>
        </p:nvCxnSpPr>
        <p:spPr>
          <a:xfrm>
            <a:off x="4721714" y="1473230"/>
            <a:ext cx="71830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04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3E49-DE9D-3345-988F-685185CB9BDC}"/>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54E340E-38E9-1F47-AE03-7AD4D3FF8487}"/>
              </a:ext>
            </a:extLst>
          </p:cNvPr>
          <p:cNvSpPr>
            <a:spLocks noGrp="1"/>
          </p:cNvSpPr>
          <p:nvPr>
            <p:ph idx="1"/>
          </p:nvPr>
        </p:nvSpPr>
        <p:spPr/>
        <p:txBody>
          <a:bodyPr/>
          <a:lstStyle/>
          <a:p>
            <a:r>
              <a:rPr lang="en-IN" dirty="0"/>
              <a:t>It is hard to create, manage, synchronize, and test development changes</a:t>
            </a:r>
          </a:p>
          <a:p>
            <a:r>
              <a:rPr lang="en-IN" dirty="0"/>
              <a:t>Having a cost associated with each test can definitely introduce some sort of 'stress’  </a:t>
            </a:r>
          </a:p>
          <a:p>
            <a:r>
              <a:rPr lang="en-IN" dirty="0"/>
              <a:t>It encourage people to not test incrementally</a:t>
            </a:r>
          </a:p>
          <a:p>
            <a:r>
              <a:rPr lang="en-IN" dirty="0"/>
              <a:t>Increased feedback loop time in a shared environments</a:t>
            </a:r>
          </a:p>
          <a:p>
            <a:r>
              <a:rPr lang="en-IN" dirty="0"/>
              <a:t>Huge blast radius while working on new development</a:t>
            </a:r>
          </a:p>
          <a:p>
            <a:r>
              <a:rPr lang="en-IN" dirty="0"/>
              <a:t>Having services like S3, Lambda and SQS available locally sounds super interesting!</a:t>
            </a:r>
          </a:p>
        </p:txBody>
      </p:sp>
    </p:spTree>
    <p:extLst>
      <p:ext uri="{BB962C8B-B14F-4D97-AF65-F5344CB8AC3E}">
        <p14:creationId xmlns:p14="http://schemas.microsoft.com/office/powerpoint/2010/main" val="180936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A252-143D-E64A-AFBC-2543CC6E25D2}"/>
              </a:ext>
            </a:extLst>
          </p:cNvPr>
          <p:cNvSpPr>
            <a:spLocks noGrp="1"/>
          </p:cNvSpPr>
          <p:nvPr>
            <p:ph type="title"/>
          </p:nvPr>
        </p:nvSpPr>
        <p:spPr/>
        <p:txBody>
          <a:bodyPr/>
          <a:lstStyle/>
          <a:p>
            <a:r>
              <a:rPr lang="en-US" dirty="0"/>
              <a:t>Local      CI      (Development          QA          Production)</a:t>
            </a:r>
          </a:p>
        </p:txBody>
      </p:sp>
      <p:cxnSp>
        <p:nvCxnSpPr>
          <p:cNvPr id="11" name="Straight Arrow Connector 10">
            <a:extLst>
              <a:ext uri="{FF2B5EF4-FFF2-40B4-BE49-F238E27FC236}">
                <a16:creationId xmlns:a16="http://schemas.microsoft.com/office/drawing/2014/main" id="{3BE652A7-6002-4B4B-82C3-A0925832D014}"/>
              </a:ext>
            </a:extLst>
          </p:cNvPr>
          <p:cNvCxnSpPr/>
          <p:nvPr/>
        </p:nvCxnSpPr>
        <p:spPr>
          <a:xfrm>
            <a:off x="5968313" y="1470454"/>
            <a:ext cx="71830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1851E7-627B-BF4D-950B-974FD1C9E2B9}"/>
              </a:ext>
            </a:extLst>
          </p:cNvPr>
          <p:cNvCxnSpPr/>
          <p:nvPr/>
        </p:nvCxnSpPr>
        <p:spPr>
          <a:xfrm>
            <a:off x="7403130" y="1470454"/>
            <a:ext cx="71830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BA90F7FC-CFAD-3846-A98F-4AEBC1B0BC0A}"/>
              </a:ext>
            </a:extLst>
          </p:cNvPr>
          <p:cNvPicPr>
            <a:picLocks noGrp="1" noChangeAspect="1"/>
          </p:cNvPicPr>
          <p:nvPr>
            <p:ph idx="1"/>
          </p:nvPr>
        </p:nvPicPr>
        <p:blipFill>
          <a:blip r:embed="rId2"/>
          <a:stretch>
            <a:fillRect/>
          </a:stretch>
        </p:blipFill>
        <p:spPr>
          <a:xfrm>
            <a:off x="2213942" y="2181225"/>
            <a:ext cx="7764115" cy="3678238"/>
          </a:xfrm>
        </p:spPr>
      </p:pic>
      <p:cxnSp>
        <p:nvCxnSpPr>
          <p:cNvPr id="13" name="Straight Arrow Connector 12">
            <a:extLst>
              <a:ext uri="{FF2B5EF4-FFF2-40B4-BE49-F238E27FC236}">
                <a16:creationId xmlns:a16="http://schemas.microsoft.com/office/drawing/2014/main" id="{36748624-7627-CE4C-BDE4-5888DBF9E878}"/>
              </a:ext>
            </a:extLst>
          </p:cNvPr>
          <p:cNvCxnSpPr>
            <a:cxnSpLocks/>
          </p:cNvCxnSpPr>
          <p:nvPr/>
        </p:nvCxnSpPr>
        <p:spPr>
          <a:xfrm>
            <a:off x="1854790" y="1449859"/>
            <a:ext cx="45592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C65473-AB68-2945-82CA-D4B0127AA1AC}"/>
              </a:ext>
            </a:extLst>
          </p:cNvPr>
          <p:cNvCxnSpPr>
            <a:cxnSpLocks/>
          </p:cNvCxnSpPr>
          <p:nvPr/>
        </p:nvCxnSpPr>
        <p:spPr>
          <a:xfrm>
            <a:off x="2781546" y="1453977"/>
            <a:ext cx="45592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91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03A8-AE88-D34A-8EF3-C00D6B783866}"/>
              </a:ext>
            </a:extLst>
          </p:cNvPr>
          <p:cNvSpPr>
            <a:spLocks noGrp="1"/>
          </p:cNvSpPr>
          <p:nvPr>
            <p:ph type="title"/>
          </p:nvPr>
        </p:nvSpPr>
        <p:spPr/>
        <p:txBody>
          <a:bodyPr/>
          <a:lstStyle/>
          <a:p>
            <a:r>
              <a:rPr lang="en-US" dirty="0"/>
              <a:t>What is </a:t>
            </a:r>
            <a:r>
              <a:rPr lang="en-US" dirty="0" err="1"/>
              <a:t>localstack</a:t>
            </a:r>
            <a:r>
              <a:rPr lang="en-US" dirty="0"/>
              <a:t>?</a:t>
            </a:r>
            <a:br>
              <a:rPr lang="en-US" dirty="0"/>
            </a:br>
            <a:endParaRPr lang="en-US" dirty="0"/>
          </a:p>
        </p:txBody>
      </p:sp>
    </p:spTree>
    <p:extLst>
      <p:ext uri="{BB962C8B-B14F-4D97-AF65-F5344CB8AC3E}">
        <p14:creationId xmlns:p14="http://schemas.microsoft.com/office/powerpoint/2010/main" val="132622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398E-8362-6F45-8908-D6E5EC19E63B}"/>
              </a:ext>
            </a:extLst>
          </p:cNvPr>
          <p:cNvSpPr>
            <a:spLocks noGrp="1"/>
          </p:cNvSpPr>
          <p:nvPr>
            <p:ph type="title"/>
          </p:nvPr>
        </p:nvSpPr>
        <p:spPr/>
        <p:txBody>
          <a:bodyPr/>
          <a:lstStyle/>
          <a:p>
            <a:r>
              <a:rPr lang="en-US" dirty="0"/>
              <a:t>About </a:t>
            </a:r>
            <a:r>
              <a:rPr lang="en-US" dirty="0" err="1"/>
              <a:t>localstack</a:t>
            </a:r>
            <a:endParaRPr lang="en-US" dirty="0"/>
          </a:p>
        </p:txBody>
      </p:sp>
      <p:sp>
        <p:nvSpPr>
          <p:cNvPr id="3" name="Content Placeholder 2">
            <a:extLst>
              <a:ext uri="{FF2B5EF4-FFF2-40B4-BE49-F238E27FC236}">
                <a16:creationId xmlns:a16="http://schemas.microsoft.com/office/drawing/2014/main" id="{81758AA4-21FD-704C-B290-99AD02F1237F}"/>
              </a:ext>
            </a:extLst>
          </p:cNvPr>
          <p:cNvSpPr>
            <a:spLocks noGrp="1"/>
          </p:cNvSpPr>
          <p:nvPr>
            <p:ph idx="1"/>
          </p:nvPr>
        </p:nvSpPr>
        <p:spPr>
          <a:xfrm>
            <a:off x="581193" y="2180496"/>
            <a:ext cx="10570512" cy="3678303"/>
          </a:xfrm>
        </p:spPr>
        <p:txBody>
          <a:bodyPr/>
          <a:lstStyle/>
          <a:p>
            <a:pPr algn="just"/>
            <a:r>
              <a:rPr lang="en-IN" dirty="0" err="1"/>
              <a:t>LocalStack</a:t>
            </a:r>
            <a:r>
              <a:rPr lang="en-IN" dirty="0"/>
              <a:t> is a project developed by Atlassian in late 2016</a:t>
            </a:r>
          </a:p>
          <a:p>
            <a:pPr algn="just"/>
            <a:r>
              <a:rPr lang="en-IN" dirty="0" err="1"/>
              <a:t>LocalStack</a:t>
            </a:r>
            <a:r>
              <a:rPr lang="en-IN" dirty="0"/>
              <a:t> provides an easy-to-use test/mocking framework for developing Cloud applications. </a:t>
            </a:r>
          </a:p>
          <a:p>
            <a:pPr algn="just"/>
            <a:r>
              <a:rPr lang="en-IN" dirty="0"/>
              <a:t>It spins up a testing environment on your local machine that provides the same functionality and APIs as the real AWS cloud environment.</a:t>
            </a:r>
          </a:p>
          <a:p>
            <a:pPr algn="just"/>
            <a:r>
              <a:rPr lang="en-IN" dirty="0"/>
              <a:t>Saying that - you can run your Lambda functions, store data to DynamoDB tables, feed events through Kinesis streams, put your application behind an API Gateway, and much more.  And all this happens on your local machine, without ever talking to the cloud.</a:t>
            </a:r>
          </a:p>
          <a:p>
            <a:pPr algn="just"/>
            <a:endParaRPr lang="en-US" dirty="0"/>
          </a:p>
        </p:txBody>
      </p:sp>
      <p:pic>
        <p:nvPicPr>
          <p:cNvPr id="2050" name="Picture 2" descr="https://lh4.googleusercontent.com/sDcqf57UBgOLc4WjZHVcYzazWPfw9M-Qe9BMfthadEWIuy-4x17zf7mBqp0XuzAMLb9FPEKed12VlkadVOklN42ur3mzbEf69CxFW6t8xTIvvM1oG-mM6rG1Sfr3ytJp1f-rgJz7CpI">
            <a:extLst>
              <a:ext uri="{FF2B5EF4-FFF2-40B4-BE49-F238E27FC236}">
                <a16:creationId xmlns:a16="http://schemas.microsoft.com/office/drawing/2014/main" id="{B1518D4C-C072-1B40-88FD-0786528DE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015" y="4979118"/>
            <a:ext cx="4413690" cy="1344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86322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475</TotalTime>
  <Words>679</Words>
  <Application>Microsoft Macintosh PowerPoint</Application>
  <PresentationFormat>Widescreen</PresentationFormat>
  <Paragraphs>149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Courier New</vt:lpstr>
      <vt:lpstr>Gill Sans MT</vt:lpstr>
      <vt:lpstr>Wingdings 2</vt:lpstr>
      <vt:lpstr>Dividend</vt:lpstr>
      <vt:lpstr>Localstack</vt:lpstr>
      <vt:lpstr>Agenda</vt:lpstr>
      <vt:lpstr>introduction</vt:lpstr>
      <vt:lpstr>Why use LocalStack? </vt:lpstr>
      <vt:lpstr>Development          QA          Production </vt:lpstr>
      <vt:lpstr>challenges</vt:lpstr>
      <vt:lpstr>Local      CI      (Development          QA          Production)</vt:lpstr>
      <vt:lpstr>What is localstack? </vt:lpstr>
      <vt:lpstr>About localstack</vt:lpstr>
      <vt:lpstr>Aws services</vt:lpstr>
      <vt:lpstr>benefits</vt:lpstr>
      <vt:lpstr>Installing localstack </vt:lpstr>
      <vt:lpstr>Localstack docker image</vt:lpstr>
      <vt:lpstr>architecture</vt:lpstr>
      <vt:lpstr>ports</vt:lpstr>
      <vt:lpstr>serverless</vt:lpstr>
      <vt:lpstr>Using localstack </vt:lpstr>
      <vt:lpstr>CLI</vt:lpstr>
      <vt:lpstr>SQS example</vt:lpstr>
      <vt:lpstr>Code</vt:lpstr>
      <vt:lpstr>profile</vt:lpstr>
      <vt:lpstr>Demo </vt:lpstr>
      <vt:lpstr>Demo</vt:lpstr>
      <vt:lpstr>Case study </vt:lpstr>
      <vt:lpstr>microservice</vt:lpstr>
      <vt:lpstr>example</vt:lpstr>
      <vt:lpstr>What is next? </vt:lpstr>
      <vt:lpstr>Integration testing</vt:lpstr>
      <vt:lpstr>Q &amp; 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Localstack</dc:title>
  <dc:creator>Nirav Chotai</dc:creator>
  <cp:lastModifiedBy>Nirav Chotai</cp:lastModifiedBy>
  <cp:revision>63</cp:revision>
  <dcterms:created xsi:type="dcterms:W3CDTF">2019-11-14T12:39:07Z</dcterms:created>
  <dcterms:modified xsi:type="dcterms:W3CDTF">2019-11-16T06:24:37Z</dcterms:modified>
</cp:coreProperties>
</file>