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7"/>
  </p:notesMasterIdLst>
  <p:sldIdLst>
    <p:sldId id="256" r:id="rId6"/>
    <p:sldId id="257" r:id="rId7"/>
    <p:sldId id="258" r:id="rId8"/>
    <p:sldId id="259" r:id="rId9"/>
    <p:sldId id="260" r:id="rId10"/>
    <p:sldId id="261" r:id="rId11"/>
    <p:sldId id="262" r:id="rId12"/>
    <p:sldId id="263" r:id="rId13"/>
    <p:sldId id="267"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44E52-FACA-101B-0356-565B65383FEF}" v="13" dt="2022-06-22T07:21:20.450"/>
    <p1510:client id="{EB7A76F9-8EFF-4CE9-BB30-7E90752F5178}" v="18" dt="2023-02-28T10:17:26.30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69E39-6CBE-4AAE-BCD7-A78C13BA33DF}"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8A300-436E-4DA7-8A54-BE5B51D7D79B}" type="slidenum">
              <a:rPr lang="en-US" smtClean="0"/>
              <a:t>‹#›</a:t>
            </a:fld>
            <a:endParaRPr lang="en-US"/>
          </a:p>
        </p:txBody>
      </p:sp>
    </p:spTree>
    <p:extLst>
      <p:ext uri="{BB962C8B-B14F-4D97-AF65-F5344CB8AC3E}">
        <p14:creationId xmlns:p14="http://schemas.microsoft.com/office/powerpoint/2010/main" val="3834463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8A300-436E-4DA7-8A54-BE5B51D7D79B}" type="slidenum">
              <a:rPr lang="en-US" smtClean="0"/>
              <a:t>6</a:t>
            </a:fld>
            <a:endParaRPr lang="en-US"/>
          </a:p>
        </p:txBody>
      </p:sp>
    </p:spTree>
    <p:extLst>
      <p:ext uri="{BB962C8B-B14F-4D97-AF65-F5344CB8AC3E}">
        <p14:creationId xmlns:p14="http://schemas.microsoft.com/office/powerpoint/2010/main" val="1825747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11-03-2023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re-good-heroes.fandom.com/wiki/WAL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a:xfrm>
            <a:off x="0" y="1122363"/>
            <a:ext cx="12192000" cy="2387600"/>
          </a:xfrm>
        </p:spPr>
        <p:txBody>
          <a:bodyPr/>
          <a:lstStyle/>
          <a:p>
            <a:r>
              <a:rPr lang="en-IN" dirty="0">
                <a:latin typeface="Arial" panose="020B0604020202020204" pitchFamily="34" charset="0"/>
                <a:cs typeface="Arial" panose="020B0604020202020204" pitchFamily="34" charset="0"/>
              </a:rPr>
              <a:t>PRODUCT RECCOMENDATION SYSTEM</a:t>
            </a:r>
            <a:endParaRPr lang="en-IN" dirty="0"/>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3999" y="3602037"/>
            <a:ext cx="9381067" cy="2663295"/>
          </a:xfrm>
        </p:spPr>
        <p:txBody>
          <a:bodyPr/>
          <a:lstStyle/>
          <a:p>
            <a:r>
              <a:rPr lang="en-IN" dirty="0"/>
              <a:t>Team Id-3711</a:t>
            </a:r>
          </a:p>
          <a:p>
            <a:r>
              <a:rPr lang="en-IN" dirty="0"/>
              <a:t>College Name-Shree Swaminarayan Institute of technology</a:t>
            </a:r>
          </a:p>
          <a:p>
            <a:r>
              <a:rPr lang="en-IN" dirty="0"/>
              <a:t>Team Leader- Shivam Kumar</a:t>
            </a:r>
          </a:p>
          <a:p>
            <a:r>
              <a:rPr lang="en-IN" dirty="0"/>
              <a:t>Members-</a:t>
            </a:r>
          </a:p>
          <a:p>
            <a:r>
              <a:rPr lang="en-IN" dirty="0"/>
              <a:t>1)DEVANSHU PARMAR </a:t>
            </a:r>
          </a:p>
          <a:p>
            <a:r>
              <a:rPr lang="en-IN" dirty="0"/>
              <a:t>2)SAHIL PATEL        3)NIRAV KATHAROTIYA      4)HARSH PACHANI</a:t>
            </a:r>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dirty="0"/>
              <a:t>CONCLUSION</a:t>
            </a:r>
            <a:endParaRPr lang="en-IN"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a:xfrm>
            <a:off x="702732" y="1563158"/>
            <a:ext cx="10591801" cy="5032376"/>
          </a:xfrm>
        </p:spPr>
        <p:txBody>
          <a:bodyPr/>
          <a:lstStyle/>
          <a:p>
            <a:r>
              <a:rPr lang="en-US" dirty="0"/>
              <a:t>The primary goal of this project is to provide recommendations to the user in a e-commerce website by making use of machine learning algorithms. We have designed and implemented the system using collaborative filtering and Pearson correlation coefficient. The dataset considered has the ratings given by the other users to a specific product and depending on the similarity between the rated product we try to recommend the products to our current user. The future work of the project includes improving the efficiency of the system. And it should also be able to give appropriate recommendations to the users who don’t have any previous purchase history or to the new users. In future we can try to use recurrent neural networks and deep learning. With the help of deep learning techniques we can overcome some of the drawbacks of the matrix factorization technique. </a:t>
            </a:r>
            <a:endParaRPr lang="en-IN" dirty="0"/>
          </a:p>
          <a:p>
            <a:endParaRPr lang="en-US" dirty="0"/>
          </a:p>
          <a:p>
            <a:endParaRPr lang="en-IN" dirty="0"/>
          </a:p>
        </p:txBody>
      </p:sp>
    </p:spTree>
    <p:extLst>
      <p:ext uri="{BB962C8B-B14F-4D97-AF65-F5344CB8AC3E}">
        <p14:creationId xmlns:p14="http://schemas.microsoft.com/office/powerpoint/2010/main" val="404038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p:txBody>
          <a:bodyPr/>
          <a:lstStyle/>
          <a:p>
            <a:r>
              <a:rPr lang="en-US" dirty="0"/>
              <a:t>MEET OUR TEAM</a:t>
            </a:r>
            <a:endParaRPr lang="en-IN" dirty="0"/>
          </a:p>
        </p:txBody>
      </p:sp>
      <p:sp>
        <p:nvSpPr>
          <p:cNvPr id="3" name="Text Placeholder 2">
            <a:extLst>
              <a:ext uri="{FF2B5EF4-FFF2-40B4-BE49-F238E27FC236}">
                <a16:creationId xmlns:a16="http://schemas.microsoft.com/office/drawing/2014/main" id="{7B74A749-BB5A-47DD-AC00-A3346252ECD5}"/>
              </a:ext>
            </a:extLst>
          </p:cNvPr>
          <p:cNvSpPr>
            <a:spLocks noGrp="1"/>
          </p:cNvSpPr>
          <p:nvPr>
            <p:ph type="body" sz="quarter" idx="13"/>
          </p:nvPr>
        </p:nvSpPr>
        <p:spPr/>
        <p:txBody>
          <a:bodyPr/>
          <a:lstStyle/>
          <a:p>
            <a:r>
              <a:rPr lang="en-US" dirty="0" err="1"/>
              <a:t>Devanshu</a:t>
            </a:r>
            <a:r>
              <a:rPr lang="en-US" dirty="0"/>
              <a:t> Parmar</a:t>
            </a:r>
            <a:endParaRPr lang="en-IN" dirty="0"/>
          </a:p>
        </p:txBody>
      </p:sp>
      <p:pic>
        <p:nvPicPr>
          <p:cNvPr id="12" name="Picture Placeholder 11">
            <a:extLst>
              <a:ext uri="{FF2B5EF4-FFF2-40B4-BE49-F238E27FC236}">
                <a16:creationId xmlns:a16="http://schemas.microsoft.com/office/drawing/2014/main" id="{4319DA6F-0060-5702-EB75-2048B219CC46}"/>
              </a:ext>
            </a:extLst>
          </p:cNvPr>
          <p:cNvPicPr>
            <a:picLocks noGrp="1" noChangeAspect="1"/>
          </p:cNvPicPr>
          <p:nvPr>
            <p:ph type="pic" sz="quarter" idx="20"/>
          </p:nvPr>
        </p:nvPicPr>
        <p:blipFill rotWithShape="1">
          <a:blip r:embed="rId2">
            <a:extLst>
              <a:ext uri="{28A0092B-C50C-407E-A947-70E740481C1C}">
                <a14:useLocalDpi xmlns:a14="http://schemas.microsoft.com/office/drawing/2010/main" val="0"/>
              </a:ext>
            </a:extLst>
          </a:blip>
          <a:srcRect l="1684" t="9751" r="-1684" b="45055"/>
          <a:stretch/>
        </p:blipFill>
        <p:spPr>
          <a:xfrm>
            <a:off x="878337" y="1920240"/>
            <a:ext cx="2383023" cy="1915471"/>
          </a:xfrm>
        </p:spPr>
      </p:pic>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p:txBody>
          <a:bodyPr/>
          <a:lstStyle/>
          <a:p>
            <a:r>
              <a:rPr lang="en-IN" dirty="0"/>
              <a:t>Nirav Katharotiya</a:t>
            </a:r>
          </a:p>
        </p:txBody>
      </p:sp>
      <p:pic>
        <p:nvPicPr>
          <p:cNvPr id="14" name="Picture Placeholder 13">
            <a:extLst>
              <a:ext uri="{FF2B5EF4-FFF2-40B4-BE49-F238E27FC236}">
                <a16:creationId xmlns:a16="http://schemas.microsoft.com/office/drawing/2014/main" id="{EBC5BCBA-8C9A-563B-FCCE-B5BF79117AA4}"/>
              </a:ext>
            </a:extLst>
          </p:cNvPr>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35425" t="13903" r="-38940" b="21437"/>
          <a:stretch/>
        </p:blipFill>
        <p:spPr>
          <a:xfrm>
            <a:off x="4038600" y="1920240"/>
            <a:ext cx="2383023" cy="1915471"/>
          </a:xfrm>
        </p:spPr>
      </p:pic>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p:txBody>
          <a:bodyPr/>
          <a:lstStyle/>
          <a:p>
            <a:r>
              <a:rPr lang="en-US" dirty="0"/>
              <a:t>Sahil  Patel</a:t>
            </a:r>
            <a:endParaRPr lang="en-IN" dirty="0"/>
          </a:p>
        </p:txBody>
      </p:sp>
      <p:pic>
        <p:nvPicPr>
          <p:cNvPr id="16" name="Picture Placeholder 15">
            <a:extLst>
              <a:ext uri="{FF2B5EF4-FFF2-40B4-BE49-F238E27FC236}">
                <a16:creationId xmlns:a16="http://schemas.microsoft.com/office/drawing/2014/main" id="{29DBABCB-3079-8860-23E9-EA354010E2AF}"/>
              </a:ext>
            </a:extLst>
          </p:cNvPr>
          <p:cNvPicPr>
            <a:picLocks noGrp="1" noChangeAspect="1"/>
          </p:cNvPicPr>
          <p:nvPr>
            <p:ph type="pic" sz="quarter" idx="24"/>
          </p:nvPr>
        </p:nvPicPr>
        <p:blipFill rotWithShape="1">
          <a:blip r:embed="rId4">
            <a:extLst>
              <a:ext uri="{28A0092B-C50C-407E-A947-70E740481C1C}">
                <a14:useLocalDpi xmlns:a14="http://schemas.microsoft.com/office/drawing/2010/main" val="0"/>
              </a:ext>
            </a:extLst>
          </a:blip>
          <a:srcRect l="1970" t="50" r="-1970" b="40312"/>
          <a:stretch/>
        </p:blipFill>
        <p:spPr>
          <a:xfrm>
            <a:off x="6781299" y="1917039"/>
            <a:ext cx="2383023" cy="1915471"/>
          </a:xfrm>
        </p:spPr>
      </p:pic>
      <p:sp>
        <p:nvSpPr>
          <p:cNvPr id="9" name="Text Placeholder 8">
            <a:extLst>
              <a:ext uri="{FF2B5EF4-FFF2-40B4-BE49-F238E27FC236}">
                <a16:creationId xmlns:a16="http://schemas.microsoft.com/office/drawing/2014/main" id="{77062069-9885-4270-82CD-EE5480E89341}"/>
              </a:ext>
            </a:extLst>
          </p:cNvPr>
          <p:cNvSpPr>
            <a:spLocks noGrp="1"/>
          </p:cNvSpPr>
          <p:nvPr>
            <p:ph type="body" sz="quarter" idx="25"/>
          </p:nvPr>
        </p:nvSpPr>
        <p:spPr/>
        <p:txBody>
          <a:bodyPr/>
          <a:lstStyle/>
          <a:p>
            <a:r>
              <a:rPr lang="en-US" dirty="0"/>
              <a:t>Harsh </a:t>
            </a:r>
            <a:r>
              <a:rPr lang="en-US" dirty="0" err="1"/>
              <a:t>Pachani</a:t>
            </a:r>
            <a:endParaRPr lang="en-IN" dirty="0"/>
          </a:p>
        </p:txBody>
      </p:sp>
      <p:pic>
        <p:nvPicPr>
          <p:cNvPr id="25" name="Picture Placeholder 24">
            <a:extLst>
              <a:ext uri="{FF2B5EF4-FFF2-40B4-BE49-F238E27FC236}">
                <a16:creationId xmlns:a16="http://schemas.microsoft.com/office/drawing/2014/main" id="{6B504532-38CD-172B-1D36-B137D79D2A76}"/>
              </a:ext>
            </a:extLst>
          </p:cNvPr>
          <p:cNvPicPr>
            <a:picLocks noGrp="1" noChangeAspect="1"/>
          </p:cNvPicPr>
          <p:nvPr>
            <p:ph type="pic" sz="quarter" idx="26"/>
          </p:nvPr>
        </p:nvPicPr>
        <p:blipFill>
          <a:blip r:embed="rId5">
            <a:extLst>
              <a:ext uri="{28A0092B-C50C-407E-A947-70E740481C1C}">
                <a14:useLocalDpi xmlns:a14="http://schemas.microsoft.com/office/drawing/2010/main" val="0"/>
              </a:ext>
            </a:extLst>
          </a:blip>
          <a:srcRect t="18653" b="18653"/>
          <a:stretch>
            <a:fillRect/>
          </a:stretch>
        </p:blipFill>
        <p:spPr>
          <a:xfrm>
            <a:off x="4247613" y="4546926"/>
            <a:ext cx="2383023" cy="1915471"/>
          </a:xfrm>
        </p:spPr>
      </p:pic>
      <p:pic>
        <p:nvPicPr>
          <p:cNvPr id="27" name="Picture 26">
            <a:extLst>
              <a:ext uri="{FF2B5EF4-FFF2-40B4-BE49-F238E27FC236}">
                <a16:creationId xmlns:a16="http://schemas.microsoft.com/office/drawing/2014/main" id="{50705006-6AE6-9E2F-993F-256C47FB5A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0060" y="1928195"/>
            <a:ext cx="1515263" cy="2020350"/>
          </a:xfrm>
          <a:prstGeom prst="rect">
            <a:avLst/>
          </a:prstGeom>
        </p:spPr>
      </p:pic>
      <p:sp>
        <p:nvSpPr>
          <p:cNvPr id="28" name="TextBox 27">
            <a:extLst>
              <a:ext uri="{FF2B5EF4-FFF2-40B4-BE49-F238E27FC236}">
                <a16:creationId xmlns:a16="http://schemas.microsoft.com/office/drawing/2014/main" id="{8236D679-6BA3-9C3E-731C-163760B1D0AB}"/>
              </a:ext>
            </a:extLst>
          </p:cNvPr>
          <p:cNvSpPr txBox="1"/>
          <p:nvPr/>
        </p:nvSpPr>
        <p:spPr>
          <a:xfrm>
            <a:off x="7001164" y="5310909"/>
            <a:ext cx="2561049" cy="369332"/>
          </a:xfrm>
          <a:prstGeom prst="rect">
            <a:avLst/>
          </a:prstGeom>
          <a:noFill/>
        </p:spPr>
        <p:txBody>
          <a:bodyPr wrap="square" rtlCol="0">
            <a:spAutoFit/>
          </a:bodyPr>
          <a:lstStyle/>
          <a:p>
            <a:r>
              <a:rPr lang="en-US" dirty="0" err="1">
                <a:solidFill>
                  <a:srgbClr val="FFC000"/>
                </a:solidFill>
              </a:rPr>
              <a:t>Shivam</a:t>
            </a:r>
            <a:r>
              <a:rPr lang="en-US" dirty="0">
                <a:solidFill>
                  <a:srgbClr val="FFC000"/>
                </a:solidFill>
              </a:rPr>
              <a:t> Kumar</a:t>
            </a:r>
          </a:p>
        </p:txBody>
      </p:sp>
    </p:spTree>
    <p:extLst>
      <p:ext uri="{BB962C8B-B14F-4D97-AF65-F5344CB8AC3E}">
        <p14:creationId xmlns:p14="http://schemas.microsoft.com/office/powerpoint/2010/main" val="32371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5"/>
            <a:ext cx="10515600" cy="500456"/>
          </a:xfrm>
        </p:spPr>
        <p:txBody>
          <a:bodyPr/>
          <a:lstStyle/>
          <a:p>
            <a:r>
              <a:rPr lang="en-US" dirty="0"/>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81199"/>
            <a:ext cx="10515600" cy="4195763"/>
          </a:xfrm>
        </p:spPr>
        <p:txBody>
          <a:bodyPr/>
          <a:lstStyle/>
          <a:p>
            <a:r>
              <a:rPr lang="en-US" sz="2400" dirty="0">
                <a:latin typeface="Arial" panose="020B0604020202020204" pitchFamily="34" charset="0"/>
                <a:cs typeface="Arial" panose="020B0604020202020204" pitchFamily="34" charset="0"/>
              </a:rPr>
              <a:t>To reduce  the CAC(Customer Acquisition Cost)</a:t>
            </a:r>
          </a:p>
          <a:p>
            <a:endParaRPr lang="en-IN"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predict users' interests and recommend product items that quite likely are interesting for them</a:t>
            </a:r>
          </a:p>
          <a:p>
            <a:endParaRPr lang="en-IN" sz="2400" dirty="0">
              <a:latin typeface="Arial" panose="020B0604020202020204" pitchFamily="34" charset="0"/>
              <a:cs typeface="Arial" panose="020B0604020202020204" pitchFamily="34" charset="0"/>
            </a:endParaRPr>
          </a:p>
          <a:p>
            <a:r>
              <a:rPr lang="en-US" dirty="0"/>
              <a:t>A system which predicts ratings a user might give to a specific item.</a:t>
            </a:r>
            <a:endParaRPr lang="en-IN" dirty="0"/>
          </a:p>
        </p:txBody>
      </p:sp>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782-BDB0-D3FE-7E56-5658E3C75CDA}"/>
              </a:ext>
            </a:extLst>
          </p:cNvPr>
          <p:cNvSpPr>
            <a:spLocks noGrp="1"/>
          </p:cNvSpPr>
          <p:nvPr>
            <p:ph type="title"/>
          </p:nvPr>
        </p:nvSpPr>
        <p:spPr>
          <a:xfrm>
            <a:off x="838200" y="1104900"/>
            <a:ext cx="10515600" cy="720725"/>
          </a:xfrm>
        </p:spPr>
        <p:txBody>
          <a:bodyPr/>
          <a:lstStyle/>
          <a:p>
            <a:r>
              <a:rPr lang="en-US" dirty="0"/>
              <a:t>PROBLEM  STATEMENT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B04697C-808D-A2DB-99EB-93A47E999145}"/>
              </a:ext>
            </a:extLst>
          </p:cNvPr>
          <p:cNvSpPr txBox="1"/>
          <p:nvPr/>
        </p:nvSpPr>
        <p:spPr>
          <a:xfrm>
            <a:off x="6762751" y="5419725"/>
            <a:ext cx="4419078" cy="492443"/>
          </a:xfrm>
          <a:prstGeom prst="rect">
            <a:avLst/>
          </a:prstGeom>
          <a:noFill/>
        </p:spPr>
        <p:txBody>
          <a:bodyPr wrap="square" rtlCol="0">
            <a:spAutoFit/>
          </a:bodyPr>
          <a:lstStyle/>
          <a:p>
            <a:pPr algn="ctr"/>
            <a:r>
              <a:rPr lang="en-IN" sz="800" dirty="0"/>
              <a:t>Reference : </a:t>
            </a:r>
            <a:r>
              <a:rPr lang="en-IN" sz="800" dirty="0">
                <a:hlinkClick r:id="rId2"/>
              </a:rPr>
              <a:t>https://pure-good-heroes.fandom.com/wiki/WALL-E</a:t>
            </a:r>
            <a:endParaRPr lang="en-IN" sz="800" dirty="0"/>
          </a:p>
          <a:p>
            <a:endParaRPr lang="en-IN" dirty="0"/>
          </a:p>
        </p:txBody>
      </p:sp>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p:txBody>
          <a:bodyPr/>
          <a:lstStyle/>
          <a:p>
            <a:r>
              <a:rPr lang="en-US" dirty="0"/>
              <a:t>Product recommendation to customers based on their interests, needs, and past behavior. The goal of product recommendation is to help customers discover new products that they might be interested in purchasing, and to help businesses increase their sales by suggesting relevant products to customers. </a:t>
            </a:r>
          </a:p>
          <a:p>
            <a:r>
              <a:rPr lang="en-US" dirty="0"/>
              <a:t>The goal of product recommendation is to help customers discover new products that they might be interested in purchasing, and to help businesses increase their sales by suggesting relevant products to customers. </a:t>
            </a:r>
            <a:endParaRPr lang="en-IN" dirty="0"/>
          </a:p>
          <a:p>
            <a:endParaRPr lang="en-IN" dirty="0"/>
          </a:p>
        </p:txBody>
      </p:sp>
    </p:spTree>
    <p:extLst>
      <p:ext uri="{BB962C8B-B14F-4D97-AF65-F5344CB8AC3E}">
        <p14:creationId xmlns:p14="http://schemas.microsoft.com/office/powerpoint/2010/main" val="34092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The goal of product recommendation is to help customers discover new products that they might be interested in purchasing, and to help businesses increase their sales by suggesting relevant products to customers. </a:t>
            </a:r>
            <a:endParaRPr lang="en-IN" dirty="0"/>
          </a:p>
          <a:p>
            <a:r>
              <a:rPr lang="en-US" dirty="0"/>
              <a:t>Product recommendation system use machine learning algorithms to analyze user behavior and preferences, such a system can make personalized recommendations to each individual user, based on their specific interests and needs. The pipeline of a recommendation system has the following five phases 1).Pre-processing 2).Model Training 3).Hyper Parameter Optimization 4).Post Processing 5).Evaluation.</a:t>
            </a:r>
            <a:endParaRPr lang="en-IN" dirty="0"/>
          </a:p>
        </p:txBody>
      </p:sp>
    </p:spTree>
    <p:extLst>
      <p:ext uri="{BB962C8B-B14F-4D97-AF65-F5344CB8AC3E}">
        <p14:creationId xmlns:p14="http://schemas.microsoft.com/office/powerpoint/2010/main" val="4064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sz="2700" dirty="0"/>
              <a:t>Firstly we are targeting small case businesses and startups who have high customer acquisition cost. So they have high burn ratio because of not having right team and support for how to reduce CAC and so we are targeting them so they can reduce that ratio and make profitable business. We will analyze their data and give accurate result and recommendation through our ML algorithm so that they can target most similar user according to their product and requirement.</a:t>
            </a:r>
          </a:p>
          <a:p>
            <a:endParaRPr lang="en-US" sz="2700" dirty="0"/>
          </a:p>
          <a:p>
            <a:r>
              <a:rPr lang="en-US" sz="2700" dirty="0"/>
              <a:t>And after we are targeting users to give them better price and product according to their requirement and we are also trying to suggest them that which product that they can try from our side from their past purchase history.</a:t>
            </a:r>
          </a:p>
          <a:p>
            <a:endParaRPr lang="en-IN" sz="2700" dirty="0"/>
          </a:p>
        </p:txBody>
      </p:sp>
    </p:spTree>
    <p:extLst>
      <p:ext uri="{BB962C8B-B14F-4D97-AF65-F5344CB8AC3E}">
        <p14:creationId xmlns:p14="http://schemas.microsoft.com/office/powerpoint/2010/main" val="86745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dirty="0"/>
              <a:t>THE WOW FACTOR IN OUR SOLUTION</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838200" y="1656290"/>
            <a:ext cx="10591800" cy="4947709"/>
          </a:xfrm>
        </p:spPr>
        <p:txBody>
          <a:bodyPr/>
          <a:lstStyle/>
          <a:p>
            <a:pPr marL="0" indent="0">
              <a:buNone/>
            </a:pPr>
            <a:r>
              <a:rPr lang="en-US" dirty="0"/>
              <a:t>Product recommendation system use machine learning algorithms to analyze user behavior and preferences, such a system can make personalized recommendations to each individual user, based on their specific interests and needs and it can continuously improve its recommendations, making them more accurate and relevant over time .In this We are using some specific machine learning algorithm to give the Best accuracy:</a:t>
            </a:r>
          </a:p>
          <a:p>
            <a:r>
              <a:rPr lang="en-US" dirty="0"/>
              <a:t>K-NN algorithm</a:t>
            </a:r>
          </a:p>
          <a:p>
            <a:r>
              <a:rPr lang="en-US" dirty="0"/>
              <a:t>SVM</a:t>
            </a:r>
          </a:p>
          <a:p>
            <a:r>
              <a:rPr lang="en-US" dirty="0"/>
              <a:t>Collaborative Filtering</a:t>
            </a:r>
          </a:p>
          <a:p>
            <a:r>
              <a:rPr lang="en-US" dirty="0"/>
              <a:t>Decision Tree(Specified for the  best accurate result)</a:t>
            </a:r>
            <a:endParaRPr lang="en-IN" dirty="0"/>
          </a:p>
        </p:txBody>
      </p:sp>
    </p:spTree>
    <p:extLst>
      <p:ext uri="{BB962C8B-B14F-4D97-AF65-F5344CB8AC3E}">
        <p14:creationId xmlns:p14="http://schemas.microsoft.com/office/powerpoint/2010/main" val="336593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MODELLING</a:t>
            </a:r>
            <a:endParaRPr lang="en-IN" dirty="0"/>
          </a:p>
        </p:txBody>
      </p:sp>
      <p:pic>
        <p:nvPicPr>
          <p:cNvPr id="8" name="Content Placeholder 7">
            <a:extLst>
              <a:ext uri="{FF2B5EF4-FFF2-40B4-BE49-F238E27FC236}">
                <a16:creationId xmlns:a16="http://schemas.microsoft.com/office/drawing/2014/main" id="{4662E713-940F-15DB-B3D7-8AF418270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38" y="1853334"/>
            <a:ext cx="3227432" cy="4351338"/>
          </a:xfrm>
        </p:spPr>
      </p:pic>
      <p:pic>
        <p:nvPicPr>
          <p:cNvPr id="10" name="Picture 9">
            <a:extLst>
              <a:ext uri="{FF2B5EF4-FFF2-40B4-BE49-F238E27FC236}">
                <a16:creationId xmlns:a16="http://schemas.microsoft.com/office/drawing/2014/main" id="{E740852C-C38B-A1EE-DDB3-74E30845B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623" y="2071020"/>
            <a:ext cx="6290232" cy="3220750"/>
          </a:xfrm>
          <a:prstGeom prst="rect">
            <a:avLst/>
          </a:prstGeom>
        </p:spPr>
      </p:pic>
      <p:cxnSp>
        <p:nvCxnSpPr>
          <p:cNvPr id="13" name="Straight Connector 12">
            <a:extLst>
              <a:ext uri="{FF2B5EF4-FFF2-40B4-BE49-F238E27FC236}">
                <a16:creationId xmlns:a16="http://schemas.microsoft.com/office/drawing/2014/main" id="{0EE10F10-8E13-6433-AD84-D7845BB48A99}"/>
              </a:ext>
            </a:extLst>
          </p:cNvPr>
          <p:cNvCxnSpPr/>
          <p:nvPr/>
        </p:nvCxnSpPr>
        <p:spPr>
          <a:xfrm>
            <a:off x="5222449" y="1577565"/>
            <a:ext cx="0" cy="4455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51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RESULTS </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838200" y="1825624"/>
            <a:ext cx="10515600" cy="4253443"/>
          </a:xfrm>
        </p:spPr>
        <p:txBody>
          <a:bodyPr/>
          <a:lstStyle/>
          <a:p>
            <a:r>
              <a:rPr lang="en-US" dirty="0"/>
              <a:t>Once all this process is completed, we train our model on the dataset. The model will now be able to predict different products for the users. In the given table we can see the results which contains the Product id’s that are finally recommended to the user by the Recommender System.</a:t>
            </a:r>
            <a:endParaRPr lang="en-IN" dirty="0"/>
          </a:p>
        </p:txBody>
      </p:sp>
      <p:pic>
        <p:nvPicPr>
          <p:cNvPr id="5" name="Picture 4">
            <a:extLst>
              <a:ext uri="{FF2B5EF4-FFF2-40B4-BE49-F238E27FC236}">
                <a16:creationId xmlns:a16="http://schemas.microsoft.com/office/drawing/2014/main" id="{8FF10E18-9570-CCEE-8870-24E2DF9FBB2B}"/>
              </a:ext>
            </a:extLst>
          </p:cNvPr>
          <p:cNvPicPr>
            <a:picLocks noChangeAspect="1"/>
          </p:cNvPicPr>
          <p:nvPr/>
        </p:nvPicPr>
        <p:blipFill>
          <a:blip r:embed="rId2"/>
          <a:stretch>
            <a:fillRect/>
          </a:stretch>
        </p:blipFill>
        <p:spPr>
          <a:xfrm>
            <a:off x="2673927" y="4002040"/>
            <a:ext cx="6844145" cy="1908903"/>
          </a:xfrm>
          <a:prstGeom prst="rect">
            <a:avLst/>
          </a:prstGeom>
        </p:spPr>
      </p:pic>
    </p:spTree>
    <p:extLst>
      <p:ext uri="{BB962C8B-B14F-4D97-AF65-F5344CB8AC3E}">
        <p14:creationId xmlns:p14="http://schemas.microsoft.com/office/powerpoint/2010/main" val="19241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52D614D-E4D5-473E-8C78-37E798FD52D6}"/>
              </a:ext>
            </a:extLst>
          </p:cNvPr>
          <p:cNvSpPr txBox="1"/>
          <p:nvPr/>
        </p:nvSpPr>
        <p:spPr>
          <a:xfrm>
            <a:off x="496454" y="5523442"/>
            <a:ext cx="11593946" cy="1077218"/>
          </a:xfrm>
          <a:prstGeom prst="rect">
            <a:avLst/>
          </a:prstGeom>
          <a:noFill/>
        </p:spPr>
        <p:txBody>
          <a:bodyPr wrap="square" rtlCol="0">
            <a:spAutoFit/>
          </a:bodyPr>
          <a:lstStyle/>
          <a:p>
            <a:r>
              <a:rPr lang="en-US" sz="3200" dirty="0"/>
              <a:t>Demo/</a:t>
            </a:r>
            <a:r>
              <a:rPr lang="en-US" sz="3200" dirty="0" err="1"/>
              <a:t>Github</a:t>
            </a:r>
            <a:r>
              <a:rPr lang="en-US" sz="3200" dirty="0"/>
              <a:t> Link :https://github.com/nirav0412/</a:t>
            </a:r>
            <a:r>
              <a:rPr lang="en-US" sz="3200" dirty="0" err="1"/>
              <a:t>Product_Reccom_System.git</a:t>
            </a:r>
            <a:endParaRPr lang="en-IN"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66" y="1334558"/>
            <a:ext cx="10517187"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EFE02718-AAA9-D3DE-7502-B6D41579031C}"/>
              </a:ext>
            </a:extLst>
          </p:cNvPr>
          <p:cNvSpPr txBox="1"/>
          <p:nvPr/>
        </p:nvSpPr>
        <p:spPr>
          <a:xfrm>
            <a:off x="496454" y="1463538"/>
            <a:ext cx="44704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ACCURACY</a:t>
            </a:r>
          </a:p>
        </p:txBody>
      </p:sp>
      <p:pic>
        <p:nvPicPr>
          <p:cNvPr id="4" name="Picture 3">
            <a:extLst>
              <a:ext uri="{FF2B5EF4-FFF2-40B4-BE49-F238E27FC236}">
                <a16:creationId xmlns:a16="http://schemas.microsoft.com/office/drawing/2014/main" id="{559D0E3D-81B8-21DF-0EC1-09B3B1C14ED7}"/>
              </a:ext>
            </a:extLst>
          </p:cNvPr>
          <p:cNvPicPr>
            <a:picLocks noChangeAspect="1"/>
          </p:cNvPicPr>
          <p:nvPr/>
        </p:nvPicPr>
        <p:blipFill>
          <a:blip r:embed="rId3"/>
          <a:stretch>
            <a:fillRect/>
          </a:stretch>
        </p:blipFill>
        <p:spPr>
          <a:xfrm>
            <a:off x="496454" y="2150977"/>
            <a:ext cx="11107700" cy="3105583"/>
          </a:xfrm>
          <a:prstGeom prst="rect">
            <a:avLst/>
          </a:prstGeom>
        </p:spPr>
      </p:pic>
    </p:spTree>
    <p:extLst>
      <p:ext uri="{BB962C8B-B14F-4D97-AF65-F5344CB8AC3E}">
        <p14:creationId xmlns:p14="http://schemas.microsoft.com/office/powerpoint/2010/main" val="422684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A202FF-E5A7-45B8-9F3E-8306552AB56C}">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3.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Presentation1</Template>
  <TotalTime>384</TotalTime>
  <Words>728</Words>
  <Application>Microsoft Office PowerPoint</Application>
  <PresentationFormat>Widescreen</PresentationFormat>
  <Paragraphs>44</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1_Office Theme</vt:lpstr>
      <vt:lpstr>PRODUCT RECCOMENDATION SYSTEM</vt:lpstr>
      <vt:lpstr>AGENDA</vt:lpstr>
      <vt:lpstr>PROBLEM  STATEMENT</vt:lpstr>
      <vt:lpstr>PROJECT  OVERVIEW</vt:lpstr>
      <vt:lpstr>WHO ARE THE END USERS?</vt:lpstr>
      <vt:lpstr>THE WOW FACTOR IN OUR SOLUTION</vt:lpstr>
      <vt:lpstr>MODELLING</vt:lpstr>
      <vt:lpstr>RESULTS </vt:lpstr>
      <vt:lpstr>PowerPoint Presentation</vt:lpstr>
      <vt:lpstr>CONCLUSION</vt:lpstr>
      <vt:lpstr>MEET 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ADMIN</cp:lastModifiedBy>
  <cp:revision>25</cp:revision>
  <dcterms:created xsi:type="dcterms:W3CDTF">2022-06-06T03:52:37Z</dcterms:created>
  <dcterms:modified xsi:type="dcterms:W3CDTF">2023-03-11T05:25:39Z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