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8" r:id="rId5"/>
    <p:sldId id="262" r:id="rId6"/>
    <p:sldId id="257" r:id="rId7"/>
    <p:sldId id="261" r:id="rId8"/>
    <p:sldId id="263" r:id="rId9"/>
    <p:sldId id="264" r:id="rId10"/>
    <p:sldId id="258" r:id="rId11"/>
    <p:sldId id="267" r:id="rId12"/>
    <p:sldId id="265" r:id="rId13"/>
    <p:sldId id="266" r:id="rId14"/>
    <p:sldId id="259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845E-0F64-4F01-9AA0-2CBB4B8C9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6C22-3544-41FF-A323-2364B8E11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0B07-6877-4A7E-924C-0625378D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0073B-7A3C-4C73-AFC5-BBBF51D4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E769-0A72-43D6-8C6D-BBBAEFB9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FF6-BEA5-4D26-B16F-3EC14CBB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3EE4C-837D-4DFF-825C-C9BD2C950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1664-CC85-4587-8A6A-0673F2B5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A1DD0-92EF-4E01-BA17-9DFA6747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E4C0-ABCA-4324-B669-9315F818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9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F6511-C8CC-4B50-B606-2D8B0D04A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5A4D4-1C0C-4B99-A2C6-367A400A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AE32-F01A-4676-8E21-5047131A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2C3D-9CD8-40B6-ABD5-ACFA5577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9745-1E95-4FB2-88A1-9B23076E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4D13-041A-49B8-939A-0086CA3E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5FB4-5845-4661-A967-085A8FBF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DB94-B634-4F54-BDCC-A99744DD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0F9E-8FBE-4A33-AA8A-FA127E7C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30A51-D148-427B-9F5D-DBABB986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2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002C-B0B9-40FB-9A7F-0C3C2A75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439F9-48D3-4106-BF75-636EB4E8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0FD9-F543-4BD4-96A7-52D9B089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C141-E608-403B-A9FF-EA9D1837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C358-E391-4F53-8361-AABBD64A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20B9-361A-4EAD-B326-1F5BDD84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C67F-E02A-4926-B940-23BA1C3A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DD04-2114-4680-A344-7449F187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CD51-360C-49E1-B83D-4A52AA15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DA4E5-5F81-484C-BCC5-E3DF5B6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B006-71B1-476B-955E-B090E2A9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7E8D-99F3-41E4-A1BD-B380DFBB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6ADC-74AE-4E58-BF04-A32F8EDE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9D205-0346-4A45-82DD-DCAC80E8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F17A7-5917-4F06-BE91-F6BE56157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40CD5-80E5-4BEB-B982-8C7B74EDE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07F84-6CB8-4D9B-9595-C6CAD7CE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22218-9BCD-428A-8BDB-650FA03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65F46-30B1-42FA-A87E-EE50B034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6EDA-BBFF-488F-9355-A625A712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38178-CE71-4CFA-9F80-E5513C74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824F-9528-4965-9C76-44615C6F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F8FEB-60E0-446F-96FF-6697C30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A2B03-AD68-46F9-9A6E-ECBC4553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18357-57BB-438F-A499-C7E7D6E3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BEFA3-AB76-4120-9DC2-4785B157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AA7C-4E9A-4804-BB9F-6392109D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1596-B59D-4F93-8518-7B8007C6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F2474-2E25-4691-B1CB-51C73CF1C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CC54F-81FD-44DA-B087-DD881C4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4D18E-1AB7-46E3-8028-6F18AFB8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A11E2-0FAA-4790-9A85-0359E1F1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588D-AA2C-4F20-AEA8-C128F767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6E6E7-5CB1-4444-B7F3-03536D30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5B85C-5387-45A5-AA9B-13E515E5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1C831-4941-48E8-855E-7A5E816E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31588-AEDA-4E67-9B64-83F6DBA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5D2F-8620-4CD9-AC25-D312CF3F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DB319-FFEC-4D12-BDDA-0263B320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1CC1-D250-412C-B449-03762F99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BF7C-E641-430A-8C77-BDFF38DB4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70EB-B26C-4B4D-B07A-F8F79A8DD97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5ACA-8F54-4119-BED6-21F6E5F16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86FB-8D69-47EF-893A-73831696F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306B-EFF8-404C-AA3F-9020C3F4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com/probability-and-statistics/hypothesis-tes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654F-7BCE-4B2A-B77F-43A165413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6E293-3C5F-4E1C-9616-10B482999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Primer</a:t>
            </a:r>
          </a:p>
        </p:txBody>
      </p:sp>
    </p:spTree>
    <p:extLst>
      <p:ext uri="{BB962C8B-B14F-4D97-AF65-F5344CB8AC3E}">
        <p14:creationId xmlns:p14="http://schemas.microsoft.com/office/powerpoint/2010/main" val="318843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BFE0-C1BD-4FDC-B8AB-20FB724B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9F29-8245-4EB4-A836-6C72FB77A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Hypothesis (H0)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41453-A31A-486E-9D69-BFED8099F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 accepted theory about the truth</a:t>
            </a:r>
          </a:p>
          <a:p>
            <a:r>
              <a:rPr lang="en-US" dirty="0"/>
              <a:t>H0: Vioxx is safe </a:t>
            </a:r>
          </a:p>
          <a:p>
            <a:r>
              <a:rPr lang="en-US" dirty="0"/>
              <a:t>May 1999: FDA approved Vioxx.</a:t>
            </a:r>
          </a:p>
          <a:p>
            <a:r>
              <a:rPr lang="en-US" dirty="0"/>
              <a:t>Vioxx is a drug for treating arthritis and relieving pain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46CDFC-17EC-425E-8E7D-7B87E2967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Alternate Hypothesis (H1)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B0B607-6450-4C2D-B281-D3E33841ED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to the prevailing theory the truth</a:t>
            </a:r>
          </a:p>
          <a:p>
            <a:r>
              <a:rPr lang="en-US" dirty="0"/>
              <a:t>H1: Vioxx is not safe</a:t>
            </a:r>
          </a:p>
          <a:p>
            <a:r>
              <a:rPr lang="en-US" dirty="0"/>
              <a:t>Sept. 2004: Merck withdrew Vioxx from the market.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atients taking Vioxx in a study were twice as likely to suffer a heart attack or stroke as those on placebo.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0CEC4-4391-4C67-9F43-B9D7FC107A87}"/>
              </a:ext>
            </a:extLst>
          </p:cNvPr>
          <p:cNvSpPr txBox="1"/>
          <p:nvPr/>
        </p:nvSpPr>
        <p:spPr>
          <a:xfrm>
            <a:off x="6832059" y="425795"/>
            <a:ext cx="507162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 hypothesis is to make an educated guess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8BBA6-3CD1-4410-BFEE-45B6FE0490EE}"/>
              </a:ext>
            </a:extLst>
          </p:cNvPr>
          <p:cNvSpPr txBox="1"/>
          <p:nvPr/>
        </p:nvSpPr>
        <p:spPr>
          <a:xfrm>
            <a:off x="836612" y="5389477"/>
            <a:ext cx="3994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https://usatoday30.usatoday.com/news/health/2004-10-12-vioxx-cover_x.htm</a:t>
            </a:r>
          </a:p>
        </p:txBody>
      </p:sp>
    </p:spTree>
    <p:extLst>
      <p:ext uri="{BB962C8B-B14F-4D97-AF65-F5344CB8AC3E}">
        <p14:creationId xmlns:p14="http://schemas.microsoft.com/office/powerpoint/2010/main" val="372468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44C9-41E3-4EE0-BD88-CF642B61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Hypothesis Testing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78AFF8-9248-4E9F-8770-610E59F02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181293"/>
              </p:ext>
            </p:extLst>
          </p:nvPr>
        </p:nvGraphicFramePr>
        <p:xfrm>
          <a:off x="1450993" y="2416974"/>
          <a:ext cx="9182329" cy="302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487">
                  <a:extLst>
                    <a:ext uri="{9D8B030D-6E8A-4147-A177-3AD203B41FA5}">
                      <a16:colId xmlns:a16="http://schemas.microsoft.com/office/drawing/2014/main" val="1026245562"/>
                    </a:ext>
                  </a:extLst>
                </a:gridCol>
                <a:gridCol w="3156421">
                  <a:extLst>
                    <a:ext uri="{9D8B030D-6E8A-4147-A177-3AD203B41FA5}">
                      <a16:colId xmlns:a16="http://schemas.microsoft.com/office/drawing/2014/main" val="160135561"/>
                    </a:ext>
                  </a:extLst>
                </a:gridCol>
                <a:gridCol w="3156421">
                  <a:extLst>
                    <a:ext uri="{9D8B030D-6E8A-4147-A177-3AD203B41FA5}">
                      <a16:colId xmlns:a16="http://schemas.microsoft.com/office/drawing/2014/main" val="1644961453"/>
                    </a:ext>
                  </a:extLst>
                </a:gridCol>
              </a:tblGrid>
              <a:tr h="75734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Null Hypothesis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Alternative Hypothesis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80511"/>
                  </a:ext>
                </a:extLst>
              </a:tr>
              <a:tr h="75734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Right-tailed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H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r>
                        <a:rPr lang="en-US">
                          <a:effectLst/>
                        </a:rPr>
                        <a:t> : </a:t>
                      </a:r>
                      <a:r>
                        <a:rPr lang="el-GR" i="1">
                          <a:effectLst/>
                        </a:rPr>
                        <a:t>μ</a:t>
                      </a:r>
                      <a:r>
                        <a:rPr lang="el-GR">
                          <a:effectLst/>
                        </a:rPr>
                        <a:t> 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H</a:t>
                      </a:r>
                      <a:r>
                        <a:rPr lang="en-US" baseline="-25000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: </a:t>
                      </a:r>
                      <a:r>
                        <a:rPr lang="el-GR" i="1" dirty="0">
                          <a:effectLst/>
                        </a:rPr>
                        <a:t>μ</a:t>
                      </a:r>
                      <a:r>
                        <a:rPr lang="el-GR" dirty="0">
                          <a:effectLst/>
                        </a:rPr>
                        <a:t> &gt;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75387"/>
                  </a:ext>
                </a:extLst>
              </a:tr>
              <a:tr h="75734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Left-tailed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H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r>
                        <a:rPr lang="en-US">
                          <a:effectLst/>
                        </a:rPr>
                        <a:t> : </a:t>
                      </a:r>
                      <a:r>
                        <a:rPr lang="el-GR" i="1">
                          <a:effectLst/>
                        </a:rPr>
                        <a:t>μ</a:t>
                      </a:r>
                      <a:r>
                        <a:rPr lang="el-GR">
                          <a:effectLst/>
                        </a:rPr>
                        <a:t> 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H</a:t>
                      </a:r>
                      <a:r>
                        <a:rPr lang="en-US" baseline="-25000">
                          <a:effectLst/>
                        </a:rPr>
                        <a:t>A</a:t>
                      </a:r>
                      <a:r>
                        <a:rPr lang="en-US">
                          <a:effectLst/>
                        </a:rPr>
                        <a:t> : </a:t>
                      </a:r>
                      <a:r>
                        <a:rPr lang="el-GR" i="1">
                          <a:effectLst/>
                        </a:rPr>
                        <a:t>μ</a:t>
                      </a:r>
                      <a:r>
                        <a:rPr lang="el-GR">
                          <a:effectLst/>
                        </a:rPr>
                        <a:t> 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98125"/>
                  </a:ext>
                </a:extLst>
              </a:tr>
              <a:tr h="7573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Two-tailed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H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r>
                        <a:rPr lang="en-US">
                          <a:effectLst/>
                        </a:rPr>
                        <a:t> : </a:t>
                      </a:r>
                      <a:r>
                        <a:rPr lang="el-GR" i="1">
                          <a:effectLst/>
                        </a:rPr>
                        <a:t>μ</a:t>
                      </a:r>
                      <a:r>
                        <a:rPr lang="el-GR">
                          <a:effectLst/>
                        </a:rPr>
                        <a:t> 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H</a:t>
                      </a:r>
                      <a:r>
                        <a:rPr lang="en-US" baseline="-25000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: </a:t>
                      </a:r>
                      <a:r>
                        <a:rPr lang="el-GR" i="1" dirty="0">
                          <a:effectLst/>
                        </a:rPr>
                        <a:t>μ</a:t>
                      </a:r>
                      <a:r>
                        <a:rPr lang="el-GR" dirty="0">
                          <a:effectLst/>
                        </a:rPr>
                        <a:t> ≠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8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28ACD93-3EBC-4FBF-AECF-78CB3EF1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and II Error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D2C730-02F5-4B87-AC27-9F3387D58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6182" y="1825625"/>
            <a:ext cx="425761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Type I error means rejecting the null hypothesis when it’s actually true.</a:t>
            </a:r>
          </a:p>
          <a:p>
            <a:r>
              <a:rPr lang="en-US" dirty="0"/>
              <a:t>A Type II error means not rejecting the null hypothesis when it’s actually false</a:t>
            </a:r>
          </a:p>
          <a:p>
            <a:r>
              <a:rPr lang="en-US" dirty="0"/>
              <a:t>The risk of committing a type I error is the significance level (alpha or α,aka p-value) </a:t>
            </a:r>
          </a:p>
          <a:p>
            <a:r>
              <a:rPr lang="en-US" dirty="0"/>
              <a:t>For non-critical study (social) p = 0.05</a:t>
            </a:r>
          </a:p>
          <a:p>
            <a:r>
              <a:rPr lang="en-US" dirty="0"/>
              <a:t>For critical study (healthcare) p = 0.01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83637C5-A4FE-4DCD-A473-E56BF9CF17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0561" y="1734795"/>
            <a:ext cx="6011587" cy="2649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9F7091-966D-4DCB-AD4C-D503C917930E}"/>
              </a:ext>
            </a:extLst>
          </p:cNvPr>
          <p:cNvSpPr txBox="1"/>
          <p:nvPr/>
        </p:nvSpPr>
        <p:spPr>
          <a:xfrm>
            <a:off x="1199123" y="4621279"/>
            <a:ext cx="574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P-value = 0.05 means: There is a 5% chance that the null hypothesis is true given the data/evidence collected. So By rejecting the null hypothesis, we have a 5% chance of making the wrong decision.</a:t>
            </a:r>
          </a:p>
        </p:txBody>
      </p:sp>
    </p:spTree>
    <p:extLst>
      <p:ext uri="{BB962C8B-B14F-4D97-AF65-F5344CB8AC3E}">
        <p14:creationId xmlns:p14="http://schemas.microsoft.com/office/powerpoint/2010/main" val="371429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1779-B02D-4620-9134-FB2AFC71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in Hypothesis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C4E61-E5E9-4433-B076-49FD7763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either likely or unlikely that we would observe the evidence we did given our initial assumption that the null hypothesis is true. </a:t>
            </a:r>
          </a:p>
          <a:p>
            <a:r>
              <a:rPr lang="en-US" dirty="0"/>
              <a:t>If it is likely, we do not reject the null hypothesis. </a:t>
            </a:r>
          </a:p>
          <a:p>
            <a:r>
              <a:rPr lang="en-US" dirty="0"/>
              <a:t>If it is unlikely, then we reject the null hypothesis in favor of the alternative hypothesis. </a:t>
            </a:r>
          </a:p>
          <a:p>
            <a:r>
              <a:rPr lang="en-US" dirty="0"/>
              <a:t>Making decision is determining the "likelihood" or "unlikelihood“.</a:t>
            </a:r>
          </a:p>
        </p:txBody>
      </p:sp>
    </p:spTree>
    <p:extLst>
      <p:ext uri="{BB962C8B-B14F-4D97-AF65-F5344CB8AC3E}">
        <p14:creationId xmlns:p14="http://schemas.microsoft.com/office/powerpoint/2010/main" val="144581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80C9-77FE-4C97-AA7D-1F9AC0F0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Z Test – The Grandpa of HT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FC4F2-64CB-4E07-950C-011974B72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principal claims that his students are above average intelligence. A random sample of thirty students from his school has a mean IQ score of 112.5. </a:t>
            </a:r>
          </a:p>
          <a:p>
            <a:r>
              <a:rPr lang="en-US" dirty="0"/>
              <a:t>Is there sufficient evidence to support the principal’s claim? </a:t>
            </a:r>
          </a:p>
          <a:p>
            <a:r>
              <a:rPr lang="en-US" dirty="0"/>
              <a:t>The average IQ of general population is 100 with a standard deviation of 15.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3E55E-B397-453B-A8B3-1B734E831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H0: The students are as intelligent as the general population (school IQ mean = 100)</a:t>
            </a:r>
          </a:p>
          <a:p>
            <a:r>
              <a:rPr lang="en-US" dirty="0"/>
              <a:t>H1: The students are smarter than the general population (school IQ mean &gt; 100)</a:t>
            </a:r>
          </a:p>
        </p:txBody>
      </p:sp>
    </p:spTree>
    <p:extLst>
      <p:ext uri="{BB962C8B-B14F-4D97-AF65-F5344CB8AC3E}">
        <p14:creationId xmlns:p14="http://schemas.microsoft.com/office/powerpoint/2010/main" val="203035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7B3F-3161-42ED-9F3C-A9D200A2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One-sample t-Test Example: Gum Thickness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9B2D-4D43-461D-8C8D-7E3A76140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manufacturer claims that the thickness of the spearmint gum it produces is 7.5 one-hundredths of an inch. A quality control specialist regularly checks this claim. On one production run, he took a random sample of n = 10 pieces of gum and measured their thickness.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4A9C-D3A9-4428-B229-A5E55CB375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Data: </a:t>
            </a:r>
          </a:p>
          <a:p>
            <a:pPr marL="457200" lvl="1" indent="0">
              <a:buNone/>
            </a:pPr>
            <a:r>
              <a:rPr lang="en-US" dirty="0"/>
              <a:t>7.65   7.60	  7.65	7.70   7.55</a:t>
            </a:r>
          </a:p>
          <a:p>
            <a:pPr marL="457200" lvl="1" indent="0">
              <a:buNone/>
            </a:pPr>
            <a:r>
              <a:rPr lang="en-US" dirty="0"/>
              <a:t>7.55   7.40	  7.40	7.50   7.50</a:t>
            </a:r>
          </a:p>
          <a:p>
            <a:r>
              <a:rPr lang="en-US" dirty="0"/>
              <a:t> Hypotheses:</a:t>
            </a:r>
          </a:p>
          <a:p>
            <a:pPr marL="457200" lvl="1" indent="0">
              <a:buNone/>
            </a:pPr>
            <a:r>
              <a:rPr lang="en-US" dirty="0"/>
              <a:t>H0 : μ = 7.5</a:t>
            </a:r>
          </a:p>
          <a:p>
            <a:pPr marL="457200" lvl="1" indent="0">
              <a:buNone/>
            </a:pPr>
            <a:r>
              <a:rPr lang="en-US" dirty="0"/>
              <a:t>HA : μ ≠ 7.5</a:t>
            </a:r>
          </a:p>
        </p:txBody>
      </p:sp>
    </p:spTree>
    <p:extLst>
      <p:ext uri="{BB962C8B-B14F-4D97-AF65-F5344CB8AC3E}">
        <p14:creationId xmlns:p14="http://schemas.microsoft.com/office/powerpoint/2010/main" val="200904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9329-7B8A-493F-9D59-24BA0826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Example: Body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CA57-6522-4227-AAED-3231821C75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way to measure a person’s fitness is to measure their body fat percentage. </a:t>
            </a:r>
          </a:p>
          <a:p>
            <a:r>
              <a:rPr lang="en-US" dirty="0"/>
              <a:t>Average body fat percentages vary by age, but according to some guidelines, the normal range for men is 15-20% body fat, and the normal range for women is 20-25% body fat.</a:t>
            </a:r>
          </a:p>
          <a:p>
            <a:r>
              <a:rPr lang="en-US" dirty="0"/>
              <a:t>Our sample data is from a group of men and women who did workouts at a gym three times a week for a year. Then, their trainer measured the body fat.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D4E8D-3AE0-4B77-A070-74B3EF05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8593" y="5212629"/>
            <a:ext cx="4362564" cy="122715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Ho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: 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th-I"/>
              </a:rPr>
              <a:t>μ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1=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th-I"/>
              </a:rPr>
              <a:t>μ</a:t>
            </a:r>
            <a:r>
              <a:rPr lang="en-US" dirty="0">
                <a:solidFill>
                  <a:srgbClr val="333333"/>
                </a:solidFill>
                <a:latin typeface="MJXc-TeX-main-R"/>
              </a:rPr>
              <a:t>2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333333"/>
                </a:solidFill>
                <a:latin typeface="MJXc-TeX-main-R"/>
              </a:rPr>
              <a:t>Ha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 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th-I"/>
              </a:rPr>
              <a:t>μ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1≠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th-I"/>
              </a:rPr>
              <a:t>μ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89DE2-7908-4CB3-972C-126C2A7A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7992"/>
            <a:ext cx="4975358" cy="31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F66D-922C-46B5-ACEA-BA0BB8A2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578D9-30E3-4175-AAD2-EF12E0ED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https://online.stat.psu.edu/statprogram/</a:t>
            </a:r>
          </a:p>
          <a:p>
            <a:r>
              <a:rPr lang="en-US" dirty="0">
                <a:hlinkClick r:id="rId2"/>
              </a:rPr>
              <a:t>https://www.statisticshowto.com/probability-and-statistics/hypothesis-testing/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7F9B-FE4E-41F2-B988-C8B2AAC8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0B41-BB54-43E9-B7F7-C3BF2CC6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423" y="1773867"/>
            <a:ext cx="8610600" cy="4351338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What do the sands say to the waves when they meet?</a:t>
            </a:r>
          </a:p>
        </p:txBody>
      </p:sp>
    </p:spTree>
    <p:extLst>
      <p:ext uri="{BB962C8B-B14F-4D97-AF65-F5344CB8AC3E}">
        <p14:creationId xmlns:p14="http://schemas.microsoft.com/office/powerpoint/2010/main" val="379695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6BCE-63E1-4277-917D-7A2749A8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F3A2-8AC5-4CCC-B7D0-55888128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249" y="2981565"/>
            <a:ext cx="67300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Long Time No See (Sea)</a:t>
            </a:r>
          </a:p>
        </p:txBody>
      </p:sp>
    </p:spTree>
    <p:extLst>
      <p:ext uri="{BB962C8B-B14F-4D97-AF65-F5344CB8AC3E}">
        <p14:creationId xmlns:p14="http://schemas.microsoft.com/office/powerpoint/2010/main" val="142422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9ED6-C689-4841-BF67-EFD122DF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849E-6A4B-4CF1-8B2E-B0B13D83C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1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BEDC75-9B49-415C-8078-6016DB1967F1}"/>
              </a:ext>
            </a:extLst>
          </p:cNvPr>
          <p:cNvSpPr txBox="1"/>
          <p:nvPr/>
        </p:nvSpPr>
        <p:spPr>
          <a:xfrm>
            <a:off x="1365878" y="1531059"/>
            <a:ext cx="9605914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“Statistics is the science of </a:t>
            </a:r>
            <a:r>
              <a:rPr lang="en-US" sz="3600" dirty="0">
                <a:solidFill>
                  <a:srgbClr val="C00000"/>
                </a:solidFill>
              </a:rPr>
              <a:t>learning</a:t>
            </a:r>
            <a:r>
              <a:rPr lang="en-US" sz="3600" dirty="0"/>
              <a:t> from data, and of measuring, controlling and communicating </a:t>
            </a:r>
            <a:r>
              <a:rPr lang="en-US" sz="3600" dirty="0">
                <a:solidFill>
                  <a:srgbClr val="C00000"/>
                </a:solidFill>
              </a:rPr>
              <a:t>uncertainty</a:t>
            </a:r>
            <a:r>
              <a:rPr lang="en-US" sz="3600" dirty="0"/>
              <a:t>.”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- The American Statistical Association (ASA)</a:t>
            </a:r>
          </a:p>
        </p:txBody>
      </p:sp>
    </p:spTree>
    <p:extLst>
      <p:ext uri="{BB962C8B-B14F-4D97-AF65-F5344CB8AC3E}">
        <p14:creationId xmlns:p14="http://schemas.microsoft.com/office/powerpoint/2010/main" val="423568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F465-733F-417D-8064-D2A80A2F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Branches of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E8EDD-DD08-457F-A750-86F9A365B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2832-A786-4B06-99B2-28C5A2692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About counting</a:t>
            </a:r>
          </a:p>
          <a:p>
            <a:r>
              <a:rPr lang="en-US" dirty="0"/>
              <a:t>Count what we observe</a:t>
            </a:r>
          </a:p>
          <a:p>
            <a:r>
              <a:rPr lang="en-US" dirty="0"/>
              <a:t>We know the sample</a:t>
            </a:r>
          </a:p>
          <a:p>
            <a:r>
              <a:rPr lang="en-US" dirty="0"/>
              <a:t>The evidence, the sample data collected, the things measured</a:t>
            </a:r>
          </a:p>
          <a:p>
            <a:r>
              <a:rPr lang="en-US" dirty="0"/>
              <a:t>Contains noises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344DC-291D-4B96-B3F4-0EDE7707A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Inferential Statistics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5B599-E085-4530-9AE2-D5D9840F95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About guessing</a:t>
            </a:r>
          </a:p>
          <a:p>
            <a:r>
              <a:rPr lang="en-US" dirty="0"/>
              <a:t>Guess what we don’t know</a:t>
            </a:r>
          </a:p>
          <a:p>
            <a:r>
              <a:rPr lang="en-US" dirty="0"/>
              <a:t>We don’t know the population</a:t>
            </a:r>
          </a:p>
          <a:p>
            <a:r>
              <a:rPr lang="en-US" dirty="0"/>
              <a:t>“the truth, the whole truth, and nothing but the truth.”</a:t>
            </a:r>
          </a:p>
          <a:p>
            <a:r>
              <a:rPr lang="en-US" dirty="0"/>
              <a:t>Truth is unknowable.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2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B35F-A6B3-41B5-A3EB-B8E8E9B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Foundational Theorems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3BE2FD-ECF6-4FD1-99FF-C0EF490FB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Law of Large Numbers (LLB)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40C888-72DF-4EB8-87CF-BF4D452E7D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sample size increases, sample mean gets closer to the population mean.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8EFD10-4833-4948-BD74-C3B34378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Central Limit Theorem (CLT)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2C8DE6-0AD9-4029-969C-81F091B511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distribution of sample mean is approximately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8250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720B-C249-4691-A163-F519950A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4DD60-D6A1-4791-9AB0-58880EC3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normal or Gaussian distribution is a continuous probability distribution characterized by a symmetric bell-shaped curve. A normal distribution is defined by its center (mean) and spread (standard deviation). The bulk of the observations generated from a normal distribution lie near the mean, which lies at the exact center of the distribution: as a rule of thumb, about 68% of the data lies within 1 standard deviation of the mean, 95% lies within 2 standard deviations and 99.7% lies within 3 standard deviations. The normal distribution is perhaps the most important distribution in all of statistics. It turns out that many real-world phenomena, like IQ test scores and human heights, roughly follow a normal distribution, so it is often used to model random variables. Many common statistical tests assume distributions are normal.</a:t>
            </a:r>
          </a:p>
        </p:txBody>
      </p:sp>
    </p:spTree>
    <p:extLst>
      <p:ext uri="{BB962C8B-B14F-4D97-AF65-F5344CB8AC3E}">
        <p14:creationId xmlns:p14="http://schemas.microsoft.com/office/powerpoint/2010/main" val="107368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4E1A3A-E1D4-4B43-A34C-CC4842D8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5208-F1E3-422B-98D2-2E799870B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28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970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MJXc-TeX-main-R</vt:lpstr>
      <vt:lpstr>MJXc-TeX-math-I</vt:lpstr>
      <vt:lpstr>Arial</vt:lpstr>
      <vt:lpstr>Calibri</vt:lpstr>
      <vt:lpstr>Calibri Light</vt:lpstr>
      <vt:lpstr>Times New Roman</vt:lpstr>
      <vt:lpstr>Office Theme</vt:lpstr>
      <vt:lpstr>Inferential Statistics</vt:lpstr>
      <vt:lpstr>A Riddle</vt:lpstr>
      <vt:lpstr>The Answer</vt:lpstr>
      <vt:lpstr>Basic Concepts</vt:lpstr>
      <vt:lpstr>PowerPoint Presentation</vt:lpstr>
      <vt:lpstr>Two Branches of Statistics</vt:lpstr>
      <vt:lpstr>Two Foundational Theorems</vt:lpstr>
      <vt:lpstr>Normal Distribution</vt:lpstr>
      <vt:lpstr>Hypothesis Testing</vt:lpstr>
      <vt:lpstr>Two Types of Hypothesis</vt:lpstr>
      <vt:lpstr>Three Types of Hypothesis Testing </vt:lpstr>
      <vt:lpstr>Type I and II Error</vt:lpstr>
      <vt:lpstr>Decision Making in Hypothesis Testing</vt:lpstr>
      <vt:lpstr>One Sample Z Test – The Grandpa of HT</vt:lpstr>
      <vt:lpstr>One-sample t-Test Example: Gum Thickness</vt:lpstr>
      <vt:lpstr>Two-sample t-Test Example: Body Fat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Inferential Statistics</dc:title>
  <dc:creator>Dr. Jay Wang</dc:creator>
  <cp:lastModifiedBy>Jay Wang</cp:lastModifiedBy>
  <cp:revision>7</cp:revision>
  <dcterms:created xsi:type="dcterms:W3CDTF">2021-11-18T13:58:06Z</dcterms:created>
  <dcterms:modified xsi:type="dcterms:W3CDTF">2021-12-03T01:21:53Z</dcterms:modified>
</cp:coreProperties>
</file>