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48"/>
  </p:notesMasterIdLst>
  <p:sldIdLst>
    <p:sldId id="266" r:id="rId2"/>
    <p:sldId id="278" r:id="rId3"/>
    <p:sldId id="279" r:id="rId4"/>
    <p:sldId id="265" r:id="rId5"/>
    <p:sldId id="280" r:id="rId6"/>
    <p:sldId id="281" r:id="rId7"/>
    <p:sldId id="272" r:id="rId8"/>
    <p:sldId id="288" r:id="rId9"/>
    <p:sldId id="287" r:id="rId10"/>
    <p:sldId id="284" r:id="rId11"/>
    <p:sldId id="289" r:id="rId12"/>
    <p:sldId id="260" r:id="rId13"/>
    <p:sldId id="259" r:id="rId14"/>
    <p:sldId id="262" r:id="rId15"/>
    <p:sldId id="291" r:id="rId16"/>
    <p:sldId id="267" r:id="rId17"/>
    <p:sldId id="293" r:id="rId18"/>
    <p:sldId id="299" r:id="rId19"/>
    <p:sldId id="294" r:id="rId20"/>
    <p:sldId id="300" r:id="rId21"/>
    <p:sldId id="301" r:id="rId22"/>
    <p:sldId id="302" r:id="rId23"/>
    <p:sldId id="303" r:id="rId24"/>
    <p:sldId id="304" r:id="rId25"/>
    <p:sldId id="305" r:id="rId26"/>
    <p:sldId id="306" r:id="rId27"/>
    <p:sldId id="307" r:id="rId28"/>
    <p:sldId id="295" r:id="rId29"/>
    <p:sldId id="296" r:id="rId30"/>
    <p:sldId id="297" r:id="rId31"/>
    <p:sldId id="298" r:id="rId32"/>
    <p:sldId id="290" r:id="rId33"/>
    <p:sldId id="268" r:id="rId34"/>
    <p:sldId id="261" r:id="rId35"/>
    <p:sldId id="263" r:id="rId36"/>
    <p:sldId id="271" r:id="rId37"/>
    <p:sldId id="269" r:id="rId38"/>
    <p:sldId id="270" r:id="rId39"/>
    <p:sldId id="274" r:id="rId40"/>
    <p:sldId id="273" r:id="rId41"/>
    <p:sldId id="256" r:id="rId42"/>
    <p:sldId id="275" r:id="rId43"/>
    <p:sldId id="276" r:id="rId44"/>
    <p:sldId id="277" r:id="rId45"/>
    <p:sldId id="286" r:id="rId46"/>
    <p:sldId id="29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D92F85-F047-441B-9CDA-F16FD67D88B0}" type="doc">
      <dgm:prSet loTypeId="urn:microsoft.com/office/officeart/2005/8/layout/balance1" loCatId="relationship" qsTypeId="urn:microsoft.com/office/officeart/2005/8/quickstyle/simple1" qsCatId="simple" csTypeId="urn:microsoft.com/office/officeart/2005/8/colors/colorful5" csCatId="colorful" phldr="1"/>
      <dgm:spPr/>
      <dgm:t>
        <a:bodyPr/>
        <a:lstStyle/>
        <a:p>
          <a:endParaRPr lang="en-US"/>
        </a:p>
      </dgm:t>
    </dgm:pt>
    <dgm:pt modelId="{1E4FAE95-B83D-4F7B-AC44-157BB2C91593}">
      <dgm:prSet phldrT="[Text]"/>
      <dgm:spPr/>
      <dgm:t>
        <a:bodyPr/>
        <a:lstStyle/>
        <a:p>
          <a:r>
            <a:rPr lang="en-US" dirty="0" smtClean="0"/>
            <a:t>Master-Slave</a:t>
          </a:r>
          <a:endParaRPr lang="en-US" dirty="0"/>
        </a:p>
      </dgm:t>
    </dgm:pt>
    <dgm:pt modelId="{69B24429-86DA-42D6-AF88-964FD50C7D4C}" type="parTrans" cxnId="{5C1DACB9-30B5-48B0-B6AD-DA515A601AF5}">
      <dgm:prSet/>
      <dgm:spPr/>
      <dgm:t>
        <a:bodyPr/>
        <a:lstStyle/>
        <a:p>
          <a:endParaRPr lang="en-US"/>
        </a:p>
      </dgm:t>
    </dgm:pt>
    <dgm:pt modelId="{60E8F84B-0669-46AD-8109-57E7798F465B}" type="sibTrans" cxnId="{5C1DACB9-30B5-48B0-B6AD-DA515A601AF5}">
      <dgm:prSet/>
      <dgm:spPr/>
      <dgm:t>
        <a:bodyPr/>
        <a:lstStyle/>
        <a:p>
          <a:endParaRPr lang="en-US"/>
        </a:p>
      </dgm:t>
    </dgm:pt>
    <dgm:pt modelId="{CE16876B-1BAD-47CB-A2CA-453937B5BCB2}">
      <dgm:prSet phldrT="[Text]"/>
      <dgm:spPr/>
      <dgm:t>
        <a:bodyPr/>
        <a:lstStyle/>
        <a:p>
          <a:r>
            <a:rPr lang="en-US" dirty="0" smtClean="0"/>
            <a:t>Single point of failure</a:t>
          </a:r>
          <a:endParaRPr lang="en-US" dirty="0"/>
        </a:p>
      </dgm:t>
    </dgm:pt>
    <dgm:pt modelId="{CB9B2206-3D43-49AC-9C03-58A26150F2A8}" type="parTrans" cxnId="{EB8ED974-2EDC-47F2-9E69-118B99D711F0}">
      <dgm:prSet/>
      <dgm:spPr/>
      <dgm:t>
        <a:bodyPr/>
        <a:lstStyle/>
        <a:p>
          <a:endParaRPr lang="en-US"/>
        </a:p>
      </dgm:t>
    </dgm:pt>
    <dgm:pt modelId="{99C57E17-97AC-41B7-99BF-35CBE17EB9DA}" type="sibTrans" cxnId="{EB8ED974-2EDC-47F2-9E69-118B99D711F0}">
      <dgm:prSet/>
      <dgm:spPr/>
      <dgm:t>
        <a:bodyPr/>
        <a:lstStyle/>
        <a:p>
          <a:endParaRPr lang="en-US"/>
        </a:p>
      </dgm:t>
    </dgm:pt>
    <dgm:pt modelId="{9EF1509D-E21A-439E-8FF6-EA88AD6953A3}">
      <dgm:prSet phldrT="[Text]"/>
      <dgm:spPr/>
      <dgm:t>
        <a:bodyPr/>
        <a:lstStyle/>
        <a:p>
          <a:r>
            <a:rPr lang="en-US" dirty="0" smtClean="0"/>
            <a:t>Single copy of data</a:t>
          </a:r>
          <a:endParaRPr lang="en-US" dirty="0"/>
        </a:p>
      </dgm:t>
    </dgm:pt>
    <dgm:pt modelId="{18F2C5A4-DB19-422D-BD35-355789FE9C00}" type="parTrans" cxnId="{8163177D-7331-4366-B449-7099C76795F3}">
      <dgm:prSet/>
      <dgm:spPr/>
      <dgm:t>
        <a:bodyPr/>
        <a:lstStyle/>
        <a:p>
          <a:endParaRPr lang="en-US"/>
        </a:p>
      </dgm:t>
    </dgm:pt>
    <dgm:pt modelId="{EB787AB7-03F7-46AC-B702-31D4FC5D6466}" type="sibTrans" cxnId="{8163177D-7331-4366-B449-7099C76795F3}">
      <dgm:prSet/>
      <dgm:spPr/>
      <dgm:t>
        <a:bodyPr/>
        <a:lstStyle/>
        <a:p>
          <a:endParaRPr lang="en-US"/>
        </a:p>
      </dgm:t>
    </dgm:pt>
    <dgm:pt modelId="{438D7EC9-4462-4675-9D84-087156A3D95A}">
      <dgm:prSet phldrT="[Text]"/>
      <dgm:spPr/>
      <dgm:t>
        <a:bodyPr/>
        <a:lstStyle/>
        <a:p>
          <a:r>
            <a:rPr lang="en-US" dirty="0" smtClean="0"/>
            <a:t>Peer to Peer</a:t>
          </a:r>
          <a:endParaRPr lang="en-US" dirty="0"/>
        </a:p>
      </dgm:t>
    </dgm:pt>
    <dgm:pt modelId="{1F610FC0-103D-41FB-8DDF-CBCF126395C5}" type="parTrans" cxnId="{F962DA6F-A90C-49A7-9A04-7AA1004CEAB9}">
      <dgm:prSet/>
      <dgm:spPr/>
      <dgm:t>
        <a:bodyPr/>
        <a:lstStyle/>
        <a:p>
          <a:endParaRPr lang="en-US"/>
        </a:p>
      </dgm:t>
    </dgm:pt>
    <dgm:pt modelId="{A251725E-6210-4C22-9AB7-DE996CBB78E7}" type="sibTrans" cxnId="{F962DA6F-A90C-49A7-9A04-7AA1004CEAB9}">
      <dgm:prSet/>
      <dgm:spPr/>
      <dgm:t>
        <a:bodyPr/>
        <a:lstStyle/>
        <a:p>
          <a:endParaRPr lang="en-US"/>
        </a:p>
      </dgm:t>
    </dgm:pt>
    <dgm:pt modelId="{154217CC-A995-4134-991F-0C0DAC7F06EC}">
      <dgm:prSet phldrT="[Text]"/>
      <dgm:spPr/>
      <dgm:t>
        <a:bodyPr/>
        <a:lstStyle/>
        <a:p>
          <a:r>
            <a:rPr lang="en-US" dirty="0" smtClean="0"/>
            <a:t>Updates propagate to replicas</a:t>
          </a:r>
          <a:endParaRPr lang="en-US" dirty="0"/>
        </a:p>
      </dgm:t>
    </dgm:pt>
    <dgm:pt modelId="{4983F12B-DA2C-424F-B275-8B497E4C8E4E}" type="parTrans" cxnId="{6ECD59D3-7AA2-4459-9F58-C391DA075FAE}">
      <dgm:prSet/>
      <dgm:spPr/>
      <dgm:t>
        <a:bodyPr/>
        <a:lstStyle/>
        <a:p>
          <a:endParaRPr lang="en-US"/>
        </a:p>
      </dgm:t>
    </dgm:pt>
    <dgm:pt modelId="{B33A3A26-2459-4EC8-935D-1E88F0DB8634}" type="sibTrans" cxnId="{6ECD59D3-7AA2-4459-9F58-C391DA075FAE}">
      <dgm:prSet/>
      <dgm:spPr/>
      <dgm:t>
        <a:bodyPr/>
        <a:lstStyle/>
        <a:p>
          <a:endParaRPr lang="en-US"/>
        </a:p>
      </dgm:t>
    </dgm:pt>
    <dgm:pt modelId="{4E4CFBAC-8E36-45C3-8240-069DEB8B200F}">
      <dgm:prSet phldrT="[Text]"/>
      <dgm:spPr/>
      <dgm:t>
        <a:bodyPr/>
        <a:lstStyle/>
        <a:p>
          <a:r>
            <a:rPr lang="en-US" dirty="0" smtClean="0"/>
            <a:t>Masterless: all copies equal</a:t>
          </a:r>
          <a:endParaRPr lang="en-US" dirty="0"/>
        </a:p>
      </dgm:t>
    </dgm:pt>
    <dgm:pt modelId="{EAB6B5C3-5679-4EA7-A42C-D245BBDCDBFC}" type="parTrans" cxnId="{DA7E24F3-2DE7-4D89-B2E1-8DC5A4405144}">
      <dgm:prSet/>
      <dgm:spPr/>
      <dgm:t>
        <a:bodyPr/>
        <a:lstStyle/>
        <a:p>
          <a:endParaRPr lang="en-US"/>
        </a:p>
      </dgm:t>
    </dgm:pt>
    <dgm:pt modelId="{701EC01E-44C7-484E-9257-02A0A331CC23}" type="sibTrans" cxnId="{DA7E24F3-2DE7-4D89-B2E1-8DC5A4405144}">
      <dgm:prSet/>
      <dgm:spPr/>
      <dgm:t>
        <a:bodyPr/>
        <a:lstStyle/>
        <a:p>
          <a:endParaRPr lang="en-US"/>
        </a:p>
      </dgm:t>
    </dgm:pt>
    <dgm:pt modelId="{E5D6AE8A-22B4-4BBD-A37E-9724897CDB83}" type="pres">
      <dgm:prSet presAssocID="{92D92F85-F047-441B-9CDA-F16FD67D88B0}" presName="outerComposite" presStyleCnt="0">
        <dgm:presLayoutVars>
          <dgm:chMax val="2"/>
          <dgm:animLvl val="lvl"/>
          <dgm:resizeHandles val="exact"/>
        </dgm:presLayoutVars>
      </dgm:prSet>
      <dgm:spPr/>
      <dgm:t>
        <a:bodyPr/>
        <a:lstStyle/>
        <a:p>
          <a:endParaRPr lang="en-US"/>
        </a:p>
      </dgm:t>
    </dgm:pt>
    <dgm:pt modelId="{78A126F9-7B1D-4DBC-BDF3-670D76C87A9D}" type="pres">
      <dgm:prSet presAssocID="{92D92F85-F047-441B-9CDA-F16FD67D88B0}" presName="dummyMaxCanvas" presStyleCnt="0"/>
      <dgm:spPr/>
    </dgm:pt>
    <dgm:pt modelId="{ED90D304-3314-4A4C-8BD5-820DDF6AFAC6}" type="pres">
      <dgm:prSet presAssocID="{92D92F85-F047-441B-9CDA-F16FD67D88B0}" presName="parentComposite" presStyleCnt="0"/>
      <dgm:spPr/>
    </dgm:pt>
    <dgm:pt modelId="{920F1CEA-27DE-4510-AA6E-AEFA31BC9B61}" type="pres">
      <dgm:prSet presAssocID="{92D92F85-F047-441B-9CDA-F16FD67D88B0}" presName="parent1" presStyleLbl="alignAccFollowNode1" presStyleIdx="0" presStyleCnt="4">
        <dgm:presLayoutVars>
          <dgm:chMax val="4"/>
        </dgm:presLayoutVars>
      </dgm:prSet>
      <dgm:spPr/>
      <dgm:t>
        <a:bodyPr/>
        <a:lstStyle/>
        <a:p>
          <a:endParaRPr lang="en-US"/>
        </a:p>
      </dgm:t>
    </dgm:pt>
    <dgm:pt modelId="{1D8DC2D3-FB5A-4C3F-B797-2F1FD6918D5D}" type="pres">
      <dgm:prSet presAssocID="{92D92F85-F047-441B-9CDA-F16FD67D88B0}" presName="parent2" presStyleLbl="alignAccFollowNode1" presStyleIdx="1" presStyleCnt="4">
        <dgm:presLayoutVars>
          <dgm:chMax val="4"/>
        </dgm:presLayoutVars>
      </dgm:prSet>
      <dgm:spPr/>
      <dgm:t>
        <a:bodyPr/>
        <a:lstStyle/>
        <a:p>
          <a:endParaRPr lang="en-US"/>
        </a:p>
      </dgm:t>
    </dgm:pt>
    <dgm:pt modelId="{1F6DEFB3-E802-4F17-8EA3-29673EFA86F2}" type="pres">
      <dgm:prSet presAssocID="{92D92F85-F047-441B-9CDA-F16FD67D88B0}" presName="childrenComposite" presStyleCnt="0"/>
      <dgm:spPr/>
    </dgm:pt>
    <dgm:pt modelId="{964A1B1E-4AA9-45ED-961C-E5191BCF98AB}" type="pres">
      <dgm:prSet presAssocID="{92D92F85-F047-441B-9CDA-F16FD67D88B0}" presName="dummyMaxCanvas_ChildArea" presStyleCnt="0"/>
      <dgm:spPr/>
    </dgm:pt>
    <dgm:pt modelId="{AF842BA2-97E4-4CC1-9F99-A84D769C65DD}" type="pres">
      <dgm:prSet presAssocID="{92D92F85-F047-441B-9CDA-F16FD67D88B0}" presName="fulcrum" presStyleLbl="alignAccFollowNode1" presStyleIdx="2" presStyleCnt="4"/>
      <dgm:spPr/>
    </dgm:pt>
    <dgm:pt modelId="{C6B83F29-8B58-4C4B-BE15-139D19F11493}" type="pres">
      <dgm:prSet presAssocID="{92D92F85-F047-441B-9CDA-F16FD67D88B0}" presName="balance_22" presStyleLbl="alignAccFollowNode1" presStyleIdx="3" presStyleCnt="4">
        <dgm:presLayoutVars>
          <dgm:bulletEnabled val="1"/>
        </dgm:presLayoutVars>
      </dgm:prSet>
      <dgm:spPr/>
    </dgm:pt>
    <dgm:pt modelId="{98964707-3D72-4FC2-B6B2-5CC99B8ACA22}" type="pres">
      <dgm:prSet presAssocID="{92D92F85-F047-441B-9CDA-F16FD67D88B0}" presName="right_22_1" presStyleLbl="node1" presStyleIdx="0" presStyleCnt="4">
        <dgm:presLayoutVars>
          <dgm:bulletEnabled val="1"/>
        </dgm:presLayoutVars>
      </dgm:prSet>
      <dgm:spPr/>
      <dgm:t>
        <a:bodyPr/>
        <a:lstStyle/>
        <a:p>
          <a:endParaRPr lang="en-US"/>
        </a:p>
      </dgm:t>
    </dgm:pt>
    <dgm:pt modelId="{20EDB2D3-6B22-4569-A635-95093CCDABAE}" type="pres">
      <dgm:prSet presAssocID="{92D92F85-F047-441B-9CDA-F16FD67D88B0}" presName="right_22_2" presStyleLbl="node1" presStyleIdx="1" presStyleCnt="4">
        <dgm:presLayoutVars>
          <dgm:bulletEnabled val="1"/>
        </dgm:presLayoutVars>
      </dgm:prSet>
      <dgm:spPr/>
      <dgm:t>
        <a:bodyPr/>
        <a:lstStyle/>
        <a:p>
          <a:endParaRPr lang="en-US"/>
        </a:p>
      </dgm:t>
    </dgm:pt>
    <dgm:pt modelId="{BD4683D7-6102-4906-AFB6-1E355101CC77}" type="pres">
      <dgm:prSet presAssocID="{92D92F85-F047-441B-9CDA-F16FD67D88B0}" presName="left_22_1" presStyleLbl="node1" presStyleIdx="2" presStyleCnt="4">
        <dgm:presLayoutVars>
          <dgm:bulletEnabled val="1"/>
        </dgm:presLayoutVars>
      </dgm:prSet>
      <dgm:spPr/>
      <dgm:t>
        <a:bodyPr/>
        <a:lstStyle/>
        <a:p>
          <a:endParaRPr lang="en-US"/>
        </a:p>
      </dgm:t>
    </dgm:pt>
    <dgm:pt modelId="{483BAA87-0B38-4B35-B979-08A65CF97267}" type="pres">
      <dgm:prSet presAssocID="{92D92F85-F047-441B-9CDA-F16FD67D88B0}" presName="left_22_2" presStyleLbl="node1" presStyleIdx="3" presStyleCnt="4">
        <dgm:presLayoutVars>
          <dgm:bulletEnabled val="1"/>
        </dgm:presLayoutVars>
      </dgm:prSet>
      <dgm:spPr/>
      <dgm:t>
        <a:bodyPr/>
        <a:lstStyle/>
        <a:p>
          <a:endParaRPr lang="en-US"/>
        </a:p>
      </dgm:t>
    </dgm:pt>
  </dgm:ptLst>
  <dgm:cxnLst>
    <dgm:cxn modelId="{8163177D-7331-4366-B449-7099C76795F3}" srcId="{1E4FAE95-B83D-4F7B-AC44-157BB2C91593}" destId="{9EF1509D-E21A-439E-8FF6-EA88AD6953A3}" srcOrd="1" destOrd="0" parTransId="{18F2C5A4-DB19-422D-BD35-355789FE9C00}" sibTransId="{EB787AB7-03F7-46AC-B702-31D4FC5D6466}"/>
    <dgm:cxn modelId="{EF2D59C0-3FD6-4055-A1AF-BB8F3904627A}" type="presOf" srcId="{9EF1509D-E21A-439E-8FF6-EA88AD6953A3}" destId="{483BAA87-0B38-4B35-B979-08A65CF97267}" srcOrd="0" destOrd="0" presId="urn:microsoft.com/office/officeart/2005/8/layout/balance1"/>
    <dgm:cxn modelId="{EB8ED974-2EDC-47F2-9E69-118B99D711F0}" srcId="{1E4FAE95-B83D-4F7B-AC44-157BB2C91593}" destId="{CE16876B-1BAD-47CB-A2CA-453937B5BCB2}" srcOrd="0" destOrd="0" parTransId="{CB9B2206-3D43-49AC-9C03-58A26150F2A8}" sibTransId="{99C57E17-97AC-41B7-99BF-35CBE17EB9DA}"/>
    <dgm:cxn modelId="{A9FCDCBA-446B-4123-9115-BA1669D2BDB2}" type="presOf" srcId="{1E4FAE95-B83D-4F7B-AC44-157BB2C91593}" destId="{920F1CEA-27DE-4510-AA6E-AEFA31BC9B61}" srcOrd="0" destOrd="0" presId="urn:microsoft.com/office/officeart/2005/8/layout/balance1"/>
    <dgm:cxn modelId="{DA7E24F3-2DE7-4D89-B2E1-8DC5A4405144}" srcId="{438D7EC9-4462-4675-9D84-087156A3D95A}" destId="{4E4CFBAC-8E36-45C3-8240-069DEB8B200F}" srcOrd="1" destOrd="0" parTransId="{EAB6B5C3-5679-4EA7-A42C-D245BBDCDBFC}" sibTransId="{701EC01E-44C7-484E-9257-02A0A331CC23}"/>
    <dgm:cxn modelId="{F962DA6F-A90C-49A7-9A04-7AA1004CEAB9}" srcId="{92D92F85-F047-441B-9CDA-F16FD67D88B0}" destId="{438D7EC9-4462-4675-9D84-087156A3D95A}" srcOrd="1" destOrd="0" parTransId="{1F610FC0-103D-41FB-8DDF-CBCF126395C5}" sibTransId="{A251725E-6210-4C22-9AB7-DE996CBB78E7}"/>
    <dgm:cxn modelId="{6ECD59D3-7AA2-4459-9F58-C391DA075FAE}" srcId="{438D7EC9-4462-4675-9D84-087156A3D95A}" destId="{154217CC-A995-4134-991F-0C0DAC7F06EC}" srcOrd="0" destOrd="0" parTransId="{4983F12B-DA2C-424F-B275-8B497E4C8E4E}" sibTransId="{B33A3A26-2459-4EC8-935D-1E88F0DB8634}"/>
    <dgm:cxn modelId="{078C75B8-D8C4-4BCA-B82A-CBCDF3BC16BA}" type="presOf" srcId="{4E4CFBAC-8E36-45C3-8240-069DEB8B200F}" destId="{20EDB2D3-6B22-4569-A635-95093CCDABAE}" srcOrd="0" destOrd="0" presId="urn:microsoft.com/office/officeart/2005/8/layout/balance1"/>
    <dgm:cxn modelId="{6F2D07BD-6572-48B5-B518-87A609DE616E}" type="presOf" srcId="{438D7EC9-4462-4675-9D84-087156A3D95A}" destId="{1D8DC2D3-FB5A-4C3F-B797-2F1FD6918D5D}" srcOrd="0" destOrd="0" presId="urn:microsoft.com/office/officeart/2005/8/layout/balance1"/>
    <dgm:cxn modelId="{4F0F6676-C61A-40E2-93A1-0EADCEEE58AD}" type="presOf" srcId="{154217CC-A995-4134-991F-0C0DAC7F06EC}" destId="{98964707-3D72-4FC2-B6B2-5CC99B8ACA22}" srcOrd="0" destOrd="0" presId="urn:microsoft.com/office/officeart/2005/8/layout/balance1"/>
    <dgm:cxn modelId="{6CD82594-AA00-4F36-B4E7-BCBDDA834B14}" type="presOf" srcId="{92D92F85-F047-441B-9CDA-F16FD67D88B0}" destId="{E5D6AE8A-22B4-4BBD-A37E-9724897CDB83}" srcOrd="0" destOrd="0" presId="urn:microsoft.com/office/officeart/2005/8/layout/balance1"/>
    <dgm:cxn modelId="{5C1DACB9-30B5-48B0-B6AD-DA515A601AF5}" srcId="{92D92F85-F047-441B-9CDA-F16FD67D88B0}" destId="{1E4FAE95-B83D-4F7B-AC44-157BB2C91593}" srcOrd="0" destOrd="0" parTransId="{69B24429-86DA-42D6-AF88-964FD50C7D4C}" sibTransId="{60E8F84B-0669-46AD-8109-57E7798F465B}"/>
    <dgm:cxn modelId="{BD8B6320-76F6-488A-B98B-DA7AEEB123E4}" type="presOf" srcId="{CE16876B-1BAD-47CB-A2CA-453937B5BCB2}" destId="{BD4683D7-6102-4906-AFB6-1E355101CC77}" srcOrd="0" destOrd="0" presId="urn:microsoft.com/office/officeart/2005/8/layout/balance1"/>
    <dgm:cxn modelId="{D4E85382-6EAC-4B15-807A-824B9EE08D00}" type="presParOf" srcId="{E5D6AE8A-22B4-4BBD-A37E-9724897CDB83}" destId="{78A126F9-7B1D-4DBC-BDF3-670D76C87A9D}" srcOrd="0" destOrd="0" presId="urn:microsoft.com/office/officeart/2005/8/layout/balance1"/>
    <dgm:cxn modelId="{D9FCD611-C745-4059-8C27-0ECE1C3211B1}" type="presParOf" srcId="{E5D6AE8A-22B4-4BBD-A37E-9724897CDB83}" destId="{ED90D304-3314-4A4C-8BD5-820DDF6AFAC6}" srcOrd="1" destOrd="0" presId="urn:microsoft.com/office/officeart/2005/8/layout/balance1"/>
    <dgm:cxn modelId="{CD5B6668-DE55-45EA-9F42-605BB654CF70}" type="presParOf" srcId="{ED90D304-3314-4A4C-8BD5-820DDF6AFAC6}" destId="{920F1CEA-27DE-4510-AA6E-AEFA31BC9B61}" srcOrd="0" destOrd="0" presId="urn:microsoft.com/office/officeart/2005/8/layout/balance1"/>
    <dgm:cxn modelId="{55A591C7-5C7A-4DF7-BAC0-6330ED1FEC0D}" type="presParOf" srcId="{ED90D304-3314-4A4C-8BD5-820DDF6AFAC6}" destId="{1D8DC2D3-FB5A-4C3F-B797-2F1FD6918D5D}" srcOrd="1" destOrd="0" presId="urn:microsoft.com/office/officeart/2005/8/layout/balance1"/>
    <dgm:cxn modelId="{F75F16B6-6F4F-45F0-A4AF-E9693FEFBBF9}" type="presParOf" srcId="{E5D6AE8A-22B4-4BBD-A37E-9724897CDB83}" destId="{1F6DEFB3-E802-4F17-8EA3-29673EFA86F2}" srcOrd="2" destOrd="0" presId="urn:microsoft.com/office/officeart/2005/8/layout/balance1"/>
    <dgm:cxn modelId="{E2BB3207-5BEA-4EDD-8122-114FA52A885C}" type="presParOf" srcId="{1F6DEFB3-E802-4F17-8EA3-29673EFA86F2}" destId="{964A1B1E-4AA9-45ED-961C-E5191BCF98AB}" srcOrd="0" destOrd="0" presId="urn:microsoft.com/office/officeart/2005/8/layout/balance1"/>
    <dgm:cxn modelId="{6F18B436-6837-4A1D-9E66-A20C1FF37C8F}" type="presParOf" srcId="{1F6DEFB3-E802-4F17-8EA3-29673EFA86F2}" destId="{AF842BA2-97E4-4CC1-9F99-A84D769C65DD}" srcOrd="1" destOrd="0" presId="urn:microsoft.com/office/officeart/2005/8/layout/balance1"/>
    <dgm:cxn modelId="{409E3641-E4C9-4BCF-A29C-D57CAC3A8DEC}" type="presParOf" srcId="{1F6DEFB3-E802-4F17-8EA3-29673EFA86F2}" destId="{C6B83F29-8B58-4C4B-BE15-139D19F11493}" srcOrd="2" destOrd="0" presId="urn:microsoft.com/office/officeart/2005/8/layout/balance1"/>
    <dgm:cxn modelId="{6AE8FEF2-B39B-40E5-A440-EE8BC593C9E0}" type="presParOf" srcId="{1F6DEFB3-E802-4F17-8EA3-29673EFA86F2}" destId="{98964707-3D72-4FC2-B6B2-5CC99B8ACA22}" srcOrd="3" destOrd="0" presId="urn:microsoft.com/office/officeart/2005/8/layout/balance1"/>
    <dgm:cxn modelId="{ACEFB976-A332-4A05-9BF8-56B7CE620F3B}" type="presParOf" srcId="{1F6DEFB3-E802-4F17-8EA3-29673EFA86F2}" destId="{20EDB2D3-6B22-4569-A635-95093CCDABAE}" srcOrd="4" destOrd="0" presId="urn:microsoft.com/office/officeart/2005/8/layout/balance1"/>
    <dgm:cxn modelId="{021A9271-EF23-4C58-BAF1-1E841A0D5DFE}" type="presParOf" srcId="{1F6DEFB3-E802-4F17-8EA3-29673EFA86F2}" destId="{BD4683D7-6102-4906-AFB6-1E355101CC77}" srcOrd="5" destOrd="0" presId="urn:microsoft.com/office/officeart/2005/8/layout/balance1"/>
    <dgm:cxn modelId="{A57657B2-84DE-4120-A90F-9FFD2F828C79}" type="presParOf" srcId="{1F6DEFB3-E802-4F17-8EA3-29673EFA86F2}" destId="{483BAA87-0B38-4B35-B979-08A65CF97267}" srcOrd="6"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D3FB10-B1EE-4AF8-A67E-7DC691283F5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B7F73B4-71A6-4F62-89E6-5FE263D310C7}">
      <dgm:prSet phldrT="[Text]"/>
      <dgm:spPr/>
      <dgm:t>
        <a:bodyPr/>
        <a:lstStyle/>
        <a:p>
          <a:r>
            <a:rPr lang="en-US" dirty="0" smtClean="0"/>
            <a:t>Distributed database</a:t>
          </a:r>
        </a:p>
        <a:p>
          <a:r>
            <a:rPr lang="en-US" dirty="0" smtClean="0"/>
            <a:t>Peer to Peer</a:t>
          </a:r>
          <a:endParaRPr lang="en-US" dirty="0"/>
        </a:p>
      </dgm:t>
    </dgm:pt>
    <dgm:pt modelId="{10DB3BA6-E875-4E88-8962-58ECB84DEAAC}" type="parTrans" cxnId="{8698ED4C-7B0E-4DED-99E5-89BD11859776}">
      <dgm:prSet/>
      <dgm:spPr/>
      <dgm:t>
        <a:bodyPr/>
        <a:lstStyle/>
        <a:p>
          <a:endParaRPr lang="en-US"/>
        </a:p>
      </dgm:t>
    </dgm:pt>
    <dgm:pt modelId="{63CECCF4-4763-4F64-A2FC-D09D5627EA7A}" type="sibTrans" cxnId="{8698ED4C-7B0E-4DED-99E5-89BD11859776}">
      <dgm:prSet/>
      <dgm:spPr/>
      <dgm:t>
        <a:bodyPr/>
        <a:lstStyle/>
        <a:p>
          <a:endParaRPr lang="en-US"/>
        </a:p>
      </dgm:t>
    </dgm:pt>
    <dgm:pt modelId="{0BE0A158-0378-4191-9EEF-8B71EA367097}">
      <dgm:prSet phldrT="[Text]"/>
      <dgm:spPr/>
      <dgm:t>
        <a:bodyPr/>
        <a:lstStyle/>
        <a:p>
          <a:r>
            <a:rPr lang="en-US" dirty="0" smtClean="0"/>
            <a:t>Transparent &amp; Incorruptible</a:t>
          </a:r>
          <a:endParaRPr lang="en-US" dirty="0"/>
        </a:p>
      </dgm:t>
    </dgm:pt>
    <dgm:pt modelId="{01B5A1E5-1DC6-4F06-9C8B-6578991ED92C}" type="parTrans" cxnId="{9BCDABFB-FB07-451A-B5DD-C35C65EBCD66}">
      <dgm:prSet/>
      <dgm:spPr/>
      <dgm:t>
        <a:bodyPr/>
        <a:lstStyle/>
        <a:p>
          <a:endParaRPr lang="en-US"/>
        </a:p>
      </dgm:t>
    </dgm:pt>
    <dgm:pt modelId="{21742E62-EF4D-4463-83AA-BB3F83B9688D}" type="sibTrans" cxnId="{9BCDABFB-FB07-451A-B5DD-C35C65EBCD66}">
      <dgm:prSet/>
      <dgm:spPr/>
      <dgm:t>
        <a:bodyPr/>
        <a:lstStyle/>
        <a:p>
          <a:endParaRPr lang="en-US"/>
        </a:p>
      </dgm:t>
    </dgm:pt>
    <dgm:pt modelId="{3378DF14-7068-42B7-B923-67275E6EC8AE}">
      <dgm:prSet phldrT="[Text]"/>
      <dgm:spPr/>
      <dgm:t>
        <a:bodyPr/>
        <a:lstStyle/>
        <a:p>
          <a:r>
            <a:rPr lang="en-US" dirty="0" smtClean="0"/>
            <a:t>No single point of failure </a:t>
          </a:r>
        </a:p>
      </dgm:t>
    </dgm:pt>
    <dgm:pt modelId="{041DACCC-FFDF-4856-ACA6-0957519916EC}" type="parTrans" cxnId="{4CDF51EA-14E6-463A-A001-165C1D94D38E}">
      <dgm:prSet/>
      <dgm:spPr/>
      <dgm:t>
        <a:bodyPr/>
        <a:lstStyle/>
        <a:p>
          <a:endParaRPr lang="en-US"/>
        </a:p>
      </dgm:t>
    </dgm:pt>
    <dgm:pt modelId="{B23D784F-6936-4048-AA28-681898207D6C}" type="sibTrans" cxnId="{4CDF51EA-14E6-463A-A001-165C1D94D38E}">
      <dgm:prSet/>
      <dgm:spPr/>
      <dgm:t>
        <a:bodyPr/>
        <a:lstStyle/>
        <a:p>
          <a:endParaRPr lang="en-US"/>
        </a:p>
      </dgm:t>
    </dgm:pt>
    <dgm:pt modelId="{D54EBE3C-23E6-4571-89E7-A6C1C757A6AD}">
      <dgm:prSet phldrT="[Text]"/>
      <dgm:spPr/>
      <dgm:t>
        <a:bodyPr/>
        <a:lstStyle/>
        <a:p>
          <a:r>
            <a:rPr lang="en-US" dirty="0" smtClean="0"/>
            <a:t>Decentralized consensus</a:t>
          </a:r>
        </a:p>
        <a:p>
          <a:r>
            <a:rPr lang="en-US" smtClean="0"/>
            <a:t>(not controlled by any single identity)</a:t>
          </a:r>
          <a:endParaRPr lang="en-US" dirty="0"/>
        </a:p>
      </dgm:t>
    </dgm:pt>
    <dgm:pt modelId="{C1BE58B1-F617-4C2A-8C2B-9D2C6C55EE5C}" type="parTrans" cxnId="{D47B6C84-C525-45AA-830B-ED08D8F36306}">
      <dgm:prSet/>
      <dgm:spPr/>
      <dgm:t>
        <a:bodyPr/>
        <a:lstStyle/>
        <a:p>
          <a:endParaRPr lang="en-US"/>
        </a:p>
      </dgm:t>
    </dgm:pt>
    <dgm:pt modelId="{00E4BA9D-9C64-4D2D-BBFC-8FDDFEDC97A6}" type="sibTrans" cxnId="{D47B6C84-C525-45AA-830B-ED08D8F36306}">
      <dgm:prSet/>
      <dgm:spPr/>
      <dgm:t>
        <a:bodyPr/>
        <a:lstStyle/>
        <a:p>
          <a:endParaRPr lang="en-US"/>
        </a:p>
      </dgm:t>
    </dgm:pt>
    <dgm:pt modelId="{16AFB339-A1D7-41DA-84C5-C90D90C1A064}">
      <dgm:prSet phldrT="[Text]"/>
      <dgm:spPr/>
      <dgm:t>
        <a:bodyPr/>
        <a:lstStyle/>
        <a:p>
          <a:r>
            <a:rPr lang="en-US" dirty="0" smtClean="0"/>
            <a:t>Enhanced security</a:t>
          </a:r>
          <a:endParaRPr lang="en-US" dirty="0"/>
        </a:p>
      </dgm:t>
    </dgm:pt>
    <dgm:pt modelId="{F719ADB7-CDF6-4BED-9F92-B48CA32724C2}" type="parTrans" cxnId="{A9D7BCEB-D1C8-43EA-B3B6-27BCB160B171}">
      <dgm:prSet/>
      <dgm:spPr/>
      <dgm:t>
        <a:bodyPr/>
        <a:lstStyle/>
        <a:p>
          <a:endParaRPr lang="en-US"/>
        </a:p>
      </dgm:t>
    </dgm:pt>
    <dgm:pt modelId="{3CD288F2-9287-4656-98C2-F4D82565A60E}" type="sibTrans" cxnId="{A9D7BCEB-D1C8-43EA-B3B6-27BCB160B171}">
      <dgm:prSet/>
      <dgm:spPr/>
      <dgm:t>
        <a:bodyPr/>
        <a:lstStyle/>
        <a:p>
          <a:endParaRPr lang="en-US"/>
        </a:p>
      </dgm:t>
    </dgm:pt>
    <dgm:pt modelId="{CA384AB4-5F51-41DF-83D3-707130DC4725}" type="pres">
      <dgm:prSet presAssocID="{A1D3FB10-B1EE-4AF8-A67E-7DC691283F55}" presName="diagram" presStyleCnt="0">
        <dgm:presLayoutVars>
          <dgm:dir/>
          <dgm:resizeHandles val="exact"/>
        </dgm:presLayoutVars>
      </dgm:prSet>
      <dgm:spPr/>
      <dgm:t>
        <a:bodyPr/>
        <a:lstStyle/>
        <a:p>
          <a:endParaRPr lang="en-US"/>
        </a:p>
      </dgm:t>
    </dgm:pt>
    <dgm:pt modelId="{60CF439C-49C3-4D7F-8989-D99482B43AC9}" type="pres">
      <dgm:prSet presAssocID="{3B7F73B4-71A6-4F62-89E6-5FE263D310C7}" presName="node" presStyleLbl="node1" presStyleIdx="0" presStyleCnt="5">
        <dgm:presLayoutVars>
          <dgm:bulletEnabled val="1"/>
        </dgm:presLayoutVars>
      </dgm:prSet>
      <dgm:spPr/>
      <dgm:t>
        <a:bodyPr/>
        <a:lstStyle/>
        <a:p>
          <a:endParaRPr lang="en-US"/>
        </a:p>
      </dgm:t>
    </dgm:pt>
    <dgm:pt modelId="{31210659-718B-4505-B116-7183E849BE80}" type="pres">
      <dgm:prSet presAssocID="{63CECCF4-4763-4F64-A2FC-D09D5627EA7A}" presName="sibTrans" presStyleCnt="0"/>
      <dgm:spPr/>
    </dgm:pt>
    <dgm:pt modelId="{82545533-9B94-4C2E-A807-A18423DBE3D5}" type="pres">
      <dgm:prSet presAssocID="{0BE0A158-0378-4191-9EEF-8B71EA367097}" presName="node" presStyleLbl="node1" presStyleIdx="1" presStyleCnt="5">
        <dgm:presLayoutVars>
          <dgm:bulletEnabled val="1"/>
        </dgm:presLayoutVars>
      </dgm:prSet>
      <dgm:spPr/>
      <dgm:t>
        <a:bodyPr/>
        <a:lstStyle/>
        <a:p>
          <a:endParaRPr lang="en-US"/>
        </a:p>
      </dgm:t>
    </dgm:pt>
    <dgm:pt modelId="{C7653508-1A77-47F3-8BF1-533B2D053A1F}" type="pres">
      <dgm:prSet presAssocID="{21742E62-EF4D-4463-83AA-BB3F83B9688D}" presName="sibTrans" presStyleCnt="0"/>
      <dgm:spPr/>
    </dgm:pt>
    <dgm:pt modelId="{AE2DE7E0-762F-47D7-91A0-7CCED276986A}" type="pres">
      <dgm:prSet presAssocID="{3378DF14-7068-42B7-B923-67275E6EC8AE}" presName="node" presStyleLbl="node1" presStyleIdx="2" presStyleCnt="5">
        <dgm:presLayoutVars>
          <dgm:bulletEnabled val="1"/>
        </dgm:presLayoutVars>
      </dgm:prSet>
      <dgm:spPr/>
      <dgm:t>
        <a:bodyPr/>
        <a:lstStyle/>
        <a:p>
          <a:endParaRPr lang="en-US"/>
        </a:p>
      </dgm:t>
    </dgm:pt>
    <dgm:pt modelId="{8E465062-3BF7-4C2E-A535-72AAD97A1C28}" type="pres">
      <dgm:prSet presAssocID="{B23D784F-6936-4048-AA28-681898207D6C}" presName="sibTrans" presStyleCnt="0"/>
      <dgm:spPr/>
    </dgm:pt>
    <dgm:pt modelId="{3B7F0BE5-9660-4827-8817-B85CD986E55B}" type="pres">
      <dgm:prSet presAssocID="{D54EBE3C-23E6-4571-89E7-A6C1C757A6AD}" presName="node" presStyleLbl="node1" presStyleIdx="3" presStyleCnt="5">
        <dgm:presLayoutVars>
          <dgm:bulletEnabled val="1"/>
        </dgm:presLayoutVars>
      </dgm:prSet>
      <dgm:spPr/>
      <dgm:t>
        <a:bodyPr/>
        <a:lstStyle/>
        <a:p>
          <a:endParaRPr lang="en-US"/>
        </a:p>
      </dgm:t>
    </dgm:pt>
    <dgm:pt modelId="{DECF400E-4650-4EE3-A94C-F3F3899506E9}" type="pres">
      <dgm:prSet presAssocID="{00E4BA9D-9C64-4D2D-BBFC-8FDDFEDC97A6}" presName="sibTrans" presStyleCnt="0"/>
      <dgm:spPr/>
    </dgm:pt>
    <dgm:pt modelId="{CCDE65B8-74F1-46FA-90AC-7C7648692ACA}" type="pres">
      <dgm:prSet presAssocID="{16AFB339-A1D7-41DA-84C5-C90D90C1A064}" presName="node" presStyleLbl="node1" presStyleIdx="4" presStyleCnt="5">
        <dgm:presLayoutVars>
          <dgm:bulletEnabled val="1"/>
        </dgm:presLayoutVars>
      </dgm:prSet>
      <dgm:spPr/>
      <dgm:t>
        <a:bodyPr/>
        <a:lstStyle/>
        <a:p>
          <a:endParaRPr lang="en-US"/>
        </a:p>
      </dgm:t>
    </dgm:pt>
  </dgm:ptLst>
  <dgm:cxnLst>
    <dgm:cxn modelId="{D47B6C84-C525-45AA-830B-ED08D8F36306}" srcId="{A1D3FB10-B1EE-4AF8-A67E-7DC691283F55}" destId="{D54EBE3C-23E6-4571-89E7-A6C1C757A6AD}" srcOrd="3" destOrd="0" parTransId="{C1BE58B1-F617-4C2A-8C2B-9D2C6C55EE5C}" sibTransId="{00E4BA9D-9C64-4D2D-BBFC-8FDDFEDC97A6}"/>
    <dgm:cxn modelId="{E33175E1-E01C-4382-BAE3-E69D351B6701}" type="presOf" srcId="{3B7F73B4-71A6-4F62-89E6-5FE263D310C7}" destId="{60CF439C-49C3-4D7F-8989-D99482B43AC9}" srcOrd="0" destOrd="0" presId="urn:microsoft.com/office/officeart/2005/8/layout/default"/>
    <dgm:cxn modelId="{9BCDABFB-FB07-451A-B5DD-C35C65EBCD66}" srcId="{A1D3FB10-B1EE-4AF8-A67E-7DC691283F55}" destId="{0BE0A158-0378-4191-9EEF-8B71EA367097}" srcOrd="1" destOrd="0" parTransId="{01B5A1E5-1DC6-4F06-9C8B-6578991ED92C}" sibTransId="{21742E62-EF4D-4463-83AA-BB3F83B9688D}"/>
    <dgm:cxn modelId="{487EA56B-2D99-42F1-B731-0F1E7F93EDCE}" type="presOf" srcId="{A1D3FB10-B1EE-4AF8-A67E-7DC691283F55}" destId="{CA384AB4-5F51-41DF-83D3-707130DC4725}" srcOrd="0" destOrd="0" presId="urn:microsoft.com/office/officeart/2005/8/layout/default"/>
    <dgm:cxn modelId="{441C7952-DE04-4EFA-B166-7599E58A10C6}" type="presOf" srcId="{0BE0A158-0378-4191-9EEF-8B71EA367097}" destId="{82545533-9B94-4C2E-A807-A18423DBE3D5}" srcOrd="0" destOrd="0" presId="urn:microsoft.com/office/officeart/2005/8/layout/default"/>
    <dgm:cxn modelId="{A9D7BCEB-D1C8-43EA-B3B6-27BCB160B171}" srcId="{A1D3FB10-B1EE-4AF8-A67E-7DC691283F55}" destId="{16AFB339-A1D7-41DA-84C5-C90D90C1A064}" srcOrd="4" destOrd="0" parTransId="{F719ADB7-CDF6-4BED-9F92-B48CA32724C2}" sibTransId="{3CD288F2-9287-4656-98C2-F4D82565A60E}"/>
    <dgm:cxn modelId="{4CDF51EA-14E6-463A-A001-165C1D94D38E}" srcId="{A1D3FB10-B1EE-4AF8-A67E-7DC691283F55}" destId="{3378DF14-7068-42B7-B923-67275E6EC8AE}" srcOrd="2" destOrd="0" parTransId="{041DACCC-FFDF-4856-ACA6-0957519916EC}" sibTransId="{B23D784F-6936-4048-AA28-681898207D6C}"/>
    <dgm:cxn modelId="{0ECB52A7-BA04-4434-9FA7-F5F98EE657FB}" type="presOf" srcId="{D54EBE3C-23E6-4571-89E7-A6C1C757A6AD}" destId="{3B7F0BE5-9660-4827-8817-B85CD986E55B}" srcOrd="0" destOrd="0" presId="urn:microsoft.com/office/officeart/2005/8/layout/default"/>
    <dgm:cxn modelId="{528B786B-70C3-48D9-AB75-CC440DFCF50D}" type="presOf" srcId="{3378DF14-7068-42B7-B923-67275E6EC8AE}" destId="{AE2DE7E0-762F-47D7-91A0-7CCED276986A}" srcOrd="0" destOrd="0" presId="urn:microsoft.com/office/officeart/2005/8/layout/default"/>
    <dgm:cxn modelId="{20E1557A-467F-4351-A788-A467CEF3C8ED}" type="presOf" srcId="{16AFB339-A1D7-41DA-84C5-C90D90C1A064}" destId="{CCDE65B8-74F1-46FA-90AC-7C7648692ACA}" srcOrd="0" destOrd="0" presId="urn:microsoft.com/office/officeart/2005/8/layout/default"/>
    <dgm:cxn modelId="{8698ED4C-7B0E-4DED-99E5-89BD11859776}" srcId="{A1D3FB10-B1EE-4AF8-A67E-7DC691283F55}" destId="{3B7F73B4-71A6-4F62-89E6-5FE263D310C7}" srcOrd="0" destOrd="0" parTransId="{10DB3BA6-E875-4E88-8962-58ECB84DEAAC}" sibTransId="{63CECCF4-4763-4F64-A2FC-D09D5627EA7A}"/>
    <dgm:cxn modelId="{8D166C9C-8612-4280-8DE8-180A58B1633A}" type="presParOf" srcId="{CA384AB4-5F51-41DF-83D3-707130DC4725}" destId="{60CF439C-49C3-4D7F-8989-D99482B43AC9}" srcOrd="0" destOrd="0" presId="urn:microsoft.com/office/officeart/2005/8/layout/default"/>
    <dgm:cxn modelId="{8315E580-C558-486E-9875-C1AF174888A5}" type="presParOf" srcId="{CA384AB4-5F51-41DF-83D3-707130DC4725}" destId="{31210659-718B-4505-B116-7183E849BE80}" srcOrd="1" destOrd="0" presId="urn:microsoft.com/office/officeart/2005/8/layout/default"/>
    <dgm:cxn modelId="{D4115A76-E951-4FB6-99D2-23C95E6DBA3A}" type="presParOf" srcId="{CA384AB4-5F51-41DF-83D3-707130DC4725}" destId="{82545533-9B94-4C2E-A807-A18423DBE3D5}" srcOrd="2" destOrd="0" presId="urn:microsoft.com/office/officeart/2005/8/layout/default"/>
    <dgm:cxn modelId="{0709429E-9263-440C-BC41-7D4F14DC4DB7}" type="presParOf" srcId="{CA384AB4-5F51-41DF-83D3-707130DC4725}" destId="{C7653508-1A77-47F3-8BF1-533B2D053A1F}" srcOrd="3" destOrd="0" presId="urn:microsoft.com/office/officeart/2005/8/layout/default"/>
    <dgm:cxn modelId="{389ECF53-176F-43FC-A2AC-AACD3667EEA4}" type="presParOf" srcId="{CA384AB4-5F51-41DF-83D3-707130DC4725}" destId="{AE2DE7E0-762F-47D7-91A0-7CCED276986A}" srcOrd="4" destOrd="0" presId="urn:microsoft.com/office/officeart/2005/8/layout/default"/>
    <dgm:cxn modelId="{962A1823-CE45-4324-9296-58B0B131F21E}" type="presParOf" srcId="{CA384AB4-5F51-41DF-83D3-707130DC4725}" destId="{8E465062-3BF7-4C2E-A535-72AAD97A1C28}" srcOrd="5" destOrd="0" presId="urn:microsoft.com/office/officeart/2005/8/layout/default"/>
    <dgm:cxn modelId="{C9808DCB-9ADC-4DB6-999E-214AE4633B0A}" type="presParOf" srcId="{CA384AB4-5F51-41DF-83D3-707130DC4725}" destId="{3B7F0BE5-9660-4827-8817-B85CD986E55B}" srcOrd="6" destOrd="0" presId="urn:microsoft.com/office/officeart/2005/8/layout/default"/>
    <dgm:cxn modelId="{25DFBF3E-88B1-450B-A4F5-A247301DA1EE}" type="presParOf" srcId="{CA384AB4-5F51-41DF-83D3-707130DC4725}" destId="{DECF400E-4650-4EE3-A94C-F3F3899506E9}" srcOrd="7" destOrd="0" presId="urn:microsoft.com/office/officeart/2005/8/layout/default"/>
    <dgm:cxn modelId="{34849608-20BA-489C-9F8C-6E1206391CBF}" type="presParOf" srcId="{CA384AB4-5F51-41DF-83D3-707130DC4725}" destId="{CCDE65B8-74F1-46FA-90AC-7C7648692AC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F1CEA-27DE-4510-AA6E-AEFA31BC9B61}">
      <dsp:nvSpPr>
        <dsp:cNvPr id="0" name=""/>
        <dsp:cNvSpPr/>
      </dsp:nvSpPr>
      <dsp:spPr>
        <a:xfrm>
          <a:off x="1295007" y="0"/>
          <a:ext cx="1629396" cy="905220"/>
        </a:xfrm>
        <a:prstGeom prst="roundRect">
          <a:avLst>
            <a:gd name="adj" fmla="val 10000"/>
          </a:avLst>
        </a:prstGeom>
        <a:solidFill>
          <a:schemeClr val="accent5">
            <a:tint val="40000"/>
            <a:alpha val="90000"/>
            <a:hueOff val="0"/>
            <a:satOff val="0"/>
            <a:lumOff val="0"/>
            <a:alphaOff val="0"/>
          </a:schemeClr>
        </a:solidFill>
        <a:ln w="1397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Master-Slave</a:t>
          </a:r>
          <a:endParaRPr lang="en-US" sz="2400" kern="1200" dirty="0"/>
        </a:p>
      </dsp:txBody>
      <dsp:txXfrm>
        <a:off x="1321520" y="26513"/>
        <a:ext cx="1576370" cy="852194"/>
      </dsp:txXfrm>
    </dsp:sp>
    <dsp:sp modelId="{1D8DC2D3-FB5A-4C3F-B797-2F1FD6918D5D}">
      <dsp:nvSpPr>
        <dsp:cNvPr id="0" name=""/>
        <dsp:cNvSpPr/>
      </dsp:nvSpPr>
      <dsp:spPr>
        <a:xfrm>
          <a:off x="3648580" y="0"/>
          <a:ext cx="1629396" cy="905220"/>
        </a:xfrm>
        <a:prstGeom prst="roundRect">
          <a:avLst>
            <a:gd name="adj" fmla="val 10000"/>
          </a:avLst>
        </a:prstGeom>
        <a:solidFill>
          <a:schemeClr val="accent5">
            <a:tint val="40000"/>
            <a:alpha val="90000"/>
            <a:hueOff val="-6475096"/>
            <a:satOff val="1642"/>
            <a:lumOff val="208"/>
            <a:alphaOff val="0"/>
          </a:schemeClr>
        </a:solidFill>
        <a:ln w="13970" cap="flat" cmpd="sng" algn="ctr">
          <a:solidFill>
            <a:schemeClr val="accent5">
              <a:tint val="40000"/>
              <a:alpha val="90000"/>
              <a:hueOff val="-6475096"/>
              <a:satOff val="1642"/>
              <a:lumOff val="2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Peer to Peer</a:t>
          </a:r>
          <a:endParaRPr lang="en-US" sz="2400" kern="1200" dirty="0"/>
        </a:p>
      </dsp:txBody>
      <dsp:txXfrm>
        <a:off x="3675093" y="26513"/>
        <a:ext cx="1576370" cy="852194"/>
      </dsp:txXfrm>
    </dsp:sp>
    <dsp:sp modelId="{AF842BA2-97E4-4CC1-9F99-A84D769C65DD}">
      <dsp:nvSpPr>
        <dsp:cNvPr id="0" name=""/>
        <dsp:cNvSpPr/>
      </dsp:nvSpPr>
      <dsp:spPr>
        <a:xfrm>
          <a:off x="2947034" y="3847186"/>
          <a:ext cx="678915" cy="678915"/>
        </a:xfrm>
        <a:prstGeom prst="triangle">
          <a:avLst/>
        </a:prstGeom>
        <a:solidFill>
          <a:schemeClr val="accent5">
            <a:tint val="40000"/>
            <a:alpha val="90000"/>
            <a:hueOff val="-12950192"/>
            <a:satOff val="3283"/>
            <a:lumOff val="417"/>
            <a:alphaOff val="0"/>
          </a:schemeClr>
        </a:solidFill>
        <a:ln w="13970" cap="flat" cmpd="sng" algn="ctr">
          <a:solidFill>
            <a:schemeClr val="accent5">
              <a:tint val="40000"/>
              <a:alpha val="90000"/>
              <a:hueOff val="-12950192"/>
              <a:satOff val="3283"/>
              <a:lumOff val="417"/>
              <a:alphaOff val="0"/>
            </a:schemeClr>
          </a:solidFill>
          <a:prstDash val="solid"/>
        </a:ln>
        <a:effectLst/>
      </dsp:spPr>
      <dsp:style>
        <a:lnRef idx="2">
          <a:scrgbClr r="0" g="0" b="0"/>
        </a:lnRef>
        <a:fillRef idx="1">
          <a:scrgbClr r="0" g="0" b="0"/>
        </a:fillRef>
        <a:effectRef idx="0">
          <a:scrgbClr r="0" g="0" b="0"/>
        </a:effectRef>
        <a:fontRef idx="minor"/>
      </dsp:style>
    </dsp:sp>
    <dsp:sp modelId="{C6B83F29-8B58-4C4B-BE15-139D19F11493}">
      <dsp:nvSpPr>
        <dsp:cNvPr id="0" name=""/>
        <dsp:cNvSpPr/>
      </dsp:nvSpPr>
      <dsp:spPr>
        <a:xfrm>
          <a:off x="1249746" y="3562947"/>
          <a:ext cx="4073491" cy="275187"/>
        </a:xfrm>
        <a:prstGeom prst="rect">
          <a:avLst/>
        </a:prstGeom>
        <a:solidFill>
          <a:schemeClr val="accent5">
            <a:tint val="40000"/>
            <a:alpha val="90000"/>
            <a:hueOff val="-19425287"/>
            <a:satOff val="4925"/>
            <a:lumOff val="625"/>
            <a:alphaOff val="0"/>
          </a:schemeClr>
        </a:solidFill>
        <a:ln w="13970" cap="flat" cmpd="sng" algn="ctr">
          <a:solidFill>
            <a:schemeClr val="accent5">
              <a:tint val="40000"/>
              <a:alpha val="90000"/>
              <a:hueOff val="-19425287"/>
              <a:satOff val="4925"/>
              <a:lumOff val="625"/>
              <a:alphaOff val="0"/>
            </a:schemeClr>
          </a:solidFill>
          <a:prstDash val="solid"/>
        </a:ln>
        <a:effectLst/>
      </dsp:spPr>
      <dsp:style>
        <a:lnRef idx="2">
          <a:scrgbClr r="0" g="0" b="0"/>
        </a:lnRef>
        <a:fillRef idx="1">
          <a:scrgbClr r="0" g="0" b="0"/>
        </a:fillRef>
        <a:effectRef idx="0">
          <a:scrgbClr r="0" g="0" b="0"/>
        </a:effectRef>
        <a:fontRef idx="minor"/>
      </dsp:style>
    </dsp:sp>
    <dsp:sp modelId="{98964707-3D72-4FC2-B6B2-5CC99B8ACA22}">
      <dsp:nvSpPr>
        <dsp:cNvPr id="0" name=""/>
        <dsp:cNvSpPr/>
      </dsp:nvSpPr>
      <dsp:spPr>
        <a:xfrm>
          <a:off x="3648580" y="2371677"/>
          <a:ext cx="1629396" cy="1158682"/>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Updates propagate to replicas</a:t>
          </a:r>
          <a:endParaRPr lang="en-US" sz="2000" kern="1200" dirty="0"/>
        </a:p>
      </dsp:txBody>
      <dsp:txXfrm>
        <a:off x="3705142" y="2428239"/>
        <a:ext cx="1516272" cy="1045558"/>
      </dsp:txXfrm>
    </dsp:sp>
    <dsp:sp modelId="{20EDB2D3-6B22-4569-A635-95093CCDABAE}">
      <dsp:nvSpPr>
        <dsp:cNvPr id="0" name=""/>
        <dsp:cNvSpPr/>
      </dsp:nvSpPr>
      <dsp:spPr>
        <a:xfrm>
          <a:off x="3648580" y="1158682"/>
          <a:ext cx="1629396" cy="1158682"/>
        </a:xfrm>
        <a:prstGeom prst="roundRect">
          <a:avLst/>
        </a:prstGeom>
        <a:solidFill>
          <a:schemeClr val="accent5">
            <a:hueOff val="-6356385"/>
            <a:satOff val="1676"/>
            <a:lumOff val="85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Masterless: all copies equal</a:t>
          </a:r>
          <a:endParaRPr lang="en-US" sz="2000" kern="1200" dirty="0"/>
        </a:p>
      </dsp:txBody>
      <dsp:txXfrm>
        <a:off x="3705142" y="1215244"/>
        <a:ext cx="1516272" cy="1045558"/>
      </dsp:txXfrm>
    </dsp:sp>
    <dsp:sp modelId="{BD4683D7-6102-4906-AFB6-1E355101CC77}">
      <dsp:nvSpPr>
        <dsp:cNvPr id="0" name=""/>
        <dsp:cNvSpPr/>
      </dsp:nvSpPr>
      <dsp:spPr>
        <a:xfrm>
          <a:off x="1295007" y="2371677"/>
          <a:ext cx="1629396" cy="1158682"/>
        </a:xfrm>
        <a:prstGeom prst="roundRect">
          <a:avLst/>
        </a:prstGeom>
        <a:solidFill>
          <a:schemeClr val="accent5">
            <a:hueOff val="-12712771"/>
            <a:satOff val="3353"/>
            <a:lumOff val="169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Single point of failure</a:t>
          </a:r>
          <a:endParaRPr lang="en-US" sz="2000" kern="1200" dirty="0"/>
        </a:p>
      </dsp:txBody>
      <dsp:txXfrm>
        <a:off x="1351569" y="2428239"/>
        <a:ext cx="1516272" cy="1045558"/>
      </dsp:txXfrm>
    </dsp:sp>
    <dsp:sp modelId="{483BAA87-0B38-4B35-B979-08A65CF97267}">
      <dsp:nvSpPr>
        <dsp:cNvPr id="0" name=""/>
        <dsp:cNvSpPr/>
      </dsp:nvSpPr>
      <dsp:spPr>
        <a:xfrm>
          <a:off x="1295007" y="1158682"/>
          <a:ext cx="1629396" cy="1158682"/>
        </a:xfrm>
        <a:prstGeom prst="round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Single copy of data</a:t>
          </a:r>
          <a:endParaRPr lang="en-US" sz="2000" kern="1200" dirty="0"/>
        </a:p>
      </dsp:txBody>
      <dsp:txXfrm>
        <a:off x="1351569" y="1215244"/>
        <a:ext cx="1516272" cy="1045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F439C-49C3-4D7F-8989-D99482B43AC9}">
      <dsp:nvSpPr>
        <dsp:cNvPr id="0" name=""/>
        <dsp:cNvSpPr/>
      </dsp:nvSpPr>
      <dsp:spPr>
        <a:xfrm>
          <a:off x="0" y="429865"/>
          <a:ext cx="2685851" cy="1611510"/>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Distributed database</a:t>
          </a:r>
        </a:p>
        <a:p>
          <a:pPr lvl="0" algn="ctr" defTabSz="977900">
            <a:lnSpc>
              <a:spcPct val="90000"/>
            </a:lnSpc>
            <a:spcBef>
              <a:spcPct val="0"/>
            </a:spcBef>
            <a:spcAft>
              <a:spcPct val="35000"/>
            </a:spcAft>
          </a:pPr>
          <a:r>
            <a:rPr lang="en-US" sz="2200" kern="1200" dirty="0" smtClean="0"/>
            <a:t>Peer to Peer</a:t>
          </a:r>
          <a:endParaRPr lang="en-US" sz="2200" kern="1200" dirty="0"/>
        </a:p>
      </dsp:txBody>
      <dsp:txXfrm>
        <a:off x="0" y="429865"/>
        <a:ext cx="2685851" cy="1611510"/>
      </dsp:txXfrm>
    </dsp:sp>
    <dsp:sp modelId="{82545533-9B94-4C2E-A807-A18423DBE3D5}">
      <dsp:nvSpPr>
        <dsp:cNvPr id="0" name=""/>
        <dsp:cNvSpPr/>
      </dsp:nvSpPr>
      <dsp:spPr>
        <a:xfrm>
          <a:off x="2954436" y="429865"/>
          <a:ext cx="2685851" cy="1611510"/>
        </a:xfrm>
        <a:prstGeom prst="rect">
          <a:avLst/>
        </a:prstGeom>
        <a:solidFill>
          <a:schemeClr val="accent5">
            <a:hueOff val="-4767289"/>
            <a:satOff val="1257"/>
            <a:lumOff val="63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Transparent &amp; Incorruptible</a:t>
          </a:r>
          <a:endParaRPr lang="en-US" sz="2200" kern="1200" dirty="0"/>
        </a:p>
      </dsp:txBody>
      <dsp:txXfrm>
        <a:off x="2954436" y="429865"/>
        <a:ext cx="2685851" cy="1611510"/>
      </dsp:txXfrm>
    </dsp:sp>
    <dsp:sp modelId="{AE2DE7E0-762F-47D7-91A0-7CCED276986A}">
      <dsp:nvSpPr>
        <dsp:cNvPr id="0" name=""/>
        <dsp:cNvSpPr/>
      </dsp:nvSpPr>
      <dsp:spPr>
        <a:xfrm>
          <a:off x="5908873" y="429865"/>
          <a:ext cx="2685851" cy="1611510"/>
        </a:xfrm>
        <a:prstGeom prst="rect">
          <a:avLst/>
        </a:prstGeom>
        <a:solidFill>
          <a:schemeClr val="accent5">
            <a:hueOff val="-9534578"/>
            <a:satOff val="2515"/>
            <a:lumOff val="127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No single point of failure </a:t>
          </a:r>
        </a:p>
      </dsp:txBody>
      <dsp:txXfrm>
        <a:off x="5908873" y="429865"/>
        <a:ext cx="2685851" cy="1611510"/>
      </dsp:txXfrm>
    </dsp:sp>
    <dsp:sp modelId="{3B7F0BE5-9660-4827-8817-B85CD986E55B}">
      <dsp:nvSpPr>
        <dsp:cNvPr id="0" name=""/>
        <dsp:cNvSpPr/>
      </dsp:nvSpPr>
      <dsp:spPr>
        <a:xfrm>
          <a:off x="1477218" y="2309961"/>
          <a:ext cx="2685851" cy="1611510"/>
        </a:xfrm>
        <a:prstGeom prst="rect">
          <a:avLst/>
        </a:prstGeom>
        <a:solidFill>
          <a:schemeClr val="accent5">
            <a:hueOff val="-14301867"/>
            <a:satOff val="3772"/>
            <a:lumOff val="1912"/>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Decentralized consensus</a:t>
          </a:r>
        </a:p>
        <a:p>
          <a:pPr lvl="0" algn="ctr" defTabSz="977900">
            <a:lnSpc>
              <a:spcPct val="90000"/>
            </a:lnSpc>
            <a:spcBef>
              <a:spcPct val="0"/>
            </a:spcBef>
            <a:spcAft>
              <a:spcPct val="35000"/>
            </a:spcAft>
          </a:pPr>
          <a:r>
            <a:rPr lang="en-US" sz="2200" kern="1200" smtClean="0"/>
            <a:t>(not controlled by any single identity)</a:t>
          </a:r>
          <a:endParaRPr lang="en-US" sz="2200" kern="1200" dirty="0"/>
        </a:p>
      </dsp:txBody>
      <dsp:txXfrm>
        <a:off x="1477218" y="2309961"/>
        <a:ext cx="2685851" cy="1611510"/>
      </dsp:txXfrm>
    </dsp:sp>
    <dsp:sp modelId="{CCDE65B8-74F1-46FA-90AC-7C7648692ACA}">
      <dsp:nvSpPr>
        <dsp:cNvPr id="0" name=""/>
        <dsp:cNvSpPr/>
      </dsp:nvSpPr>
      <dsp:spPr>
        <a:xfrm>
          <a:off x="4431655" y="2309961"/>
          <a:ext cx="2685851" cy="1611510"/>
        </a:xfrm>
        <a:prstGeom prst="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Enhanced security</a:t>
          </a:r>
          <a:endParaRPr lang="en-US" sz="2200" kern="1200" dirty="0"/>
        </a:p>
      </dsp:txBody>
      <dsp:txXfrm>
        <a:off x="4431655" y="2309961"/>
        <a:ext cx="2685851" cy="1611510"/>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8F09B-44CF-423A-802C-82491C0D83F2}" type="datetimeFigureOut">
              <a:rPr lang="en-US" smtClean="0"/>
              <a:t>12/10/2016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C71BC-50C3-43D2-8885-28C91E7E4DB0}" type="slidenum">
              <a:rPr lang="en-US" smtClean="0"/>
              <a:t>‹#›</a:t>
            </a:fld>
            <a:endParaRPr lang="en-US"/>
          </a:p>
        </p:txBody>
      </p:sp>
    </p:spTree>
    <p:extLst>
      <p:ext uri="{BB962C8B-B14F-4D97-AF65-F5344CB8AC3E}">
        <p14:creationId xmlns:p14="http://schemas.microsoft.com/office/powerpoint/2010/main" val="2891904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EC71BC-50C3-43D2-8885-28C91E7E4DB0}" type="slidenum">
              <a:rPr lang="en-US" smtClean="0"/>
              <a:t>12</a:t>
            </a:fld>
            <a:endParaRPr lang="en-US"/>
          </a:p>
        </p:txBody>
      </p:sp>
    </p:spTree>
    <p:extLst>
      <p:ext uri="{BB962C8B-B14F-4D97-AF65-F5344CB8AC3E}">
        <p14:creationId xmlns:p14="http://schemas.microsoft.com/office/powerpoint/2010/main" val="7185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17AC606-863D-4346-A462-FAA7BDFFC6FE}" type="datetimeFigureOut">
              <a:rPr lang="en-US" smtClean="0"/>
              <a:t>12/10/2016</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3E2A854-B0DA-4557-88A3-9BD46C409CD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12305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308185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889233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42746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7AC606-863D-4346-A462-FAA7BDFFC6FE}"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066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7AC606-863D-4346-A462-FAA7BDFFC6FE}" type="datetimeFigureOut">
              <a:rPr lang="en-US" smtClean="0"/>
              <a:t>12/10/2016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23959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7AC606-863D-4346-A462-FAA7BDFFC6FE}" type="datetimeFigureOut">
              <a:rPr lang="en-US" smtClean="0"/>
              <a:t>12/10/2016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68217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7AC606-863D-4346-A462-FAA7BDFFC6FE}" type="datetimeFigureOut">
              <a:rPr lang="en-US" smtClean="0"/>
              <a:t>12/10/2016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90634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AC606-863D-4346-A462-FAA7BDFFC6FE}" type="datetimeFigureOut">
              <a:rPr lang="en-US" smtClean="0"/>
              <a:t>12/10/2016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9021582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AC606-863D-4346-A462-FAA7BDFFC6FE}" type="datetimeFigureOut">
              <a:rPr lang="en-US" smtClean="0"/>
              <a:t>12/10/2016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37064748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AC606-863D-4346-A462-FAA7BDFFC6FE}" type="datetimeFigureOut">
              <a:rPr lang="en-US" smtClean="0"/>
              <a:t>12/10/2016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1187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17AC606-863D-4346-A462-FAA7BDFFC6FE}" type="datetimeFigureOut">
              <a:rPr lang="en-US" smtClean="0"/>
              <a:t>12/10/2016</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3E2A854-B0DA-4557-88A3-9BD46C409CD5}" type="slidenum">
              <a:rPr lang="en-US" smtClean="0"/>
              <a:t>‹#›</a:t>
            </a:fld>
            <a:endParaRPr lang="en-US"/>
          </a:p>
        </p:txBody>
      </p:sp>
    </p:spTree>
    <p:extLst>
      <p:ext uri="{BB962C8B-B14F-4D97-AF65-F5344CB8AC3E}">
        <p14:creationId xmlns:p14="http://schemas.microsoft.com/office/powerpoint/2010/main" val="428024339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Trusted_timestamping" TargetMode="External"/><Relationship Id="rId2" Type="http://schemas.openxmlformats.org/officeDocument/2006/relationships/hyperlink" Target="https://en.wikipedia.org/wiki/Record_(computer_science)" TargetMode="External"/><Relationship Id="rId1" Type="http://schemas.openxmlformats.org/officeDocument/2006/relationships/slideLayout" Target="../slideLayouts/slideLayout2.xml"/><Relationship Id="rId4" Type="http://schemas.openxmlformats.org/officeDocument/2006/relationships/hyperlink" Target="https://en.wikipedia.org/wiki/Blockchain_(database)#cite_note-IPblockchain-6"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blockchain.com/" TargetMode="External"/><Relationship Id="rId2" Type="http://schemas.openxmlformats.org/officeDocument/2006/relationships/hyperlink" Target="https://bitcoin.org/en/" TargetMode="External"/><Relationship Id="rId1" Type="http://schemas.openxmlformats.org/officeDocument/2006/relationships/slideLayout" Target="../slideLayouts/slideLayout2.xml"/><Relationship Id="rId5" Type="http://schemas.openxmlformats.org/officeDocument/2006/relationships/hyperlink" Target="https://www.linkedin.com/pulse/blockchain-non-financial-services-use-cases-paul-forrest" TargetMode="External"/><Relationship Id="rId4" Type="http://schemas.openxmlformats.org/officeDocument/2006/relationships/hyperlink" Target="http://blockgeeks.com/guides/what-is-blockchain-technology-a-step-by-step-guide-than-anyone-can-understand/" TargetMode="External"/></Relationships>
</file>

<file path=ppt/slides/_rels/slide42.xml.rels><?xml version="1.0" encoding="UTF-8" standalone="yes"?>
<Relationships xmlns="http://schemas.openxmlformats.org/package/2006/relationships"><Relationship Id="rId2" Type="http://schemas.openxmlformats.org/officeDocument/2006/relationships/hyperlink" Target="http://scet.berkeley.edu/wp-content/uploads/BlockchainPaper.pd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503" y="2666195"/>
            <a:ext cx="8595360" cy="779646"/>
          </a:xfrm>
        </p:spPr>
        <p:txBody>
          <a:bodyPr>
            <a:normAutofit/>
          </a:bodyPr>
          <a:lstStyle/>
          <a:p>
            <a:pPr marL="0" indent="0" algn="ctr">
              <a:buNone/>
            </a:pPr>
            <a:r>
              <a:rPr lang="en-US" sz="4000" dirty="0" smtClean="0"/>
              <a:t>BLOCKCHAIN</a:t>
            </a:r>
            <a:endParaRPr lang="en-US" sz="4000" dirty="0"/>
          </a:p>
        </p:txBody>
      </p:sp>
      <p:sp>
        <p:nvSpPr>
          <p:cNvPr id="5" name="Content Placeholder 2"/>
          <p:cNvSpPr txBox="1">
            <a:spLocks/>
          </p:cNvSpPr>
          <p:nvPr/>
        </p:nvSpPr>
        <p:spPr>
          <a:xfrm>
            <a:off x="8258475" y="5350042"/>
            <a:ext cx="2761809" cy="779646"/>
          </a:xfrm>
          <a:prstGeom prst="rect">
            <a:avLst/>
          </a:prstGeom>
        </p:spPr>
        <p:txBody>
          <a:bodyPr vert="horz" lIns="91440" tIns="45720" rIns="91440" bIns="45720" rtlCol="0">
            <a:normAutofit fontScale="47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r">
              <a:buFont typeface="Arial" pitchFamily="34" charset="0"/>
              <a:buNone/>
            </a:pPr>
            <a:r>
              <a:rPr lang="en-US" sz="4000" dirty="0" smtClean="0"/>
              <a:t>Nirav Aga</a:t>
            </a:r>
          </a:p>
          <a:p>
            <a:pPr marL="0" indent="0" algn="r">
              <a:buFont typeface="Arial" pitchFamily="34" charset="0"/>
              <a:buNone/>
            </a:pPr>
            <a:r>
              <a:rPr lang="en-US" sz="4000" dirty="0" smtClean="0"/>
              <a:t>Praneeta Jhanwar</a:t>
            </a:r>
          </a:p>
        </p:txBody>
      </p:sp>
    </p:spTree>
    <p:extLst>
      <p:ext uri="{BB962C8B-B14F-4D97-AF65-F5344CB8AC3E}">
        <p14:creationId xmlns:p14="http://schemas.microsoft.com/office/powerpoint/2010/main" val="3331683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Basic Distributed Database Architectures</a:t>
            </a:r>
            <a:endParaRPr lang="en-US" dirty="0"/>
          </a:p>
        </p:txBody>
      </p:sp>
      <p:sp>
        <p:nvSpPr>
          <p:cNvPr id="3" name="Content Placeholder 2"/>
          <p:cNvSpPr>
            <a:spLocks noGrp="1"/>
          </p:cNvSpPr>
          <p:nvPr>
            <p:ph idx="1"/>
          </p:nvPr>
        </p:nvSpPr>
        <p:spPr>
          <a:xfrm>
            <a:off x="1435126" y="3022333"/>
            <a:ext cx="2568983" cy="433137"/>
          </a:xfrm>
        </p:spPr>
        <p:txBody>
          <a:bodyPr>
            <a:normAutofit/>
          </a:bodyPr>
          <a:lstStyle/>
          <a:p>
            <a:pPr marL="0" indent="0">
              <a:buNone/>
            </a:pPr>
            <a:r>
              <a:rPr lang="en-US" sz="2000" b="1" dirty="0" smtClean="0"/>
              <a:t>Design choices!!</a:t>
            </a:r>
            <a:endParaRPr lang="en-US" sz="2000" b="1" dirty="0"/>
          </a:p>
        </p:txBody>
      </p:sp>
      <p:graphicFrame>
        <p:nvGraphicFramePr>
          <p:cNvPr id="4" name="Diagram 3"/>
          <p:cNvGraphicFramePr/>
          <p:nvPr>
            <p:extLst>
              <p:ext uri="{D42A27DB-BD31-4B8C-83A1-F6EECF244321}">
                <p14:modId xmlns:p14="http://schemas.microsoft.com/office/powerpoint/2010/main" val="300082890"/>
              </p:ext>
            </p:extLst>
          </p:nvPr>
        </p:nvGraphicFramePr>
        <p:xfrm>
          <a:off x="4255436" y="1932450"/>
          <a:ext cx="6572985" cy="4526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213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75385"/>
            <a:ext cx="9692640" cy="1325562"/>
          </a:xfrm>
        </p:spPr>
        <p:txBody>
          <a:bodyPr/>
          <a:lstStyle/>
          <a:p>
            <a:r>
              <a:rPr lang="en-US" dirty="0" smtClean="0"/>
              <a:t>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0812038"/>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807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6856128" y="2274316"/>
            <a:ext cx="4377516" cy="3538911"/>
          </a:xfrm>
          <a:prstGeom prst="rect">
            <a:avLst/>
          </a:prstGeom>
        </p:spPr>
      </p:pic>
      <p:sp>
        <p:nvSpPr>
          <p:cNvPr id="2" name="Title 1"/>
          <p:cNvSpPr>
            <a:spLocks noGrp="1"/>
          </p:cNvSpPr>
          <p:nvPr>
            <p:ph type="title"/>
          </p:nvPr>
        </p:nvSpPr>
        <p:spPr>
          <a:xfrm>
            <a:off x="1175247" y="365760"/>
            <a:ext cx="9692640" cy="1325562"/>
          </a:xfrm>
        </p:spPr>
        <p:txBody>
          <a:bodyPr/>
          <a:lstStyle/>
          <a:p>
            <a:pPr lvl="0"/>
            <a:r>
              <a:rPr lang="en-US" dirty="0"/>
              <a:t>Peer to </a:t>
            </a:r>
            <a:r>
              <a:rPr lang="en-US" dirty="0" smtClean="0"/>
              <a:t>Peer Distributed Database</a:t>
            </a:r>
            <a:endParaRPr lang="en-US" dirty="0"/>
          </a:p>
        </p:txBody>
      </p:sp>
      <p:sp>
        <p:nvSpPr>
          <p:cNvPr id="5" name="Rectangle 4"/>
          <p:cNvSpPr/>
          <p:nvPr/>
        </p:nvSpPr>
        <p:spPr>
          <a:xfrm>
            <a:off x="1155031" y="1722952"/>
            <a:ext cx="6140917" cy="4524315"/>
          </a:xfrm>
          <a:prstGeom prst="rect">
            <a:avLst/>
          </a:prstGeom>
        </p:spPr>
        <p:txBody>
          <a:bodyPr wrap="square">
            <a:spAutoFit/>
          </a:bodyPr>
          <a:lstStyle/>
          <a:p>
            <a:pPr marL="285750" indent="-285750">
              <a:buFont typeface="Wingdings" panose="05000000000000000000" pitchFamily="2" charset="2"/>
              <a:buChar char="Ø"/>
            </a:pPr>
            <a:r>
              <a:rPr lang="en-US" spc="10" dirty="0"/>
              <a:t>A network of </a:t>
            </a:r>
            <a:r>
              <a:rPr lang="en-US" spc="10" dirty="0" smtClean="0"/>
              <a:t>computing </a:t>
            </a:r>
            <a:r>
              <a:rPr lang="en-US" spc="10" dirty="0"/>
              <a:t>“</a:t>
            </a:r>
            <a:r>
              <a:rPr lang="en-US" b="1" spc="10" dirty="0"/>
              <a:t>nodes</a:t>
            </a:r>
            <a:r>
              <a:rPr lang="en-US" spc="10" dirty="0"/>
              <a:t>” make up the blockchain</a:t>
            </a:r>
            <a:r>
              <a:rPr lang="en-US" spc="10" dirty="0" smtClean="0"/>
              <a:t>.</a:t>
            </a:r>
            <a:endParaRPr lang="en-US" spc="10" dirty="0"/>
          </a:p>
          <a:p>
            <a:pPr marL="285750" indent="-285750">
              <a:buFont typeface="Wingdings" panose="05000000000000000000" pitchFamily="2" charset="2"/>
              <a:buChar char="Ø"/>
            </a:pPr>
            <a:r>
              <a:rPr lang="en-US" spc="10" dirty="0" smtClean="0"/>
              <a:t>Computer </a:t>
            </a:r>
            <a:r>
              <a:rPr lang="en-US" spc="10" dirty="0"/>
              <a:t>connected to the blockchain network using a client </a:t>
            </a:r>
            <a:r>
              <a:rPr lang="en-US" spc="10" dirty="0" smtClean="0"/>
              <a:t>gets </a:t>
            </a:r>
            <a:r>
              <a:rPr lang="en-US" spc="10" dirty="0"/>
              <a:t>a copy of the blockchain, which gets downloaded automatically upon joining the blockchain network</a:t>
            </a:r>
            <a:r>
              <a:rPr lang="en-US" spc="10" dirty="0" smtClean="0"/>
              <a:t>.</a:t>
            </a:r>
          </a:p>
          <a:p>
            <a:pPr marL="285750" indent="-285750">
              <a:buFont typeface="Wingdings" panose="05000000000000000000" pitchFamily="2" charset="2"/>
              <a:buChar char="Ø"/>
            </a:pPr>
            <a:r>
              <a:rPr lang="en-US" spc="10" dirty="0" smtClean="0"/>
              <a:t>Every </a:t>
            </a:r>
            <a:r>
              <a:rPr lang="en-US" spc="10" dirty="0"/>
              <a:t>node is an “administrator” of the blockchain, and joins the network voluntarily (in this sense, the network is decentralized). </a:t>
            </a:r>
            <a:endParaRPr lang="en-US" spc="10" dirty="0" smtClean="0"/>
          </a:p>
          <a:p>
            <a:pPr marL="285750" indent="-285750">
              <a:buFont typeface="Wingdings" panose="05000000000000000000" pitchFamily="2" charset="2"/>
              <a:buChar char="Ø"/>
            </a:pPr>
            <a:r>
              <a:rPr lang="en-US" spc="10" dirty="0" smtClean="0"/>
              <a:t>Nodes perform the </a:t>
            </a:r>
            <a:r>
              <a:rPr lang="en-US" spc="10" dirty="0"/>
              <a:t>task of validating and relaying </a:t>
            </a:r>
            <a:r>
              <a:rPr lang="en-US" spc="10" dirty="0" smtClean="0"/>
              <a:t>transactions</a:t>
            </a:r>
          </a:p>
          <a:p>
            <a:pPr marL="285750" indent="-285750">
              <a:buFont typeface="Wingdings" panose="05000000000000000000" pitchFamily="2" charset="2"/>
              <a:buChar char="Ø"/>
            </a:pPr>
            <a:r>
              <a:rPr lang="en-US" spc="10" dirty="0" smtClean="0"/>
              <a:t>Incentive for participating? </a:t>
            </a:r>
          </a:p>
          <a:p>
            <a:pPr marL="742950" lvl="1" indent="-285750">
              <a:buFont typeface="Wingdings" panose="05000000000000000000" pitchFamily="2" charset="2"/>
              <a:buChar char="§"/>
            </a:pPr>
            <a:r>
              <a:rPr lang="en-US" spc="10" dirty="0" smtClean="0"/>
              <a:t>the </a:t>
            </a:r>
            <a:r>
              <a:rPr lang="en-US" spc="10" dirty="0"/>
              <a:t>chance of winning </a:t>
            </a:r>
            <a:r>
              <a:rPr lang="en-US" spc="10" dirty="0" smtClean="0"/>
              <a:t>Bitcoins.</a:t>
            </a:r>
          </a:p>
          <a:p>
            <a:pPr marL="742950" lvl="1" indent="-285750">
              <a:buFont typeface="Wingdings" panose="05000000000000000000" pitchFamily="2" charset="2"/>
              <a:buChar char="§"/>
            </a:pPr>
            <a:r>
              <a:rPr lang="en-US" spc="10" dirty="0" smtClean="0"/>
              <a:t>Nodes </a:t>
            </a:r>
            <a:r>
              <a:rPr lang="en-US" spc="10" dirty="0"/>
              <a:t>are said to be “</a:t>
            </a:r>
            <a:r>
              <a:rPr lang="en-US" b="1" spc="10" dirty="0"/>
              <a:t>mining</a:t>
            </a:r>
            <a:r>
              <a:rPr lang="en-US" spc="10" dirty="0"/>
              <a:t>” </a:t>
            </a:r>
            <a:r>
              <a:rPr lang="en-US" spc="10" dirty="0" smtClean="0"/>
              <a:t>Bitcoin. In </a:t>
            </a:r>
            <a:r>
              <a:rPr lang="en-US" spc="10" dirty="0"/>
              <a:t>fact, each one is competing to win Bitcoins by solving computational puzzles</a:t>
            </a:r>
            <a:r>
              <a:rPr lang="en-US" spc="10" dirty="0"/>
              <a:t>.</a:t>
            </a:r>
            <a:endParaRPr lang="en-US" spc="10" dirty="0"/>
          </a:p>
        </p:txBody>
      </p:sp>
    </p:spTree>
    <p:extLst>
      <p:ext uri="{BB962C8B-B14F-4D97-AF65-F5344CB8AC3E}">
        <p14:creationId xmlns:p14="http://schemas.microsoft.com/office/powerpoint/2010/main" val="2801238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Transparent and incorruptible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a:t>
            </a:r>
            <a:r>
              <a:rPr lang="en-US" dirty="0"/>
              <a:t>kind of self-auditing ecosystem of digital value, the network reconciles every transaction that happens in ten minute intervals. </a:t>
            </a:r>
            <a:r>
              <a:rPr lang="en-US" dirty="0" smtClean="0"/>
              <a:t>Two </a:t>
            </a:r>
            <a:r>
              <a:rPr lang="en-US" dirty="0"/>
              <a:t>important properties result from this</a:t>
            </a:r>
            <a:r>
              <a:rPr lang="en-US" dirty="0" smtClean="0"/>
              <a:t>:</a:t>
            </a:r>
          </a:p>
          <a:p>
            <a:pPr marL="0" indent="0">
              <a:buNone/>
            </a:pPr>
            <a:endParaRPr lang="en-US" dirty="0"/>
          </a:p>
          <a:p>
            <a:pPr lvl="1">
              <a:buFont typeface="Wingdings" panose="05000000000000000000" pitchFamily="2" charset="2"/>
              <a:buChar char="Ø"/>
            </a:pPr>
            <a:r>
              <a:rPr lang="en-US" b="1" dirty="0"/>
              <a:t>Transparency</a:t>
            </a:r>
            <a:r>
              <a:rPr lang="en-US" dirty="0"/>
              <a:t/>
            </a:r>
            <a:br>
              <a:rPr lang="en-US" dirty="0"/>
            </a:br>
            <a:r>
              <a:rPr lang="en-US" dirty="0" smtClean="0"/>
              <a:t>Data </a:t>
            </a:r>
            <a:r>
              <a:rPr lang="en-US" dirty="0"/>
              <a:t>is embedded within network as a whole, by definition it is public</a:t>
            </a:r>
            <a:r>
              <a:rPr lang="en-US" dirty="0" smtClean="0"/>
              <a:t>. Everyone knows about everyone else’s transactions.</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It cannot be corrupted</a:t>
            </a:r>
            <a:r>
              <a:rPr lang="en-US" dirty="0"/>
              <a:t/>
            </a:r>
            <a:br>
              <a:rPr lang="en-US" dirty="0"/>
            </a:br>
            <a:r>
              <a:rPr lang="en-US" dirty="0" smtClean="0"/>
              <a:t>Altering </a:t>
            </a:r>
            <a:r>
              <a:rPr lang="en-US" dirty="0"/>
              <a:t>any unit of information on the blockchain would mean using a huge amount of computing power to override the entire network</a:t>
            </a:r>
            <a:r>
              <a:rPr lang="en-US" dirty="0" smtClean="0"/>
              <a:t>. Not impossible, but impractical!</a:t>
            </a:r>
            <a:endParaRPr lang="en-US" dirty="0"/>
          </a:p>
          <a:p>
            <a:endParaRPr lang="en-US" dirty="0"/>
          </a:p>
        </p:txBody>
      </p:sp>
    </p:spTree>
    <p:extLst>
      <p:ext uri="{BB962C8B-B14F-4D97-AF65-F5344CB8AC3E}">
        <p14:creationId xmlns:p14="http://schemas.microsoft.com/office/powerpoint/2010/main" val="1839197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Enhanced security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Deal with anonymous strangers, the system is designed using mathematical functions. And this aspects removes the need for trust.</a:t>
            </a:r>
          </a:p>
          <a:p>
            <a:pPr>
              <a:buFont typeface="Wingdings" panose="05000000000000000000" pitchFamily="2" charset="2"/>
              <a:buChar char="Ø"/>
            </a:pPr>
            <a:r>
              <a:rPr lang="en-US" dirty="0" smtClean="0"/>
              <a:t>Blockchain </a:t>
            </a:r>
            <a:r>
              <a:rPr lang="en-US" dirty="0"/>
              <a:t>security methods use encryption technology.</a:t>
            </a:r>
          </a:p>
          <a:p>
            <a:pPr>
              <a:buFont typeface="Wingdings" panose="05000000000000000000" pitchFamily="2" charset="2"/>
              <a:buChar char="Ø"/>
            </a:pPr>
            <a:r>
              <a:rPr lang="en-US" dirty="0"/>
              <a:t>The basis for this are the so-called public and private “keys”. A “public key” (a long, randomly-generated string of numbers) is a users’ address on the blockchain. Bitcoins sent across the network gets recorded as belonging to that address. The “private key” is like a password that gives its owner access to their Bitcoin or other digital assets. </a:t>
            </a:r>
            <a:endParaRPr lang="en-US" dirty="0" smtClean="0"/>
          </a:p>
          <a:p>
            <a:pPr>
              <a:buFont typeface="Wingdings" panose="05000000000000000000" pitchFamily="2" charset="2"/>
              <a:buChar char="Ø"/>
            </a:pPr>
            <a:r>
              <a:rPr lang="en-US" dirty="0"/>
              <a:t>P</a:t>
            </a:r>
            <a:r>
              <a:rPr lang="en-US" dirty="0" smtClean="0"/>
              <a:t>rotecting </a:t>
            </a:r>
            <a:r>
              <a:rPr lang="en-US" dirty="0"/>
              <a:t>your digital assets will also require safeguarding of your private key by printing it out, creating what’s referred to as a paper wallet.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178355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Decentralized Consensus</a:t>
            </a:r>
            <a:endParaRPr lang="en-US" dirty="0"/>
          </a:p>
        </p:txBody>
      </p:sp>
      <p:pic>
        <p:nvPicPr>
          <p:cNvPr id="4" name="Content Placeholder 3"/>
          <p:cNvPicPr>
            <a:picLocks noGrp="1" noChangeAspect="1"/>
          </p:cNvPicPr>
          <p:nvPr>
            <p:ph idx="1"/>
          </p:nvPr>
        </p:nvPicPr>
        <p:blipFill>
          <a:blip r:embed="rId2"/>
          <a:stretch>
            <a:fillRect/>
          </a:stretch>
        </p:blipFill>
        <p:spPr>
          <a:xfrm>
            <a:off x="6312159" y="2454442"/>
            <a:ext cx="4642353" cy="2406316"/>
          </a:xfrm>
          <a:prstGeom prst="rect">
            <a:avLst/>
          </a:prstGeom>
        </p:spPr>
      </p:pic>
    </p:spTree>
    <p:extLst>
      <p:ext uri="{BB962C8B-B14F-4D97-AF65-F5344CB8AC3E}">
        <p14:creationId xmlns:p14="http://schemas.microsoft.com/office/powerpoint/2010/main" val="4096729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540" y="-1"/>
            <a:ext cx="9711891" cy="685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561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a:t>Motivation</a:t>
            </a:r>
          </a:p>
          <a:p>
            <a:pPr>
              <a:buFont typeface="Wingdings" panose="05000000000000000000" pitchFamily="2" charset="2"/>
              <a:buChar char="Ø"/>
            </a:pPr>
            <a:r>
              <a:rPr lang="en-US" dirty="0"/>
              <a:t>Technical Overview</a:t>
            </a:r>
          </a:p>
          <a:p>
            <a:pPr>
              <a:buFont typeface="Wingdings" panose="05000000000000000000" pitchFamily="2" charset="2"/>
              <a:buChar char="Ø"/>
            </a:pPr>
            <a:r>
              <a:rPr lang="en-US" dirty="0" smtClean="0">
                <a:solidFill>
                  <a:srgbClr val="FF0000"/>
                </a:solidFill>
              </a:rPr>
              <a:t>Detailed Feature Descriptions</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3339893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2000" dirty="0" smtClean="0"/>
              <a:t>How can a random group of strangers manage each other’s financial transactions?</a:t>
            </a:r>
            <a:endParaRPr lang="en-US" sz="2000" dirty="0"/>
          </a:p>
        </p:txBody>
      </p:sp>
    </p:spTree>
    <p:extLst>
      <p:ext uri="{BB962C8B-B14F-4D97-AF65-F5344CB8AC3E}">
        <p14:creationId xmlns:p14="http://schemas.microsoft.com/office/powerpoint/2010/main" val="3352378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endParaRPr lang="en-US" dirty="0" smtClean="0"/>
          </a:p>
          <a:p>
            <a:pPr marL="0" indent="0">
              <a:buNone/>
            </a:pPr>
            <a:endParaRPr lang="en-US" dirty="0"/>
          </a:p>
          <a:p>
            <a:pPr marL="0" indent="0">
              <a:buNone/>
            </a:pPr>
            <a:r>
              <a:rPr lang="en-US" dirty="0" smtClean="0"/>
              <a:t>Every node that receives this information, will update their copy of the ledger and pass along the information!</a:t>
            </a:r>
            <a:endParaRPr lang="en-US" dirty="0"/>
          </a:p>
        </p:txBody>
      </p:sp>
      <p:sp>
        <p:nvSpPr>
          <p:cNvPr id="5" name="TextBox 4"/>
          <p:cNvSpPr txBox="1"/>
          <p:nvPr/>
        </p:nvSpPr>
        <p:spPr>
          <a:xfrm>
            <a:off x="2309098" y="2733574"/>
            <a:ext cx="2762451" cy="369332"/>
          </a:xfrm>
          <a:prstGeom prst="rect">
            <a:avLst/>
          </a:prstGeom>
          <a:noFill/>
          <a:ln w="3175">
            <a:solidFill>
              <a:schemeClr val="tx1"/>
            </a:solidFill>
          </a:ln>
        </p:spPr>
        <p:txBody>
          <a:bodyPr wrap="square" rtlCol="0">
            <a:spAutoFit/>
          </a:bodyPr>
          <a:lstStyle/>
          <a:p>
            <a:r>
              <a:rPr lang="en-US" dirty="0" smtClean="0"/>
              <a:t>Alice </a:t>
            </a:r>
            <a:r>
              <a:rPr lang="en-US" dirty="0" smtClean="0">
                <a:sym typeface="Wingdings" panose="05000000000000000000" pitchFamily="2" charset="2"/>
              </a:rPr>
              <a:t></a:t>
            </a:r>
            <a:r>
              <a:rPr lang="en-US" dirty="0" smtClean="0"/>
              <a:t> Bob      5.0 BTC</a:t>
            </a:r>
            <a:endParaRPr lang="en-US" dirty="0"/>
          </a:p>
        </p:txBody>
      </p:sp>
      <p:sp>
        <p:nvSpPr>
          <p:cNvPr id="6" name="Cloud 5"/>
          <p:cNvSpPr/>
          <p:nvPr/>
        </p:nvSpPr>
        <p:spPr>
          <a:xfrm>
            <a:off x="5351645" y="2435191"/>
            <a:ext cx="4225491" cy="99140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Broadcast transaction to network</a:t>
            </a:r>
            <a:endParaRPr lang="en-US" dirty="0"/>
          </a:p>
        </p:txBody>
      </p:sp>
      <p:sp>
        <p:nvSpPr>
          <p:cNvPr id="7" name="TextBox 6"/>
          <p:cNvSpPr txBox="1"/>
          <p:nvPr/>
        </p:nvSpPr>
        <p:spPr>
          <a:xfrm>
            <a:off x="3282216" y="5544152"/>
            <a:ext cx="4206240" cy="646331"/>
          </a:xfrm>
          <a:prstGeom prst="rect">
            <a:avLst/>
          </a:prstGeom>
          <a:noFill/>
        </p:spPr>
        <p:txBody>
          <a:bodyPr wrap="square" rtlCol="0">
            <a:spAutoFit/>
          </a:bodyPr>
          <a:lstStyle/>
          <a:p>
            <a:pPr algn="ctr"/>
            <a:r>
              <a:rPr lang="en-US" dirty="0" smtClean="0">
                <a:solidFill>
                  <a:srgbClr val="FF0000"/>
                </a:solidFill>
              </a:rPr>
              <a:t>How does authentication take place??</a:t>
            </a:r>
          </a:p>
          <a:p>
            <a:pPr algn="ctr"/>
            <a:r>
              <a:rPr lang="en-US" dirty="0" smtClean="0">
                <a:solidFill>
                  <a:srgbClr val="FF0000"/>
                </a:solidFill>
              </a:rPr>
              <a:t>Alice should be Alice!</a:t>
            </a:r>
            <a:endParaRPr lang="en-US" dirty="0">
              <a:solidFill>
                <a:srgbClr val="FF0000"/>
              </a:solidFill>
            </a:endParaRPr>
          </a:p>
        </p:txBody>
      </p:sp>
    </p:spTree>
    <p:extLst>
      <p:ext uri="{BB962C8B-B14F-4D97-AF65-F5344CB8AC3E}">
        <p14:creationId xmlns:p14="http://schemas.microsoft.com/office/powerpoint/2010/main" val="14638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smtClean="0"/>
              <a:t>Detailed Feature Descriptions</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1478744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a:xfrm>
            <a:off x="838356" y="1828800"/>
            <a:ext cx="5562443" cy="4351337"/>
          </a:xfrm>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smtClean="0"/>
          </a:p>
          <a:p>
            <a:pPr>
              <a:buFont typeface="Wingdings" panose="05000000000000000000" pitchFamily="2" charset="2"/>
              <a:buChar char="Ø"/>
            </a:pPr>
            <a:r>
              <a:rPr lang="en-US" smtClean="0"/>
              <a:t>Need </a:t>
            </a:r>
            <a:r>
              <a:rPr lang="en-US" dirty="0" smtClean="0"/>
              <a:t>password to unlock and send funds</a:t>
            </a:r>
          </a:p>
          <a:p>
            <a:pPr>
              <a:buFont typeface="Wingdings" panose="05000000000000000000" pitchFamily="2" charset="2"/>
              <a:buChar char="Ø"/>
            </a:pPr>
            <a:r>
              <a:rPr lang="en-US" b="1" i="1" dirty="0" smtClean="0">
                <a:solidFill>
                  <a:srgbClr val="0070C0"/>
                </a:solidFill>
              </a:rPr>
              <a:t>“Digital Signatures”</a:t>
            </a:r>
          </a:p>
          <a:p>
            <a:pPr>
              <a:buFont typeface="Wingdings" panose="05000000000000000000" pitchFamily="2" charset="2"/>
              <a:buChar char="Ø"/>
            </a:pPr>
            <a:r>
              <a:rPr lang="en-US" dirty="0" smtClean="0"/>
              <a:t>Digital Signatures created by using sender’s private key and transaction, and thus every transaction has a different signature</a:t>
            </a:r>
          </a:p>
          <a:p>
            <a:pPr>
              <a:buFont typeface="Wingdings" panose="05000000000000000000" pitchFamily="2" charset="2"/>
              <a:buChar char="Ø"/>
            </a:pPr>
            <a:r>
              <a:rPr lang="en-US" dirty="0" smtClean="0"/>
              <a:t>This also prevents any modification of messages in the network. Because, if the message is modified, the digital signature will become invalid.</a:t>
            </a:r>
            <a:endParaRPr lang="en-US" dirty="0"/>
          </a:p>
        </p:txBody>
      </p:sp>
      <p:pic>
        <p:nvPicPr>
          <p:cNvPr id="4" name="Picture 3"/>
          <p:cNvPicPr>
            <a:picLocks noChangeAspect="1"/>
          </p:cNvPicPr>
          <p:nvPr/>
        </p:nvPicPr>
        <p:blipFill>
          <a:blip r:embed="rId2"/>
          <a:stretch>
            <a:fillRect/>
          </a:stretch>
        </p:blipFill>
        <p:spPr>
          <a:xfrm>
            <a:off x="6535552" y="1691322"/>
            <a:ext cx="4101325" cy="4300695"/>
          </a:xfrm>
          <a:prstGeom prst="rect">
            <a:avLst/>
          </a:prstGeom>
        </p:spPr>
      </p:pic>
    </p:spTree>
    <p:extLst>
      <p:ext uri="{BB962C8B-B14F-4D97-AF65-F5344CB8AC3E}">
        <p14:creationId xmlns:p14="http://schemas.microsoft.com/office/powerpoint/2010/main" val="1956023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Signatures</a:t>
            </a:r>
            <a:endParaRPr lang="en-US" dirty="0"/>
          </a:p>
        </p:txBody>
      </p:sp>
      <p:pic>
        <p:nvPicPr>
          <p:cNvPr id="4" name="Content Placeholder 3"/>
          <p:cNvPicPr>
            <a:picLocks noGrp="1" noChangeAspect="1"/>
          </p:cNvPicPr>
          <p:nvPr>
            <p:ph idx="1"/>
          </p:nvPr>
        </p:nvPicPr>
        <p:blipFill>
          <a:blip r:embed="rId2"/>
          <a:stretch>
            <a:fillRect/>
          </a:stretch>
        </p:blipFill>
        <p:spPr>
          <a:xfrm>
            <a:off x="1261872" y="2003467"/>
            <a:ext cx="8220075" cy="2943225"/>
          </a:xfrm>
          <a:prstGeom prst="rect">
            <a:avLst/>
          </a:prstGeom>
        </p:spPr>
      </p:pic>
      <p:sp>
        <p:nvSpPr>
          <p:cNvPr id="5" name="TextBox 4"/>
          <p:cNvSpPr txBox="1"/>
          <p:nvPr/>
        </p:nvSpPr>
        <p:spPr>
          <a:xfrm>
            <a:off x="1261872" y="5111015"/>
            <a:ext cx="2039593" cy="1107996"/>
          </a:xfrm>
          <a:prstGeom prst="rect">
            <a:avLst/>
          </a:prstGeom>
          <a:noFill/>
        </p:spPr>
        <p:txBody>
          <a:bodyPr wrap="square" rtlCol="0">
            <a:spAutoFit/>
          </a:bodyPr>
          <a:lstStyle/>
          <a:p>
            <a:r>
              <a:rPr lang="en-US" sz="1600" dirty="0" smtClean="0">
                <a:solidFill>
                  <a:schemeClr val="accent3">
                    <a:lumMod val="75000"/>
                  </a:schemeClr>
                </a:solidFill>
              </a:rPr>
              <a:t>Create the signature using the private key.</a:t>
            </a:r>
          </a:p>
          <a:p>
            <a:r>
              <a:rPr lang="en-US" sz="1600" dirty="0" smtClean="0">
                <a:solidFill>
                  <a:schemeClr val="accent3">
                    <a:lumMod val="75000"/>
                  </a:schemeClr>
                </a:solidFill>
              </a:rPr>
              <a:t>True password.</a:t>
            </a:r>
            <a:endParaRPr lang="en-US" sz="1600" dirty="0">
              <a:solidFill>
                <a:schemeClr val="accent3">
                  <a:lumMod val="75000"/>
                </a:schemeClr>
              </a:solidFill>
            </a:endParaRPr>
          </a:p>
        </p:txBody>
      </p:sp>
      <p:sp>
        <p:nvSpPr>
          <p:cNvPr id="6" name="TextBox 5"/>
          <p:cNvSpPr txBox="1"/>
          <p:nvPr/>
        </p:nvSpPr>
        <p:spPr>
          <a:xfrm>
            <a:off x="7817332" y="5175188"/>
            <a:ext cx="1838425" cy="830997"/>
          </a:xfrm>
          <a:prstGeom prst="rect">
            <a:avLst/>
          </a:prstGeom>
          <a:noFill/>
        </p:spPr>
        <p:txBody>
          <a:bodyPr wrap="square" rtlCol="0">
            <a:spAutoFit/>
          </a:bodyPr>
          <a:lstStyle/>
          <a:p>
            <a:r>
              <a:rPr lang="en-US" sz="1600" dirty="0" smtClean="0">
                <a:solidFill>
                  <a:schemeClr val="accent3">
                    <a:lumMod val="75000"/>
                  </a:schemeClr>
                </a:solidFill>
              </a:rPr>
              <a:t>Verifiers use public key to authenticate.</a:t>
            </a:r>
            <a:endParaRPr lang="en-US" sz="1600" dirty="0">
              <a:solidFill>
                <a:schemeClr val="accent3">
                  <a:lumMod val="75000"/>
                </a:schemeClr>
              </a:solidFill>
            </a:endParaRPr>
          </a:p>
        </p:txBody>
      </p:sp>
      <p:sp>
        <p:nvSpPr>
          <p:cNvPr id="7" name="TextBox 6"/>
          <p:cNvSpPr txBox="1"/>
          <p:nvPr/>
        </p:nvSpPr>
        <p:spPr>
          <a:xfrm>
            <a:off x="4578436" y="5117434"/>
            <a:ext cx="2072621" cy="1323439"/>
          </a:xfrm>
          <a:prstGeom prst="rect">
            <a:avLst/>
          </a:prstGeom>
          <a:noFill/>
        </p:spPr>
        <p:txBody>
          <a:bodyPr wrap="square" rtlCol="0">
            <a:spAutoFit/>
          </a:bodyPr>
          <a:lstStyle/>
          <a:p>
            <a:r>
              <a:rPr lang="en-US" sz="1600" dirty="0" smtClean="0">
                <a:solidFill>
                  <a:schemeClr val="accent3">
                    <a:lumMod val="75000"/>
                  </a:schemeClr>
                </a:solidFill>
              </a:rPr>
              <a:t>Intermediary that proves the sender has a password without revealing the actual password</a:t>
            </a:r>
            <a:endParaRPr lang="en-US" sz="1600" dirty="0">
              <a:solidFill>
                <a:schemeClr val="accent3">
                  <a:lumMod val="75000"/>
                </a:schemeClr>
              </a:solidFill>
            </a:endParaRPr>
          </a:p>
        </p:txBody>
      </p:sp>
      <p:cxnSp>
        <p:nvCxnSpPr>
          <p:cNvPr id="9" name="Straight Arrow Connector 8"/>
          <p:cNvCxnSpPr/>
          <p:nvPr/>
        </p:nvCxnSpPr>
        <p:spPr>
          <a:xfrm>
            <a:off x="2021305" y="4196615"/>
            <a:ext cx="9626" cy="991402"/>
          </a:xfrm>
          <a:prstGeom prst="straightConnector1">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78925" y="4185388"/>
            <a:ext cx="9626" cy="991402"/>
          </a:xfrm>
          <a:prstGeom prst="straightConnector1">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495910" y="4183786"/>
            <a:ext cx="9626" cy="991402"/>
          </a:xfrm>
          <a:prstGeom prst="straightConnector1">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624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61872" y="1828800"/>
            <a:ext cx="8595360" cy="4351337"/>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2000" dirty="0" smtClean="0"/>
              <a:t>How do you know how much account balance a user has?</a:t>
            </a:r>
            <a:endParaRPr lang="en-US" sz="2000" dirty="0"/>
          </a:p>
        </p:txBody>
      </p:sp>
    </p:spTree>
    <p:extLst>
      <p:ext uri="{BB962C8B-B14F-4D97-AF65-F5344CB8AC3E}">
        <p14:creationId xmlns:p14="http://schemas.microsoft.com/office/powerpoint/2010/main" val="7429972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Balances?</a:t>
            </a:r>
            <a:endParaRPr lang="en-US" dirty="0"/>
          </a:p>
        </p:txBody>
      </p:sp>
      <p:pic>
        <p:nvPicPr>
          <p:cNvPr id="4" name="Content Placeholder 3"/>
          <p:cNvPicPr>
            <a:picLocks noGrp="1" noChangeAspect="1"/>
          </p:cNvPicPr>
          <p:nvPr>
            <p:ph idx="1"/>
          </p:nvPr>
        </p:nvPicPr>
        <p:blipFill>
          <a:blip r:embed="rId2"/>
          <a:stretch>
            <a:fillRect/>
          </a:stretch>
        </p:blipFill>
        <p:spPr>
          <a:xfrm>
            <a:off x="1055240" y="1691322"/>
            <a:ext cx="4503749" cy="4351338"/>
          </a:xfrm>
          <a:prstGeom prst="rect">
            <a:avLst/>
          </a:prstGeom>
        </p:spPr>
      </p:pic>
      <p:sp>
        <p:nvSpPr>
          <p:cNvPr id="5" name="&quot;No&quot; Symbol 4"/>
          <p:cNvSpPr/>
          <p:nvPr/>
        </p:nvSpPr>
        <p:spPr>
          <a:xfrm>
            <a:off x="2618072" y="3513221"/>
            <a:ext cx="1366787" cy="1328286"/>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TextBox 5"/>
          <p:cNvSpPr txBox="1"/>
          <p:nvPr/>
        </p:nvSpPr>
        <p:spPr>
          <a:xfrm>
            <a:off x="6179419" y="2945331"/>
            <a:ext cx="3445844" cy="1754326"/>
          </a:xfrm>
          <a:prstGeom prst="rect">
            <a:avLst/>
          </a:prstGeom>
          <a:noFill/>
        </p:spPr>
        <p:txBody>
          <a:bodyPr wrap="square" rtlCol="0">
            <a:spAutoFit/>
          </a:bodyPr>
          <a:lstStyle/>
          <a:p>
            <a:r>
              <a:rPr lang="en-US" dirty="0" smtClean="0"/>
              <a:t>Ledger stores only transactions!!</a:t>
            </a:r>
          </a:p>
          <a:p>
            <a:endParaRPr lang="en-US" dirty="0"/>
          </a:p>
          <a:p>
            <a:r>
              <a:rPr lang="en-US" dirty="0" smtClean="0"/>
              <a:t>Account balances are calculated using links to previous transactions!!</a:t>
            </a:r>
          </a:p>
        </p:txBody>
      </p:sp>
    </p:spTree>
    <p:extLst>
      <p:ext uri="{BB962C8B-B14F-4D97-AF65-F5344CB8AC3E}">
        <p14:creationId xmlns:p14="http://schemas.microsoft.com/office/powerpoint/2010/main" val="6416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30714" y="1039528"/>
            <a:ext cx="7650698" cy="4793382"/>
          </a:xfrm>
          <a:prstGeom prst="rect">
            <a:avLst/>
          </a:prstGeom>
        </p:spPr>
      </p:pic>
    </p:spTree>
    <p:extLst>
      <p:ext uri="{BB962C8B-B14F-4D97-AF65-F5344CB8AC3E}">
        <p14:creationId xmlns:p14="http://schemas.microsoft.com/office/powerpoint/2010/main" val="19355222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12470" y="179571"/>
            <a:ext cx="10521747" cy="6365608"/>
          </a:xfrm>
          <a:prstGeom prst="rect">
            <a:avLst/>
          </a:prstGeom>
        </p:spPr>
      </p:pic>
    </p:spTree>
    <p:extLst>
      <p:ext uri="{BB962C8B-B14F-4D97-AF65-F5344CB8AC3E}">
        <p14:creationId xmlns:p14="http://schemas.microsoft.com/office/powerpoint/2010/main" val="27622776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99887" y="365760"/>
            <a:ext cx="5871962" cy="4398390"/>
          </a:xfrm>
          <a:prstGeom prst="rect">
            <a:avLst/>
          </a:prstGeom>
        </p:spPr>
      </p:pic>
      <p:sp>
        <p:nvSpPr>
          <p:cNvPr id="6" name="TextBox 5"/>
          <p:cNvSpPr txBox="1"/>
          <p:nvPr/>
        </p:nvSpPr>
        <p:spPr>
          <a:xfrm>
            <a:off x="1588168" y="5216893"/>
            <a:ext cx="8345104"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Validity of  each transaction depends on the validity of previous one!</a:t>
            </a:r>
          </a:p>
          <a:p>
            <a:pPr marL="285750" indent="-285750">
              <a:buFont typeface="Wingdings" panose="05000000000000000000" pitchFamily="2" charset="2"/>
              <a:buChar char="Ø"/>
            </a:pPr>
            <a:r>
              <a:rPr lang="en-US" dirty="0"/>
              <a:t>The first time you install a Bitcoin Wallet Software, it downloads any transaction ever made and it checks each one’s validity all the way back to the very first transaction</a:t>
            </a:r>
            <a:r>
              <a:rPr lang="en-US" dirty="0" smtClean="0"/>
              <a:t>! (Can take </a:t>
            </a:r>
            <a:r>
              <a:rPr lang="en-US" dirty="0" err="1" smtClean="0"/>
              <a:t>upto</a:t>
            </a:r>
            <a:r>
              <a:rPr lang="en-US" dirty="0" smtClean="0"/>
              <a:t> 24 hours, but only needs to be done once!)</a:t>
            </a:r>
            <a:endParaRPr lang="en-US" dirty="0"/>
          </a:p>
        </p:txBody>
      </p:sp>
    </p:spTree>
    <p:extLst>
      <p:ext uri="{BB962C8B-B14F-4D97-AF65-F5344CB8AC3E}">
        <p14:creationId xmlns:p14="http://schemas.microsoft.com/office/powerpoint/2010/main" val="30899624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577301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smtClean="0"/>
              <a:t>Detailed Feature Descriptions</a:t>
            </a:r>
          </a:p>
          <a:p>
            <a:pPr>
              <a:buFont typeface="Wingdings" panose="05000000000000000000" pitchFamily="2" charset="2"/>
              <a:buChar char="Ø"/>
            </a:pPr>
            <a:r>
              <a:rPr lang="en-US" dirty="0" smtClean="0">
                <a:solidFill>
                  <a:srgbClr val="FF0000"/>
                </a:solidFill>
              </a:rPr>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41921616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a:t>
            </a:r>
            <a:endParaRPr lang="en-US" dirty="0"/>
          </a:p>
        </p:txBody>
      </p:sp>
      <p:sp>
        <p:nvSpPr>
          <p:cNvPr id="3" name="Content Placeholder 2"/>
          <p:cNvSpPr>
            <a:spLocks noGrp="1"/>
          </p:cNvSpPr>
          <p:nvPr>
            <p:ph idx="1"/>
          </p:nvPr>
        </p:nvSpPr>
        <p:spPr/>
        <p:txBody>
          <a:bodyPr/>
          <a:lstStyle/>
          <a:p>
            <a:r>
              <a:rPr lang="en-US" dirty="0" smtClean="0"/>
              <a:t>Decentralization leads to “No trust”!</a:t>
            </a:r>
          </a:p>
          <a:p>
            <a:pPr lvl="1"/>
            <a:r>
              <a:rPr lang="en-US" dirty="0" smtClean="0"/>
              <a:t>We trust our banks or if something goes wrong, we can sue our bank. In bitcoin we deal with anonymous strangers, so one cannot trust anyone.</a:t>
            </a:r>
            <a:endParaRPr lang="en-US" dirty="0"/>
          </a:p>
        </p:txBody>
      </p:sp>
    </p:spTree>
    <p:extLst>
      <p:ext uri="{BB962C8B-B14F-4D97-AF65-F5344CB8AC3E}">
        <p14:creationId xmlns:p14="http://schemas.microsoft.com/office/powerpoint/2010/main" val="3672107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solidFill>
                  <a:srgbClr val="FF0000"/>
                </a:solidFill>
              </a:rPr>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smtClean="0"/>
              <a:t>Detailed Feature Descriptions</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2116131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smtClean="0"/>
              <a:t>Detailed Feature Descriptions</a:t>
            </a:r>
          </a:p>
          <a:p>
            <a:pPr>
              <a:buFont typeface="Wingdings" panose="05000000000000000000" pitchFamily="2" charset="2"/>
              <a:buChar char="Ø"/>
            </a:pPr>
            <a:r>
              <a:rPr lang="en-US" dirty="0"/>
              <a:t>Strengths/Weaknesses</a:t>
            </a:r>
          </a:p>
          <a:p>
            <a:pPr>
              <a:buFont typeface="Wingdings" panose="05000000000000000000" pitchFamily="2" charset="2"/>
              <a:buChar char="Ø"/>
            </a:pPr>
            <a:r>
              <a:rPr lang="en-US" dirty="0" smtClean="0">
                <a:solidFill>
                  <a:srgbClr val="FF0000"/>
                </a:solidFill>
              </a:rPr>
              <a:t>Future scope</a:t>
            </a:r>
            <a:endParaRPr lang="en-US" dirty="0">
              <a:solidFill>
                <a:srgbClr val="FF0000"/>
              </a:solidFill>
            </a:endParaRPr>
          </a:p>
        </p:txBody>
      </p:sp>
    </p:spTree>
    <p:extLst>
      <p:ext uri="{BB962C8B-B14F-4D97-AF65-F5344CB8AC3E}">
        <p14:creationId xmlns:p14="http://schemas.microsoft.com/office/powerpoint/2010/main" val="10180116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901478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continuously-growing </a:t>
            </a:r>
            <a:r>
              <a:rPr lang="en-US" dirty="0"/>
              <a:t>list of ordered </a:t>
            </a:r>
            <a:r>
              <a:rPr lang="en-US" dirty="0" err="1">
                <a:hlinkClick r:id="rId2" tooltip="Record (computer science)"/>
              </a:rPr>
              <a:t>records</a:t>
            </a:r>
            <a:r>
              <a:rPr lang="en-US" dirty="0" err="1"/>
              <a:t>called</a:t>
            </a:r>
            <a:r>
              <a:rPr lang="en-US" dirty="0"/>
              <a:t> </a:t>
            </a:r>
            <a:r>
              <a:rPr lang="en-US" i="1" dirty="0"/>
              <a:t>blocks</a:t>
            </a:r>
            <a:r>
              <a:rPr lang="en-US" dirty="0"/>
              <a:t>. Each block contains a </a:t>
            </a:r>
            <a:r>
              <a:rPr lang="en-US" dirty="0">
                <a:hlinkClick r:id="rId3" tooltip="Trusted timestamping"/>
              </a:rPr>
              <a:t>timestamp</a:t>
            </a:r>
            <a:r>
              <a:rPr lang="en-US" dirty="0"/>
              <a:t> and a link to a previous block.</a:t>
            </a:r>
            <a:r>
              <a:rPr lang="en-US" baseline="30000" dirty="0">
                <a:hlinkClick r:id="rId4"/>
              </a:rPr>
              <a:t>[6]</a:t>
            </a:r>
            <a:r>
              <a:rPr lang="en-US" baseline="30000" dirty="0"/>
              <a:t>:6</a:t>
            </a:r>
            <a:r>
              <a:rPr lang="en-US" dirty="0"/>
              <a:t> By design </a:t>
            </a:r>
            <a:r>
              <a:rPr lang="en-US" dirty="0" err="1"/>
              <a:t>blockchains</a:t>
            </a:r>
            <a:r>
              <a:rPr lang="en-US" dirty="0"/>
              <a:t> are inherently resistant to modification of the data - once recorded, the data in a block cannot be altered retroactively</a:t>
            </a:r>
            <a:r>
              <a:rPr lang="en-US" dirty="0" smtClean="0"/>
              <a:t>.</a:t>
            </a:r>
            <a:endParaRPr lang="en-US" dirty="0" smtClean="0"/>
          </a:p>
        </p:txBody>
      </p:sp>
    </p:spTree>
    <p:extLst>
      <p:ext uri="{BB962C8B-B14F-4D97-AF65-F5344CB8AC3E}">
        <p14:creationId xmlns:p14="http://schemas.microsoft.com/office/powerpoint/2010/main" val="18289175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Miners collect transactions and put them into a single block. A block generally contains four pieces of information: a reference to the previous block, a summary of included transaction, a time stamp, and Proof of Work that went into creating the secure block. The blocks are strung together into a chain—a fluid chain that does not allow for any inconsistencies; this means there are no “bad </a:t>
            </a:r>
            <a:r>
              <a:rPr lang="en-US" dirty="0" err="1"/>
              <a:t>cheques</a:t>
            </a:r>
            <a:r>
              <a:rPr lang="en-US" dirty="0"/>
              <a:t>” in the system, and transactions entered are necessarily valid and can be processed. By checking the blockchain and confirming transactions, the entire system is effectively self-regulated and fully secure. No, that doesn’t mean some kid cooped up in a basement can just click “okay” and confirm a billion dollar transfer. Blocks generally need numerous independent confirmations, and the equations are intended to be hard to crack. Not to mention, the hardware required is far more specialized than the average laptop. Finally, what’s to stop someone from simply going back and editing existing blocks? Each block is securely hashed—meaning it is rendered into seeming gibberish and nearly impossible to invert or undo. Once it’s in the blockchain, it’s there forever.</a:t>
            </a:r>
          </a:p>
        </p:txBody>
      </p:sp>
    </p:spTree>
    <p:extLst>
      <p:ext uri="{BB962C8B-B14F-4D97-AF65-F5344CB8AC3E}">
        <p14:creationId xmlns:p14="http://schemas.microsoft.com/office/powerpoint/2010/main" val="30682386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 will use the blockchain?</a:t>
            </a:r>
            <a:endParaRPr lang="en-US" dirty="0"/>
          </a:p>
        </p:txBody>
      </p:sp>
      <p:sp>
        <p:nvSpPr>
          <p:cNvPr id="3" name="Content Placeholder 2"/>
          <p:cNvSpPr>
            <a:spLocks noGrp="1"/>
          </p:cNvSpPr>
          <p:nvPr>
            <p:ph idx="1"/>
          </p:nvPr>
        </p:nvSpPr>
        <p:spPr/>
        <p:txBody>
          <a:bodyPr>
            <a:normAutofit lnSpcReduction="10000"/>
          </a:bodyPr>
          <a:lstStyle/>
          <a:p>
            <a:r>
              <a:rPr lang="en-US" dirty="0" smtClean="0"/>
              <a:t>As </a:t>
            </a:r>
            <a:r>
              <a:rPr lang="en-US" dirty="0"/>
              <a:t>web infrastructure, you don’t need to know about the blockchain for it to be useful in your life.</a:t>
            </a:r>
          </a:p>
          <a:p>
            <a:r>
              <a:rPr lang="en-US" dirty="0"/>
              <a:t>Currently, finance offers the strongest use cases for the technology. International remittances, for instance. The World Bank estimates that over $430 billion US in money transfers were sent in 2015.</a:t>
            </a:r>
          </a:p>
          <a:p>
            <a:r>
              <a:rPr lang="en-US" dirty="0"/>
              <a:t>The blockchain potentially cuts out the middleman for these types of transactions.  Personal computing became accessible to the general public with the invention of the Graphical User Interface (GUI), which took the form of a “desktop”. Similarly, the most common GUI devised for the blockchain are the so-called “wallet” applications, which people use to buy things with Bitcoin, and store it along with other cryptocurrencies.</a:t>
            </a:r>
          </a:p>
          <a:p>
            <a:r>
              <a:rPr lang="en-US" dirty="0"/>
              <a:t>Transactions online are closely connected to the processes of identity verification. It is easy to imagine that wallet apps will transform in the coming years to include other types of identity management.</a:t>
            </a:r>
          </a:p>
          <a:p>
            <a:endParaRPr lang="en-US" dirty="0"/>
          </a:p>
        </p:txBody>
      </p:sp>
    </p:spTree>
    <p:extLst>
      <p:ext uri="{BB962C8B-B14F-4D97-AF65-F5344CB8AC3E}">
        <p14:creationId xmlns:p14="http://schemas.microsoft.com/office/powerpoint/2010/main" val="19379499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A second-level network</a:t>
            </a:r>
          </a:p>
          <a:p>
            <a:r>
              <a:rPr lang="en-US" dirty="0"/>
              <a:t>With blockchain technology, the web gains a new layer of functionality.</a:t>
            </a:r>
          </a:p>
          <a:p>
            <a:r>
              <a:rPr lang="en-US" dirty="0"/>
              <a:t>Already, users can transact directly with one another — Bitcoin transactions in 2016 averaged over $200,000 US per day. With the added security brought by the blockchain new internet business are on track to unbundle the traditional institutions of finance.</a:t>
            </a:r>
          </a:p>
          <a:p>
            <a:r>
              <a:rPr lang="en-US" dirty="0"/>
              <a:t>Goldman Sachs believes that blockchain technology holds great potential especially to optimize clearing and settlements, and could represent global savings of up to $6bn per year.</a:t>
            </a:r>
          </a:p>
          <a:p>
            <a:r>
              <a:rPr lang="en-US" dirty="0"/>
              <a:t> </a:t>
            </a:r>
          </a:p>
          <a:p>
            <a:endParaRPr lang="en-US" dirty="0"/>
          </a:p>
        </p:txBody>
      </p:sp>
    </p:spTree>
    <p:extLst>
      <p:ext uri="{BB962C8B-B14F-4D97-AF65-F5344CB8AC3E}">
        <p14:creationId xmlns:p14="http://schemas.microsoft.com/office/powerpoint/2010/main" val="1564061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66887" y="214312"/>
            <a:ext cx="8658225" cy="6429375"/>
          </a:xfrm>
          <a:prstGeom prst="rect">
            <a:avLst/>
          </a:prstGeom>
        </p:spPr>
      </p:pic>
    </p:spTree>
    <p:extLst>
      <p:ext uri="{BB962C8B-B14F-4D97-AF65-F5344CB8AC3E}">
        <p14:creationId xmlns:p14="http://schemas.microsoft.com/office/powerpoint/2010/main" val="20516442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181350" y="995362"/>
            <a:ext cx="5829300" cy="4867275"/>
          </a:xfrm>
          <a:prstGeom prst="rect">
            <a:avLst/>
          </a:prstGeom>
        </p:spPr>
      </p:pic>
    </p:spTree>
    <p:extLst>
      <p:ext uri="{BB962C8B-B14F-4D97-AF65-F5344CB8AC3E}">
        <p14:creationId xmlns:p14="http://schemas.microsoft.com/office/powerpoint/2010/main" val="10125196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p:txBody>
          <a:bodyPr/>
          <a:lstStyle/>
          <a:p>
            <a:r>
              <a:rPr lang="en-US" dirty="0"/>
              <a:t>However, it is public knowledge that nine major banks (including JP Morgan and Goldman Sachs) recently joined a partnership to develop blockchain technologies.</a:t>
            </a:r>
          </a:p>
        </p:txBody>
      </p:sp>
    </p:spTree>
    <p:extLst>
      <p:ext uri="{BB962C8B-B14F-4D97-AF65-F5344CB8AC3E}">
        <p14:creationId xmlns:p14="http://schemas.microsoft.com/office/powerpoint/2010/main" val="27366271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brief summary of some use cases gaining </a:t>
            </a:r>
            <a:r>
              <a:rPr lang="en-US" dirty="0" smtClean="0"/>
              <a:t>momentum</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Document </a:t>
            </a:r>
            <a:r>
              <a:rPr lang="en-US" dirty="0"/>
              <a:t>and contract </a:t>
            </a:r>
            <a:r>
              <a:rPr lang="en-US" dirty="0" err="1"/>
              <a:t>digitisation</a:t>
            </a:r>
            <a:r>
              <a:rPr lang="en-US" dirty="0"/>
              <a:t>, management and exploitation</a:t>
            </a:r>
          </a:p>
          <a:p>
            <a:pPr fontAlgn="base"/>
            <a:r>
              <a:rPr lang="en-US" dirty="0"/>
              <a:t>Secure tracking of data exchange in Internet of Things activity</a:t>
            </a:r>
          </a:p>
          <a:p>
            <a:pPr fontAlgn="base"/>
            <a:r>
              <a:rPr lang="en-US" dirty="0"/>
              <a:t>Securing and creating trust in escrow and custodian services</a:t>
            </a:r>
          </a:p>
          <a:p>
            <a:pPr fontAlgn="base"/>
            <a:r>
              <a:rPr lang="en-US" dirty="0" err="1"/>
              <a:t>Decentralised</a:t>
            </a:r>
            <a:r>
              <a:rPr lang="en-US" dirty="0"/>
              <a:t> and cloud services including patient records and healthcare support</a:t>
            </a:r>
          </a:p>
          <a:p>
            <a:pPr fontAlgn="base"/>
            <a:r>
              <a:rPr lang="en-US" dirty="0"/>
              <a:t>Electronic voting and voter authentication</a:t>
            </a:r>
          </a:p>
          <a:p>
            <a:pPr fontAlgn="base"/>
            <a:r>
              <a:rPr lang="en-US" dirty="0"/>
              <a:t>Cloud based learning and student authentication</a:t>
            </a:r>
          </a:p>
          <a:p>
            <a:pPr fontAlgn="base"/>
            <a:r>
              <a:rPr lang="en-US" dirty="0"/>
              <a:t>Counterfeit prevention for digital assets and proof of ownership</a:t>
            </a:r>
          </a:p>
          <a:p>
            <a:pPr fontAlgn="base"/>
            <a:r>
              <a:rPr lang="en-US" dirty="0"/>
              <a:t>Digital identity management and providing trust as to authenticity of digital reviews, brands and reputation</a:t>
            </a:r>
          </a:p>
          <a:p>
            <a:pPr fontAlgn="base"/>
            <a:r>
              <a:rPr lang="en-US" dirty="0"/>
              <a:t>Facilitation of sales and trading of digital assets and digital rights management</a:t>
            </a:r>
          </a:p>
          <a:p>
            <a:endParaRPr lang="en-US" dirty="0"/>
          </a:p>
        </p:txBody>
      </p:sp>
    </p:spTree>
    <p:extLst>
      <p:ext uri="{BB962C8B-B14F-4D97-AF65-F5344CB8AC3E}">
        <p14:creationId xmlns:p14="http://schemas.microsoft.com/office/powerpoint/2010/main" val="3521518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21895"/>
            <a:ext cx="9692640" cy="748046"/>
          </a:xfrm>
        </p:spPr>
        <p:txBody>
          <a:bodyPr/>
          <a:lstStyle/>
          <a:p>
            <a:r>
              <a:rPr lang="en-US" dirty="0" smtClean="0"/>
              <a:t>One line introduction!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a:t>
            </a:r>
            <a:r>
              <a:rPr lang="en-US" dirty="0"/>
              <a:t>The blockchain is an incorruptible digital ledger of economic transactions that can be programmed to record not just financial transactions but virtually everything of value</a:t>
            </a:r>
            <a:r>
              <a:rPr lang="en-US" dirty="0" smtClean="0"/>
              <a:t>.”</a:t>
            </a:r>
            <a:endParaRPr lang="en-US" dirty="0"/>
          </a:p>
        </p:txBody>
      </p:sp>
    </p:spTree>
    <p:extLst>
      <p:ext uri="{BB962C8B-B14F-4D97-AF65-F5344CB8AC3E}">
        <p14:creationId xmlns:p14="http://schemas.microsoft.com/office/powerpoint/2010/main" val="5801533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045144" y="1828800"/>
            <a:ext cx="7028563" cy="4351338"/>
          </a:xfrm>
          <a:prstGeom prst="rect">
            <a:avLst/>
          </a:prstGeom>
        </p:spPr>
      </p:pic>
    </p:spTree>
    <p:extLst>
      <p:ext uri="{BB962C8B-B14F-4D97-AF65-F5344CB8AC3E}">
        <p14:creationId xmlns:p14="http://schemas.microsoft.com/office/powerpoint/2010/main" val="1346725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a:p>
          <a:p>
            <a:pPr marL="0" indent="0">
              <a:buNone/>
            </a:pPr>
            <a:r>
              <a:rPr lang="en-US" dirty="0" smtClean="0">
                <a:hlinkClick r:id="rId2"/>
              </a:rPr>
              <a:t>https://bitcoin.org/en/</a:t>
            </a:r>
            <a:endParaRPr lang="en-US" dirty="0"/>
          </a:p>
          <a:p>
            <a:pPr marL="0" indent="0">
              <a:buNone/>
            </a:pPr>
            <a:r>
              <a:rPr lang="en-US" dirty="0" smtClean="0">
                <a:hlinkClick r:id="rId3"/>
              </a:rPr>
              <a:t>https://www.blockchain.com/</a:t>
            </a:r>
            <a:endParaRPr lang="en-US" dirty="0" smtClean="0"/>
          </a:p>
          <a:p>
            <a:pPr marL="0" indent="0">
              <a:buNone/>
            </a:pPr>
            <a:r>
              <a:rPr lang="en-US" dirty="0" smtClean="0">
                <a:hlinkClick r:id="rId4"/>
              </a:rPr>
              <a:t>http://blockgeeks.com/guides/what-is-blockchain-technology-a-step-by-step-guide-than-anyone-can-understand/</a:t>
            </a:r>
            <a:endParaRPr lang="en-US" dirty="0" smtClean="0"/>
          </a:p>
          <a:p>
            <a:pPr marL="0" indent="0">
              <a:buNone/>
            </a:pPr>
            <a:endParaRPr lang="en-US" dirty="0"/>
          </a:p>
          <a:p>
            <a:pPr marL="0" indent="0">
              <a:buNone/>
            </a:pPr>
            <a:r>
              <a:rPr lang="en-US" dirty="0">
                <a:hlinkClick r:id="rId5"/>
              </a:rPr>
              <a:t>https://</a:t>
            </a:r>
            <a:r>
              <a:rPr lang="en-US" dirty="0" smtClean="0">
                <a:hlinkClick r:id="rId5"/>
              </a:rPr>
              <a:t>www.linkedin.com/pulse/blockchain-non-financial-services-use-cases-paul-forrest</a:t>
            </a:r>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376044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scet.berkeley.edu/wp-content/uploads/BlockchainPaper.pdf</a:t>
            </a:r>
            <a:endParaRPr lang="en-US" dirty="0" smtClean="0"/>
          </a:p>
          <a:p>
            <a:endParaRPr lang="en-US" dirty="0"/>
          </a:p>
          <a:p>
            <a:r>
              <a:rPr lang="en-US" dirty="0"/>
              <a:t>http://marmelab.com/blog/2016/04/28/blockchain-for-web-developers-the-theory.html</a:t>
            </a:r>
          </a:p>
        </p:txBody>
      </p:sp>
    </p:spTree>
    <p:extLst>
      <p:ext uri="{BB962C8B-B14F-4D97-AF65-F5344CB8AC3E}">
        <p14:creationId xmlns:p14="http://schemas.microsoft.com/office/powerpoint/2010/main" val="39506583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THANK YOU</a:t>
            </a:r>
            <a:endParaRPr lang="en-US" dirty="0"/>
          </a:p>
        </p:txBody>
      </p:sp>
    </p:spTree>
    <p:extLst>
      <p:ext uri="{BB962C8B-B14F-4D97-AF65-F5344CB8AC3E}">
        <p14:creationId xmlns:p14="http://schemas.microsoft.com/office/powerpoint/2010/main" val="7505289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21895"/>
            <a:ext cx="9692640" cy="748046"/>
          </a:xfrm>
        </p:spPr>
        <p:txBody>
          <a:bodyPr/>
          <a:lstStyle/>
          <a:p>
            <a:r>
              <a:rPr lang="en-US" dirty="0" smtClean="0"/>
              <a:t>Be your own bank!</a:t>
            </a:r>
            <a:endParaRPr lang="en-US" dirty="0"/>
          </a:p>
        </p:txBody>
      </p:sp>
      <p:sp>
        <p:nvSpPr>
          <p:cNvPr id="3" name="Content Placeholder 2"/>
          <p:cNvSpPr>
            <a:spLocks noGrp="1"/>
          </p:cNvSpPr>
          <p:nvPr>
            <p:ph idx="1"/>
          </p:nvPr>
        </p:nvSpPr>
        <p:spPr/>
        <p:txBody>
          <a:bodyPr/>
          <a:lstStyle/>
          <a:p>
            <a:r>
              <a:rPr lang="en-US" dirty="0"/>
              <a:t>“The blockchain is an incorruptible digital ledger of economic transactions that can be programmed to record not just financial transactions but virtually everything of value</a:t>
            </a:r>
            <a:r>
              <a:rPr lang="en-US" dirty="0" smtClean="0"/>
              <a:t>.”</a:t>
            </a:r>
          </a:p>
          <a:p>
            <a:r>
              <a:rPr lang="en-US" dirty="0"/>
              <a:t>The real defining feature is not what it does or how it does it, instead, it holds value based on how much users can </a:t>
            </a:r>
            <a:r>
              <a:rPr lang="en-US" i="1" dirty="0"/>
              <a:t>trust</a:t>
            </a:r>
            <a:r>
              <a:rPr lang="en-US" dirty="0"/>
              <a:t> it to perform those services impartially.</a:t>
            </a:r>
          </a:p>
        </p:txBody>
      </p:sp>
    </p:spTree>
    <p:extLst>
      <p:ext uri="{BB962C8B-B14F-4D97-AF65-F5344CB8AC3E}">
        <p14:creationId xmlns:p14="http://schemas.microsoft.com/office/powerpoint/2010/main" val="39636064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a:p>
          <a:p>
            <a:r>
              <a:rPr lang="en-US" dirty="0" smtClean="0"/>
              <a:t>(Some intro about bitcoin or probably show a video!!)</a:t>
            </a:r>
          </a:p>
          <a:p>
            <a:r>
              <a:rPr lang="en-US" dirty="0"/>
              <a:t>Proponents envisage an “internet of value” that can make money flow as freely as data are flowing already.</a:t>
            </a:r>
            <a:endParaRPr lang="en-US" dirty="0" smtClean="0"/>
          </a:p>
          <a:p>
            <a:r>
              <a:rPr lang="en-US" dirty="0"/>
              <a:t>Cryptocurrencies, like bitcoin, are currencies that exist solely in digital. There are no physical golden coins with a big “B” on them. Moreover, owning these non-real coins entails a new idea of “ownership.” You don’t literally have it in your hands, or even in your bank account, but you have the ability to transfer “ownership” to someone else simply by creating a record in the blockchain. Rather than using bills, your transfer is pure data</a:t>
            </a:r>
            <a:r>
              <a:rPr lang="en-US" dirty="0" smtClean="0"/>
              <a:t>.</a:t>
            </a:r>
          </a:p>
          <a:p>
            <a:r>
              <a:rPr lang="en-US" dirty="0"/>
              <a:t>owning bitcoin is merely having a claim on a piece of information sitting on the blockchain.</a:t>
            </a:r>
          </a:p>
        </p:txBody>
      </p:sp>
    </p:spTree>
    <p:extLst>
      <p:ext uri="{BB962C8B-B14F-4D97-AF65-F5344CB8AC3E}">
        <p14:creationId xmlns:p14="http://schemas.microsoft.com/office/powerpoint/2010/main" val="18101569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Transparent and incorruptible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blockchain network lives in a state of consensus, one that automatically checks in with itself every ten minutes.  A kind of self-auditing ecosystem of digital value, the network reconciles every transaction that happens in ten minute intervals. Each group of these transactions is referred to as a “block”. Two important properties result from this</a:t>
            </a:r>
            <a:r>
              <a:rPr lang="en-US" dirty="0" smtClean="0"/>
              <a:t>:</a:t>
            </a:r>
          </a:p>
          <a:p>
            <a:pPr marL="0" indent="0">
              <a:buNone/>
            </a:pPr>
            <a:endParaRPr lang="en-US" dirty="0"/>
          </a:p>
          <a:p>
            <a:pPr lvl="1">
              <a:buFont typeface="Wingdings" panose="05000000000000000000" pitchFamily="2" charset="2"/>
              <a:buChar char="Ø"/>
            </a:pPr>
            <a:r>
              <a:rPr lang="en-US" b="1" dirty="0"/>
              <a:t>Transparency</a:t>
            </a:r>
            <a:r>
              <a:rPr lang="en-US" dirty="0"/>
              <a:t/>
            </a:r>
            <a:br>
              <a:rPr lang="en-US" dirty="0"/>
            </a:br>
            <a:r>
              <a:rPr lang="en-US" dirty="0"/>
              <a:t>data is embedded within network as a whole, by definition it is public</a:t>
            </a:r>
            <a:r>
              <a:rPr lang="en-US" dirty="0" smtClean="0"/>
              <a:t>.</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It cannot be corrupted</a:t>
            </a:r>
            <a:r>
              <a:rPr lang="en-US" dirty="0"/>
              <a:t/>
            </a:r>
            <a:br>
              <a:rPr lang="en-US" dirty="0"/>
            </a:br>
            <a:r>
              <a:rPr lang="en-US" dirty="0"/>
              <a:t>altering any unit of information on the blockchain would mean using a huge amount of computing power to override the entire network.</a:t>
            </a:r>
          </a:p>
          <a:p>
            <a:endParaRPr lang="en-US" dirty="0"/>
          </a:p>
        </p:txBody>
      </p:sp>
    </p:spTree>
    <p:extLst>
      <p:ext uri="{BB962C8B-B14F-4D97-AF65-F5344CB8AC3E}">
        <p14:creationId xmlns:p14="http://schemas.microsoft.com/office/powerpoint/2010/main" val="3221533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solidFill>
                  <a:srgbClr val="FF0000"/>
                </a:solidFill>
              </a:rPr>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smtClean="0"/>
              <a:t>Detailed Feature Descriptions</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2257447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425503" y="2666195"/>
            <a:ext cx="8595360" cy="779646"/>
          </a:xfrm>
        </p:spPr>
        <p:txBody>
          <a:bodyPr>
            <a:normAutofit/>
          </a:bodyPr>
          <a:lstStyle/>
          <a:p>
            <a:pPr marL="0" indent="0" algn="ctr">
              <a:buNone/>
            </a:pPr>
            <a:r>
              <a:rPr lang="en-US" sz="4000" dirty="0" smtClean="0"/>
              <a:t>DIGITAL GOLD</a:t>
            </a:r>
            <a:endParaRPr lang="en-US" sz="4000" dirty="0"/>
          </a:p>
        </p:txBody>
      </p:sp>
      <p:sp>
        <p:nvSpPr>
          <p:cNvPr id="5" name="Content Placeholder 2"/>
          <p:cNvSpPr txBox="1">
            <a:spLocks/>
          </p:cNvSpPr>
          <p:nvPr/>
        </p:nvSpPr>
        <p:spPr>
          <a:xfrm>
            <a:off x="1423899" y="3771498"/>
            <a:ext cx="8595360" cy="779646"/>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Font typeface="Arial" pitchFamily="34" charset="0"/>
              <a:buNone/>
            </a:pPr>
            <a:r>
              <a:rPr lang="en-US" sz="4000" dirty="0" smtClean="0"/>
              <a:t>“BITCOIN”</a:t>
            </a:r>
            <a:endParaRPr lang="en-US" sz="4000" dirty="0"/>
          </a:p>
        </p:txBody>
      </p:sp>
    </p:spTree>
    <p:extLst>
      <p:ext uri="{BB962C8B-B14F-4D97-AF65-F5344CB8AC3E}">
        <p14:creationId xmlns:p14="http://schemas.microsoft.com/office/powerpoint/2010/main" val="392455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Cryptocurrency</a:t>
            </a:r>
            <a:endParaRPr lang="en-US" dirty="0"/>
          </a:p>
        </p:txBody>
      </p:sp>
      <p:sp>
        <p:nvSpPr>
          <p:cNvPr id="5" name="Content Placeholder 4"/>
          <p:cNvSpPr>
            <a:spLocks noGrp="1"/>
          </p:cNvSpPr>
          <p:nvPr>
            <p:ph idx="1"/>
          </p:nvPr>
        </p:nvSpPr>
        <p:spPr>
          <a:xfrm>
            <a:off x="915362" y="2175310"/>
            <a:ext cx="4763543" cy="4351337"/>
          </a:xfrm>
        </p:spPr>
        <p:txBody>
          <a:bodyPr/>
          <a:lstStyle/>
          <a:p>
            <a:pPr>
              <a:buFont typeface="Wingdings" panose="05000000000000000000" pitchFamily="2" charset="2"/>
              <a:buChar char="Ø"/>
            </a:pPr>
            <a:r>
              <a:rPr lang="en-US" dirty="0"/>
              <a:t>M</a:t>
            </a:r>
            <a:r>
              <a:rPr lang="en-US" dirty="0" smtClean="0"/>
              <a:t>ake </a:t>
            </a:r>
            <a:r>
              <a:rPr lang="en-US" dirty="0"/>
              <a:t>money flow as freely as data are flowing already.</a:t>
            </a:r>
          </a:p>
          <a:p>
            <a:pPr>
              <a:buFont typeface="Wingdings" panose="05000000000000000000" pitchFamily="2" charset="2"/>
              <a:buChar char="Ø"/>
            </a:pPr>
            <a:r>
              <a:rPr lang="en-US" dirty="0" smtClean="0"/>
              <a:t>No physical </a:t>
            </a:r>
            <a:r>
              <a:rPr lang="en-US" dirty="0" smtClean="0"/>
              <a:t>form</a:t>
            </a:r>
            <a:endParaRPr lang="en-US" dirty="0" smtClean="0"/>
          </a:p>
          <a:p>
            <a:pPr lvl="1">
              <a:buFont typeface="Wingdings" panose="05000000000000000000" pitchFamily="2" charset="2"/>
              <a:buChar char="§"/>
            </a:pPr>
            <a:r>
              <a:rPr lang="en-US" dirty="0"/>
              <a:t>You don’t literally have it in your hands, or even in your bank </a:t>
            </a:r>
            <a:r>
              <a:rPr lang="en-US" dirty="0" smtClean="0"/>
              <a:t>account</a:t>
            </a:r>
          </a:p>
          <a:p>
            <a:pPr lvl="1">
              <a:buFont typeface="Wingdings" panose="05000000000000000000" pitchFamily="2" charset="2"/>
              <a:buChar char="§"/>
            </a:pPr>
            <a:r>
              <a:rPr lang="en-US" dirty="0" smtClean="0"/>
              <a:t>Ability </a:t>
            </a:r>
            <a:r>
              <a:rPr lang="en-US" dirty="0"/>
              <a:t>to transfer “ownership” to someone else simply by creating a record in the </a:t>
            </a:r>
            <a:r>
              <a:rPr lang="en-US" dirty="0" smtClean="0"/>
              <a:t>blockchain</a:t>
            </a:r>
          </a:p>
          <a:p>
            <a:pPr>
              <a:buFont typeface="Wingdings" panose="05000000000000000000" pitchFamily="2" charset="2"/>
              <a:buChar char="Ø"/>
            </a:pPr>
            <a:r>
              <a:rPr lang="en-US" dirty="0" smtClean="0"/>
              <a:t>Owning </a:t>
            </a:r>
            <a:r>
              <a:rPr lang="en-US" dirty="0"/>
              <a:t>bitcoin is merely having a claim on a piece of information sitting on the blockchain.</a:t>
            </a:r>
          </a:p>
          <a:p>
            <a:pPr>
              <a:buFont typeface="Wingdings" panose="05000000000000000000" pitchFamily="2" charset="2"/>
              <a:buChar char="Ø"/>
            </a:pPr>
            <a:endParaRPr lang="en-US" dirty="0"/>
          </a:p>
        </p:txBody>
      </p:sp>
      <p:pic>
        <p:nvPicPr>
          <p:cNvPr id="6" name="Picture 5"/>
          <p:cNvPicPr>
            <a:picLocks noChangeAspect="1"/>
          </p:cNvPicPr>
          <p:nvPr/>
        </p:nvPicPr>
        <p:blipFill>
          <a:blip r:embed="rId2"/>
          <a:stretch>
            <a:fillRect/>
          </a:stretch>
        </p:blipFill>
        <p:spPr>
          <a:xfrm>
            <a:off x="5919298" y="2267498"/>
            <a:ext cx="5316493" cy="3228528"/>
          </a:xfrm>
          <a:prstGeom prst="rect">
            <a:avLst/>
          </a:prstGeom>
          <a:ln w="3175">
            <a:solidFill>
              <a:schemeClr val="tx1"/>
            </a:solidFill>
          </a:ln>
        </p:spPr>
      </p:pic>
    </p:spTree>
    <p:extLst>
      <p:ext uri="{BB962C8B-B14F-4D97-AF65-F5344CB8AC3E}">
        <p14:creationId xmlns:p14="http://schemas.microsoft.com/office/powerpoint/2010/main" val="194424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Spending Problem</a:t>
            </a:r>
            <a:endParaRPr lang="en-US" dirty="0"/>
          </a:p>
        </p:txBody>
      </p:sp>
      <p:pic>
        <p:nvPicPr>
          <p:cNvPr id="4" name="Content Placeholder 3"/>
          <p:cNvPicPr>
            <a:picLocks noGrp="1" noChangeAspect="1"/>
          </p:cNvPicPr>
          <p:nvPr>
            <p:ph idx="1"/>
          </p:nvPr>
        </p:nvPicPr>
        <p:blipFill>
          <a:blip r:embed="rId2"/>
          <a:stretch>
            <a:fillRect/>
          </a:stretch>
        </p:blipFill>
        <p:spPr>
          <a:xfrm>
            <a:off x="3026300" y="1991680"/>
            <a:ext cx="4741287" cy="2595595"/>
          </a:xfrm>
          <a:prstGeom prst="rect">
            <a:avLst/>
          </a:prstGeom>
          <a:ln w="3175">
            <a:solidFill>
              <a:schemeClr val="tx1"/>
            </a:solidFill>
          </a:ln>
        </p:spPr>
      </p:pic>
      <p:sp>
        <p:nvSpPr>
          <p:cNvPr id="5" name="Content Placeholder 4"/>
          <p:cNvSpPr txBox="1">
            <a:spLocks/>
          </p:cNvSpPr>
          <p:nvPr/>
        </p:nvSpPr>
        <p:spPr>
          <a:xfrm>
            <a:off x="1261872" y="5157140"/>
            <a:ext cx="8575147" cy="99340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i="1" dirty="0"/>
              <a:t>Alice has 10$, and she sends twice 10$ to Bob and Charlie. Who will have the 10$ eventually? To answer this question, the best way is to </a:t>
            </a:r>
            <a:r>
              <a:rPr lang="en-US" b="1" i="1" dirty="0"/>
              <a:t>order</a:t>
            </a:r>
            <a:r>
              <a:rPr lang="en-US" i="1" dirty="0"/>
              <a:t> the facts. If two incompatible facts arrive in the network, the first one to be recorded wins.</a:t>
            </a:r>
            <a:endParaRPr lang="en-US" dirty="0"/>
          </a:p>
        </p:txBody>
      </p:sp>
    </p:spTree>
    <p:extLst>
      <p:ext uri="{BB962C8B-B14F-4D97-AF65-F5344CB8AC3E}">
        <p14:creationId xmlns:p14="http://schemas.microsoft.com/office/powerpoint/2010/main" val="1992593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a:t>Motivation</a:t>
            </a:r>
          </a:p>
          <a:p>
            <a:pPr>
              <a:buFont typeface="Wingdings" panose="05000000000000000000" pitchFamily="2" charset="2"/>
              <a:buChar char="Ø"/>
            </a:pPr>
            <a:r>
              <a:rPr lang="en-US" dirty="0" smtClean="0">
                <a:solidFill>
                  <a:srgbClr val="FF0000"/>
                </a:solidFill>
              </a:rPr>
              <a:t>Technical Overview</a:t>
            </a:r>
          </a:p>
          <a:p>
            <a:pPr>
              <a:buFont typeface="Wingdings" panose="05000000000000000000" pitchFamily="2" charset="2"/>
              <a:buChar char="Ø"/>
            </a:pPr>
            <a:r>
              <a:rPr lang="en-US" dirty="0" smtClean="0"/>
              <a:t>Detailed Feature Descriptions</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2997205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6213</TotalTime>
  <Words>1494</Words>
  <Application>Microsoft Office PowerPoint</Application>
  <PresentationFormat>Widescreen</PresentationFormat>
  <Paragraphs>192</Paragraphs>
  <Slides>46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Century Schoolbook</vt:lpstr>
      <vt:lpstr>Wingdings</vt:lpstr>
      <vt:lpstr>Wingdings 2</vt:lpstr>
      <vt:lpstr>View</vt:lpstr>
      <vt:lpstr>PowerPoint Presentation</vt:lpstr>
      <vt:lpstr>Agenda</vt:lpstr>
      <vt:lpstr>Agenda</vt:lpstr>
      <vt:lpstr>One line introduction!</vt:lpstr>
      <vt:lpstr>Agenda</vt:lpstr>
      <vt:lpstr>PowerPoint Presentation</vt:lpstr>
      <vt:lpstr>Cryptocurrency</vt:lpstr>
      <vt:lpstr>Double Spending Problem</vt:lpstr>
      <vt:lpstr>Agenda</vt:lpstr>
      <vt:lpstr>Two Basic Distributed Database Architectures</vt:lpstr>
      <vt:lpstr>Features</vt:lpstr>
      <vt:lpstr>Peer to Peer Distributed Database</vt:lpstr>
      <vt:lpstr>Transparent and incorruptible</vt:lpstr>
      <vt:lpstr>Enhanced security</vt:lpstr>
      <vt:lpstr>Decentralized Consensus</vt:lpstr>
      <vt:lpstr>PowerPoint Presentation</vt:lpstr>
      <vt:lpstr>Agenda</vt:lpstr>
      <vt:lpstr>PowerPoint Presentation</vt:lpstr>
      <vt:lpstr>Sending</vt:lpstr>
      <vt:lpstr>Authentication</vt:lpstr>
      <vt:lpstr>Digital Signatures</vt:lpstr>
      <vt:lpstr>PowerPoint Presentation</vt:lpstr>
      <vt:lpstr>Account Balances?</vt:lpstr>
      <vt:lpstr>PowerPoint Presentation</vt:lpstr>
      <vt:lpstr>PowerPoint Presentation</vt:lpstr>
      <vt:lpstr>PowerPoint Presentation</vt:lpstr>
      <vt:lpstr>PowerPoint Presentation</vt:lpstr>
      <vt:lpstr>Agenda</vt:lpstr>
      <vt:lpstr>Weaknesses</vt:lpstr>
      <vt:lpstr>Agenda</vt:lpstr>
      <vt:lpstr>PowerPoint Presentation</vt:lpstr>
      <vt:lpstr>PowerPoint Presentation</vt:lpstr>
      <vt:lpstr>PowerPoint Presentation</vt:lpstr>
      <vt:lpstr>Who will use the blockchain?</vt:lpstr>
      <vt:lpstr>PowerPoint Presentation</vt:lpstr>
      <vt:lpstr>PowerPoint Presentation</vt:lpstr>
      <vt:lpstr>PowerPoint Presentation</vt:lpstr>
      <vt:lpstr>Future?</vt:lpstr>
      <vt:lpstr>A brief summary of some use cases gaining momentum</vt:lpstr>
      <vt:lpstr>PowerPoint Presentation</vt:lpstr>
      <vt:lpstr>PowerPoint Presentation</vt:lpstr>
      <vt:lpstr>PowerPoint Presentation</vt:lpstr>
      <vt:lpstr>PowerPoint Presentation</vt:lpstr>
      <vt:lpstr>Be your own bank!</vt:lpstr>
      <vt:lpstr>PowerPoint Presentation</vt:lpstr>
      <vt:lpstr>Transparent and incorruptible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Praneeta Jhanwar</dc:creator>
  <cp:lastModifiedBy>Praneeta Jhanwar</cp:lastModifiedBy>
  <cp:revision>166</cp:revision>
  <dcterms:created xsi:type="dcterms:W3CDTF">2016-12-07T22:45:15Z</dcterms:created>
  <dcterms:modified xsi:type="dcterms:W3CDTF">2016-12-12T06:26:10Z</dcterms:modified>
</cp:coreProperties>
</file>