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56"/>
  </p:notesMasterIdLst>
  <p:sldIdLst>
    <p:sldId id="266" r:id="rId2"/>
    <p:sldId id="278" r:id="rId3"/>
    <p:sldId id="279" r:id="rId4"/>
    <p:sldId id="265" r:id="rId5"/>
    <p:sldId id="280" r:id="rId6"/>
    <p:sldId id="281" r:id="rId7"/>
    <p:sldId id="272" r:id="rId8"/>
    <p:sldId id="287" r:id="rId9"/>
    <p:sldId id="284" r:id="rId10"/>
    <p:sldId id="289" r:id="rId11"/>
    <p:sldId id="260" r:id="rId12"/>
    <p:sldId id="259" r:id="rId13"/>
    <p:sldId id="262" r:id="rId14"/>
    <p:sldId id="291" r:id="rId15"/>
    <p:sldId id="267" r:id="rId16"/>
    <p:sldId id="293" r:id="rId17"/>
    <p:sldId id="299" r:id="rId18"/>
    <p:sldId id="294" r:id="rId19"/>
    <p:sldId id="300" r:id="rId20"/>
    <p:sldId id="301" r:id="rId21"/>
    <p:sldId id="302" r:id="rId22"/>
    <p:sldId id="303" r:id="rId23"/>
    <p:sldId id="304" r:id="rId24"/>
    <p:sldId id="305" r:id="rId25"/>
    <p:sldId id="306" r:id="rId26"/>
    <p:sldId id="307"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295" r:id="rId41"/>
    <p:sldId id="324" r:id="rId42"/>
    <p:sldId id="296" r:id="rId43"/>
    <p:sldId id="297" r:id="rId44"/>
    <p:sldId id="322" r:id="rId45"/>
    <p:sldId id="323" r:id="rId46"/>
    <p:sldId id="256" r:id="rId47"/>
    <p:sldId id="276" r:id="rId48"/>
    <p:sldId id="261" r:id="rId49"/>
    <p:sldId id="308" r:id="rId50"/>
    <p:sldId id="271" r:id="rId51"/>
    <p:sldId id="277" r:id="rId52"/>
    <p:sldId id="286" r:id="rId53"/>
    <p:sldId id="292" r:id="rId54"/>
    <p:sldId id="28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92F85-F047-441B-9CDA-F16FD67D88B0}" type="doc">
      <dgm:prSet loTypeId="urn:microsoft.com/office/officeart/2005/8/layout/balance1" loCatId="relationship" qsTypeId="urn:microsoft.com/office/officeart/2005/8/quickstyle/simple1" qsCatId="simple" csTypeId="urn:microsoft.com/office/officeart/2005/8/colors/colorful5" csCatId="colorful" phldr="1"/>
      <dgm:spPr/>
      <dgm:t>
        <a:bodyPr/>
        <a:lstStyle/>
        <a:p>
          <a:endParaRPr lang="en-US"/>
        </a:p>
      </dgm:t>
    </dgm:pt>
    <dgm:pt modelId="{1E4FAE95-B83D-4F7B-AC44-157BB2C91593}">
      <dgm:prSet phldrT="[Text]"/>
      <dgm:spPr/>
      <dgm:t>
        <a:bodyPr/>
        <a:lstStyle/>
        <a:p>
          <a:r>
            <a:rPr lang="en-US" dirty="0" smtClean="0"/>
            <a:t>Master-Slave</a:t>
          </a:r>
          <a:endParaRPr lang="en-US" dirty="0"/>
        </a:p>
      </dgm:t>
    </dgm:pt>
    <dgm:pt modelId="{69B24429-86DA-42D6-AF88-964FD50C7D4C}" type="parTrans" cxnId="{5C1DACB9-30B5-48B0-B6AD-DA515A601AF5}">
      <dgm:prSet/>
      <dgm:spPr/>
      <dgm:t>
        <a:bodyPr/>
        <a:lstStyle/>
        <a:p>
          <a:endParaRPr lang="en-US"/>
        </a:p>
      </dgm:t>
    </dgm:pt>
    <dgm:pt modelId="{60E8F84B-0669-46AD-8109-57E7798F465B}" type="sibTrans" cxnId="{5C1DACB9-30B5-48B0-B6AD-DA515A601AF5}">
      <dgm:prSet/>
      <dgm:spPr/>
      <dgm:t>
        <a:bodyPr/>
        <a:lstStyle/>
        <a:p>
          <a:endParaRPr lang="en-US"/>
        </a:p>
      </dgm:t>
    </dgm:pt>
    <dgm:pt modelId="{CE16876B-1BAD-47CB-A2CA-453937B5BCB2}">
      <dgm:prSet phldrT="[Text]"/>
      <dgm:spPr/>
      <dgm:t>
        <a:bodyPr/>
        <a:lstStyle/>
        <a:p>
          <a:r>
            <a:rPr lang="en-US" dirty="0" smtClean="0"/>
            <a:t>Single point of failure</a:t>
          </a:r>
          <a:endParaRPr lang="en-US" dirty="0"/>
        </a:p>
      </dgm:t>
    </dgm:pt>
    <dgm:pt modelId="{CB9B2206-3D43-49AC-9C03-58A26150F2A8}" type="parTrans" cxnId="{EB8ED974-2EDC-47F2-9E69-118B99D711F0}">
      <dgm:prSet/>
      <dgm:spPr/>
      <dgm:t>
        <a:bodyPr/>
        <a:lstStyle/>
        <a:p>
          <a:endParaRPr lang="en-US"/>
        </a:p>
      </dgm:t>
    </dgm:pt>
    <dgm:pt modelId="{99C57E17-97AC-41B7-99BF-35CBE17EB9DA}" type="sibTrans" cxnId="{EB8ED974-2EDC-47F2-9E69-118B99D711F0}">
      <dgm:prSet/>
      <dgm:spPr/>
      <dgm:t>
        <a:bodyPr/>
        <a:lstStyle/>
        <a:p>
          <a:endParaRPr lang="en-US"/>
        </a:p>
      </dgm:t>
    </dgm:pt>
    <dgm:pt modelId="{9EF1509D-E21A-439E-8FF6-EA88AD6953A3}">
      <dgm:prSet phldrT="[Text]"/>
      <dgm:spPr/>
      <dgm:t>
        <a:bodyPr/>
        <a:lstStyle/>
        <a:p>
          <a:r>
            <a:rPr lang="en-US" dirty="0" smtClean="0"/>
            <a:t>Single copy of data</a:t>
          </a:r>
          <a:endParaRPr lang="en-US" dirty="0"/>
        </a:p>
      </dgm:t>
    </dgm:pt>
    <dgm:pt modelId="{18F2C5A4-DB19-422D-BD35-355789FE9C00}" type="parTrans" cxnId="{8163177D-7331-4366-B449-7099C76795F3}">
      <dgm:prSet/>
      <dgm:spPr/>
      <dgm:t>
        <a:bodyPr/>
        <a:lstStyle/>
        <a:p>
          <a:endParaRPr lang="en-US"/>
        </a:p>
      </dgm:t>
    </dgm:pt>
    <dgm:pt modelId="{EB787AB7-03F7-46AC-B702-31D4FC5D6466}" type="sibTrans" cxnId="{8163177D-7331-4366-B449-7099C76795F3}">
      <dgm:prSet/>
      <dgm:spPr/>
      <dgm:t>
        <a:bodyPr/>
        <a:lstStyle/>
        <a:p>
          <a:endParaRPr lang="en-US"/>
        </a:p>
      </dgm:t>
    </dgm:pt>
    <dgm:pt modelId="{438D7EC9-4462-4675-9D84-087156A3D95A}">
      <dgm:prSet phldrT="[Text]"/>
      <dgm:spPr/>
      <dgm:t>
        <a:bodyPr/>
        <a:lstStyle/>
        <a:p>
          <a:r>
            <a:rPr lang="en-US" dirty="0" smtClean="0"/>
            <a:t>Peer to Peer</a:t>
          </a:r>
          <a:endParaRPr lang="en-US" dirty="0"/>
        </a:p>
      </dgm:t>
    </dgm:pt>
    <dgm:pt modelId="{1F610FC0-103D-41FB-8DDF-CBCF126395C5}" type="parTrans" cxnId="{F962DA6F-A90C-49A7-9A04-7AA1004CEAB9}">
      <dgm:prSet/>
      <dgm:spPr/>
      <dgm:t>
        <a:bodyPr/>
        <a:lstStyle/>
        <a:p>
          <a:endParaRPr lang="en-US"/>
        </a:p>
      </dgm:t>
    </dgm:pt>
    <dgm:pt modelId="{A251725E-6210-4C22-9AB7-DE996CBB78E7}" type="sibTrans" cxnId="{F962DA6F-A90C-49A7-9A04-7AA1004CEAB9}">
      <dgm:prSet/>
      <dgm:spPr/>
      <dgm:t>
        <a:bodyPr/>
        <a:lstStyle/>
        <a:p>
          <a:endParaRPr lang="en-US"/>
        </a:p>
      </dgm:t>
    </dgm:pt>
    <dgm:pt modelId="{154217CC-A995-4134-991F-0C0DAC7F06EC}">
      <dgm:prSet phldrT="[Text]"/>
      <dgm:spPr/>
      <dgm:t>
        <a:bodyPr/>
        <a:lstStyle/>
        <a:p>
          <a:r>
            <a:rPr lang="en-US" dirty="0" smtClean="0"/>
            <a:t>Updates propagate to replicas</a:t>
          </a:r>
          <a:endParaRPr lang="en-US" dirty="0"/>
        </a:p>
      </dgm:t>
    </dgm:pt>
    <dgm:pt modelId="{4983F12B-DA2C-424F-B275-8B497E4C8E4E}" type="parTrans" cxnId="{6ECD59D3-7AA2-4459-9F58-C391DA075FAE}">
      <dgm:prSet/>
      <dgm:spPr/>
      <dgm:t>
        <a:bodyPr/>
        <a:lstStyle/>
        <a:p>
          <a:endParaRPr lang="en-US"/>
        </a:p>
      </dgm:t>
    </dgm:pt>
    <dgm:pt modelId="{B33A3A26-2459-4EC8-935D-1E88F0DB8634}" type="sibTrans" cxnId="{6ECD59D3-7AA2-4459-9F58-C391DA075FAE}">
      <dgm:prSet/>
      <dgm:spPr/>
      <dgm:t>
        <a:bodyPr/>
        <a:lstStyle/>
        <a:p>
          <a:endParaRPr lang="en-US"/>
        </a:p>
      </dgm:t>
    </dgm:pt>
    <dgm:pt modelId="{4E4CFBAC-8E36-45C3-8240-069DEB8B200F}">
      <dgm:prSet phldrT="[Text]"/>
      <dgm:spPr/>
      <dgm:t>
        <a:bodyPr/>
        <a:lstStyle/>
        <a:p>
          <a:r>
            <a:rPr lang="en-US" dirty="0" smtClean="0"/>
            <a:t>Masterless: all copies equal</a:t>
          </a:r>
          <a:endParaRPr lang="en-US" dirty="0"/>
        </a:p>
      </dgm:t>
    </dgm:pt>
    <dgm:pt modelId="{EAB6B5C3-5679-4EA7-A42C-D245BBDCDBFC}" type="parTrans" cxnId="{DA7E24F3-2DE7-4D89-B2E1-8DC5A4405144}">
      <dgm:prSet/>
      <dgm:spPr/>
      <dgm:t>
        <a:bodyPr/>
        <a:lstStyle/>
        <a:p>
          <a:endParaRPr lang="en-US"/>
        </a:p>
      </dgm:t>
    </dgm:pt>
    <dgm:pt modelId="{701EC01E-44C7-484E-9257-02A0A331CC23}" type="sibTrans" cxnId="{DA7E24F3-2DE7-4D89-B2E1-8DC5A4405144}">
      <dgm:prSet/>
      <dgm:spPr/>
      <dgm:t>
        <a:bodyPr/>
        <a:lstStyle/>
        <a:p>
          <a:endParaRPr lang="en-US"/>
        </a:p>
      </dgm:t>
    </dgm:pt>
    <dgm:pt modelId="{E5D6AE8A-22B4-4BBD-A37E-9724897CDB83}" type="pres">
      <dgm:prSet presAssocID="{92D92F85-F047-441B-9CDA-F16FD67D88B0}" presName="outerComposite" presStyleCnt="0">
        <dgm:presLayoutVars>
          <dgm:chMax val="2"/>
          <dgm:animLvl val="lvl"/>
          <dgm:resizeHandles val="exact"/>
        </dgm:presLayoutVars>
      </dgm:prSet>
      <dgm:spPr/>
      <dgm:t>
        <a:bodyPr/>
        <a:lstStyle/>
        <a:p>
          <a:endParaRPr lang="en-US"/>
        </a:p>
      </dgm:t>
    </dgm:pt>
    <dgm:pt modelId="{78A126F9-7B1D-4DBC-BDF3-670D76C87A9D}" type="pres">
      <dgm:prSet presAssocID="{92D92F85-F047-441B-9CDA-F16FD67D88B0}" presName="dummyMaxCanvas" presStyleCnt="0"/>
      <dgm:spPr/>
    </dgm:pt>
    <dgm:pt modelId="{ED90D304-3314-4A4C-8BD5-820DDF6AFAC6}" type="pres">
      <dgm:prSet presAssocID="{92D92F85-F047-441B-9CDA-F16FD67D88B0}" presName="parentComposite" presStyleCnt="0"/>
      <dgm:spPr/>
    </dgm:pt>
    <dgm:pt modelId="{920F1CEA-27DE-4510-AA6E-AEFA31BC9B61}" type="pres">
      <dgm:prSet presAssocID="{92D92F85-F047-441B-9CDA-F16FD67D88B0}" presName="parent1" presStyleLbl="alignAccFollowNode1" presStyleIdx="0" presStyleCnt="4">
        <dgm:presLayoutVars>
          <dgm:chMax val="4"/>
        </dgm:presLayoutVars>
      </dgm:prSet>
      <dgm:spPr/>
      <dgm:t>
        <a:bodyPr/>
        <a:lstStyle/>
        <a:p>
          <a:endParaRPr lang="en-US"/>
        </a:p>
      </dgm:t>
    </dgm:pt>
    <dgm:pt modelId="{1D8DC2D3-FB5A-4C3F-B797-2F1FD6918D5D}" type="pres">
      <dgm:prSet presAssocID="{92D92F85-F047-441B-9CDA-F16FD67D88B0}" presName="parent2" presStyleLbl="alignAccFollowNode1" presStyleIdx="1" presStyleCnt="4">
        <dgm:presLayoutVars>
          <dgm:chMax val="4"/>
        </dgm:presLayoutVars>
      </dgm:prSet>
      <dgm:spPr/>
      <dgm:t>
        <a:bodyPr/>
        <a:lstStyle/>
        <a:p>
          <a:endParaRPr lang="en-US"/>
        </a:p>
      </dgm:t>
    </dgm:pt>
    <dgm:pt modelId="{1F6DEFB3-E802-4F17-8EA3-29673EFA86F2}" type="pres">
      <dgm:prSet presAssocID="{92D92F85-F047-441B-9CDA-F16FD67D88B0}" presName="childrenComposite" presStyleCnt="0"/>
      <dgm:spPr/>
    </dgm:pt>
    <dgm:pt modelId="{964A1B1E-4AA9-45ED-961C-E5191BCF98AB}" type="pres">
      <dgm:prSet presAssocID="{92D92F85-F047-441B-9CDA-F16FD67D88B0}" presName="dummyMaxCanvas_ChildArea" presStyleCnt="0"/>
      <dgm:spPr/>
    </dgm:pt>
    <dgm:pt modelId="{AF842BA2-97E4-4CC1-9F99-A84D769C65DD}" type="pres">
      <dgm:prSet presAssocID="{92D92F85-F047-441B-9CDA-F16FD67D88B0}" presName="fulcrum" presStyleLbl="alignAccFollowNode1" presStyleIdx="2" presStyleCnt="4"/>
      <dgm:spPr/>
    </dgm:pt>
    <dgm:pt modelId="{C6B83F29-8B58-4C4B-BE15-139D19F11493}" type="pres">
      <dgm:prSet presAssocID="{92D92F85-F047-441B-9CDA-F16FD67D88B0}" presName="balance_22" presStyleLbl="alignAccFollowNode1" presStyleIdx="3" presStyleCnt="4">
        <dgm:presLayoutVars>
          <dgm:bulletEnabled val="1"/>
        </dgm:presLayoutVars>
      </dgm:prSet>
      <dgm:spPr/>
    </dgm:pt>
    <dgm:pt modelId="{98964707-3D72-4FC2-B6B2-5CC99B8ACA22}" type="pres">
      <dgm:prSet presAssocID="{92D92F85-F047-441B-9CDA-F16FD67D88B0}" presName="right_22_1" presStyleLbl="node1" presStyleIdx="0" presStyleCnt="4">
        <dgm:presLayoutVars>
          <dgm:bulletEnabled val="1"/>
        </dgm:presLayoutVars>
      </dgm:prSet>
      <dgm:spPr/>
      <dgm:t>
        <a:bodyPr/>
        <a:lstStyle/>
        <a:p>
          <a:endParaRPr lang="en-US"/>
        </a:p>
      </dgm:t>
    </dgm:pt>
    <dgm:pt modelId="{20EDB2D3-6B22-4569-A635-95093CCDABAE}" type="pres">
      <dgm:prSet presAssocID="{92D92F85-F047-441B-9CDA-F16FD67D88B0}" presName="right_22_2" presStyleLbl="node1" presStyleIdx="1" presStyleCnt="4">
        <dgm:presLayoutVars>
          <dgm:bulletEnabled val="1"/>
        </dgm:presLayoutVars>
      </dgm:prSet>
      <dgm:spPr/>
      <dgm:t>
        <a:bodyPr/>
        <a:lstStyle/>
        <a:p>
          <a:endParaRPr lang="en-US"/>
        </a:p>
      </dgm:t>
    </dgm:pt>
    <dgm:pt modelId="{BD4683D7-6102-4906-AFB6-1E355101CC77}" type="pres">
      <dgm:prSet presAssocID="{92D92F85-F047-441B-9CDA-F16FD67D88B0}" presName="left_22_1" presStyleLbl="node1" presStyleIdx="2" presStyleCnt="4">
        <dgm:presLayoutVars>
          <dgm:bulletEnabled val="1"/>
        </dgm:presLayoutVars>
      </dgm:prSet>
      <dgm:spPr/>
      <dgm:t>
        <a:bodyPr/>
        <a:lstStyle/>
        <a:p>
          <a:endParaRPr lang="en-US"/>
        </a:p>
      </dgm:t>
    </dgm:pt>
    <dgm:pt modelId="{483BAA87-0B38-4B35-B979-08A65CF97267}" type="pres">
      <dgm:prSet presAssocID="{92D92F85-F047-441B-9CDA-F16FD67D88B0}" presName="left_22_2" presStyleLbl="node1" presStyleIdx="3" presStyleCnt="4">
        <dgm:presLayoutVars>
          <dgm:bulletEnabled val="1"/>
        </dgm:presLayoutVars>
      </dgm:prSet>
      <dgm:spPr/>
      <dgm:t>
        <a:bodyPr/>
        <a:lstStyle/>
        <a:p>
          <a:endParaRPr lang="en-US"/>
        </a:p>
      </dgm:t>
    </dgm:pt>
  </dgm:ptLst>
  <dgm:cxnLst>
    <dgm:cxn modelId="{8163177D-7331-4366-B449-7099C76795F3}" srcId="{1E4FAE95-B83D-4F7B-AC44-157BB2C91593}" destId="{9EF1509D-E21A-439E-8FF6-EA88AD6953A3}" srcOrd="1" destOrd="0" parTransId="{18F2C5A4-DB19-422D-BD35-355789FE9C00}" sibTransId="{EB787AB7-03F7-46AC-B702-31D4FC5D6466}"/>
    <dgm:cxn modelId="{EF2D59C0-3FD6-4055-A1AF-BB8F3904627A}" type="presOf" srcId="{9EF1509D-E21A-439E-8FF6-EA88AD6953A3}" destId="{483BAA87-0B38-4B35-B979-08A65CF97267}" srcOrd="0" destOrd="0" presId="urn:microsoft.com/office/officeart/2005/8/layout/balance1"/>
    <dgm:cxn modelId="{EB8ED974-2EDC-47F2-9E69-118B99D711F0}" srcId="{1E4FAE95-B83D-4F7B-AC44-157BB2C91593}" destId="{CE16876B-1BAD-47CB-A2CA-453937B5BCB2}" srcOrd="0" destOrd="0" parTransId="{CB9B2206-3D43-49AC-9C03-58A26150F2A8}" sibTransId="{99C57E17-97AC-41B7-99BF-35CBE17EB9DA}"/>
    <dgm:cxn modelId="{A9FCDCBA-446B-4123-9115-BA1669D2BDB2}" type="presOf" srcId="{1E4FAE95-B83D-4F7B-AC44-157BB2C91593}" destId="{920F1CEA-27DE-4510-AA6E-AEFA31BC9B61}" srcOrd="0" destOrd="0" presId="urn:microsoft.com/office/officeart/2005/8/layout/balance1"/>
    <dgm:cxn modelId="{DA7E24F3-2DE7-4D89-B2E1-8DC5A4405144}" srcId="{438D7EC9-4462-4675-9D84-087156A3D95A}" destId="{4E4CFBAC-8E36-45C3-8240-069DEB8B200F}" srcOrd="1" destOrd="0" parTransId="{EAB6B5C3-5679-4EA7-A42C-D245BBDCDBFC}" sibTransId="{701EC01E-44C7-484E-9257-02A0A331CC23}"/>
    <dgm:cxn modelId="{F962DA6F-A90C-49A7-9A04-7AA1004CEAB9}" srcId="{92D92F85-F047-441B-9CDA-F16FD67D88B0}" destId="{438D7EC9-4462-4675-9D84-087156A3D95A}" srcOrd="1" destOrd="0" parTransId="{1F610FC0-103D-41FB-8DDF-CBCF126395C5}" sibTransId="{A251725E-6210-4C22-9AB7-DE996CBB78E7}"/>
    <dgm:cxn modelId="{6ECD59D3-7AA2-4459-9F58-C391DA075FAE}" srcId="{438D7EC9-4462-4675-9D84-087156A3D95A}" destId="{154217CC-A995-4134-991F-0C0DAC7F06EC}" srcOrd="0" destOrd="0" parTransId="{4983F12B-DA2C-424F-B275-8B497E4C8E4E}" sibTransId="{B33A3A26-2459-4EC8-935D-1E88F0DB8634}"/>
    <dgm:cxn modelId="{078C75B8-D8C4-4BCA-B82A-CBCDF3BC16BA}" type="presOf" srcId="{4E4CFBAC-8E36-45C3-8240-069DEB8B200F}" destId="{20EDB2D3-6B22-4569-A635-95093CCDABAE}" srcOrd="0" destOrd="0" presId="urn:microsoft.com/office/officeart/2005/8/layout/balance1"/>
    <dgm:cxn modelId="{6F2D07BD-6572-48B5-B518-87A609DE616E}" type="presOf" srcId="{438D7EC9-4462-4675-9D84-087156A3D95A}" destId="{1D8DC2D3-FB5A-4C3F-B797-2F1FD6918D5D}" srcOrd="0" destOrd="0" presId="urn:microsoft.com/office/officeart/2005/8/layout/balance1"/>
    <dgm:cxn modelId="{4F0F6676-C61A-40E2-93A1-0EADCEEE58AD}" type="presOf" srcId="{154217CC-A995-4134-991F-0C0DAC7F06EC}" destId="{98964707-3D72-4FC2-B6B2-5CC99B8ACA22}" srcOrd="0" destOrd="0" presId="urn:microsoft.com/office/officeart/2005/8/layout/balance1"/>
    <dgm:cxn modelId="{6CD82594-AA00-4F36-B4E7-BCBDDA834B14}" type="presOf" srcId="{92D92F85-F047-441B-9CDA-F16FD67D88B0}" destId="{E5D6AE8A-22B4-4BBD-A37E-9724897CDB83}" srcOrd="0" destOrd="0" presId="urn:microsoft.com/office/officeart/2005/8/layout/balance1"/>
    <dgm:cxn modelId="{5C1DACB9-30B5-48B0-B6AD-DA515A601AF5}" srcId="{92D92F85-F047-441B-9CDA-F16FD67D88B0}" destId="{1E4FAE95-B83D-4F7B-AC44-157BB2C91593}" srcOrd="0" destOrd="0" parTransId="{69B24429-86DA-42D6-AF88-964FD50C7D4C}" sibTransId="{60E8F84B-0669-46AD-8109-57E7798F465B}"/>
    <dgm:cxn modelId="{BD8B6320-76F6-488A-B98B-DA7AEEB123E4}" type="presOf" srcId="{CE16876B-1BAD-47CB-A2CA-453937B5BCB2}" destId="{BD4683D7-6102-4906-AFB6-1E355101CC77}" srcOrd="0" destOrd="0" presId="urn:microsoft.com/office/officeart/2005/8/layout/balance1"/>
    <dgm:cxn modelId="{D4E85382-6EAC-4B15-807A-824B9EE08D00}" type="presParOf" srcId="{E5D6AE8A-22B4-4BBD-A37E-9724897CDB83}" destId="{78A126F9-7B1D-4DBC-BDF3-670D76C87A9D}" srcOrd="0" destOrd="0" presId="urn:microsoft.com/office/officeart/2005/8/layout/balance1"/>
    <dgm:cxn modelId="{D9FCD611-C745-4059-8C27-0ECE1C3211B1}" type="presParOf" srcId="{E5D6AE8A-22B4-4BBD-A37E-9724897CDB83}" destId="{ED90D304-3314-4A4C-8BD5-820DDF6AFAC6}" srcOrd="1" destOrd="0" presId="urn:microsoft.com/office/officeart/2005/8/layout/balance1"/>
    <dgm:cxn modelId="{CD5B6668-DE55-45EA-9F42-605BB654CF70}" type="presParOf" srcId="{ED90D304-3314-4A4C-8BD5-820DDF6AFAC6}" destId="{920F1CEA-27DE-4510-AA6E-AEFA31BC9B61}" srcOrd="0" destOrd="0" presId="urn:microsoft.com/office/officeart/2005/8/layout/balance1"/>
    <dgm:cxn modelId="{55A591C7-5C7A-4DF7-BAC0-6330ED1FEC0D}" type="presParOf" srcId="{ED90D304-3314-4A4C-8BD5-820DDF6AFAC6}" destId="{1D8DC2D3-FB5A-4C3F-B797-2F1FD6918D5D}" srcOrd="1" destOrd="0" presId="urn:microsoft.com/office/officeart/2005/8/layout/balance1"/>
    <dgm:cxn modelId="{F75F16B6-6F4F-45F0-A4AF-E9693FEFBBF9}" type="presParOf" srcId="{E5D6AE8A-22B4-4BBD-A37E-9724897CDB83}" destId="{1F6DEFB3-E802-4F17-8EA3-29673EFA86F2}" srcOrd="2" destOrd="0" presId="urn:microsoft.com/office/officeart/2005/8/layout/balance1"/>
    <dgm:cxn modelId="{E2BB3207-5BEA-4EDD-8122-114FA52A885C}" type="presParOf" srcId="{1F6DEFB3-E802-4F17-8EA3-29673EFA86F2}" destId="{964A1B1E-4AA9-45ED-961C-E5191BCF98AB}" srcOrd="0" destOrd="0" presId="urn:microsoft.com/office/officeart/2005/8/layout/balance1"/>
    <dgm:cxn modelId="{6F18B436-6837-4A1D-9E66-A20C1FF37C8F}" type="presParOf" srcId="{1F6DEFB3-E802-4F17-8EA3-29673EFA86F2}" destId="{AF842BA2-97E4-4CC1-9F99-A84D769C65DD}" srcOrd="1" destOrd="0" presId="urn:microsoft.com/office/officeart/2005/8/layout/balance1"/>
    <dgm:cxn modelId="{409E3641-E4C9-4BCF-A29C-D57CAC3A8DEC}" type="presParOf" srcId="{1F6DEFB3-E802-4F17-8EA3-29673EFA86F2}" destId="{C6B83F29-8B58-4C4B-BE15-139D19F11493}" srcOrd="2" destOrd="0" presId="urn:microsoft.com/office/officeart/2005/8/layout/balance1"/>
    <dgm:cxn modelId="{6AE8FEF2-B39B-40E5-A440-EE8BC593C9E0}" type="presParOf" srcId="{1F6DEFB3-E802-4F17-8EA3-29673EFA86F2}" destId="{98964707-3D72-4FC2-B6B2-5CC99B8ACA22}" srcOrd="3" destOrd="0" presId="urn:microsoft.com/office/officeart/2005/8/layout/balance1"/>
    <dgm:cxn modelId="{ACEFB976-A332-4A05-9BF8-56B7CE620F3B}" type="presParOf" srcId="{1F6DEFB3-E802-4F17-8EA3-29673EFA86F2}" destId="{20EDB2D3-6B22-4569-A635-95093CCDABAE}" srcOrd="4" destOrd="0" presId="urn:microsoft.com/office/officeart/2005/8/layout/balance1"/>
    <dgm:cxn modelId="{021A9271-EF23-4C58-BAF1-1E841A0D5DFE}" type="presParOf" srcId="{1F6DEFB3-E802-4F17-8EA3-29673EFA86F2}" destId="{BD4683D7-6102-4906-AFB6-1E355101CC77}" srcOrd="5" destOrd="0" presId="urn:microsoft.com/office/officeart/2005/8/layout/balance1"/>
    <dgm:cxn modelId="{A57657B2-84DE-4120-A90F-9FFD2F828C79}" type="presParOf" srcId="{1F6DEFB3-E802-4F17-8EA3-29673EFA86F2}" destId="{483BAA87-0B38-4B35-B979-08A65CF97267}"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3FB10-B1EE-4AF8-A67E-7DC691283F5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7F73B4-71A6-4F62-89E6-5FE263D310C7}">
      <dgm:prSet phldrT="[Text]"/>
      <dgm:spPr/>
      <dgm:t>
        <a:bodyPr/>
        <a:lstStyle/>
        <a:p>
          <a:r>
            <a:rPr lang="en-US" dirty="0" smtClean="0"/>
            <a:t>Distributed database</a:t>
          </a:r>
        </a:p>
        <a:p>
          <a:r>
            <a:rPr lang="en-US" dirty="0" smtClean="0"/>
            <a:t>Peer to Peer</a:t>
          </a:r>
          <a:endParaRPr lang="en-US" dirty="0"/>
        </a:p>
      </dgm:t>
    </dgm:pt>
    <dgm:pt modelId="{10DB3BA6-E875-4E88-8962-58ECB84DEAAC}" type="parTrans" cxnId="{8698ED4C-7B0E-4DED-99E5-89BD11859776}">
      <dgm:prSet/>
      <dgm:spPr/>
      <dgm:t>
        <a:bodyPr/>
        <a:lstStyle/>
        <a:p>
          <a:endParaRPr lang="en-US"/>
        </a:p>
      </dgm:t>
    </dgm:pt>
    <dgm:pt modelId="{63CECCF4-4763-4F64-A2FC-D09D5627EA7A}" type="sibTrans" cxnId="{8698ED4C-7B0E-4DED-99E5-89BD11859776}">
      <dgm:prSet/>
      <dgm:spPr/>
      <dgm:t>
        <a:bodyPr/>
        <a:lstStyle/>
        <a:p>
          <a:endParaRPr lang="en-US"/>
        </a:p>
      </dgm:t>
    </dgm:pt>
    <dgm:pt modelId="{0BE0A158-0378-4191-9EEF-8B71EA367097}">
      <dgm:prSet phldrT="[Text]"/>
      <dgm:spPr/>
      <dgm:t>
        <a:bodyPr/>
        <a:lstStyle/>
        <a:p>
          <a:r>
            <a:rPr lang="en-US" dirty="0" smtClean="0"/>
            <a:t>Transparent &amp; Incorruptible</a:t>
          </a:r>
          <a:endParaRPr lang="en-US" dirty="0"/>
        </a:p>
      </dgm:t>
    </dgm:pt>
    <dgm:pt modelId="{01B5A1E5-1DC6-4F06-9C8B-6578991ED92C}" type="parTrans" cxnId="{9BCDABFB-FB07-451A-B5DD-C35C65EBCD66}">
      <dgm:prSet/>
      <dgm:spPr/>
      <dgm:t>
        <a:bodyPr/>
        <a:lstStyle/>
        <a:p>
          <a:endParaRPr lang="en-US"/>
        </a:p>
      </dgm:t>
    </dgm:pt>
    <dgm:pt modelId="{21742E62-EF4D-4463-83AA-BB3F83B9688D}" type="sibTrans" cxnId="{9BCDABFB-FB07-451A-B5DD-C35C65EBCD66}">
      <dgm:prSet/>
      <dgm:spPr/>
      <dgm:t>
        <a:bodyPr/>
        <a:lstStyle/>
        <a:p>
          <a:endParaRPr lang="en-US"/>
        </a:p>
      </dgm:t>
    </dgm:pt>
    <dgm:pt modelId="{3378DF14-7068-42B7-B923-67275E6EC8AE}">
      <dgm:prSet phldrT="[Text]"/>
      <dgm:spPr/>
      <dgm:t>
        <a:bodyPr/>
        <a:lstStyle/>
        <a:p>
          <a:r>
            <a:rPr lang="en-US" dirty="0" smtClean="0"/>
            <a:t>No single point of failure </a:t>
          </a:r>
        </a:p>
      </dgm:t>
    </dgm:pt>
    <dgm:pt modelId="{041DACCC-FFDF-4856-ACA6-0957519916EC}" type="parTrans" cxnId="{4CDF51EA-14E6-463A-A001-165C1D94D38E}">
      <dgm:prSet/>
      <dgm:spPr/>
      <dgm:t>
        <a:bodyPr/>
        <a:lstStyle/>
        <a:p>
          <a:endParaRPr lang="en-US"/>
        </a:p>
      </dgm:t>
    </dgm:pt>
    <dgm:pt modelId="{B23D784F-6936-4048-AA28-681898207D6C}" type="sibTrans" cxnId="{4CDF51EA-14E6-463A-A001-165C1D94D38E}">
      <dgm:prSet/>
      <dgm:spPr/>
      <dgm:t>
        <a:bodyPr/>
        <a:lstStyle/>
        <a:p>
          <a:endParaRPr lang="en-US"/>
        </a:p>
      </dgm:t>
    </dgm:pt>
    <dgm:pt modelId="{D54EBE3C-23E6-4571-89E7-A6C1C757A6AD}">
      <dgm:prSet phldrT="[Text]"/>
      <dgm:spPr/>
      <dgm:t>
        <a:bodyPr/>
        <a:lstStyle/>
        <a:p>
          <a:r>
            <a:rPr lang="en-US" dirty="0" smtClean="0"/>
            <a:t>Decentralized consensus</a:t>
          </a:r>
        </a:p>
        <a:p>
          <a:r>
            <a:rPr lang="en-US" smtClean="0"/>
            <a:t>(not controlled by any single identity)</a:t>
          </a:r>
          <a:endParaRPr lang="en-US" dirty="0"/>
        </a:p>
      </dgm:t>
    </dgm:pt>
    <dgm:pt modelId="{C1BE58B1-F617-4C2A-8C2B-9D2C6C55EE5C}" type="parTrans" cxnId="{D47B6C84-C525-45AA-830B-ED08D8F36306}">
      <dgm:prSet/>
      <dgm:spPr/>
      <dgm:t>
        <a:bodyPr/>
        <a:lstStyle/>
        <a:p>
          <a:endParaRPr lang="en-US"/>
        </a:p>
      </dgm:t>
    </dgm:pt>
    <dgm:pt modelId="{00E4BA9D-9C64-4D2D-BBFC-8FDDFEDC97A6}" type="sibTrans" cxnId="{D47B6C84-C525-45AA-830B-ED08D8F36306}">
      <dgm:prSet/>
      <dgm:spPr/>
      <dgm:t>
        <a:bodyPr/>
        <a:lstStyle/>
        <a:p>
          <a:endParaRPr lang="en-US"/>
        </a:p>
      </dgm:t>
    </dgm:pt>
    <dgm:pt modelId="{16AFB339-A1D7-41DA-84C5-C90D90C1A064}">
      <dgm:prSet phldrT="[Text]"/>
      <dgm:spPr/>
      <dgm:t>
        <a:bodyPr/>
        <a:lstStyle/>
        <a:p>
          <a:r>
            <a:rPr lang="en-US" dirty="0" smtClean="0"/>
            <a:t>Enhanced security</a:t>
          </a:r>
          <a:endParaRPr lang="en-US" dirty="0"/>
        </a:p>
      </dgm:t>
    </dgm:pt>
    <dgm:pt modelId="{F719ADB7-CDF6-4BED-9F92-B48CA32724C2}" type="parTrans" cxnId="{A9D7BCEB-D1C8-43EA-B3B6-27BCB160B171}">
      <dgm:prSet/>
      <dgm:spPr/>
      <dgm:t>
        <a:bodyPr/>
        <a:lstStyle/>
        <a:p>
          <a:endParaRPr lang="en-US"/>
        </a:p>
      </dgm:t>
    </dgm:pt>
    <dgm:pt modelId="{3CD288F2-9287-4656-98C2-F4D82565A60E}" type="sibTrans" cxnId="{A9D7BCEB-D1C8-43EA-B3B6-27BCB160B171}">
      <dgm:prSet/>
      <dgm:spPr/>
      <dgm:t>
        <a:bodyPr/>
        <a:lstStyle/>
        <a:p>
          <a:endParaRPr lang="en-US"/>
        </a:p>
      </dgm:t>
    </dgm:pt>
    <dgm:pt modelId="{CA384AB4-5F51-41DF-83D3-707130DC4725}" type="pres">
      <dgm:prSet presAssocID="{A1D3FB10-B1EE-4AF8-A67E-7DC691283F55}" presName="diagram" presStyleCnt="0">
        <dgm:presLayoutVars>
          <dgm:dir/>
          <dgm:resizeHandles val="exact"/>
        </dgm:presLayoutVars>
      </dgm:prSet>
      <dgm:spPr/>
      <dgm:t>
        <a:bodyPr/>
        <a:lstStyle/>
        <a:p>
          <a:endParaRPr lang="en-US"/>
        </a:p>
      </dgm:t>
    </dgm:pt>
    <dgm:pt modelId="{60CF439C-49C3-4D7F-8989-D99482B43AC9}" type="pres">
      <dgm:prSet presAssocID="{3B7F73B4-71A6-4F62-89E6-5FE263D310C7}" presName="node" presStyleLbl="node1" presStyleIdx="0" presStyleCnt="5">
        <dgm:presLayoutVars>
          <dgm:bulletEnabled val="1"/>
        </dgm:presLayoutVars>
      </dgm:prSet>
      <dgm:spPr/>
      <dgm:t>
        <a:bodyPr/>
        <a:lstStyle/>
        <a:p>
          <a:endParaRPr lang="en-US"/>
        </a:p>
      </dgm:t>
    </dgm:pt>
    <dgm:pt modelId="{31210659-718B-4505-B116-7183E849BE80}" type="pres">
      <dgm:prSet presAssocID="{63CECCF4-4763-4F64-A2FC-D09D5627EA7A}" presName="sibTrans" presStyleCnt="0"/>
      <dgm:spPr/>
    </dgm:pt>
    <dgm:pt modelId="{82545533-9B94-4C2E-A807-A18423DBE3D5}" type="pres">
      <dgm:prSet presAssocID="{0BE0A158-0378-4191-9EEF-8B71EA367097}" presName="node" presStyleLbl="node1" presStyleIdx="1" presStyleCnt="5">
        <dgm:presLayoutVars>
          <dgm:bulletEnabled val="1"/>
        </dgm:presLayoutVars>
      </dgm:prSet>
      <dgm:spPr/>
      <dgm:t>
        <a:bodyPr/>
        <a:lstStyle/>
        <a:p>
          <a:endParaRPr lang="en-US"/>
        </a:p>
      </dgm:t>
    </dgm:pt>
    <dgm:pt modelId="{C7653508-1A77-47F3-8BF1-533B2D053A1F}" type="pres">
      <dgm:prSet presAssocID="{21742E62-EF4D-4463-83AA-BB3F83B9688D}" presName="sibTrans" presStyleCnt="0"/>
      <dgm:spPr/>
    </dgm:pt>
    <dgm:pt modelId="{AE2DE7E0-762F-47D7-91A0-7CCED276986A}" type="pres">
      <dgm:prSet presAssocID="{3378DF14-7068-42B7-B923-67275E6EC8AE}" presName="node" presStyleLbl="node1" presStyleIdx="2" presStyleCnt="5">
        <dgm:presLayoutVars>
          <dgm:bulletEnabled val="1"/>
        </dgm:presLayoutVars>
      </dgm:prSet>
      <dgm:spPr/>
      <dgm:t>
        <a:bodyPr/>
        <a:lstStyle/>
        <a:p>
          <a:endParaRPr lang="en-US"/>
        </a:p>
      </dgm:t>
    </dgm:pt>
    <dgm:pt modelId="{8E465062-3BF7-4C2E-A535-72AAD97A1C28}" type="pres">
      <dgm:prSet presAssocID="{B23D784F-6936-4048-AA28-681898207D6C}" presName="sibTrans" presStyleCnt="0"/>
      <dgm:spPr/>
    </dgm:pt>
    <dgm:pt modelId="{3B7F0BE5-9660-4827-8817-B85CD986E55B}" type="pres">
      <dgm:prSet presAssocID="{D54EBE3C-23E6-4571-89E7-A6C1C757A6AD}" presName="node" presStyleLbl="node1" presStyleIdx="3" presStyleCnt="5">
        <dgm:presLayoutVars>
          <dgm:bulletEnabled val="1"/>
        </dgm:presLayoutVars>
      </dgm:prSet>
      <dgm:spPr/>
      <dgm:t>
        <a:bodyPr/>
        <a:lstStyle/>
        <a:p>
          <a:endParaRPr lang="en-US"/>
        </a:p>
      </dgm:t>
    </dgm:pt>
    <dgm:pt modelId="{DECF400E-4650-4EE3-A94C-F3F3899506E9}" type="pres">
      <dgm:prSet presAssocID="{00E4BA9D-9C64-4D2D-BBFC-8FDDFEDC97A6}" presName="sibTrans" presStyleCnt="0"/>
      <dgm:spPr/>
    </dgm:pt>
    <dgm:pt modelId="{CCDE65B8-74F1-46FA-90AC-7C7648692ACA}" type="pres">
      <dgm:prSet presAssocID="{16AFB339-A1D7-41DA-84C5-C90D90C1A064}" presName="node" presStyleLbl="node1" presStyleIdx="4" presStyleCnt="5">
        <dgm:presLayoutVars>
          <dgm:bulletEnabled val="1"/>
        </dgm:presLayoutVars>
      </dgm:prSet>
      <dgm:spPr/>
      <dgm:t>
        <a:bodyPr/>
        <a:lstStyle/>
        <a:p>
          <a:endParaRPr lang="en-US"/>
        </a:p>
      </dgm:t>
    </dgm:pt>
  </dgm:ptLst>
  <dgm:cxnLst>
    <dgm:cxn modelId="{D47B6C84-C525-45AA-830B-ED08D8F36306}" srcId="{A1D3FB10-B1EE-4AF8-A67E-7DC691283F55}" destId="{D54EBE3C-23E6-4571-89E7-A6C1C757A6AD}" srcOrd="3" destOrd="0" parTransId="{C1BE58B1-F617-4C2A-8C2B-9D2C6C55EE5C}" sibTransId="{00E4BA9D-9C64-4D2D-BBFC-8FDDFEDC97A6}"/>
    <dgm:cxn modelId="{E33175E1-E01C-4382-BAE3-E69D351B6701}" type="presOf" srcId="{3B7F73B4-71A6-4F62-89E6-5FE263D310C7}" destId="{60CF439C-49C3-4D7F-8989-D99482B43AC9}" srcOrd="0" destOrd="0" presId="urn:microsoft.com/office/officeart/2005/8/layout/default"/>
    <dgm:cxn modelId="{9BCDABFB-FB07-451A-B5DD-C35C65EBCD66}" srcId="{A1D3FB10-B1EE-4AF8-A67E-7DC691283F55}" destId="{0BE0A158-0378-4191-9EEF-8B71EA367097}" srcOrd="1" destOrd="0" parTransId="{01B5A1E5-1DC6-4F06-9C8B-6578991ED92C}" sibTransId="{21742E62-EF4D-4463-83AA-BB3F83B9688D}"/>
    <dgm:cxn modelId="{487EA56B-2D99-42F1-B731-0F1E7F93EDCE}" type="presOf" srcId="{A1D3FB10-B1EE-4AF8-A67E-7DC691283F55}" destId="{CA384AB4-5F51-41DF-83D3-707130DC4725}" srcOrd="0" destOrd="0" presId="urn:microsoft.com/office/officeart/2005/8/layout/default"/>
    <dgm:cxn modelId="{441C7952-DE04-4EFA-B166-7599E58A10C6}" type="presOf" srcId="{0BE0A158-0378-4191-9EEF-8B71EA367097}" destId="{82545533-9B94-4C2E-A807-A18423DBE3D5}" srcOrd="0" destOrd="0" presId="urn:microsoft.com/office/officeart/2005/8/layout/default"/>
    <dgm:cxn modelId="{A9D7BCEB-D1C8-43EA-B3B6-27BCB160B171}" srcId="{A1D3FB10-B1EE-4AF8-A67E-7DC691283F55}" destId="{16AFB339-A1D7-41DA-84C5-C90D90C1A064}" srcOrd="4" destOrd="0" parTransId="{F719ADB7-CDF6-4BED-9F92-B48CA32724C2}" sibTransId="{3CD288F2-9287-4656-98C2-F4D82565A60E}"/>
    <dgm:cxn modelId="{4CDF51EA-14E6-463A-A001-165C1D94D38E}" srcId="{A1D3FB10-B1EE-4AF8-A67E-7DC691283F55}" destId="{3378DF14-7068-42B7-B923-67275E6EC8AE}" srcOrd="2" destOrd="0" parTransId="{041DACCC-FFDF-4856-ACA6-0957519916EC}" sibTransId="{B23D784F-6936-4048-AA28-681898207D6C}"/>
    <dgm:cxn modelId="{0ECB52A7-BA04-4434-9FA7-F5F98EE657FB}" type="presOf" srcId="{D54EBE3C-23E6-4571-89E7-A6C1C757A6AD}" destId="{3B7F0BE5-9660-4827-8817-B85CD986E55B}" srcOrd="0" destOrd="0" presId="urn:microsoft.com/office/officeart/2005/8/layout/default"/>
    <dgm:cxn modelId="{528B786B-70C3-48D9-AB75-CC440DFCF50D}" type="presOf" srcId="{3378DF14-7068-42B7-B923-67275E6EC8AE}" destId="{AE2DE7E0-762F-47D7-91A0-7CCED276986A}" srcOrd="0" destOrd="0" presId="urn:microsoft.com/office/officeart/2005/8/layout/default"/>
    <dgm:cxn modelId="{20E1557A-467F-4351-A788-A467CEF3C8ED}" type="presOf" srcId="{16AFB339-A1D7-41DA-84C5-C90D90C1A064}" destId="{CCDE65B8-74F1-46FA-90AC-7C7648692ACA}" srcOrd="0" destOrd="0" presId="urn:microsoft.com/office/officeart/2005/8/layout/default"/>
    <dgm:cxn modelId="{8698ED4C-7B0E-4DED-99E5-89BD11859776}" srcId="{A1D3FB10-B1EE-4AF8-A67E-7DC691283F55}" destId="{3B7F73B4-71A6-4F62-89E6-5FE263D310C7}" srcOrd="0" destOrd="0" parTransId="{10DB3BA6-E875-4E88-8962-58ECB84DEAAC}" sibTransId="{63CECCF4-4763-4F64-A2FC-D09D5627EA7A}"/>
    <dgm:cxn modelId="{8D166C9C-8612-4280-8DE8-180A58B1633A}" type="presParOf" srcId="{CA384AB4-5F51-41DF-83D3-707130DC4725}" destId="{60CF439C-49C3-4D7F-8989-D99482B43AC9}" srcOrd="0" destOrd="0" presId="urn:microsoft.com/office/officeart/2005/8/layout/default"/>
    <dgm:cxn modelId="{8315E580-C558-486E-9875-C1AF174888A5}" type="presParOf" srcId="{CA384AB4-5F51-41DF-83D3-707130DC4725}" destId="{31210659-718B-4505-B116-7183E849BE80}" srcOrd="1" destOrd="0" presId="urn:microsoft.com/office/officeart/2005/8/layout/default"/>
    <dgm:cxn modelId="{D4115A76-E951-4FB6-99D2-23C95E6DBA3A}" type="presParOf" srcId="{CA384AB4-5F51-41DF-83D3-707130DC4725}" destId="{82545533-9B94-4C2E-A807-A18423DBE3D5}" srcOrd="2" destOrd="0" presId="urn:microsoft.com/office/officeart/2005/8/layout/default"/>
    <dgm:cxn modelId="{0709429E-9263-440C-BC41-7D4F14DC4DB7}" type="presParOf" srcId="{CA384AB4-5F51-41DF-83D3-707130DC4725}" destId="{C7653508-1A77-47F3-8BF1-533B2D053A1F}" srcOrd="3" destOrd="0" presId="urn:microsoft.com/office/officeart/2005/8/layout/default"/>
    <dgm:cxn modelId="{389ECF53-176F-43FC-A2AC-AACD3667EEA4}" type="presParOf" srcId="{CA384AB4-5F51-41DF-83D3-707130DC4725}" destId="{AE2DE7E0-762F-47D7-91A0-7CCED276986A}" srcOrd="4" destOrd="0" presId="urn:microsoft.com/office/officeart/2005/8/layout/default"/>
    <dgm:cxn modelId="{962A1823-CE45-4324-9296-58B0B131F21E}" type="presParOf" srcId="{CA384AB4-5F51-41DF-83D3-707130DC4725}" destId="{8E465062-3BF7-4C2E-A535-72AAD97A1C28}" srcOrd="5" destOrd="0" presId="urn:microsoft.com/office/officeart/2005/8/layout/default"/>
    <dgm:cxn modelId="{C9808DCB-9ADC-4DB6-999E-214AE4633B0A}" type="presParOf" srcId="{CA384AB4-5F51-41DF-83D3-707130DC4725}" destId="{3B7F0BE5-9660-4827-8817-B85CD986E55B}" srcOrd="6" destOrd="0" presId="urn:microsoft.com/office/officeart/2005/8/layout/default"/>
    <dgm:cxn modelId="{25DFBF3E-88B1-450B-A4F5-A247301DA1EE}" type="presParOf" srcId="{CA384AB4-5F51-41DF-83D3-707130DC4725}" destId="{DECF400E-4650-4EE3-A94C-F3F3899506E9}" srcOrd="7" destOrd="0" presId="urn:microsoft.com/office/officeart/2005/8/layout/default"/>
    <dgm:cxn modelId="{34849608-20BA-489C-9F8C-6E1206391CBF}" type="presParOf" srcId="{CA384AB4-5F51-41DF-83D3-707130DC4725}" destId="{CCDE65B8-74F1-46FA-90AC-7C7648692A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83AE7D-CCD3-4C8F-ACD7-D73816734D44}"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US"/>
        </a:p>
      </dgm:t>
    </dgm:pt>
    <dgm:pt modelId="{F8B3649D-EFD3-4015-809C-010F3236FBA3}">
      <dgm:prSet phldrT="[Text]"/>
      <dgm:spPr/>
      <dgm:t>
        <a:bodyPr/>
        <a:lstStyle/>
        <a:p>
          <a:r>
            <a:rPr lang="en-US" dirty="0" smtClean="0"/>
            <a:t>Transaction Chain</a:t>
          </a:r>
          <a:endParaRPr lang="en-US" dirty="0"/>
        </a:p>
      </dgm:t>
    </dgm:pt>
    <dgm:pt modelId="{CB2871DF-7FDB-4E15-913A-6961A35A40AD}" type="parTrans" cxnId="{C84437B3-D30D-49D1-B374-F37BA79F42D7}">
      <dgm:prSet/>
      <dgm:spPr/>
      <dgm:t>
        <a:bodyPr/>
        <a:lstStyle/>
        <a:p>
          <a:endParaRPr lang="en-US"/>
        </a:p>
      </dgm:t>
    </dgm:pt>
    <dgm:pt modelId="{7731F27E-3DFA-4B9D-A81F-93B6AEDA9E88}" type="sibTrans" cxnId="{C84437B3-D30D-49D1-B374-F37BA79F42D7}">
      <dgm:prSet/>
      <dgm:spPr/>
      <dgm:t>
        <a:bodyPr/>
        <a:lstStyle/>
        <a:p>
          <a:endParaRPr lang="en-US"/>
        </a:p>
      </dgm:t>
    </dgm:pt>
    <dgm:pt modelId="{C0341C3C-F841-46C4-A04D-D75E44C0798C}">
      <dgm:prSet phldrT="[Text]"/>
      <dgm:spPr/>
      <dgm:t>
        <a:bodyPr anchor="ctr"/>
        <a:lstStyle/>
        <a:p>
          <a:r>
            <a:rPr lang="en-US" dirty="0" smtClean="0"/>
            <a:t>History of ownership</a:t>
          </a:r>
          <a:endParaRPr lang="en-US" dirty="0"/>
        </a:p>
      </dgm:t>
    </dgm:pt>
    <dgm:pt modelId="{B01CD689-B663-4449-B2FB-57EB7B1EA937}" type="parTrans" cxnId="{0BD63A25-9976-4F57-9D62-137127A6E3F7}">
      <dgm:prSet/>
      <dgm:spPr/>
      <dgm:t>
        <a:bodyPr/>
        <a:lstStyle/>
        <a:p>
          <a:endParaRPr lang="en-US"/>
        </a:p>
      </dgm:t>
    </dgm:pt>
    <dgm:pt modelId="{AD6C7BDF-523B-445F-B807-2B792383A0BE}" type="sibTrans" cxnId="{0BD63A25-9976-4F57-9D62-137127A6E3F7}">
      <dgm:prSet/>
      <dgm:spPr/>
      <dgm:t>
        <a:bodyPr/>
        <a:lstStyle/>
        <a:p>
          <a:endParaRPr lang="en-US"/>
        </a:p>
      </dgm:t>
    </dgm:pt>
    <dgm:pt modelId="{B8590294-4666-4AF7-8309-E4499939F9D1}">
      <dgm:prSet phldrT="[Text]"/>
      <dgm:spPr/>
      <dgm:t>
        <a:bodyPr/>
        <a:lstStyle/>
        <a:p>
          <a:r>
            <a:rPr lang="en-US" dirty="0" smtClean="0"/>
            <a:t>Block Chain</a:t>
          </a:r>
          <a:endParaRPr lang="en-US" dirty="0"/>
        </a:p>
      </dgm:t>
    </dgm:pt>
    <dgm:pt modelId="{53A6286E-C8CC-46F5-BCB4-D5E212205223}" type="parTrans" cxnId="{FFB80281-62A9-4E0F-B5E1-5BB131FE9A9A}">
      <dgm:prSet/>
      <dgm:spPr/>
      <dgm:t>
        <a:bodyPr/>
        <a:lstStyle/>
        <a:p>
          <a:endParaRPr lang="en-US"/>
        </a:p>
      </dgm:t>
    </dgm:pt>
    <dgm:pt modelId="{7F6DC9BB-E1C9-4554-A868-FA35748E9732}" type="sibTrans" cxnId="{FFB80281-62A9-4E0F-B5E1-5BB131FE9A9A}">
      <dgm:prSet/>
      <dgm:spPr/>
      <dgm:t>
        <a:bodyPr/>
        <a:lstStyle/>
        <a:p>
          <a:endParaRPr lang="en-US"/>
        </a:p>
      </dgm:t>
    </dgm:pt>
    <dgm:pt modelId="{364A1C73-DD8C-4272-88C5-A36394058A52}">
      <dgm:prSet phldrT="[Text]"/>
      <dgm:spPr/>
      <dgm:t>
        <a:bodyPr anchor="ctr"/>
        <a:lstStyle/>
        <a:p>
          <a:r>
            <a:rPr lang="en-US" dirty="0" smtClean="0"/>
            <a:t>Transaction ordering</a:t>
          </a:r>
          <a:endParaRPr lang="en-US" dirty="0"/>
        </a:p>
      </dgm:t>
    </dgm:pt>
    <dgm:pt modelId="{D074A068-D64B-4A3C-B339-556CD9132AF6}" type="parTrans" cxnId="{B76D7D89-9BB9-4A6D-B988-ACE36D45F7D7}">
      <dgm:prSet/>
      <dgm:spPr/>
      <dgm:t>
        <a:bodyPr/>
        <a:lstStyle/>
        <a:p>
          <a:endParaRPr lang="en-US"/>
        </a:p>
      </dgm:t>
    </dgm:pt>
    <dgm:pt modelId="{7621A83E-F814-4AA4-B223-F494E185972C}" type="sibTrans" cxnId="{B76D7D89-9BB9-4A6D-B988-ACE36D45F7D7}">
      <dgm:prSet/>
      <dgm:spPr/>
      <dgm:t>
        <a:bodyPr/>
        <a:lstStyle/>
        <a:p>
          <a:endParaRPr lang="en-US"/>
        </a:p>
      </dgm:t>
    </dgm:pt>
    <dgm:pt modelId="{F7ADB609-0E7F-4E1D-900B-CF5B8A326009}" type="pres">
      <dgm:prSet presAssocID="{B283AE7D-CCD3-4C8F-ACD7-D73816734D44}" presName="Name0" presStyleCnt="0">
        <dgm:presLayoutVars>
          <dgm:dir/>
          <dgm:animLvl val="lvl"/>
          <dgm:resizeHandles/>
        </dgm:presLayoutVars>
      </dgm:prSet>
      <dgm:spPr/>
      <dgm:t>
        <a:bodyPr/>
        <a:lstStyle/>
        <a:p>
          <a:endParaRPr lang="en-US"/>
        </a:p>
      </dgm:t>
    </dgm:pt>
    <dgm:pt modelId="{69B94A16-A41C-427A-9B2A-547FE7CEB626}" type="pres">
      <dgm:prSet presAssocID="{F8B3649D-EFD3-4015-809C-010F3236FBA3}" presName="linNode" presStyleCnt="0"/>
      <dgm:spPr/>
    </dgm:pt>
    <dgm:pt modelId="{799679A5-13BE-43A1-80FA-5295B590355A}" type="pres">
      <dgm:prSet presAssocID="{F8B3649D-EFD3-4015-809C-010F3236FBA3}" presName="parentShp" presStyleLbl="node1" presStyleIdx="0" presStyleCnt="2" custLinFactNeighborX="-1346">
        <dgm:presLayoutVars>
          <dgm:bulletEnabled val="1"/>
        </dgm:presLayoutVars>
      </dgm:prSet>
      <dgm:spPr/>
      <dgm:t>
        <a:bodyPr/>
        <a:lstStyle/>
        <a:p>
          <a:endParaRPr lang="en-US"/>
        </a:p>
      </dgm:t>
    </dgm:pt>
    <dgm:pt modelId="{03F9F80C-D9BD-45B2-9852-474D800B987F}" type="pres">
      <dgm:prSet presAssocID="{F8B3649D-EFD3-4015-809C-010F3236FBA3}" presName="childShp" presStyleLbl="bgAccFollowNode1" presStyleIdx="0" presStyleCnt="2">
        <dgm:presLayoutVars>
          <dgm:bulletEnabled val="1"/>
        </dgm:presLayoutVars>
      </dgm:prSet>
      <dgm:spPr/>
      <dgm:t>
        <a:bodyPr/>
        <a:lstStyle/>
        <a:p>
          <a:endParaRPr lang="en-US"/>
        </a:p>
      </dgm:t>
    </dgm:pt>
    <dgm:pt modelId="{8DB40013-62A8-4162-820E-A9BAA166DC4F}" type="pres">
      <dgm:prSet presAssocID="{7731F27E-3DFA-4B9D-A81F-93B6AEDA9E88}" presName="spacing" presStyleCnt="0"/>
      <dgm:spPr/>
    </dgm:pt>
    <dgm:pt modelId="{30FEAE1F-7263-45E2-9E7E-54E42632C606}" type="pres">
      <dgm:prSet presAssocID="{B8590294-4666-4AF7-8309-E4499939F9D1}" presName="linNode" presStyleCnt="0"/>
      <dgm:spPr/>
    </dgm:pt>
    <dgm:pt modelId="{5F6284BE-CA1F-4BD5-BB18-05081B884BC0}" type="pres">
      <dgm:prSet presAssocID="{B8590294-4666-4AF7-8309-E4499939F9D1}" presName="parentShp" presStyleLbl="node1" presStyleIdx="1" presStyleCnt="2">
        <dgm:presLayoutVars>
          <dgm:bulletEnabled val="1"/>
        </dgm:presLayoutVars>
      </dgm:prSet>
      <dgm:spPr/>
      <dgm:t>
        <a:bodyPr/>
        <a:lstStyle/>
        <a:p>
          <a:endParaRPr lang="en-US"/>
        </a:p>
      </dgm:t>
    </dgm:pt>
    <dgm:pt modelId="{14971869-9371-47BE-8245-191314E4B422}" type="pres">
      <dgm:prSet presAssocID="{B8590294-4666-4AF7-8309-E4499939F9D1}" presName="childShp" presStyleLbl="bgAccFollowNode1" presStyleIdx="1" presStyleCnt="2">
        <dgm:presLayoutVars>
          <dgm:bulletEnabled val="1"/>
        </dgm:presLayoutVars>
      </dgm:prSet>
      <dgm:spPr/>
      <dgm:t>
        <a:bodyPr/>
        <a:lstStyle/>
        <a:p>
          <a:endParaRPr lang="en-US"/>
        </a:p>
      </dgm:t>
    </dgm:pt>
  </dgm:ptLst>
  <dgm:cxnLst>
    <dgm:cxn modelId="{6629B83B-D0EE-4FB6-8C02-93FAB7C254CD}" type="presOf" srcId="{B8590294-4666-4AF7-8309-E4499939F9D1}" destId="{5F6284BE-CA1F-4BD5-BB18-05081B884BC0}" srcOrd="0" destOrd="0" presId="urn:microsoft.com/office/officeart/2005/8/layout/vList6"/>
    <dgm:cxn modelId="{C84437B3-D30D-49D1-B374-F37BA79F42D7}" srcId="{B283AE7D-CCD3-4C8F-ACD7-D73816734D44}" destId="{F8B3649D-EFD3-4015-809C-010F3236FBA3}" srcOrd="0" destOrd="0" parTransId="{CB2871DF-7FDB-4E15-913A-6961A35A40AD}" sibTransId="{7731F27E-3DFA-4B9D-A81F-93B6AEDA9E88}"/>
    <dgm:cxn modelId="{0BD63A25-9976-4F57-9D62-137127A6E3F7}" srcId="{F8B3649D-EFD3-4015-809C-010F3236FBA3}" destId="{C0341C3C-F841-46C4-A04D-D75E44C0798C}" srcOrd="0" destOrd="0" parTransId="{B01CD689-B663-4449-B2FB-57EB7B1EA937}" sibTransId="{AD6C7BDF-523B-445F-B807-2B792383A0BE}"/>
    <dgm:cxn modelId="{3A3ADB3D-40AB-4364-9315-8F4DC20E23BD}" type="presOf" srcId="{C0341C3C-F841-46C4-A04D-D75E44C0798C}" destId="{03F9F80C-D9BD-45B2-9852-474D800B987F}" srcOrd="0" destOrd="0" presId="urn:microsoft.com/office/officeart/2005/8/layout/vList6"/>
    <dgm:cxn modelId="{A80F58C3-53BF-45C9-B560-4A2C50DBBF14}" type="presOf" srcId="{F8B3649D-EFD3-4015-809C-010F3236FBA3}" destId="{799679A5-13BE-43A1-80FA-5295B590355A}" srcOrd="0" destOrd="0" presId="urn:microsoft.com/office/officeart/2005/8/layout/vList6"/>
    <dgm:cxn modelId="{B76D7D89-9BB9-4A6D-B988-ACE36D45F7D7}" srcId="{B8590294-4666-4AF7-8309-E4499939F9D1}" destId="{364A1C73-DD8C-4272-88C5-A36394058A52}" srcOrd="0" destOrd="0" parTransId="{D074A068-D64B-4A3C-B339-556CD9132AF6}" sibTransId="{7621A83E-F814-4AA4-B223-F494E185972C}"/>
    <dgm:cxn modelId="{2A2E8AE1-5084-4F4C-B92A-FF5CC324C7C1}" type="presOf" srcId="{B283AE7D-CCD3-4C8F-ACD7-D73816734D44}" destId="{F7ADB609-0E7F-4E1D-900B-CF5B8A326009}" srcOrd="0" destOrd="0" presId="urn:microsoft.com/office/officeart/2005/8/layout/vList6"/>
    <dgm:cxn modelId="{FFB80281-62A9-4E0F-B5E1-5BB131FE9A9A}" srcId="{B283AE7D-CCD3-4C8F-ACD7-D73816734D44}" destId="{B8590294-4666-4AF7-8309-E4499939F9D1}" srcOrd="1" destOrd="0" parTransId="{53A6286E-C8CC-46F5-BCB4-D5E212205223}" sibTransId="{7F6DC9BB-E1C9-4554-A868-FA35748E9732}"/>
    <dgm:cxn modelId="{F4B7D2B1-D91A-40D0-BB09-FD1D7789EB2E}" type="presOf" srcId="{364A1C73-DD8C-4272-88C5-A36394058A52}" destId="{14971869-9371-47BE-8245-191314E4B422}" srcOrd="0" destOrd="0" presId="urn:microsoft.com/office/officeart/2005/8/layout/vList6"/>
    <dgm:cxn modelId="{FD26C508-9617-429D-A861-4DBDCFCEF112}" type="presParOf" srcId="{F7ADB609-0E7F-4E1D-900B-CF5B8A326009}" destId="{69B94A16-A41C-427A-9B2A-547FE7CEB626}" srcOrd="0" destOrd="0" presId="urn:microsoft.com/office/officeart/2005/8/layout/vList6"/>
    <dgm:cxn modelId="{36B5B1B1-6430-4D66-93A1-90370482084C}" type="presParOf" srcId="{69B94A16-A41C-427A-9B2A-547FE7CEB626}" destId="{799679A5-13BE-43A1-80FA-5295B590355A}" srcOrd="0" destOrd="0" presId="urn:microsoft.com/office/officeart/2005/8/layout/vList6"/>
    <dgm:cxn modelId="{8298B8A5-DC33-42F4-B366-70D91ADE5ED6}" type="presParOf" srcId="{69B94A16-A41C-427A-9B2A-547FE7CEB626}" destId="{03F9F80C-D9BD-45B2-9852-474D800B987F}" srcOrd="1" destOrd="0" presId="urn:microsoft.com/office/officeart/2005/8/layout/vList6"/>
    <dgm:cxn modelId="{2FB306F7-5D47-48ED-BB17-7B73D50D58F5}" type="presParOf" srcId="{F7ADB609-0E7F-4E1D-900B-CF5B8A326009}" destId="{8DB40013-62A8-4162-820E-A9BAA166DC4F}" srcOrd="1" destOrd="0" presId="urn:microsoft.com/office/officeart/2005/8/layout/vList6"/>
    <dgm:cxn modelId="{FC68C287-C279-49E1-8AC6-C9177B037AD9}" type="presParOf" srcId="{F7ADB609-0E7F-4E1D-900B-CF5B8A326009}" destId="{30FEAE1F-7263-45E2-9E7E-54E42632C606}" srcOrd="2" destOrd="0" presId="urn:microsoft.com/office/officeart/2005/8/layout/vList6"/>
    <dgm:cxn modelId="{8827B575-3D6A-44DB-948B-E60FC017E8F1}" type="presParOf" srcId="{30FEAE1F-7263-45E2-9E7E-54E42632C606}" destId="{5F6284BE-CA1F-4BD5-BB18-05081B884BC0}" srcOrd="0" destOrd="0" presId="urn:microsoft.com/office/officeart/2005/8/layout/vList6"/>
    <dgm:cxn modelId="{5447AE09-31D1-4FCF-A5FF-E130001A3924}" type="presParOf" srcId="{30FEAE1F-7263-45E2-9E7E-54E42632C606}" destId="{14971869-9371-47BE-8245-191314E4B422}" srcOrd="1" destOrd="0" presId="urn:microsoft.com/office/officeart/2005/8/layout/vList6"/>
  </dgm:cxnLst>
  <dgm:bg/>
  <dgm:whole>
    <a:ln w="3175"/>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1CEA-27DE-4510-AA6E-AEFA31BC9B61}">
      <dsp:nvSpPr>
        <dsp:cNvPr id="0" name=""/>
        <dsp:cNvSpPr/>
      </dsp:nvSpPr>
      <dsp:spPr>
        <a:xfrm>
          <a:off x="1295007" y="0"/>
          <a:ext cx="1629396" cy="905220"/>
        </a:xfrm>
        <a:prstGeom prst="roundRect">
          <a:avLst>
            <a:gd name="adj" fmla="val 10000"/>
          </a:avLst>
        </a:prstGeom>
        <a:solidFill>
          <a:schemeClr val="accent5">
            <a:tint val="40000"/>
            <a:alpha val="90000"/>
            <a:hueOff val="0"/>
            <a:satOff val="0"/>
            <a:lumOff val="0"/>
            <a:alphaOff val="0"/>
          </a:schemeClr>
        </a:solidFill>
        <a:ln w="1397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Master-Slave</a:t>
          </a:r>
          <a:endParaRPr lang="en-US" sz="2400" kern="1200" dirty="0"/>
        </a:p>
      </dsp:txBody>
      <dsp:txXfrm>
        <a:off x="1321520" y="26513"/>
        <a:ext cx="1576370" cy="852194"/>
      </dsp:txXfrm>
    </dsp:sp>
    <dsp:sp modelId="{1D8DC2D3-FB5A-4C3F-B797-2F1FD6918D5D}">
      <dsp:nvSpPr>
        <dsp:cNvPr id="0" name=""/>
        <dsp:cNvSpPr/>
      </dsp:nvSpPr>
      <dsp:spPr>
        <a:xfrm>
          <a:off x="3648580" y="0"/>
          <a:ext cx="1629396" cy="905220"/>
        </a:xfrm>
        <a:prstGeom prst="roundRect">
          <a:avLst>
            <a:gd name="adj" fmla="val 10000"/>
          </a:avLst>
        </a:prstGeom>
        <a:solidFill>
          <a:schemeClr val="accent5">
            <a:tint val="40000"/>
            <a:alpha val="90000"/>
            <a:hueOff val="-6475096"/>
            <a:satOff val="1642"/>
            <a:lumOff val="208"/>
            <a:alphaOff val="0"/>
          </a:schemeClr>
        </a:solidFill>
        <a:ln w="13970" cap="flat" cmpd="sng" algn="ctr">
          <a:solidFill>
            <a:schemeClr val="accent5">
              <a:tint val="40000"/>
              <a:alpha val="90000"/>
              <a:hueOff val="-6475096"/>
              <a:satOff val="1642"/>
              <a:lumOff val="2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Peer to Peer</a:t>
          </a:r>
          <a:endParaRPr lang="en-US" sz="2400" kern="1200" dirty="0"/>
        </a:p>
      </dsp:txBody>
      <dsp:txXfrm>
        <a:off x="3675093" y="26513"/>
        <a:ext cx="1576370" cy="852194"/>
      </dsp:txXfrm>
    </dsp:sp>
    <dsp:sp modelId="{AF842BA2-97E4-4CC1-9F99-A84D769C65DD}">
      <dsp:nvSpPr>
        <dsp:cNvPr id="0" name=""/>
        <dsp:cNvSpPr/>
      </dsp:nvSpPr>
      <dsp:spPr>
        <a:xfrm>
          <a:off x="2947034" y="3847186"/>
          <a:ext cx="678915" cy="678915"/>
        </a:xfrm>
        <a:prstGeom prst="triangle">
          <a:avLst/>
        </a:prstGeom>
        <a:solidFill>
          <a:schemeClr val="accent5">
            <a:tint val="40000"/>
            <a:alpha val="90000"/>
            <a:hueOff val="-12950192"/>
            <a:satOff val="3283"/>
            <a:lumOff val="417"/>
            <a:alphaOff val="0"/>
          </a:schemeClr>
        </a:solidFill>
        <a:ln w="13970" cap="flat" cmpd="sng" algn="ctr">
          <a:solidFill>
            <a:schemeClr val="accent5">
              <a:tint val="40000"/>
              <a:alpha val="90000"/>
              <a:hueOff val="-12950192"/>
              <a:satOff val="3283"/>
              <a:lumOff val="417"/>
              <a:alphaOff val="0"/>
            </a:schemeClr>
          </a:solidFill>
          <a:prstDash val="solid"/>
        </a:ln>
        <a:effectLst/>
      </dsp:spPr>
      <dsp:style>
        <a:lnRef idx="2">
          <a:scrgbClr r="0" g="0" b="0"/>
        </a:lnRef>
        <a:fillRef idx="1">
          <a:scrgbClr r="0" g="0" b="0"/>
        </a:fillRef>
        <a:effectRef idx="0">
          <a:scrgbClr r="0" g="0" b="0"/>
        </a:effectRef>
        <a:fontRef idx="minor"/>
      </dsp:style>
    </dsp:sp>
    <dsp:sp modelId="{C6B83F29-8B58-4C4B-BE15-139D19F11493}">
      <dsp:nvSpPr>
        <dsp:cNvPr id="0" name=""/>
        <dsp:cNvSpPr/>
      </dsp:nvSpPr>
      <dsp:spPr>
        <a:xfrm>
          <a:off x="1249746" y="3562947"/>
          <a:ext cx="4073491" cy="275187"/>
        </a:xfrm>
        <a:prstGeom prst="rect">
          <a:avLst/>
        </a:prstGeom>
        <a:solidFill>
          <a:schemeClr val="accent5">
            <a:tint val="40000"/>
            <a:alpha val="90000"/>
            <a:hueOff val="-19425287"/>
            <a:satOff val="4925"/>
            <a:lumOff val="625"/>
            <a:alphaOff val="0"/>
          </a:schemeClr>
        </a:solidFill>
        <a:ln w="13970" cap="flat" cmpd="sng" algn="ctr">
          <a:solidFill>
            <a:schemeClr val="accent5">
              <a:tint val="40000"/>
              <a:alpha val="90000"/>
              <a:hueOff val="-19425287"/>
              <a:satOff val="4925"/>
              <a:lumOff val="625"/>
              <a:alphaOff val="0"/>
            </a:schemeClr>
          </a:solidFill>
          <a:prstDash val="solid"/>
        </a:ln>
        <a:effectLst/>
      </dsp:spPr>
      <dsp:style>
        <a:lnRef idx="2">
          <a:scrgbClr r="0" g="0" b="0"/>
        </a:lnRef>
        <a:fillRef idx="1">
          <a:scrgbClr r="0" g="0" b="0"/>
        </a:fillRef>
        <a:effectRef idx="0">
          <a:scrgbClr r="0" g="0" b="0"/>
        </a:effectRef>
        <a:fontRef idx="minor"/>
      </dsp:style>
    </dsp:sp>
    <dsp:sp modelId="{98964707-3D72-4FC2-B6B2-5CC99B8ACA22}">
      <dsp:nvSpPr>
        <dsp:cNvPr id="0" name=""/>
        <dsp:cNvSpPr/>
      </dsp:nvSpPr>
      <dsp:spPr>
        <a:xfrm>
          <a:off x="3648580" y="2371677"/>
          <a:ext cx="1629396" cy="1158682"/>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Updates propagate to replicas</a:t>
          </a:r>
          <a:endParaRPr lang="en-US" sz="2000" kern="1200" dirty="0"/>
        </a:p>
      </dsp:txBody>
      <dsp:txXfrm>
        <a:off x="3705142" y="2428239"/>
        <a:ext cx="1516272" cy="1045558"/>
      </dsp:txXfrm>
    </dsp:sp>
    <dsp:sp modelId="{20EDB2D3-6B22-4569-A635-95093CCDABAE}">
      <dsp:nvSpPr>
        <dsp:cNvPr id="0" name=""/>
        <dsp:cNvSpPr/>
      </dsp:nvSpPr>
      <dsp:spPr>
        <a:xfrm>
          <a:off x="3648580" y="1158682"/>
          <a:ext cx="1629396" cy="1158682"/>
        </a:xfrm>
        <a:prstGeom prst="roundRect">
          <a:avLst/>
        </a:prstGeom>
        <a:solidFill>
          <a:schemeClr val="accent5">
            <a:hueOff val="-6356385"/>
            <a:satOff val="1676"/>
            <a:lumOff val="85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Masterless: all copies equal</a:t>
          </a:r>
          <a:endParaRPr lang="en-US" sz="2000" kern="1200" dirty="0"/>
        </a:p>
      </dsp:txBody>
      <dsp:txXfrm>
        <a:off x="3705142" y="1215244"/>
        <a:ext cx="1516272" cy="1045558"/>
      </dsp:txXfrm>
    </dsp:sp>
    <dsp:sp modelId="{BD4683D7-6102-4906-AFB6-1E355101CC77}">
      <dsp:nvSpPr>
        <dsp:cNvPr id="0" name=""/>
        <dsp:cNvSpPr/>
      </dsp:nvSpPr>
      <dsp:spPr>
        <a:xfrm>
          <a:off x="1295007" y="2371677"/>
          <a:ext cx="1629396" cy="1158682"/>
        </a:xfrm>
        <a:prstGeom prst="roundRect">
          <a:avLst/>
        </a:prstGeom>
        <a:solidFill>
          <a:schemeClr val="accent5">
            <a:hueOff val="-12712771"/>
            <a:satOff val="3353"/>
            <a:lumOff val="169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point of failure</a:t>
          </a:r>
          <a:endParaRPr lang="en-US" sz="2000" kern="1200" dirty="0"/>
        </a:p>
      </dsp:txBody>
      <dsp:txXfrm>
        <a:off x="1351569" y="2428239"/>
        <a:ext cx="1516272" cy="1045558"/>
      </dsp:txXfrm>
    </dsp:sp>
    <dsp:sp modelId="{483BAA87-0B38-4B35-B979-08A65CF97267}">
      <dsp:nvSpPr>
        <dsp:cNvPr id="0" name=""/>
        <dsp:cNvSpPr/>
      </dsp:nvSpPr>
      <dsp:spPr>
        <a:xfrm>
          <a:off x="1295007" y="1158682"/>
          <a:ext cx="1629396" cy="1158682"/>
        </a:xfrm>
        <a:prstGeom prst="round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Single copy of data</a:t>
          </a:r>
          <a:endParaRPr lang="en-US" sz="2000" kern="1200" dirty="0"/>
        </a:p>
      </dsp:txBody>
      <dsp:txXfrm>
        <a:off x="1351569" y="1215244"/>
        <a:ext cx="1516272" cy="1045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F439C-49C3-4D7F-8989-D99482B43AC9}">
      <dsp:nvSpPr>
        <dsp:cNvPr id="0" name=""/>
        <dsp:cNvSpPr/>
      </dsp:nvSpPr>
      <dsp:spPr>
        <a:xfrm>
          <a:off x="0" y="429865"/>
          <a:ext cx="2685851" cy="1611510"/>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Distributed database</a:t>
          </a:r>
        </a:p>
        <a:p>
          <a:pPr lvl="0" algn="ctr" defTabSz="977900">
            <a:lnSpc>
              <a:spcPct val="90000"/>
            </a:lnSpc>
            <a:spcBef>
              <a:spcPct val="0"/>
            </a:spcBef>
            <a:spcAft>
              <a:spcPct val="35000"/>
            </a:spcAft>
          </a:pPr>
          <a:r>
            <a:rPr lang="en-US" sz="2200" kern="1200" dirty="0" smtClean="0"/>
            <a:t>Peer to Peer</a:t>
          </a:r>
          <a:endParaRPr lang="en-US" sz="2200" kern="1200" dirty="0"/>
        </a:p>
      </dsp:txBody>
      <dsp:txXfrm>
        <a:off x="0" y="429865"/>
        <a:ext cx="2685851" cy="1611510"/>
      </dsp:txXfrm>
    </dsp:sp>
    <dsp:sp modelId="{82545533-9B94-4C2E-A807-A18423DBE3D5}">
      <dsp:nvSpPr>
        <dsp:cNvPr id="0" name=""/>
        <dsp:cNvSpPr/>
      </dsp:nvSpPr>
      <dsp:spPr>
        <a:xfrm>
          <a:off x="2954436" y="429865"/>
          <a:ext cx="2685851" cy="1611510"/>
        </a:xfrm>
        <a:prstGeom prst="rect">
          <a:avLst/>
        </a:prstGeom>
        <a:solidFill>
          <a:schemeClr val="accent5">
            <a:hueOff val="-4767289"/>
            <a:satOff val="1257"/>
            <a:lumOff val="63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Transparent &amp; Incorruptible</a:t>
          </a:r>
          <a:endParaRPr lang="en-US" sz="2200" kern="1200" dirty="0"/>
        </a:p>
      </dsp:txBody>
      <dsp:txXfrm>
        <a:off x="2954436" y="429865"/>
        <a:ext cx="2685851" cy="1611510"/>
      </dsp:txXfrm>
    </dsp:sp>
    <dsp:sp modelId="{AE2DE7E0-762F-47D7-91A0-7CCED276986A}">
      <dsp:nvSpPr>
        <dsp:cNvPr id="0" name=""/>
        <dsp:cNvSpPr/>
      </dsp:nvSpPr>
      <dsp:spPr>
        <a:xfrm>
          <a:off x="5908873" y="429865"/>
          <a:ext cx="2685851" cy="1611510"/>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No single point of failure </a:t>
          </a:r>
        </a:p>
      </dsp:txBody>
      <dsp:txXfrm>
        <a:off x="5908873" y="429865"/>
        <a:ext cx="2685851" cy="1611510"/>
      </dsp:txXfrm>
    </dsp:sp>
    <dsp:sp modelId="{3B7F0BE5-9660-4827-8817-B85CD986E55B}">
      <dsp:nvSpPr>
        <dsp:cNvPr id="0" name=""/>
        <dsp:cNvSpPr/>
      </dsp:nvSpPr>
      <dsp:spPr>
        <a:xfrm>
          <a:off x="1477218" y="2309961"/>
          <a:ext cx="2685851" cy="1611510"/>
        </a:xfrm>
        <a:prstGeom prst="rect">
          <a:avLst/>
        </a:prstGeom>
        <a:solidFill>
          <a:schemeClr val="accent5">
            <a:hueOff val="-14301867"/>
            <a:satOff val="3772"/>
            <a:lumOff val="1912"/>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Decentralized consensus</a:t>
          </a:r>
        </a:p>
        <a:p>
          <a:pPr lvl="0" algn="ctr" defTabSz="977900">
            <a:lnSpc>
              <a:spcPct val="90000"/>
            </a:lnSpc>
            <a:spcBef>
              <a:spcPct val="0"/>
            </a:spcBef>
            <a:spcAft>
              <a:spcPct val="35000"/>
            </a:spcAft>
          </a:pPr>
          <a:r>
            <a:rPr lang="en-US" sz="2200" kern="1200" smtClean="0"/>
            <a:t>(not controlled by any single identity)</a:t>
          </a:r>
          <a:endParaRPr lang="en-US" sz="2200" kern="1200" dirty="0"/>
        </a:p>
      </dsp:txBody>
      <dsp:txXfrm>
        <a:off x="1477218" y="2309961"/>
        <a:ext cx="2685851" cy="1611510"/>
      </dsp:txXfrm>
    </dsp:sp>
    <dsp:sp modelId="{CCDE65B8-74F1-46FA-90AC-7C7648692ACA}">
      <dsp:nvSpPr>
        <dsp:cNvPr id="0" name=""/>
        <dsp:cNvSpPr/>
      </dsp:nvSpPr>
      <dsp:spPr>
        <a:xfrm>
          <a:off x="4431655" y="2309961"/>
          <a:ext cx="2685851" cy="1611510"/>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Enhanced security</a:t>
          </a:r>
          <a:endParaRPr lang="en-US" sz="2200" kern="1200" dirty="0"/>
        </a:p>
      </dsp:txBody>
      <dsp:txXfrm>
        <a:off x="4431655" y="2309961"/>
        <a:ext cx="2685851" cy="1611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9F80C-D9BD-45B2-9852-474D800B987F}">
      <dsp:nvSpPr>
        <dsp:cNvPr id="0" name=""/>
        <dsp:cNvSpPr/>
      </dsp:nvSpPr>
      <dsp:spPr>
        <a:xfrm>
          <a:off x="2159524" y="150"/>
          <a:ext cx="3239286" cy="585950"/>
        </a:xfrm>
        <a:prstGeom prst="rightArrow">
          <a:avLst>
            <a:gd name="adj1" fmla="val 75000"/>
            <a:gd name="adj2" fmla="val 50000"/>
          </a:avLst>
        </a:prstGeom>
        <a:solidFill>
          <a:schemeClr val="accent4">
            <a:tint val="40000"/>
            <a:alpha val="90000"/>
            <a:hueOff val="0"/>
            <a:satOff val="0"/>
            <a:lumOff val="0"/>
            <a:alphaOff val="0"/>
          </a:schemeClr>
        </a:solidFill>
        <a:ln w="1397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History of ownership</a:t>
          </a:r>
          <a:endParaRPr lang="en-US" sz="2200" kern="1200" dirty="0"/>
        </a:p>
      </dsp:txBody>
      <dsp:txXfrm>
        <a:off x="2159524" y="73394"/>
        <a:ext cx="3019555" cy="439462"/>
      </dsp:txXfrm>
    </dsp:sp>
    <dsp:sp modelId="{799679A5-13BE-43A1-80FA-5295B590355A}">
      <dsp:nvSpPr>
        <dsp:cNvPr id="0" name=""/>
        <dsp:cNvSpPr/>
      </dsp:nvSpPr>
      <dsp:spPr>
        <a:xfrm>
          <a:off x="0" y="150"/>
          <a:ext cx="2159524" cy="585950"/>
        </a:xfrm>
        <a:prstGeom prst="roundRect">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Transaction Chain</a:t>
          </a:r>
          <a:endParaRPr lang="en-US" sz="1700" kern="1200" dirty="0"/>
        </a:p>
      </dsp:txBody>
      <dsp:txXfrm>
        <a:off x="28604" y="28754"/>
        <a:ext cx="2102316" cy="528742"/>
      </dsp:txXfrm>
    </dsp:sp>
    <dsp:sp modelId="{14971869-9371-47BE-8245-191314E4B422}">
      <dsp:nvSpPr>
        <dsp:cNvPr id="0" name=""/>
        <dsp:cNvSpPr/>
      </dsp:nvSpPr>
      <dsp:spPr>
        <a:xfrm>
          <a:off x="2159524" y="644696"/>
          <a:ext cx="3239286" cy="585950"/>
        </a:xfrm>
        <a:prstGeom prst="rightArrow">
          <a:avLst>
            <a:gd name="adj1" fmla="val 75000"/>
            <a:gd name="adj2" fmla="val 50000"/>
          </a:avLst>
        </a:prstGeom>
        <a:solidFill>
          <a:schemeClr val="accent4">
            <a:tint val="40000"/>
            <a:alpha val="90000"/>
            <a:hueOff val="18423488"/>
            <a:satOff val="-10330"/>
            <a:lumOff val="-3662"/>
            <a:alphaOff val="0"/>
          </a:schemeClr>
        </a:solidFill>
        <a:ln w="13970" cap="flat" cmpd="sng" algn="ctr">
          <a:solidFill>
            <a:schemeClr val="accent4">
              <a:tint val="40000"/>
              <a:alpha val="90000"/>
              <a:hueOff val="18423488"/>
              <a:satOff val="-10330"/>
              <a:lumOff val="-36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t>Transaction ordering</a:t>
          </a:r>
          <a:endParaRPr lang="en-US" sz="2200" kern="1200" dirty="0"/>
        </a:p>
      </dsp:txBody>
      <dsp:txXfrm>
        <a:off x="2159524" y="717940"/>
        <a:ext cx="3019555" cy="439462"/>
      </dsp:txXfrm>
    </dsp:sp>
    <dsp:sp modelId="{5F6284BE-CA1F-4BD5-BB18-05081B884BC0}">
      <dsp:nvSpPr>
        <dsp:cNvPr id="0" name=""/>
        <dsp:cNvSpPr/>
      </dsp:nvSpPr>
      <dsp:spPr>
        <a:xfrm>
          <a:off x="0" y="644696"/>
          <a:ext cx="2159524" cy="585950"/>
        </a:xfrm>
        <a:prstGeom prst="roundRect">
          <a:avLst/>
        </a:prstGeom>
        <a:solidFill>
          <a:schemeClr val="accent4">
            <a:hueOff val="18117770"/>
            <a:satOff val="-8031"/>
            <a:lumOff val="-16078"/>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Block Chain</a:t>
          </a:r>
          <a:endParaRPr lang="en-US" sz="1700" kern="1200" dirty="0"/>
        </a:p>
      </dsp:txBody>
      <dsp:txXfrm>
        <a:off x="28604" y="673300"/>
        <a:ext cx="2102316" cy="528742"/>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8F09B-44CF-423A-802C-82491C0D83F2}" type="datetimeFigureOut">
              <a:rPr lang="en-US" smtClean="0"/>
              <a:t>12/13/2016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C71BC-50C3-43D2-8885-28C91E7E4DB0}" type="slidenum">
              <a:rPr lang="en-US" smtClean="0"/>
              <a:t>‹#›</a:t>
            </a:fld>
            <a:endParaRPr lang="en-US"/>
          </a:p>
        </p:txBody>
      </p:sp>
    </p:spTree>
    <p:extLst>
      <p:ext uri="{BB962C8B-B14F-4D97-AF65-F5344CB8AC3E}">
        <p14:creationId xmlns:p14="http://schemas.microsoft.com/office/powerpoint/2010/main" val="289190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11</a:t>
            </a:fld>
            <a:endParaRPr lang="en-US"/>
          </a:p>
        </p:txBody>
      </p:sp>
    </p:spTree>
    <p:extLst>
      <p:ext uri="{BB962C8B-B14F-4D97-AF65-F5344CB8AC3E}">
        <p14:creationId xmlns:p14="http://schemas.microsoft.com/office/powerpoint/2010/main" val="71854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EC71BC-50C3-43D2-8885-28C91E7E4DB0}" type="slidenum">
              <a:rPr lang="en-US" smtClean="0"/>
              <a:t>14</a:t>
            </a:fld>
            <a:endParaRPr lang="en-US"/>
          </a:p>
        </p:txBody>
      </p:sp>
    </p:spTree>
    <p:extLst>
      <p:ext uri="{BB962C8B-B14F-4D97-AF65-F5344CB8AC3E}">
        <p14:creationId xmlns:p14="http://schemas.microsoft.com/office/powerpoint/2010/main" val="82356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1230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08185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88923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42746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AC606-863D-4346-A462-FAA7BDFFC6FE}"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2A854-B0DA-4557-88A3-9BD46C409CD5}"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066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7AC606-863D-4346-A462-FAA7BDFFC6FE}"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23959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7AC606-863D-4346-A462-FAA7BDFFC6FE}"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68217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7AC606-863D-4346-A462-FAA7BDFFC6FE}"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634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AC606-863D-4346-A462-FAA7BDFFC6FE}"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1902158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37064748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AC606-863D-4346-A462-FAA7BDFFC6FE}"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2A854-B0DA-4557-88A3-9BD46C409CD5}" type="slidenum">
              <a:rPr lang="en-US" smtClean="0"/>
              <a:t>‹#›</a:t>
            </a:fld>
            <a:endParaRPr lang="en-US"/>
          </a:p>
        </p:txBody>
      </p:sp>
    </p:spTree>
    <p:extLst>
      <p:ext uri="{BB962C8B-B14F-4D97-AF65-F5344CB8AC3E}">
        <p14:creationId xmlns:p14="http://schemas.microsoft.com/office/powerpoint/2010/main" val="21187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7AC606-863D-4346-A462-FAA7BDFFC6FE}" type="datetimeFigureOut">
              <a:rPr lang="en-US" smtClean="0"/>
              <a:t>12/13/2016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3E2A854-B0DA-4557-88A3-9BD46C409CD5}" type="slidenum">
              <a:rPr lang="en-US" smtClean="0"/>
              <a:t>‹#›</a:t>
            </a:fld>
            <a:endParaRPr lang="en-US"/>
          </a:p>
        </p:txBody>
      </p:sp>
    </p:spTree>
    <p:extLst>
      <p:ext uri="{BB962C8B-B14F-4D97-AF65-F5344CB8AC3E}">
        <p14:creationId xmlns:p14="http://schemas.microsoft.com/office/powerpoint/2010/main" val="428024339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blockchain.com/" TargetMode="External"/><Relationship Id="rId7" Type="http://schemas.openxmlformats.org/officeDocument/2006/relationships/hyperlink" Target="http://scet.berkeley.edu/wp-content/uploads/BlockchainPaper.pdf" TargetMode="External"/><Relationship Id="rId2" Type="http://schemas.openxmlformats.org/officeDocument/2006/relationships/hyperlink" Target="https://bitcoin.org/en/" TargetMode="External"/><Relationship Id="rId1" Type="http://schemas.openxmlformats.org/officeDocument/2006/relationships/slideLayout" Target="../slideLayouts/slideLayout2.xml"/><Relationship Id="rId6" Type="http://schemas.openxmlformats.org/officeDocument/2006/relationships/hyperlink" Target="https://www.youtube.com/watch?v=Lx9zgZCMqXE" TargetMode="External"/><Relationship Id="rId5" Type="http://schemas.openxmlformats.org/officeDocument/2006/relationships/hyperlink" Target="https://www.linkedin.com/pulse/blockchain-non-financial-services-use-cases-paul-forrest" TargetMode="External"/><Relationship Id="rId4" Type="http://schemas.openxmlformats.org/officeDocument/2006/relationships/hyperlink" Target="http://blockgeeks.com/guides/what-is-blockchain-technology-a-step-by-step-guide-than-anyone-can-understand/"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BLOCKCHAIN</a:t>
            </a:r>
            <a:endParaRPr lang="en-US" sz="4000" dirty="0"/>
          </a:p>
        </p:txBody>
      </p:sp>
      <p:sp>
        <p:nvSpPr>
          <p:cNvPr id="5" name="Content Placeholder 2"/>
          <p:cNvSpPr txBox="1">
            <a:spLocks/>
          </p:cNvSpPr>
          <p:nvPr/>
        </p:nvSpPr>
        <p:spPr>
          <a:xfrm>
            <a:off x="8258475" y="5350042"/>
            <a:ext cx="2761809" cy="779646"/>
          </a:xfrm>
          <a:prstGeom prst="rect">
            <a:avLst/>
          </a:prstGeom>
        </p:spPr>
        <p:txBody>
          <a:bodyPr vert="horz" lIns="91440" tIns="45720" rIns="91440" bIns="45720" rtlCol="0">
            <a:normAutofit fontScale="4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r">
              <a:buFont typeface="Arial" pitchFamily="34" charset="0"/>
              <a:buNone/>
            </a:pPr>
            <a:r>
              <a:rPr lang="en-US" sz="4000" dirty="0" smtClean="0"/>
              <a:t>Nirav Aga</a:t>
            </a:r>
          </a:p>
          <a:p>
            <a:pPr marL="0" indent="0" algn="r">
              <a:buFont typeface="Arial" pitchFamily="34" charset="0"/>
              <a:buNone/>
            </a:pPr>
            <a:r>
              <a:rPr lang="en-US" sz="4000" dirty="0" smtClean="0"/>
              <a:t>Praneeta Jhanwar</a:t>
            </a:r>
          </a:p>
        </p:txBody>
      </p:sp>
    </p:spTree>
    <p:extLst>
      <p:ext uri="{BB962C8B-B14F-4D97-AF65-F5344CB8AC3E}">
        <p14:creationId xmlns:p14="http://schemas.microsoft.com/office/powerpoint/2010/main" val="333168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75385"/>
            <a:ext cx="9692640" cy="1325562"/>
          </a:xfrm>
        </p:spPr>
        <p:txBody>
          <a:bodyPr/>
          <a:lstStyle/>
          <a:p>
            <a:r>
              <a:rPr lang="en-US" dirty="0" smtClean="0"/>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81203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807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856128" y="2274316"/>
            <a:ext cx="4377516" cy="3538911"/>
          </a:xfrm>
          <a:prstGeom prst="rect">
            <a:avLst/>
          </a:prstGeom>
        </p:spPr>
      </p:pic>
      <p:sp>
        <p:nvSpPr>
          <p:cNvPr id="2" name="Title 1"/>
          <p:cNvSpPr>
            <a:spLocks noGrp="1"/>
          </p:cNvSpPr>
          <p:nvPr>
            <p:ph type="title"/>
          </p:nvPr>
        </p:nvSpPr>
        <p:spPr>
          <a:xfrm>
            <a:off x="1175247" y="365760"/>
            <a:ext cx="9692640" cy="1325562"/>
          </a:xfrm>
        </p:spPr>
        <p:txBody>
          <a:bodyPr/>
          <a:lstStyle/>
          <a:p>
            <a:pPr lvl="0"/>
            <a:r>
              <a:rPr lang="en-US" dirty="0"/>
              <a:t>Peer to </a:t>
            </a:r>
            <a:r>
              <a:rPr lang="en-US" dirty="0" smtClean="0"/>
              <a:t>Peer Distributed Database</a:t>
            </a:r>
            <a:endParaRPr lang="en-US" dirty="0"/>
          </a:p>
        </p:txBody>
      </p:sp>
      <p:sp>
        <p:nvSpPr>
          <p:cNvPr id="5" name="Rectangle 4"/>
          <p:cNvSpPr/>
          <p:nvPr/>
        </p:nvSpPr>
        <p:spPr>
          <a:xfrm>
            <a:off x="1155031" y="1722952"/>
            <a:ext cx="6140917" cy="4524315"/>
          </a:xfrm>
          <a:prstGeom prst="rect">
            <a:avLst/>
          </a:prstGeom>
        </p:spPr>
        <p:txBody>
          <a:bodyPr wrap="square">
            <a:spAutoFit/>
          </a:bodyPr>
          <a:lstStyle/>
          <a:p>
            <a:pPr marL="285750" indent="-285750">
              <a:buFont typeface="Wingdings" panose="05000000000000000000" pitchFamily="2" charset="2"/>
              <a:buChar char="Ø"/>
            </a:pPr>
            <a:r>
              <a:rPr lang="en-US" spc="10" dirty="0"/>
              <a:t>A network of </a:t>
            </a:r>
            <a:r>
              <a:rPr lang="en-US" spc="10" dirty="0" smtClean="0"/>
              <a:t>computing </a:t>
            </a:r>
            <a:r>
              <a:rPr lang="en-US" spc="10" dirty="0"/>
              <a:t>“</a:t>
            </a:r>
            <a:r>
              <a:rPr lang="en-US" b="1" spc="10" dirty="0"/>
              <a:t>nodes</a:t>
            </a:r>
            <a:r>
              <a:rPr lang="en-US" spc="10" dirty="0"/>
              <a:t>” make up the blockchain</a:t>
            </a:r>
            <a:r>
              <a:rPr lang="en-US" spc="10" dirty="0" smtClean="0"/>
              <a:t>.</a:t>
            </a:r>
            <a:endParaRPr lang="en-US" spc="10" dirty="0"/>
          </a:p>
          <a:p>
            <a:pPr marL="285750" indent="-285750">
              <a:buFont typeface="Wingdings" panose="05000000000000000000" pitchFamily="2" charset="2"/>
              <a:buChar char="Ø"/>
            </a:pPr>
            <a:r>
              <a:rPr lang="en-US" spc="10" dirty="0" smtClean="0"/>
              <a:t>Computer </a:t>
            </a:r>
            <a:r>
              <a:rPr lang="en-US" spc="10" dirty="0"/>
              <a:t>connected to the blockchain network using a client </a:t>
            </a:r>
            <a:r>
              <a:rPr lang="en-US" spc="10" dirty="0" smtClean="0"/>
              <a:t>gets </a:t>
            </a:r>
            <a:r>
              <a:rPr lang="en-US" spc="10" dirty="0"/>
              <a:t>a copy of the blockchain, which gets downloaded automatically upon joining the blockchain network</a:t>
            </a:r>
            <a:r>
              <a:rPr lang="en-US" spc="10" dirty="0" smtClean="0"/>
              <a:t>.</a:t>
            </a:r>
          </a:p>
          <a:p>
            <a:pPr marL="285750" indent="-285750">
              <a:buFont typeface="Wingdings" panose="05000000000000000000" pitchFamily="2" charset="2"/>
              <a:buChar char="Ø"/>
            </a:pPr>
            <a:r>
              <a:rPr lang="en-US" spc="10" dirty="0" smtClean="0"/>
              <a:t>Every </a:t>
            </a:r>
            <a:r>
              <a:rPr lang="en-US" spc="10" dirty="0"/>
              <a:t>node is an “administrator” of the blockchain, and joins the network voluntarily (in this sense, the network is decentralized). </a:t>
            </a:r>
            <a:endParaRPr lang="en-US" spc="10" dirty="0" smtClean="0"/>
          </a:p>
          <a:p>
            <a:pPr marL="285750" indent="-285750">
              <a:buFont typeface="Wingdings" panose="05000000000000000000" pitchFamily="2" charset="2"/>
              <a:buChar char="Ø"/>
            </a:pPr>
            <a:r>
              <a:rPr lang="en-US" spc="10" dirty="0" smtClean="0"/>
              <a:t>Nodes perform the </a:t>
            </a:r>
            <a:r>
              <a:rPr lang="en-US" spc="10" dirty="0"/>
              <a:t>task of validating and relaying </a:t>
            </a:r>
            <a:r>
              <a:rPr lang="en-US" spc="10" dirty="0" smtClean="0"/>
              <a:t>transactions</a:t>
            </a:r>
          </a:p>
          <a:p>
            <a:pPr marL="285750" indent="-285750">
              <a:buFont typeface="Wingdings" panose="05000000000000000000" pitchFamily="2" charset="2"/>
              <a:buChar char="Ø"/>
            </a:pPr>
            <a:r>
              <a:rPr lang="en-US" spc="10" dirty="0" smtClean="0"/>
              <a:t>Incentive for participating? </a:t>
            </a:r>
          </a:p>
          <a:p>
            <a:pPr marL="742950" lvl="1" indent="-285750">
              <a:buFont typeface="Wingdings" panose="05000000000000000000" pitchFamily="2" charset="2"/>
              <a:buChar char="§"/>
            </a:pPr>
            <a:r>
              <a:rPr lang="en-US" spc="10" dirty="0" smtClean="0"/>
              <a:t>the </a:t>
            </a:r>
            <a:r>
              <a:rPr lang="en-US" spc="10" dirty="0"/>
              <a:t>chance of winning </a:t>
            </a:r>
            <a:r>
              <a:rPr lang="en-US" spc="10" dirty="0" smtClean="0"/>
              <a:t>Bitcoins.</a:t>
            </a:r>
          </a:p>
          <a:p>
            <a:pPr marL="742950" lvl="1" indent="-285750">
              <a:buFont typeface="Wingdings" panose="05000000000000000000" pitchFamily="2" charset="2"/>
              <a:buChar char="§"/>
            </a:pPr>
            <a:r>
              <a:rPr lang="en-US" spc="10" dirty="0" smtClean="0"/>
              <a:t>Nodes </a:t>
            </a:r>
            <a:r>
              <a:rPr lang="en-US" spc="10" dirty="0"/>
              <a:t>are said to be “</a:t>
            </a:r>
            <a:r>
              <a:rPr lang="en-US" b="1" spc="10" dirty="0"/>
              <a:t>mining</a:t>
            </a:r>
            <a:r>
              <a:rPr lang="en-US" spc="10" dirty="0"/>
              <a:t>” </a:t>
            </a:r>
            <a:r>
              <a:rPr lang="en-US" spc="10" dirty="0" smtClean="0"/>
              <a:t>Bitcoin. In </a:t>
            </a:r>
            <a:r>
              <a:rPr lang="en-US" spc="10" dirty="0"/>
              <a:t>fact, each one is competing to win Bitcoins by solving computational puzzles.</a:t>
            </a:r>
          </a:p>
        </p:txBody>
      </p:sp>
    </p:spTree>
    <p:extLst>
      <p:ext uri="{BB962C8B-B14F-4D97-AF65-F5344CB8AC3E}">
        <p14:creationId xmlns:p14="http://schemas.microsoft.com/office/powerpoint/2010/main" val="2801238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smtClean="0"/>
              <a:t>A </a:t>
            </a:r>
            <a:r>
              <a:rPr lang="en-US" dirty="0"/>
              <a:t>kind of self-auditing ecosystem of digital value, the network reconciles every transaction that happens in ten minute intervals. </a:t>
            </a:r>
            <a:r>
              <a:rPr lang="en-US" dirty="0" smtClean="0"/>
              <a:t>Two </a:t>
            </a:r>
            <a:r>
              <a:rPr lang="en-US" dirty="0"/>
              <a:t>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smtClean="0"/>
              <a:t>Data </a:t>
            </a:r>
            <a:r>
              <a:rPr lang="en-US" dirty="0"/>
              <a:t>is embedded within network as a whole, by definition it is public</a:t>
            </a:r>
            <a:r>
              <a:rPr lang="en-US" dirty="0" smtClean="0"/>
              <a:t>. Everyone knows about everyone else’s transactions.</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smtClean="0"/>
              <a:t>Altering </a:t>
            </a:r>
            <a:r>
              <a:rPr lang="en-US" dirty="0"/>
              <a:t>any unit of information on the blockchain would mean using a huge amount of computing power to override the entire network</a:t>
            </a:r>
            <a:r>
              <a:rPr lang="en-US" dirty="0" smtClean="0"/>
              <a:t>. Not impossible, but impractical!</a:t>
            </a:r>
            <a:endParaRPr lang="en-US" dirty="0"/>
          </a:p>
          <a:p>
            <a:endParaRPr lang="en-US" dirty="0"/>
          </a:p>
        </p:txBody>
      </p:sp>
    </p:spTree>
    <p:extLst>
      <p:ext uri="{BB962C8B-B14F-4D97-AF65-F5344CB8AC3E}">
        <p14:creationId xmlns:p14="http://schemas.microsoft.com/office/powerpoint/2010/main" val="1839197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Enhanced security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Deal with anonymous strangers, the system is designed using mathematical functions. And this aspects removes the need for trust.</a:t>
            </a:r>
          </a:p>
          <a:p>
            <a:pPr>
              <a:buFont typeface="Wingdings" panose="05000000000000000000" pitchFamily="2" charset="2"/>
              <a:buChar char="Ø"/>
            </a:pPr>
            <a:r>
              <a:rPr lang="en-US" dirty="0" smtClean="0"/>
              <a:t>Blockchain </a:t>
            </a:r>
            <a:r>
              <a:rPr lang="en-US" dirty="0"/>
              <a:t>security methods use encryption technology.</a:t>
            </a:r>
          </a:p>
          <a:p>
            <a:pPr>
              <a:buFont typeface="Wingdings" panose="05000000000000000000" pitchFamily="2" charset="2"/>
              <a:buChar char="Ø"/>
            </a:pPr>
            <a:r>
              <a:rPr lang="en-US" dirty="0"/>
              <a:t>The basis for this are the so-called public and private “keys”. A “public key” (a long, randomly-generated string of numbers) is a users’ address on the blockchain. Bitcoins sent across the network gets recorded as belonging to that address. The “private key” is like a password that gives its owner access to their Bitcoin or other digital assets. </a:t>
            </a:r>
            <a:endParaRPr lang="en-US" dirty="0" smtClean="0"/>
          </a:p>
          <a:p>
            <a:pPr>
              <a:buFont typeface="Wingdings" panose="05000000000000000000" pitchFamily="2" charset="2"/>
              <a:buChar char="Ø"/>
            </a:pPr>
            <a:r>
              <a:rPr lang="en-US" dirty="0"/>
              <a:t>P</a:t>
            </a:r>
            <a:r>
              <a:rPr lang="en-US" dirty="0" smtClean="0"/>
              <a:t>rotecting </a:t>
            </a:r>
            <a:r>
              <a:rPr lang="en-US" dirty="0"/>
              <a:t>your digital assets will also require safeguarding of your private key by printing it out, creating what’s referred to as a paper wallet.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78355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Decentralized Consensus</a:t>
            </a:r>
            <a:endParaRPr lang="en-US" dirty="0"/>
          </a:p>
        </p:txBody>
      </p:sp>
      <p:pic>
        <p:nvPicPr>
          <p:cNvPr id="4" name="Content Placeholder 3"/>
          <p:cNvPicPr>
            <a:picLocks noGrp="1" noChangeAspect="1"/>
          </p:cNvPicPr>
          <p:nvPr>
            <p:ph idx="1"/>
          </p:nvPr>
        </p:nvPicPr>
        <p:blipFill>
          <a:blip r:embed="rId3"/>
          <a:stretch>
            <a:fillRect/>
          </a:stretch>
        </p:blipFill>
        <p:spPr>
          <a:xfrm>
            <a:off x="6312159" y="2454442"/>
            <a:ext cx="4642353" cy="2406316"/>
          </a:xfrm>
          <a:prstGeom prst="rect">
            <a:avLst/>
          </a:prstGeom>
        </p:spPr>
      </p:pic>
      <p:sp>
        <p:nvSpPr>
          <p:cNvPr id="5" name="Content Placeholder 2"/>
          <p:cNvSpPr txBox="1">
            <a:spLocks/>
          </p:cNvSpPr>
          <p:nvPr/>
        </p:nvSpPr>
        <p:spPr>
          <a:xfrm>
            <a:off x="1261872" y="1828800"/>
            <a:ext cx="495604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With the absence of a central authority, it is crucial for all the nodes to be in consensus</a:t>
            </a:r>
          </a:p>
          <a:p>
            <a:pPr>
              <a:buFont typeface="Wingdings" panose="05000000000000000000" pitchFamily="2" charset="2"/>
              <a:buChar char="Ø"/>
            </a:pPr>
            <a:r>
              <a:rPr lang="en-US" dirty="0" smtClean="0"/>
              <a:t>If a transaction is validated by a majority of the nodes in the network, it is considered valid</a:t>
            </a:r>
          </a:p>
        </p:txBody>
      </p:sp>
    </p:spTree>
    <p:extLst>
      <p:ext uri="{BB962C8B-B14F-4D97-AF65-F5344CB8AC3E}">
        <p14:creationId xmlns:p14="http://schemas.microsoft.com/office/powerpoint/2010/main" val="4096729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540" y="-1"/>
            <a:ext cx="9711891" cy="685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561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a:t>Technical Overview</a:t>
            </a:r>
          </a:p>
          <a:p>
            <a:pPr>
              <a:buFont typeface="Wingdings" panose="05000000000000000000" pitchFamily="2" charset="2"/>
              <a:buChar char="Ø"/>
            </a:pPr>
            <a:r>
              <a:rPr lang="en-US" dirty="0">
                <a:solidFill>
                  <a:srgbClr val="FF0000"/>
                </a:solidFill>
              </a:rPr>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3339893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can a random group of strangers manage each other’s financial transactions?</a:t>
            </a:r>
            <a:endParaRPr lang="en-US" sz="2000" dirty="0"/>
          </a:p>
        </p:txBody>
      </p:sp>
    </p:spTree>
    <p:extLst>
      <p:ext uri="{BB962C8B-B14F-4D97-AF65-F5344CB8AC3E}">
        <p14:creationId xmlns:p14="http://schemas.microsoft.com/office/powerpoint/2010/main" val="3352378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r>
              <a:rPr lang="en-US" dirty="0" smtClean="0"/>
              <a:t>Every node that receives this information, will update their copy of the ledger and pass along the information!</a:t>
            </a:r>
            <a:endParaRPr lang="en-US" dirty="0"/>
          </a:p>
        </p:txBody>
      </p:sp>
      <p:sp>
        <p:nvSpPr>
          <p:cNvPr id="5" name="TextBox 4"/>
          <p:cNvSpPr txBox="1"/>
          <p:nvPr/>
        </p:nvSpPr>
        <p:spPr>
          <a:xfrm>
            <a:off x="2309098" y="2733574"/>
            <a:ext cx="2762451" cy="369332"/>
          </a:xfrm>
          <a:prstGeom prst="rect">
            <a:avLst/>
          </a:prstGeom>
          <a:noFill/>
          <a:ln w="3175">
            <a:solidFill>
              <a:schemeClr val="tx1"/>
            </a:solidFill>
          </a:ln>
        </p:spPr>
        <p:txBody>
          <a:bodyPr wrap="square" rtlCol="0">
            <a:spAutoFit/>
          </a:bodyPr>
          <a:lstStyle/>
          <a:p>
            <a:r>
              <a:rPr lang="en-US" dirty="0" smtClean="0"/>
              <a:t>Alice </a:t>
            </a:r>
            <a:r>
              <a:rPr lang="en-US" dirty="0" smtClean="0">
                <a:sym typeface="Wingdings" panose="05000000000000000000" pitchFamily="2" charset="2"/>
              </a:rPr>
              <a:t></a:t>
            </a:r>
            <a:r>
              <a:rPr lang="en-US" dirty="0" smtClean="0"/>
              <a:t> Bob      5.0 BTC</a:t>
            </a:r>
            <a:endParaRPr lang="en-US" dirty="0"/>
          </a:p>
        </p:txBody>
      </p:sp>
      <p:sp>
        <p:nvSpPr>
          <p:cNvPr id="6" name="Cloud 5"/>
          <p:cNvSpPr/>
          <p:nvPr/>
        </p:nvSpPr>
        <p:spPr>
          <a:xfrm>
            <a:off x="5351645" y="2435191"/>
            <a:ext cx="4225491" cy="99140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Broadcast transaction to network</a:t>
            </a:r>
            <a:endParaRPr lang="en-US" dirty="0"/>
          </a:p>
        </p:txBody>
      </p:sp>
      <p:sp>
        <p:nvSpPr>
          <p:cNvPr id="7" name="TextBox 6"/>
          <p:cNvSpPr txBox="1"/>
          <p:nvPr/>
        </p:nvSpPr>
        <p:spPr>
          <a:xfrm>
            <a:off x="3282216" y="5544152"/>
            <a:ext cx="4206240" cy="646331"/>
          </a:xfrm>
          <a:prstGeom prst="rect">
            <a:avLst/>
          </a:prstGeom>
          <a:noFill/>
        </p:spPr>
        <p:txBody>
          <a:bodyPr wrap="square" rtlCol="0">
            <a:spAutoFit/>
          </a:bodyPr>
          <a:lstStyle/>
          <a:p>
            <a:pPr algn="ctr"/>
            <a:r>
              <a:rPr lang="en-US" dirty="0" smtClean="0">
                <a:solidFill>
                  <a:srgbClr val="FF0000"/>
                </a:solidFill>
              </a:rPr>
              <a:t>How does authentication take place??</a:t>
            </a:r>
          </a:p>
          <a:p>
            <a:pPr algn="ctr"/>
            <a:r>
              <a:rPr lang="en-US" dirty="0" smtClean="0">
                <a:solidFill>
                  <a:srgbClr val="FF0000"/>
                </a:solidFill>
              </a:rPr>
              <a:t>Alice should be Alice!</a:t>
            </a:r>
            <a:endParaRPr lang="en-US" dirty="0">
              <a:solidFill>
                <a:srgbClr val="FF0000"/>
              </a:solidFill>
            </a:endParaRPr>
          </a:p>
        </p:txBody>
      </p:sp>
    </p:spTree>
    <p:extLst>
      <p:ext uri="{BB962C8B-B14F-4D97-AF65-F5344CB8AC3E}">
        <p14:creationId xmlns:p14="http://schemas.microsoft.com/office/powerpoint/2010/main" val="1463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a:xfrm>
            <a:off x="838356" y="1828800"/>
            <a:ext cx="5562443" cy="4351337"/>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smtClean="0"/>
          </a:p>
          <a:p>
            <a:pPr>
              <a:buFont typeface="Wingdings" panose="05000000000000000000" pitchFamily="2" charset="2"/>
              <a:buChar char="Ø"/>
            </a:pPr>
            <a:r>
              <a:rPr lang="en-US" smtClean="0"/>
              <a:t>Need </a:t>
            </a:r>
            <a:r>
              <a:rPr lang="en-US" dirty="0" smtClean="0"/>
              <a:t>password to unlock and send funds</a:t>
            </a:r>
          </a:p>
          <a:p>
            <a:pPr>
              <a:buFont typeface="Wingdings" panose="05000000000000000000" pitchFamily="2" charset="2"/>
              <a:buChar char="Ø"/>
            </a:pPr>
            <a:r>
              <a:rPr lang="en-US" b="1" i="1" dirty="0" smtClean="0">
                <a:solidFill>
                  <a:srgbClr val="0070C0"/>
                </a:solidFill>
              </a:rPr>
              <a:t>“Digital Signatures”</a:t>
            </a:r>
          </a:p>
          <a:p>
            <a:pPr>
              <a:buFont typeface="Wingdings" panose="05000000000000000000" pitchFamily="2" charset="2"/>
              <a:buChar char="Ø"/>
            </a:pPr>
            <a:r>
              <a:rPr lang="en-US" dirty="0" smtClean="0"/>
              <a:t>Digital Signatures created by using sender’s private key and transaction, and thus every transaction has a different signature</a:t>
            </a:r>
          </a:p>
          <a:p>
            <a:pPr>
              <a:buFont typeface="Wingdings" panose="05000000000000000000" pitchFamily="2" charset="2"/>
              <a:buChar char="Ø"/>
            </a:pPr>
            <a:r>
              <a:rPr lang="en-US" dirty="0" smtClean="0"/>
              <a:t>This also prevents any modification of messages in the network. Because, if the message is modified, the digital signature will become invalid.</a:t>
            </a:r>
            <a:endParaRPr lang="en-US" dirty="0"/>
          </a:p>
        </p:txBody>
      </p:sp>
      <p:pic>
        <p:nvPicPr>
          <p:cNvPr id="4" name="Picture 3"/>
          <p:cNvPicPr>
            <a:picLocks noChangeAspect="1"/>
          </p:cNvPicPr>
          <p:nvPr/>
        </p:nvPicPr>
        <p:blipFill>
          <a:blip r:embed="rId2"/>
          <a:stretch>
            <a:fillRect/>
          </a:stretch>
        </p:blipFill>
        <p:spPr>
          <a:xfrm>
            <a:off x="6535552" y="1691322"/>
            <a:ext cx="4101325" cy="4300695"/>
          </a:xfrm>
          <a:prstGeom prst="rect">
            <a:avLst/>
          </a:prstGeom>
        </p:spPr>
      </p:pic>
    </p:spTree>
    <p:extLst>
      <p:ext uri="{BB962C8B-B14F-4D97-AF65-F5344CB8AC3E}">
        <p14:creationId xmlns:p14="http://schemas.microsoft.com/office/powerpoint/2010/main" val="1956023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smtClean="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1478744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a:t>
            </a:r>
            <a:endParaRPr lang="en-US" dirty="0"/>
          </a:p>
        </p:txBody>
      </p:sp>
      <p:pic>
        <p:nvPicPr>
          <p:cNvPr id="4" name="Content Placeholder 3"/>
          <p:cNvPicPr>
            <a:picLocks noGrp="1" noChangeAspect="1"/>
          </p:cNvPicPr>
          <p:nvPr>
            <p:ph idx="1"/>
          </p:nvPr>
        </p:nvPicPr>
        <p:blipFill>
          <a:blip r:embed="rId2"/>
          <a:stretch>
            <a:fillRect/>
          </a:stretch>
        </p:blipFill>
        <p:spPr>
          <a:xfrm>
            <a:off x="1261872" y="2003467"/>
            <a:ext cx="8220075" cy="2943225"/>
          </a:xfrm>
          <a:prstGeom prst="rect">
            <a:avLst/>
          </a:prstGeom>
        </p:spPr>
      </p:pic>
      <p:sp>
        <p:nvSpPr>
          <p:cNvPr id="5" name="TextBox 4"/>
          <p:cNvSpPr txBox="1"/>
          <p:nvPr/>
        </p:nvSpPr>
        <p:spPr>
          <a:xfrm>
            <a:off x="1261872" y="5111015"/>
            <a:ext cx="2039593" cy="1107996"/>
          </a:xfrm>
          <a:prstGeom prst="rect">
            <a:avLst/>
          </a:prstGeom>
          <a:noFill/>
        </p:spPr>
        <p:txBody>
          <a:bodyPr wrap="square" rtlCol="0">
            <a:spAutoFit/>
          </a:bodyPr>
          <a:lstStyle/>
          <a:p>
            <a:r>
              <a:rPr lang="en-US" sz="1600" dirty="0" smtClean="0">
                <a:solidFill>
                  <a:schemeClr val="accent3">
                    <a:lumMod val="75000"/>
                  </a:schemeClr>
                </a:solidFill>
              </a:rPr>
              <a:t>Create the signature using the private key.</a:t>
            </a:r>
          </a:p>
          <a:p>
            <a:r>
              <a:rPr lang="en-US" sz="1600" dirty="0" smtClean="0">
                <a:solidFill>
                  <a:schemeClr val="accent3">
                    <a:lumMod val="75000"/>
                  </a:schemeClr>
                </a:solidFill>
              </a:rPr>
              <a:t>True password.</a:t>
            </a:r>
            <a:endParaRPr lang="en-US" sz="1600" dirty="0">
              <a:solidFill>
                <a:schemeClr val="accent3">
                  <a:lumMod val="75000"/>
                </a:schemeClr>
              </a:solidFill>
            </a:endParaRPr>
          </a:p>
        </p:txBody>
      </p:sp>
      <p:sp>
        <p:nvSpPr>
          <p:cNvPr id="6" name="TextBox 5"/>
          <p:cNvSpPr txBox="1"/>
          <p:nvPr/>
        </p:nvSpPr>
        <p:spPr>
          <a:xfrm>
            <a:off x="7817332" y="5175188"/>
            <a:ext cx="1838425" cy="830997"/>
          </a:xfrm>
          <a:prstGeom prst="rect">
            <a:avLst/>
          </a:prstGeom>
          <a:noFill/>
        </p:spPr>
        <p:txBody>
          <a:bodyPr wrap="square" rtlCol="0">
            <a:spAutoFit/>
          </a:bodyPr>
          <a:lstStyle/>
          <a:p>
            <a:r>
              <a:rPr lang="en-US" sz="1600" dirty="0" smtClean="0">
                <a:solidFill>
                  <a:schemeClr val="accent3">
                    <a:lumMod val="75000"/>
                  </a:schemeClr>
                </a:solidFill>
              </a:rPr>
              <a:t>Verifiers use public key to authenticate.</a:t>
            </a:r>
            <a:endParaRPr lang="en-US" sz="1600" dirty="0">
              <a:solidFill>
                <a:schemeClr val="accent3">
                  <a:lumMod val="75000"/>
                </a:schemeClr>
              </a:solidFill>
            </a:endParaRPr>
          </a:p>
        </p:txBody>
      </p:sp>
      <p:sp>
        <p:nvSpPr>
          <p:cNvPr id="7" name="TextBox 6"/>
          <p:cNvSpPr txBox="1"/>
          <p:nvPr/>
        </p:nvSpPr>
        <p:spPr>
          <a:xfrm>
            <a:off x="4578436" y="5117434"/>
            <a:ext cx="2072621" cy="1323439"/>
          </a:xfrm>
          <a:prstGeom prst="rect">
            <a:avLst/>
          </a:prstGeom>
          <a:noFill/>
        </p:spPr>
        <p:txBody>
          <a:bodyPr wrap="square" rtlCol="0">
            <a:spAutoFit/>
          </a:bodyPr>
          <a:lstStyle/>
          <a:p>
            <a:r>
              <a:rPr lang="en-US" sz="1600" dirty="0" smtClean="0">
                <a:solidFill>
                  <a:schemeClr val="accent3">
                    <a:lumMod val="75000"/>
                  </a:schemeClr>
                </a:solidFill>
              </a:rPr>
              <a:t>Intermediary that proves the sender has a password without revealing the actual password</a:t>
            </a:r>
            <a:endParaRPr lang="en-US" sz="1600" dirty="0">
              <a:solidFill>
                <a:schemeClr val="accent3">
                  <a:lumMod val="75000"/>
                </a:schemeClr>
              </a:solidFill>
            </a:endParaRPr>
          </a:p>
        </p:txBody>
      </p:sp>
      <p:cxnSp>
        <p:nvCxnSpPr>
          <p:cNvPr id="9" name="Straight Arrow Connector 8"/>
          <p:cNvCxnSpPr/>
          <p:nvPr/>
        </p:nvCxnSpPr>
        <p:spPr>
          <a:xfrm>
            <a:off x="2021305" y="4196615"/>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78925" y="4185388"/>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95910" y="4183786"/>
            <a:ext cx="9626" cy="991402"/>
          </a:xfrm>
          <a:prstGeom prst="straightConnector1">
            <a:avLst/>
          </a:prstGeom>
          <a:ln>
            <a:solidFill>
              <a:schemeClr val="accent3">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24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000" dirty="0" smtClean="0"/>
              <a:t>How do you know how much account balance a user has?</a:t>
            </a:r>
            <a:endParaRPr lang="en-US" sz="2000" dirty="0"/>
          </a:p>
        </p:txBody>
      </p:sp>
    </p:spTree>
    <p:extLst>
      <p:ext uri="{BB962C8B-B14F-4D97-AF65-F5344CB8AC3E}">
        <p14:creationId xmlns:p14="http://schemas.microsoft.com/office/powerpoint/2010/main" val="742997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Balances?</a:t>
            </a:r>
            <a:endParaRPr lang="en-US" dirty="0"/>
          </a:p>
        </p:txBody>
      </p:sp>
      <p:pic>
        <p:nvPicPr>
          <p:cNvPr id="4" name="Content Placeholder 3"/>
          <p:cNvPicPr>
            <a:picLocks noGrp="1" noChangeAspect="1"/>
          </p:cNvPicPr>
          <p:nvPr>
            <p:ph idx="1"/>
          </p:nvPr>
        </p:nvPicPr>
        <p:blipFill>
          <a:blip r:embed="rId2"/>
          <a:stretch>
            <a:fillRect/>
          </a:stretch>
        </p:blipFill>
        <p:spPr>
          <a:xfrm>
            <a:off x="1055240" y="1691322"/>
            <a:ext cx="4503749" cy="4351338"/>
          </a:xfrm>
          <a:prstGeom prst="rect">
            <a:avLst/>
          </a:prstGeom>
        </p:spPr>
      </p:pic>
      <p:sp>
        <p:nvSpPr>
          <p:cNvPr id="5" name="&quot;No&quot; Symbol 4"/>
          <p:cNvSpPr/>
          <p:nvPr/>
        </p:nvSpPr>
        <p:spPr>
          <a:xfrm>
            <a:off x="2618072" y="3513221"/>
            <a:ext cx="1366787" cy="1328286"/>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6179419" y="2945331"/>
            <a:ext cx="3445844" cy="1754326"/>
          </a:xfrm>
          <a:prstGeom prst="rect">
            <a:avLst/>
          </a:prstGeom>
          <a:noFill/>
        </p:spPr>
        <p:txBody>
          <a:bodyPr wrap="square" rtlCol="0">
            <a:spAutoFit/>
          </a:bodyPr>
          <a:lstStyle/>
          <a:p>
            <a:r>
              <a:rPr lang="en-US" dirty="0" smtClean="0"/>
              <a:t>Ledgers store only transactions!!</a:t>
            </a:r>
          </a:p>
          <a:p>
            <a:endParaRPr lang="en-US" dirty="0"/>
          </a:p>
          <a:p>
            <a:r>
              <a:rPr lang="en-US" dirty="0" smtClean="0"/>
              <a:t>Ownership of funds are verified using links to previous transactions!!</a:t>
            </a:r>
          </a:p>
        </p:txBody>
      </p:sp>
    </p:spTree>
    <p:extLst>
      <p:ext uri="{BB962C8B-B14F-4D97-AF65-F5344CB8AC3E}">
        <p14:creationId xmlns:p14="http://schemas.microsoft.com/office/powerpoint/2010/main" val="6416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0714" y="1039528"/>
            <a:ext cx="7650698" cy="4793382"/>
          </a:xfrm>
          <a:prstGeom prst="rect">
            <a:avLst/>
          </a:prstGeom>
        </p:spPr>
      </p:pic>
    </p:spTree>
    <p:extLst>
      <p:ext uri="{BB962C8B-B14F-4D97-AF65-F5344CB8AC3E}">
        <p14:creationId xmlns:p14="http://schemas.microsoft.com/office/powerpoint/2010/main" val="1935522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12470" y="179571"/>
            <a:ext cx="10521747" cy="6365608"/>
          </a:xfrm>
          <a:prstGeom prst="rect">
            <a:avLst/>
          </a:prstGeom>
        </p:spPr>
      </p:pic>
    </p:spTree>
    <p:extLst>
      <p:ext uri="{BB962C8B-B14F-4D97-AF65-F5344CB8AC3E}">
        <p14:creationId xmlns:p14="http://schemas.microsoft.com/office/powerpoint/2010/main" val="2762277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887" y="365760"/>
            <a:ext cx="5871962" cy="4398390"/>
          </a:xfrm>
          <a:prstGeom prst="rect">
            <a:avLst/>
          </a:prstGeom>
        </p:spPr>
      </p:pic>
      <p:sp>
        <p:nvSpPr>
          <p:cNvPr id="6" name="TextBox 5"/>
          <p:cNvSpPr txBox="1"/>
          <p:nvPr/>
        </p:nvSpPr>
        <p:spPr>
          <a:xfrm>
            <a:off x="1588168" y="5216893"/>
            <a:ext cx="834510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Validity of  each transaction depends on the validity of previous one!</a:t>
            </a:r>
          </a:p>
          <a:p>
            <a:pPr marL="285750" indent="-285750">
              <a:buFont typeface="Wingdings" panose="05000000000000000000" pitchFamily="2" charset="2"/>
              <a:buChar char="Ø"/>
            </a:pPr>
            <a:r>
              <a:rPr lang="en-US" dirty="0"/>
              <a:t>The first time you install a Bitcoin Wallet Software, it downloads any transaction ever made and it checks each one’s validity all the way back to the very first transaction</a:t>
            </a:r>
            <a:r>
              <a:rPr lang="en-US" dirty="0" smtClean="0"/>
              <a:t>! (Can take </a:t>
            </a:r>
            <a:r>
              <a:rPr lang="en-US" dirty="0" err="1" smtClean="0"/>
              <a:t>upto</a:t>
            </a:r>
            <a:r>
              <a:rPr lang="en-US" dirty="0" smtClean="0"/>
              <a:t> 24 hours, but only needs to be done once!)</a:t>
            </a:r>
            <a:endParaRPr lang="en-US" dirty="0"/>
          </a:p>
        </p:txBody>
      </p:sp>
    </p:spTree>
    <p:extLst>
      <p:ext uri="{BB962C8B-B14F-4D97-AF65-F5344CB8AC3E}">
        <p14:creationId xmlns:p14="http://schemas.microsoft.com/office/powerpoint/2010/main" val="3089962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Verification</a:t>
            </a:r>
            <a:endParaRPr lang="en-US" dirty="0"/>
          </a:p>
        </p:txBody>
      </p:sp>
      <p:pic>
        <p:nvPicPr>
          <p:cNvPr id="5" name="Picture 4"/>
          <p:cNvPicPr>
            <a:picLocks noChangeAspect="1"/>
          </p:cNvPicPr>
          <p:nvPr/>
        </p:nvPicPr>
        <p:blipFill>
          <a:blip r:embed="rId2"/>
          <a:stretch>
            <a:fillRect/>
          </a:stretch>
        </p:blipFill>
        <p:spPr>
          <a:xfrm>
            <a:off x="4957011" y="2402393"/>
            <a:ext cx="6250316" cy="3930670"/>
          </a:xfrm>
          <a:prstGeom prst="rect">
            <a:avLst/>
          </a:prstGeom>
          <a:ln w="3175">
            <a:solidFill>
              <a:schemeClr val="tx1"/>
            </a:solidFill>
          </a:ln>
        </p:spPr>
      </p:pic>
      <p:sp>
        <p:nvSpPr>
          <p:cNvPr id="6" name="TextBox 5"/>
          <p:cNvSpPr txBox="1"/>
          <p:nvPr/>
        </p:nvSpPr>
        <p:spPr>
          <a:xfrm>
            <a:off x="1039528" y="2406317"/>
            <a:ext cx="3705727" cy="1200329"/>
          </a:xfrm>
          <a:prstGeom prst="rect">
            <a:avLst/>
          </a:prstGeom>
          <a:noFill/>
          <a:ln w="3175">
            <a:solidFill>
              <a:schemeClr val="tx1"/>
            </a:solidFill>
          </a:ln>
        </p:spPr>
        <p:txBody>
          <a:bodyPr wrap="square" rtlCol="0">
            <a:spAutoFit/>
          </a:bodyPr>
          <a:lstStyle/>
          <a:p>
            <a:r>
              <a:rPr lang="en-US" b="1" i="1" dirty="0" smtClean="0">
                <a:solidFill>
                  <a:schemeClr val="accent3">
                    <a:lumMod val="75000"/>
                  </a:schemeClr>
                </a:solidFill>
              </a:rPr>
              <a:t>Verification:</a:t>
            </a:r>
          </a:p>
          <a:p>
            <a:pPr marL="342900" indent="-342900">
              <a:buAutoNum type="arabicPeriod"/>
            </a:pPr>
            <a:r>
              <a:rPr lang="en-US" b="1" i="1" dirty="0" smtClean="0">
                <a:solidFill>
                  <a:schemeClr val="accent3">
                    <a:lumMod val="75000"/>
                  </a:schemeClr>
                </a:solidFill>
              </a:rPr>
              <a:t>Inputs are sender’s</a:t>
            </a:r>
          </a:p>
          <a:p>
            <a:pPr marL="342900" indent="-342900">
              <a:buAutoNum type="arabicPeriod"/>
            </a:pPr>
            <a:r>
              <a:rPr lang="en-US" b="1" i="1" dirty="0" smtClean="0">
                <a:solidFill>
                  <a:schemeClr val="accent3">
                    <a:lumMod val="75000"/>
                  </a:schemeClr>
                </a:solidFill>
              </a:rPr>
              <a:t>Sufficient balance</a:t>
            </a:r>
          </a:p>
          <a:p>
            <a:pPr marL="342900" indent="-342900">
              <a:buAutoNum type="arabicPeriod"/>
            </a:pPr>
            <a:r>
              <a:rPr lang="en-US" b="1" i="1" dirty="0" smtClean="0">
                <a:solidFill>
                  <a:schemeClr val="accent3">
                    <a:lumMod val="75000"/>
                  </a:schemeClr>
                </a:solidFill>
              </a:rPr>
              <a:t>Inputs unspent</a:t>
            </a:r>
            <a:endParaRPr lang="en-US" b="1" i="1" dirty="0">
              <a:solidFill>
                <a:schemeClr val="accent3">
                  <a:lumMod val="75000"/>
                </a:schemeClr>
              </a:solidFill>
            </a:endParaRPr>
          </a:p>
        </p:txBody>
      </p:sp>
      <p:sp>
        <p:nvSpPr>
          <p:cNvPr id="7" name="TextBox 6"/>
          <p:cNvSpPr txBox="1"/>
          <p:nvPr/>
        </p:nvSpPr>
        <p:spPr>
          <a:xfrm>
            <a:off x="1039528" y="3747740"/>
            <a:ext cx="3705727" cy="2585323"/>
          </a:xfrm>
          <a:prstGeom prst="rect">
            <a:avLst/>
          </a:prstGeom>
          <a:noFill/>
          <a:ln w="3175">
            <a:solidFill>
              <a:schemeClr val="tx1"/>
            </a:solidFill>
          </a:ln>
        </p:spPr>
        <p:txBody>
          <a:bodyPr wrap="square" rtlCol="0">
            <a:spAutoFit/>
          </a:bodyPr>
          <a:lstStyle/>
          <a:p>
            <a:r>
              <a:rPr lang="en-US" b="1" i="1" dirty="0">
                <a:solidFill>
                  <a:schemeClr val="accent3">
                    <a:lumMod val="75000"/>
                  </a:schemeClr>
                </a:solidFill>
              </a:rPr>
              <a:t>For each input, nodes check every other transaction ever made to make sure that input hasn’t already been used before. This may seem time consuming, over 20m transactions. Made fast by using an index of unspent transactions.</a:t>
            </a:r>
          </a:p>
        </p:txBody>
      </p:sp>
    </p:spTree>
    <p:extLst>
      <p:ext uri="{BB962C8B-B14F-4D97-AF65-F5344CB8AC3E}">
        <p14:creationId xmlns:p14="http://schemas.microsoft.com/office/powerpoint/2010/main" val="857730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Hole: Transaction Ordering</a:t>
            </a:r>
            <a:endParaRPr lang="en-US" dirty="0"/>
          </a:p>
        </p:txBody>
      </p:sp>
      <p:sp>
        <p:nvSpPr>
          <p:cNvPr id="5" name="Rectangle 4"/>
          <p:cNvSpPr/>
          <p:nvPr/>
        </p:nvSpPr>
        <p:spPr>
          <a:xfrm>
            <a:off x="2300440" y="2127183"/>
            <a:ext cx="2358190"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 </a:t>
            </a:r>
            <a:r>
              <a:rPr lang="en-US" dirty="0">
                <a:solidFill>
                  <a:schemeClr val="tx1"/>
                </a:solidFill>
              </a:rPr>
              <a:t>in which transactions arrive at a node </a:t>
            </a:r>
          </a:p>
        </p:txBody>
      </p:sp>
      <p:sp>
        <p:nvSpPr>
          <p:cNvPr id="9" name="Rectangle 8"/>
          <p:cNvSpPr/>
          <p:nvPr/>
        </p:nvSpPr>
        <p:spPr>
          <a:xfrm>
            <a:off x="6593303" y="2127183"/>
            <a:ext cx="2358190"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 </a:t>
            </a:r>
            <a:r>
              <a:rPr lang="en-US" dirty="0">
                <a:solidFill>
                  <a:schemeClr val="tx1"/>
                </a:solidFill>
              </a:rPr>
              <a:t>in which transactions were created</a:t>
            </a:r>
          </a:p>
        </p:txBody>
      </p:sp>
      <p:sp>
        <p:nvSpPr>
          <p:cNvPr id="10" name="Not Equal 9"/>
          <p:cNvSpPr/>
          <p:nvPr/>
        </p:nvSpPr>
        <p:spPr>
          <a:xfrm>
            <a:off x="5072514" y="2521817"/>
            <a:ext cx="1106905" cy="433137"/>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596766" y="2444815"/>
            <a:ext cx="519765" cy="577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3" name="Rectangle 12"/>
          <p:cNvSpPr/>
          <p:nvPr/>
        </p:nvSpPr>
        <p:spPr>
          <a:xfrm>
            <a:off x="595161" y="3761873"/>
            <a:ext cx="519765" cy="577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r>
              <a:rPr lang="en-US" dirty="0" smtClean="0">
                <a:solidFill>
                  <a:schemeClr val="tx1"/>
                </a:solidFill>
              </a:rPr>
              <a:t>.</a:t>
            </a:r>
            <a:endParaRPr lang="en-US" dirty="0">
              <a:solidFill>
                <a:schemeClr val="tx1"/>
              </a:solidFill>
            </a:endParaRPr>
          </a:p>
        </p:txBody>
      </p:sp>
      <p:sp>
        <p:nvSpPr>
          <p:cNvPr id="14" name="Rectangle 13"/>
          <p:cNvSpPr/>
          <p:nvPr/>
        </p:nvSpPr>
        <p:spPr>
          <a:xfrm>
            <a:off x="1405289" y="3459923"/>
            <a:ext cx="8670774"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Timestamps cannot be trusted as someone could lie</a:t>
            </a:r>
          </a:p>
        </p:txBody>
      </p:sp>
      <p:sp>
        <p:nvSpPr>
          <p:cNvPr id="16" name="Down Arrow 15"/>
          <p:cNvSpPr/>
          <p:nvPr/>
        </p:nvSpPr>
        <p:spPr>
          <a:xfrm>
            <a:off x="5399773" y="4841509"/>
            <a:ext cx="577515" cy="64489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641901" y="5606717"/>
            <a:ext cx="8670774" cy="1222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Double Spending Fraud</a:t>
            </a:r>
            <a:endParaRPr lang="en-US" dirty="0">
              <a:solidFill>
                <a:srgbClr val="FF0000"/>
              </a:solidFill>
            </a:endParaRPr>
          </a:p>
        </p:txBody>
      </p:sp>
    </p:spTree>
    <p:extLst>
      <p:ext uri="{BB962C8B-B14F-4D97-AF65-F5344CB8AC3E}">
        <p14:creationId xmlns:p14="http://schemas.microsoft.com/office/powerpoint/2010/main" val="158766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33402" y="4586941"/>
            <a:ext cx="1619120" cy="2199817"/>
          </a:xfrm>
          <a:prstGeom prst="rect">
            <a:avLst/>
          </a:prstGeom>
        </p:spPr>
      </p:pic>
      <p:sp>
        <p:nvSpPr>
          <p:cNvPr id="2" name="Title 1"/>
          <p:cNvSpPr>
            <a:spLocks noGrp="1"/>
          </p:cNvSpPr>
          <p:nvPr>
            <p:ph type="title"/>
          </p:nvPr>
        </p:nvSpPr>
        <p:spPr/>
        <p:txBody>
          <a:bodyPr/>
          <a:lstStyle/>
          <a:p>
            <a:r>
              <a:rPr lang="en-US" dirty="0" smtClean="0"/>
              <a:t>Double Spending Fraud</a:t>
            </a:r>
            <a:endParaRPr lang="en-US" dirty="0"/>
          </a:p>
        </p:txBody>
      </p:sp>
      <p:pic>
        <p:nvPicPr>
          <p:cNvPr id="4" name="Picture 3"/>
          <p:cNvPicPr>
            <a:picLocks noChangeAspect="1"/>
          </p:cNvPicPr>
          <p:nvPr/>
        </p:nvPicPr>
        <p:blipFill>
          <a:blip r:embed="rId3"/>
          <a:stretch>
            <a:fillRect/>
          </a:stretch>
        </p:blipFill>
        <p:spPr>
          <a:xfrm>
            <a:off x="172564" y="1951022"/>
            <a:ext cx="6497744" cy="4835736"/>
          </a:xfrm>
          <a:prstGeom prst="rect">
            <a:avLst/>
          </a:prstGeom>
          <a:ln w="3175">
            <a:solidFill>
              <a:schemeClr val="tx1"/>
            </a:solidFill>
          </a:ln>
        </p:spPr>
      </p:pic>
      <p:sp>
        <p:nvSpPr>
          <p:cNvPr id="5" name="TextBox 4"/>
          <p:cNvSpPr txBox="1"/>
          <p:nvPr/>
        </p:nvSpPr>
        <p:spPr>
          <a:xfrm>
            <a:off x="7103444" y="1953928"/>
            <a:ext cx="3851068" cy="2585323"/>
          </a:xfrm>
          <a:prstGeom prst="rect">
            <a:avLst/>
          </a:prstGeom>
          <a:noFill/>
          <a:ln>
            <a:solidFill>
              <a:schemeClr val="tx1"/>
            </a:solidFill>
          </a:ln>
        </p:spPr>
        <p:txBody>
          <a:bodyPr wrap="square" rtlCol="0">
            <a:spAutoFit/>
          </a:bodyPr>
          <a:lstStyle/>
          <a:p>
            <a:r>
              <a:rPr lang="en-US" i="1" dirty="0" smtClean="0"/>
              <a:t>If the second transaction is received first, (by when if Bob would have already shipped the product) then first transaction would be invalidated.</a:t>
            </a:r>
          </a:p>
          <a:p>
            <a:endParaRPr lang="en-US" i="1" dirty="0"/>
          </a:p>
          <a:p>
            <a:r>
              <a:rPr lang="en-US" i="1" dirty="0" smtClean="0"/>
              <a:t>Bob would be out of the product as well as would not receive the payment</a:t>
            </a:r>
            <a:endParaRPr lang="en-US" i="1" dirty="0"/>
          </a:p>
        </p:txBody>
      </p:sp>
    </p:spTree>
    <p:extLst>
      <p:ext uri="{BB962C8B-B14F-4D97-AF65-F5344CB8AC3E}">
        <p14:creationId xmlns:p14="http://schemas.microsoft.com/office/powerpoint/2010/main" val="22786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61872" y="1828800"/>
            <a:ext cx="8595360" cy="4351337"/>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2800" b="1" dirty="0" smtClean="0"/>
              <a:t>Nodes need to agree on transaction order!</a:t>
            </a:r>
            <a:endParaRPr lang="en-US" sz="2800" b="1" dirty="0"/>
          </a:p>
        </p:txBody>
      </p:sp>
    </p:spTree>
    <p:extLst>
      <p:ext uri="{BB962C8B-B14F-4D97-AF65-F5344CB8AC3E}">
        <p14:creationId xmlns:p14="http://schemas.microsoft.com/office/powerpoint/2010/main" val="3556556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rgbClr val="FF0000"/>
                </a:solidFill>
              </a:rPr>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11613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Solution</a:t>
            </a:r>
            <a:endParaRPr lang="en-US" dirty="0"/>
          </a:p>
        </p:txBody>
      </p:sp>
      <p:sp>
        <p:nvSpPr>
          <p:cNvPr id="3" name="Content Placeholder 2"/>
          <p:cNvSpPr>
            <a:spLocks noGrp="1"/>
          </p:cNvSpPr>
          <p:nvPr>
            <p:ph idx="1"/>
          </p:nvPr>
        </p:nvSpPr>
        <p:spPr>
          <a:xfrm>
            <a:off x="1261871" y="2359907"/>
            <a:ext cx="5398811" cy="2009962"/>
          </a:xfrm>
          <a:ln w="3175">
            <a:solidFill>
              <a:schemeClr val="tx1"/>
            </a:solidFill>
          </a:ln>
        </p:spPr>
        <p:txBody>
          <a:bodyPr>
            <a:normAutofit/>
          </a:bodyPr>
          <a:lstStyle/>
          <a:p>
            <a:pPr>
              <a:buFont typeface="Wingdings" panose="05000000000000000000" pitchFamily="2" charset="2"/>
              <a:buChar char="Ø"/>
            </a:pPr>
            <a:r>
              <a:rPr lang="en-US" dirty="0" smtClean="0"/>
              <a:t>Transaction are grouped together as blocks!</a:t>
            </a:r>
          </a:p>
          <a:p>
            <a:pPr lvl="1">
              <a:buFont typeface="Wingdings" panose="05000000000000000000" pitchFamily="2" charset="2"/>
              <a:buChar char="§"/>
            </a:pPr>
            <a:r>
              <a:rPr lang="en-US" dirty="0" smtClean="0"/>
              <a:t>Transactions in the same block are considered to have happened at the same time</a:t>
            </a:r>
          </a:p>
          <a:p>
            <a:pPr>
              <a:buFont typeface="Wingdings" panose="05000000000000000000" pitchFamily="2" charset="2"/>
              <a:buChar char="Ø"/>
            </a:pPr>
            <a:r>
              <a:rPr lang="en-US" dirty="0" smtClean="0"/>
              <a:t>Each block also has a reference to the previous block. </a:t>
            </a:r>
          </a:p>
          <a:p>
            <a:pPr lvl="1">
              <a:buFont typeface="Wingdings" panose="05000000000000000000" pitchFamily="2" charset="2"/>
              <a:buChar char="§"/>
            </a:pPr>
            <a:r>
              <a:rPr lang="en-US" dirty="0" smtClean="0"/>
              <a:t>This is how order is maintained historically</a:t>
            </a:r>
          </a:p>
        </p:txBody>
      </p:sp>
      <p:graphicFrame>
        <p:nvGraphicFramePr>
          <p:cNvPr id="4" name="Diagram 3"/>
          <p:cNvGraphicFramePr/>
          <p:nvPr>
            <p:extLst>
              <p:ext uri="{D42A27DB-BD31-4B8C-83A1-F6EECF244321}">
                <p14:modId xmlns:p14="http://schemas.microsoft.com/office/powerpoint/2010/main" val="1107822371"/>
              </p:ext>
            </p:extLst>
          </p:nvPr>
        </p:nvGraphicFramePr>
        <p:xfrm>
          <a:off x="1261871" y="4740070"/>
          <a:ext cx="5398811" cy="1230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6854117" y="2369533"/>
            <a:ext cx="4100395" cy="3601334"/>
          </a:xfrm>
          <a:prstGeom prst="rect">
            <a:avLst/>
          </a:prstGeom>
          <a:ln w="3175">
            <a:solidFill>
              <a:schemeClr val="tx1"/>
            </a:solidFill>
          </a:ln>
        </p:spPr>
      </p:pic>
    </p:spTree>
    <p:extLst>
      <p:ext uri="{BB962C8B-B14F-4D97-AF65-F5344CB8AC3E}">
        <p14:creationId xmlns:p14="http://schemas.microsoft.com/office/powerpoint/2010/main" val="3088928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Creation (1/2)</a:t>
            </a:r>
            <a:endParaRPr lang="en-US" dirty="0"/>
          </a:p>
        </p:txBody>
      </p:sp>
      <p:pic>
        <p:nvPicPr>
          <p:cNvPr id="4" name="Content Placeholder 3"/>
          <p:cNvPicPr>
            <a:picLocks noGrp="1" noChangeAspect="1"/>
          </p:cNvPicPr>
          <p:nvPr>
            <p:ph idx="1"/>
          </p:nvPr>
        </p:nvPicPr>
        <p:blipFill>
          <a:blip r:embed="rId2"/>
          <a:stretch>
            <a:fillRect/>
          </a:stretch>
        </p:blipFill>
        <p:spPr>
          <a:xfrm>
            <a:off x="1415797" y="1925053"/>
            <a:ext cx="4822163" cy="4351338"/>
          </a:xfrm>
          <a:prstGeom prst="rect">
            <a:avLst/>
          </a:prstGeom>
          <a:ln w="3175">
            <a:solidFill>
              <a:schemeClr val="tx1"/>
            </a:solidFill>
          </a:ln>
        </p:spPr>
      </p:pic>
      <p:sp>
        <p:nvSpPr>
          <p:cNvPr id="5" name="TextBox 4"/>
          <p:cNvSpPr txBox="1"/>
          <p:nvPr/>
        </p:nvSpPr>
        <p:spPr>
          <a:xfrm>
            <a:off x="6795436" y="2887579"/>
            <a:ext cx="3851068" cy="1754326"/>
          </a:xfrm>
          <a:prstGeom prst="rect">
            <a:avLst/>
          </a:prstGeom>
          <a:noFill/>
          <a:ln>
            <a:solidFill>
              <a:schemeClr val="tx1"/>
            </a:solidFill>
          </a:ln>
        </p:spPr>
        <p:txBody>
          <a:bodyPr wrap="square" rtlCol="0">
            <a:spAutoFit/>
          </a:bodyPr>
          <a:lstStyle/>
          <a:p>
            <a:r>
              <a:rPr lang="en-US" i="1" dirty="0" smtClean="0"/>
              <a:t>Any node can collect a set of unconfirmed transactions into a block and broadcast it to the network as a suggestion for what the next block in the chain could be.</a:t>
            </a:r>
            <a:endParaRPr lang="en-US" i="1" dirty="0"/>
          </a:p>
        </p:txBody>
      </p:sp>
    </p:spTree>
    <p:extLst>
      <p:ext uri="{BB962C8B-B14F-4D97-AF65-F5344CB8AC3E}">
        <p14:creationId xmlns:p14="http://schemas.microsoft.com/office/powerpoint/2010/main" val="3447158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Creation (2/2)</a:t>
            </a:r>
            <a:endParaRPr lang="en-US" dirty="0"/>
          </a:p>
        </p:txBody>
      </p:sp>
      <p:sp>
        <p:nvSpPr>
          <p:cNvPr id="5" name="TextBox 4"/>
          <p:cNvSpPr txBox="1"/>
          <p:nvPr/>
        </p:nvSpPr>
        <p:spPr>
          <a:xfrm>
            <a:off x="7969718" y="2810577"/>
            <a:ext cx="2984794" cy="1754326"/>
          </a:xfrm>
          <a:prstGeom prst="rect">
            <a:avLst/>
          </a:prstGeom>
          <a:noFill/>
          <a:ln>
            <a:solidFill>
              <a:schemeClr val="tx1"/>
            </a:solidFill>
          </a:ln>
        </p:spPr>
        <p:txBody>
          <a:bodyPr wrap="square" rtlCol="0">
            <a:spAutoFit/>
          </a:bodyPr>
          <a:lstStyle/>
          <a:p>
            <a:r>
              <a:rPr lang="en-US" i="1" dirty="0" smtClean="0"/>
              <a:t>How to decide which one of the potential next blocks to chose from?</a:t>
            </a:r>
          </a:p>
          <a:p>
            <a:endParaRPr lang="en-US" i="1" dirty="0"/>
          </a:p>
          <a:p>
            <a:r>
              <a:rPr lang="en-US" i="1" dirty="0" smtClean="0"/>
              <a:t>Cannot rely on the order in which the blocks arrive.</a:t>
            </a:r>
            <a:endParaRPr lang="en-US" i="1" dirty="0"/>
          </a:p>
        </p:txBody>
      </p:sp>
      <p:pic>
        <p:nvPicPr>
          <p:cNvPr id="7" name="Picture 6"/>
          <p:cNvPicPr>
            <a:picLocks noChangeAspect="1"/>
          </p:cNvPicPr>
          <p:nvPr/>
        </p:nvPicPr>
        <p:blipFill>
          <a:blip r:embed="rId2"/>
          <a:stretch>
            <a:fillRect/>
          </a:stretch>
        </p:blipFill>
        <p:spPr>
          <a:xfrm>
            <a:off x="213899" y="1840678"/>
            <a:ext cx="7629510" cy="4327580"/>
          </a:xfrm>
          <a:prstGeom prst="rect">
            <a:avLst/>
          </a:prstGeom>
          <a:ln w="3175">
            <a:solidFill>
              <a:schemeClr val="tx1"/>
            </a:solidFill>
          </a:ln>
        </p:spPr>
      </p:pic>
    </p:spTree>
    <p:extLst>
      <p:ext uri="{BB962C8B-B14F-4D97-AF65-F5344CB8AC3E}">
        <p14:creationId xmlns:p14="http://schemas.microsoft.com/office/powerpoint/2010/main" val="275964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Puzzle</a:t>
            </a:r>
            <a:endParaRPr lang="en-US" dirty="0"/>
          </a:p>
        </p:txBody>
      </p:sp>
      <p:sp>
        <p:nvSpPr>
          <p:cNvPr id="3" name="Content Placeholder 2"/>
          <p:cNvSpPr>
            <a:spLocks noGrp="1"/>
          </p:cNvSpPr>
          <p:nvPr>
            <p:ph idx="1"/>
          </p:nvPr>
        </p:nvSpPr>
        <p:spPr>
          <a:xfrm>
            <a:off x="1261872" y="5094489"/>
            <a:ext cx="8595360" cy="1085648"/>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2"/>
          <a:stretch>
            <a:fillRect/>
          </a:stretch>
        </p:blipFill>
        <p:spPr>
          <a:xfrm>
            <a:off x="2792289" y="1973176"/>
            <a:ext cx="5870448" cy="2886099"/>
          </a:xfrm>
          <a:prstGeom prst="rect">
            <a:avLst/>
          </a:prstGeom>
          <a:ln w="3175">
            <a:solidFill>
              <a:schemeClr val="tx1"/>
            </a:solidFill>
          </a:ln>
        </p:spPr>
      </p:pic>
      <p:sp>
        <p:nvSpPr>
          <p:cNvPr id="5" name="TextBox 4"/>
          <p:cNvSpPr txBox="1"/>
          <p:nvPr/>
        </p:nvSpPr>
        <p:spPr>
          <a:xfrm>
            <a:off x="1424538" y="4977502"/>
            <a:ext cx="8508733" cy="1477328"/>
          </a:xfrm>
          <a:prstGeom prst="rect">
            <a:avLst/>
          </a:prstGeom>
          <a:noFill/>
          <a:ln>
            <a:solidFill>
              <a:schemeClr val="tx1"/>
            </a:solidFill>
          </a:ln>
        </p:spPr>
        <p:txBody>
          <a:bodyPr wrap="square" rtlCol="0">
            <a:spAutoFit/>
          </a:bodyPr>
          <a:lstStyle/>
          <a:p>
            <a:r>
              <a:rPr lang="en-US" dirty="0" smtClean="0"/>
              <a:t>Each valid block must contain answer to a very special mathematical problem.</a:t>
            </a:r>
          </a:p>
          <a:p>
            <a:endParaRPr lang="en-US" dirty="0"/>
          </a:p>
          <a:p>
            <a:r>
              <a:rPr lang="en-US" dirty="0" smtClean="0"/>
              <a:t>Computers run the entire text of a block plus an additional random guess through something called a “Cryptographic Hash” until the output is below a certain value!</a:t>
            </a:r>
            <a:endParaRPr lang="en-US" dirty="0"/>
          </a:p>
        </p:txBody>
      </p:sp>
    </p:spTree>
    <p:extLst>
      <p:ext uri="{BB962C8B-B14F-4D97-AF65-F5344CB8AC3E}">
        <p14:creationId xmlns:p14="http://schemas.microsoft.com/office/powerpoint/2010/main" val="3731534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Hash</a:t>
            </a:r>
            <a:endParaRPr lang="en-US" dirty="0"/>
          </a:p>
        </p:txBody>
      </p:sp>
      <p:sp>
        <p:nvSpPr>
          <p:cNvPr id="3" name="Content Placeholder 2"/>
          <p:cNvSpPr>
            <a:spLocks noGrp="1"/>
          </p:cNvSpPr>
          <p:nvPr>
            <p:ph idx="1"/>
          </p:nvPr>
        </p:nvSpPr>
        <p:spPr>
          <a:xfrm>
            <a:off x="1261872" y="1944302"/>
            <a:ext cx="8595360" cy="375385"/>
          </a:xfrm>
        </p:spPr>
        <p:txBody>
          <a:bodyPr/>
          <a:lstStyle/>
          <a:p>
            <a:pPr marL="0" indent="0" algn="ctr">
              <a:buNone/>
            </a:pPr>
            <a:r>
              <a:rPr lang="en-US" dirty="0" smtClean="0"/>
              <a:t>Text </a:t>
            </a:r>
            <a:r>
              <a:rPr lang="en-US" dirty="0" smtClean="0">
                <a:sym typeface="Wingdings" panose="05000000000000000000" pitchFamily="2" charset="2"/>
              </a:rPr>
              <a:t> Short Digest</a:t>
            </a:r>
            <a:endParaRPr lang="en-US" dirty="0"/>
          </a:p>
        </p:txBody>
      </p:sp>
      <p:pic>
        <p:nvPicPr>
          <p:cNvPr id="4" name="Picture 3"/>
          <p:cNvPicPr>
            <a:picLocks noChangeAspect="1"/>
          </p:cNvPicPr>
          <p:nvPr/>
        </p:nvPicPr>
        <p:blipFill>
          <a:blip r:embed="rId2"/>
          <a:stretch>
            <a:fillRect/>
          </a:stretch>
        </p:blipFill>
        <p:spPr>
          <a:xfrm>
            <a:off x="1261872" y="2427687"/>
            <a:ext cx="8942219" cy="3197667"/>
          </a:xfrm>
          <a:prstGeom prst="rect">
            <a:avLst/>
          </a:prstGeom>
          <a:ln w="3175">
            <a:solidFill>
              <a:schemeClr val="tx1"/>
            </a:solidFill>
          </a:ln>
        </p:spPr>
      </p:pic>
      <p:sp>
        <p:nvSpPr>
          <p:cNvPr id="5" name="Content Placeholder 2"/>
          <p:cNvSpPr txBox="1">
            <a:spLocks/>
          </p:cNvSpPr>
          <p:nvPr/>
        </p:nvSpPr>
        <p:spPr>
          <a:xfrm>
            <a:off x="1269893" y="5821687"/>
            <a:ext cx="8595360" cy="103631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dirty="0"/>
          </a:p>
        </p:txBody>
      </p:sp>
    </p:spTree>
    <p:extLst>
      <p:ext uri="{BB962C8B-B14F-4D97-AF65-F5344CB8AC3E}">
        <p14:creationId xmlns:p14="http://schemas.microsoft.com/office/powerpoint/2010/main" val="1424179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Puzzle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Completely unpredictable output</a:t>
            </a:r>
          </a:p>
          <a:p>
            <a:pPr>
              <a:buFont typeface="Wingdings" panose="05000000000000000000" pitchFamily="2" charset="2"/>
              <a:buChar char="Ø"/>
            </a:pPr>
            <a:r>
              <a:rPr lang="en-US" dirty="0"/>
              <a:t>The only way to find out a particular output value is to make random </a:t>
            </a:r>
            <a:r>
              <a:rPr lang="en-US" dirty="0" smtClean="0"/>
              <a:t>guesses</a:t>
            </a:r>
          </a:p>
          <a:p>
            <a:pPr lvl="1">
              <a:buFont typeface="Wingdings" panose="05000000000000000000" pitchFamily="2" charset="2"/>
              <a:buChar char="§"/>
            </a:pPr>
            <a:r>
              <a:rPr lang="en-US" dirty="0" smtClean="0"/>
              <a:t>Like guessing a combination to a lock</a:t>
            </a:r>
          </a:p>
          <a:p>
            <a:pPr>
              <a:buFont typeface="Wingdings" panose="05000000000000000000" pitchFamily="2" charset="2"/>
              <a:buChar char="Ø"/>
            </a:pPr>
            <a:r>
              <a:rPr lang="en-US" dirty="0" smtClean="0"/>
              <a:t>In bitcoin, it will take a typical computer several years to solve a block</a:t>
            </a:r>
          </a:p>
          <a:p>
            <a:pPr>
              <a:buFont typeface="Wingdings" panose="05000000000000000000" pitchFamily="2" charset="2"/>
              <a:buChar char="Ø"/>
            </a:pPr>
            <a:r>
              <a:rPr lang="en-US" dirty="0" smtClean="0"/>
              <a:t>But with distributed peer to peer network, it takes on an average ten minutes, for someone to find a solution</a:t>
            </a:r>
          </a:p>
          <a:p>
            <a:pPr>
              <a:buFont typeface="Wingdings" panose="05000000000000000000" pitchFamily="2" charset="2"/>
              <a:buChar char="Ø"/>
            </a:pPr>
            <a:r>
              <a:rPr lang="en-US" dirty="0" smtClean="0"/>
              <a:t>The first person to solve the puzzle broadcasts their block and gets to have their block accepted to be added to the block chain</a:t>
            </a:r>
          </a:p>
        </p:txBody>
      </p:sp>
    </p:spTree>
    <p:extLst>
      <p:ext uri="{BB962C8B-B14F-4D97-AF65-F5344CB8AC3E}">
        <p14:creationId xmlns:p14="http://schemas.microsoft.com/office/powerpoint/2010/main" val="3803287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Occasional Conflicts</a:t>
            </a:r>
            <a:endParaRPr lang="en-US" dirty="0"/>
          </a:p>
        </p:txBody>
      </p:sp>
      <p:sp>
        <p:nvSpPr>
          <p:cNvPr id="5" name="Content Placeholder 2"/>
          <p:cNvSpPr txBox="1">
            <a:spLocks/>
          </p:cNvSpPr>
          <p:nvPr/>
        </p:nvSpPr>
        <p:spPr>
          <a:xfrm>
            <a:off x="1021240" y="1828800"/>
            <a:ext cx="6072579" cy="435133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smtClean="0"/>
              <a:t>Unlikely for two people to solve the block at the same time</a:t>
            </a:r>
          </a:p>
          <a:p>
            <a:pPr>
              <a:buFont typeface="Wingdings" panose="05000000000000000000" pitchFamily="2" charset="2"/>
              <a:buChar char="Ø"/>
            </a:pPr>
            <a:r>
              <a:rPr lang="en-US" dirty="0" smtClean="0"/>
              <a:t>Occasionally however, two nodes can solve the block at the same time, leading to several possible branches</a:t>
            </a:r>
          </a:p>
          <a:p>
            <a:pPr>
              <a:buFont typeface="Wingdings" panose="05000000000000000000" pitchFamily="2" charset="2"/>
              <a:buChar char="Ø"/>
            </a:pPr>
            <a:r>
              <a:rPr lang="en-US" dirty="0" smtClean="0"/>
              <a:t>In this case, build on top of the branch you receive, other nodes may have received the blocks in different order</a:t>
            </a:r>
          </a:p>
          <a:p>
            <a:pPr>
              <a:buFont typeface="Wingdings" panose="05000000000000000000" pitchFamily="2" charset="2"/>
              <a:buChar char="Ø"/>
            </a:pPr>
            <a:r>
              <a:rPr lang="en-US" dirty="0" smtClean="0"/>
              <a:t>The tie is broken when someone solves the next block</a:t>
            </a:r>
          </a:p>
          <a:p>
            <a:pPr>
              <a:buFont typeface="Wingdings" panose="05000000000000000000" pitchFamily="2" charset="2"/>
              <a:buChar char="Ø"/>
            </a:pPr>
            <a:r>
              <a:rPr lang="en-US" b="1" dirty="0" smtClean="0"/>
              <a:t>Immediately switch to the longest chain</a:t>
            </a:r>
          </a:p>
          <a:p>
            <a:pPr>
              <a:buFont typeface="Wingdings" panose="05000000000000000000" pitchFamily="2" charset="2"/>
              <a:buChar char="Ø"/>
            </a:pPr>
            <a:r>
              <a:rPr lang="en-US" dirty="0" smtClean="0"/>
              <a:t>Extremely rare for multiple blocks to have been solved at the same time in a row</a:t>
            </a:r>
          </a:p>
          <a:p>
            <a:pPr>
              <a:buFont typeface="Wingdings" panose="05000000000000000000" pitchFamily="2" charset="2"/>
              <a:buChar char="Ø"/>
            </a:pPr>
            <a:r>
              <a:rPr lang="en-US" b="1" dirty="0" smtClean="0"/>
              <a:t>Quick stabilization</a:t>
            </a:r>
          </a:p>
        </p:txBody>
      </p:sp>
      <p:pic>
        <p:nvPicPr>
          <p:cNvPr id="7" name="Picture 6"/>
          <p:cNvPicPr>
            <a:picLocks noChangeAspect="1"/>
          </p:cNvPicPr>
          <p:nvPr/>
        </p:nvPicPr>
        <p:blipFill>
          <a:blip r:embed="rId2"/>
          <a:stretch>
            <a:fillRect/>
          </a:stretch>
        </p:blipFill>
        <p:spPr>
          <a:xfrm>
            <a:off x="7448606" y="2074001"/>
            <a:ext cx="3505906" cy="3860934"/>
          </a:xfrm>
          <a:prstGeom prst="rect">
            <a:avLst/>
          </a:prstGeom>
          <a:ln w="3175">
            <a:solidFill>
              <a:schemeClr val="tx1"/>
            </a:solidFill>
          </a:ln>
        </p:spPr>
      </p:pic>
      <p:pic>
        <p:nvPicPr>
          <p:cNvPr id="9" name="Content Placeholder 3"/>
          <p:cNvPicPr>
            <a:picLocks noGrp="1" noChangeAspect="1"/>
          </p:cNvPicPr>
          <p:nvPr>
            <p:ph idx="1"/>
          </p:nvPr>
        </p:nvPicPr>
        <p:blipFill>
          <a:blip r:embed="rId3"/>
          <a:stretch>
            <a:fillRect/>
          </a:stretch>
        </p:blipFill>
        <p:spPr>
          <a:xfrm>
            <a:off x="8850834" y="526665"/>
            <a:ext cx="2103678" cy="1302135"/>
          </a:xfrm>
          <a:prstGeom prst="rect">
            <a:avLst/>
          </a:prstGeom>
          <a:ln w="3175">
            <a:solidFill>
              <a:schemeClr val="tx1"/>
            </a:solidFill>
          </a:ln>
        </p:spPr>
      </p:pic>
    </p:spTree>
    <p:extLst>
      <p:ext uri="{BB962C8B-B14F-4D97-AF65-F5344CB8AC3E}">
        <p14:creationId xmlns:p14="http://schemas.microsoft.com/office/powerpoint/2010/main" val="2710493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Chain Reordering Implications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Sometimes transactions can lose their place in the chain</a:t>
            </a:r>
          </a:p>
          <a:p>
            <a:pPr>
              <a:buFont typeface="Wingdings" panose="05000000000000000000" pitchFamily="2" charset="2"/>
              <a:buChar char="Ø"/>
            </a:pPr>
            <a:r>
              <a:rPr lang="en-US" dirty="0" smtClean="0"/>
              <a:t>Will be returned to the unprocessed pool and will be grabbed again later</a:t>
            </a:r>
            <a:endParaRPr lang="en-US" dirty="0"/>
          </a:p>
        </p:txBody>
      </p:sp>
    </p:spTree>
    <p:extLst>
      <p:ext uri="{BB962C8B-B14F-4D97-AF65-F5344CB8AC3E}">
        <p14:creationId xmlns:p14="http://schemas.microsoft.com/office/powerpoint/2010/main" val="2382599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Hash Locks Blocks in Place (1/2)</a:t>
            </a:r>
            <a:endParaRPr lang="en-US" dirty="0"/>
          </a:p>
        </p:txBody>
      </p:sp>
      <p:sp>
        <p:nvSpPr>
          <p:cNvPr id="3" name="Content Placeholder 2"/>
          <p:cNvSpPr>
            <a:spLocks noGrp="1"/>
          </p:cNvSpPr>
          <p:nvPr>
            <p:ph idx="1"/>
          </p:nvPr>
        </p:nvSpPr>
        <p:spPr>
          <a:xfrm>
            <a:off x="1261872" y="1828801"/>
            <a:ext cx="4426659" cy="3051208"/>
          </a:xfrm>
          <a:ln w="3175">
            <a:solidFill>
              <a:schemeClr val="tx1"/>
            </a:solidFill>
          </a:ln>
        </p:spPr>
        <p:txBody>
          <a:bodyPr/>
          <a:lstStyle/>
          <a:p>
            <a:r>
              <a:rPr lang="en-US" dirty="0" smtClean="0"/>
              <a:t>Solving a block involves trying to get the cryptographic hash of the block to be below a certain value</a:t>
            </a:r>
          </a:p>
          <a:p>
            <a:r>
              <a:rPr lang="en-US" dirty="0" smtClean="0"/>
              <a:t>This can be done by guessing random numbers</a:t>
            </a:r>
          </a:p>
          <a:p>
            <a:r>
              <a:rPr lang="en-US" dirty="0" smtClean="0"/>
              <a:t>The hash output is the unique identifier of a block</a:t>
            </a:r>
          </a:p>
          <a:p>
            <a:r>
              <a:rPr lang="en-US" dirty="0" smtClean="0"/>
              <a:t>This hash will be the next block’s previous reference</a:t>
            </a:r>
            <a:endParaRPr lang="en-US" dirty="0"/>
          </a:p>
        </p:txBody>
      </p:sp>
      <p:pic>
        <p:nvPicPr>
          <p:cNvPr id="4" name="Picture 3"/>
          <p:cNvPicPr>
            <a:picLocks noChangeAspect="1"/>
          </p:cNvPicPr>
          <p:nvPr/>
        </p:nvPicPr>
        <p:blipFill>
          <a:blip r:embed="rId2"/>
          <a:stretch>
            <a:fillRect/>
          </a:stretch>
        </p:blipFill>
        <p:spPr>
          <a:xfrm>
            <a:off x="6217920" y="1828801"/>
            <a:ext cx="4134172" cy="3051208"/>
          </a:xfrm>
          <a:prstGeom prst="rect">
            <a:avLst/>
          </a:prstGeom>
          <a:ln w="3175">
            <a:solidFill>
              <a:schemeClr val="tx1"/>
            </a:solidFill>
          </a:ln>
        </p:spPr>
      </p:pic>
      <p:pic>
        <p:nvPicPr>
          <p:cNvPr id="5" name="Picture 4"/>
          <p:cNvPicPr>
            <a:picLocks noChangeAspect="1"/>
          </p:cNvPicPr>
          <p:nvPr/>
        </p:nvPicPr>
        <p:blipFill>
          <a:blip r:embed="rId3"/>
          <a:stretch>
            <a:fillRect/>
          </a:stretch>
        </p:blipFill>
        <p:spPr>
          <a:xfrm>
            <a:off x="4006751" y="5017488"/>
            <a:ext cx="3875623" cy="1815212"/>
          </a:xfrm>
          <a:prstGeom prst="rect">
            <a:avLst/>
          </a:prstGeom>
          <a:ln w="3175">
            <a:solidFill>
              <a:schemeClr val="tx1"/>
            </a:solidFill>
          </a:ln>
        </p:spPr>
      </p:pic>
    </p:spTree>
    <p:extLst>
      <p:ext uri="{BB962C8B-B14F-4D97-AF65-F5344CB8AC3E}">
        <p14:creationId xmlns:p14="http://schemas.microsoft.com/office/powerpoint/2010/main" val="3049323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Hash Locks Blocks in </a:t>
            </a:r>
            <a:r>
              <a:rPr lang="en-US" dirty="0" smtClean="0"/>
              <a:t>Place (2/2)</a:t>
            </a:r>
            <a:endParaRPr lang="en-US" dirty="0"/>
          </a:p>
        </p:txBody>
      </p:sp>
      <p:sp>
        <p:nvSpPr>
          <p:cNvPr id="3" name="Content Placeholder 2"/>
          <p:cNvSpPr>
            <a:spLocks noGrp="1"/>
          </p:cNvSpPr>
          <p:nvPr>
            <p:ph idx="1"/>
          </p:nvPr>
        </p:nvSpPr>
        <p:spPr/>
        <p:txBody>
          <a:bodyPr/>
          <a:lstStyle/>
          <a:p>
            <a:r>
              <a:rPr lang="en-US" dirty="0" smtClean="0"/>
              <a:t>There is no way to switch out a block in the middle of the chain</a:t>
            </a:r>
          </a:p>
          <a:p>
            <a:r>
              <a:rPr lang="en-US" dirty="0" smtClean="0"/>
              <a:t>A block cannot be solved before the previous block is solved, because the previous block’s hash will also go through the current’s block hash function</a:t>
            </a:r>
            <a:endParaRPr lang="en-US" dirty="0"/>
          </a:p>
        </p:txBody>
      </p:sp>
      <p:pic>
        <p:nvPicPr>
          <p:cNvPr id="4" name="Picture 3"/>
          <p:cNvPicPr>
            <a:picLocks noChangeAspect="1"/>
          </p:cNvPicPr>
          <p:nvPr/>
        </p:nvPicPr>
        <p:blipFill>
          <a:blip r:embed="rId2"/>
          <a:stretch>
            <a:fillRect/>
          </a:stretch>
        </p:blipFill>
        <p:spPr>
          <a:xfrm>
            <a:off x="2182268" y="2912116"/>
            <a:ext cx="7851848" cy="3841495"/>
          </a:xfrm>
          <a:prstGeom prst="rect">
            <a:avLst/>
          </a:prstGeom>
          <a:ln w="3175">
            <a:solidFill>
              <a:schemeClr val="tx1"/>
            </a:solidFill>
          </a:ln>
        </p:spPr>
      </p:pic>
    </p:spTree>
    <p:extLst>
      <p:ext uri="{BB962C8B-B14F-4D97-AF65-F5344CB8AC3E}">
        <p14:creationId xmlns:p14="http://schemas.microsoft.com/office/powerpoint/2010/main" val="894650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One line introduction!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a:t>
            </a:r>
            <a:r>
              <a:rPr lang="en-US" dirty="0"/>
              <a:t>The blockchain is an incorruptible digital ledger of economic transactions that can be programmed to record not just financial transactions but virtually everything of value</a:t>
            </a:r>
            <a:r>
              <a:rPr lang="en-US" dirty="0" smtClean="0"/>
              <a:t>.”</a:t>
            </a:r>
            <a:endParaRPr lang="en-US" dirty="0"/>
          </a:p>
        </p:txBody>
      </p:sp>
    </p:spTree>
    <p:extLst>
      <p:ext uri="{BB962C8B-B14F-4D97-AF65-F5344CB8AC3E}">
        <p14:creationId xmlns:p14="http://schemas.microsoft.com/office/powerpoint/2010/main" val="580153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solidFill>
                  <a:srgbClr val="FF0000"/>
                </a:solidFill>
              </a:rPr>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41921616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Complex mathematical computations make the system very secure and immutable</a:t>
            </a:r>
          </a:p>
          <a:p>
            <a:pPr>
              <a:buFont typeface="Wingdings" panose="05000000000000000000" pitchFamily="2" charset="2"/>
              <a:buChar char="Ø"/>
            </a:pPr>
            <a:r>
              <a:rPr lang="en-US" dirty="0" smtClean="0"/>
              <a:t>Anyone can join the blockchain network as a node/miner</a:t>
            </a:r>
          </a:p>
          <a:p>
            <a:pPr>
              <a:buFont typeface="Wingdings" panose="05000000000000000000" pitchFamily="2" charset="2"/>
              <a:buChar char="Ø"/>
            </a:pPr>
            <a:r>
              <a:rPr lang="en-US" dirty="0" smtClean="0"/>
              <a:t>Transparency, every node has an entire copy of all the transactions ever made</a:t>
            </a:r>
          </a:p>
          <a:p>
            <a:pPr>
              <a:buFont typeface="Wingdings" panose="05000000000000000000" pitchFamily="2" charset="2"/>
              <a:buChar char="Ø"/>
            </a:pPr>
            <a:r>
              <a:rPr lang="en-US" dirty="0" smtClean="0"/>
              <a:t>Peer to peer means no single point of failure</a:t>
            </a:r>
            <a:endParaRPr lang="en-US" dirty="0"/>
          </a:p>
        </p:txBody>
      </p:sp>
    </p:spTree>
    <p:extLst>
      <p:ext uri="{BB962C8B-B14F-4D97-AF65-F5344CB8AC3E}">
        <p14:creationId xmlns:p14="http://schemas.microsoft.com/office/powerpoint/2010/main" val="36031319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a:xfrm>
            <a:off x="1261871" y="1828800"/>
            <a:ext cx="9200789" cy="4706754"/>
          </a:xfrm>
        </p:spPr>
        <p:txBody>
          <a:bodyPr>
            <a:normAutofit/>
          </a:bodyPr>
          <a:lstStyle/>
          <a:p>
            <a:pPr>
              <a:buFont typeface="Wingdings" panose="05000000000000000000" pitchFamily="2" charset="2"/>
              <a:buChar char="Ø"/>
            </a:pPr>
            <a:r>
              <a:rPr lang="en-US" dirty="0" smtClean="0"/>
              <a:t>Decentralization leads to “No trust”!</a:t>
            </a:r>
          </a:p>
          <a:p>
            <a:pPr lvl="1">
              <a:buFont typeface="Wingdings" panose="05000000000000000000" pitchFamily="2" charset="2"/>
              <a:buChar char="§"/>
            </a:pPr>
            <a:r>
              <a:rPr lang="en-US" dirty="0" smtClean="0"/>
              <a:t>We trust our banks or if something goes wrong, we can sue our bank. In bitcoin we deal with anonymous strangers, so one cannot trust anyone.</a:t>
            </a:r>
            <a:endParaRPr lang="en-US" dirty="0"/>
          </a:p>
          <a:p>
            <a:pPr>
              <a:buFont typeface="Wingdings" panose="05000000000000000000" pitchFamily="2" charset="2"/>
              <a:buChar char="Ø"/>
            </a:pPr>
            <a:r>
              <a:rPr lang="en-US" dirty="0" smtClean="0"/>
              <a:t>DIY bitcoin = Risky</a:t>
            </a:r>
          </a:p>
          <a:p>
            <a:pPr lvl="1">
              <a:buFont typeface="Wingdings" panose="05000000000000000000" pitchFamily="2" charset="2"/>
              <a:buChar char="§"/>
            </a:pPr>
            <a:r>
              <a:rPr lang="en-US" dirty="0" smtClean="0"/>
              <a:t>Bitcoin software hides the scripting layer, one could write their own</a:t>
            </a:r>
          </a:p>
          <a:p>
            <a:pPr lvl="1">
              <a:buFont typeface="Wingdings" panose="05000000000000000000" pitchFamily="2" charset="2"/>
              <a:buChar char="§"/>
            </a:pPr>
            <a:r>
              <a:rPr lang="en-US" dirty="0" smtClean="0"/>
              <a:t>Over 2600 bitcoins were lost in a single batch of transactions due to malformed address</a:t>
            </a:r>
          </a:p>
          <a:p>
            <a:pPr lvl="1">
              <a:buFont typeface="Wingdings" panose="05000000000000000000" pitchFamily="2" charset="2"/>
              <a:buChar char="§"/>
            </a:pPr>
            <a:r>
              <a:rPr lang="en-US" dirty="0" smtClean="0"/>
              <a:t>Since there is no central authority, any user error mistakes can cause permanent loss of bitcoins from the economy</a:t>
            </a:r>
          </a:p>
          <a:p>
            <a:pPr>
              <a:buFont typeface="Wingdings" panose="05000000000000000000" pitchFamily="2" charset="2"/>
              <a:buChar char="Ø"/>
            </a:pPr>
            <a:r>
              <a:rPr lang="en-US" dirty="0" smtClean="0"/>
              <a:t>If a user loses their private key, any funds associated with the corresponding public key will be lost forever</a:t>
            </a:r>
          </a:p>
          <a:p>
            <a:pPr lvl="1">
              <a:buFont typeface="Wingdings" panose="05000000000000000000" pitchFamily="2" charset="2"/>
              <a:buChar char="§"/>
            </a:pPr>
            <a:r>
              <a:rPr lang="en-US" dirty="0" smtClean="0"/>
              <a:t>And because users will likely lose their private keys due to technical glitches, bitcoin currency will eventually be a deflationary one.</a:t>
            </a:r>
          </a:p>
          <a:p>
            <a:pPr>
              <a:buFont typeface="Wingdings" panose="05000000000000000000" pitchFamily="2" charset="2"/>
              <a:buChar char="Ø"/>
            </a:pPr>
            <a:r>
              <a:rPr lang="en-US" sz="1600" dirty="0" smtClean="0">
                <a:solidFill>
                  <a:srgbClr val="FF0000"/>
                </a:solidFill>
              </a:rPr>
              <a:t>System is vulnerable to double spend attack towards the end of the chain. Thus it is recommended to wait out a few blocks to be solved to ensure that the transaction is complete</a:t>
            </a:r>
            <a:r>
              <a:rPr lang="en-US" sz="1600" dirty="0" smtClean="0"/>
              <a:t>.</a:t>
            </a:r>
            <a:endParaRPr lang="en-US" dirty="0" smtClean="0"/>
          </a:p>
        </p:txBody>
      </p:sp>
    </p:spTree>
    <p:extLst>
      <p:ext uri="{BB962C8B-B14F-4D97-AF65-F5344CB8AC3E}">
        <p14:creationId xmlns:p14="http://schemas.microsoft.com/office/powerpoint/2010/main" val="3672107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solidFill>
                  <a:srgbClr val="FF0000"/>
                </a:solidFill>
              </a:rPr>
              <a:t>Future scope</a:t>
            </a:r>
            <a:endParaRPr lang="en-US" dirty="0">
              <a:solidFill>
                <a:srgbClr val="FF0000"/>
              </a:solidFill>
            </a:endParaRPr>
          </a:p>
        </p:txBody>
      </p:sp>
    </p:spTree>
    <p:extLst>
      <p:ext uri="{BB962C8B-B14F-4D97-AF65-F5344CB8AC3E}">
        <p14:creationId xmlns:p14="http://schemas.microsoft.com/office/powerpoint/2010/main" val="10180116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brief summary of some use cases gaining </a:t>
            </a:r>
            <a:r>
              <a:rPr lang="en-US" dirty="0" smtClean="0"/>
              <a:t>momentum</a:t>
            </a:r>
            <a:endParaRPr lang="en-US" dirty="0"/>
          </a:p>
        </p:txBody>
      </p:sp>
      <p:sp>
        <p:nvSpPr>
          <p:cNvPr id="3" name="Content Placeholder 2"/>
          <p:cNvSpPr>
            <a:spLocks noGrp="1"/>
          </p:cNvSpPr>
          <p:nvPr>
            <p:ph idx="1"/>
          </p:nvPr>
        </p:nvSpPr>
        <p:spPr>
          <a:xfrm>
            <a:off x="1261871" y="1828800"/>
            <a:ext cx="9508797" cy="4543124"/>
          </a:xfrm>
        </p:spPr>
        <p:txBody>
          <a:bodyPr>
            <a:normAutofit fontScale="92500" lnSpcReduction="20000"/>
          </a:bodyPr>
          <a:lstStyle/>
          <a:p>
            <a:pPr fontAlgn="base">
              <a:buFont typeface="Wingdings" panose="05000000000000000000" pitchFamily="2" charset="2"/>
              <a:buChar char="Ø"/>
            </a:pPr>
            <a:r>
              <a:rPr lang="en-US" dirty="0" smtClean="0"/>
              <a:t>Document </a:t>
            </a:r>
            <a:r>
              <a:rPr lang="en-US" dirty="0"/>
              <a:t>and contract </a:t>
            </a:r>
            <a:r>
              <a:rPr lang="en-US" dirty="0" smtClean="0"/>
              <a:t>digitization, </a:t>
            </a:r>
            <a:r>
              <a:rPr lang="en-US" dirty="0"/>
              <a:t>management and exploitation</a:t>
            </a:r>
          </a:p>
          <a:p>
            <a:pPr fontAlgn="base">
              <a:buFont typeface="Wingdings" panose="05000000000000000000" pitchFamily="2" charset="2"/>
              <a:buChar char="Ø"/>
            </a:pPr>
            <a:r>
              <a:rPr lang="en-US" dirty="0"/>
              <a:t>Secure tracking of data exchange in Internet of Things activity</a:t>
            </a:r>
          </a:p>
          <a:p>
            <a:pPr fontAlgn="base">
              <a:buFont typeface="Wingdings" panose="05000000000000000000" pitchFamily="2" charset="2"/>
              <a:buChar char="Ø"/>
            </a:pPr>
            <a:r>
              <a:rPr lang="en-US" dirty="0"/>
              <a:t>Securing and creating trust in escrow and custodian services</a:t>
            </a:r>
          </a:p>
          <a:p>
            <a:pPr fontAlgn="base">
              <a:buFont typeface="Wingdings" panose="05000000000000000000" pitchFamily="2" charset="2"/>
              <a:buChar char="Ø"/>
            </a:pPr>
            <a:r>
              <a:rPr lang="en-US" dirty="0" smtClean="0"/>
              <a:t>Decentralized </a:t>
            </a:r>
            <a:r>
              <a:rPr lang="en-US" dirty="0"/>
              <a:t>and cloud services including patient records and healthcare support</a:t>
            </a:r>
          </a:p>
          <a:p>
            <a:pPr fontAlgn="base">
              <a:buFont typeface="Wingdings" panose="05000000000000000000" pitchFamily="2" charset="2"/>
              <a:buChar char="Ø"/>
            </a:pPr>
            <a:r>
              <a:rPr lang="en-US" dirty="0"/>
              <a:t>Electronic voting and voter authentication</a:t>
            </a:r>
          </a:p>
          <a:p>
            <a:pPr fontAlgn="base">
              <a:buFont typeface="Wingdings" panose="05000000000000000000" pitchFamily="2" charset="2"/>
              <a:buChar char="Ø"/>
            </a:pPr>
            <a:r>
              <a:rPr lang="en-US" dirty="0"/>
              <a:t>Cloud based learning and student authentication</a:t>
            </a:r>
          </a:p>
          <a:p>
            <a:pPr fontAlgn="base">
              <a:buFont typeface="Wingdings" panose="05000000000000000000" pitchFamily="2" charset="2"/>
              <a:buChar char="Ø"/>
            </a:pPr>
            <a:r>
              <a:rPr lang="en-US" dirty="0"/>
              <a:t>Counterfeit prevention for digital assets and proof of ownership</a:t>
            </a:r>
          </a:p>
          <a:p>
            <a:pPr fontAlgn="base">
              <a:buFont typeface="Wingdings" panose="05000000000000000000" pitchFamily="2" charset="2"/>
              <a:buChar char="Ø"/>
            </a:pPr>
            <a:r>
              <a:rPr lang="en-US" dirty="0"/>
              <a:t>Digital identity management and providing trust as to authenticity of digital reviews, brands and reputation</a:t>
            </a:r>
          </a:p>
          <a:p>
            <a:pPr fontAlgn="base">
              <a:buFont typeface="Wingdings" panose="05000000000000000000" pitchFamily="2" charset="2"/>
              <a:buChar char="Ø"/>
            </a:pPr>
            <a:r>
              <a:rPr lang="en-US" dirty="0"/>
              <a:t>Facilitation of sales and trading of digital assets and digital rights </a:t>
            </a:r>
            <a:r>
              <a:rPr lang="en-US" dirty="0" smtClean="0"/>
              <a:t>management</a:t>
            </a:r>
          </a:p>
          <a:p>
            <a:pPr fontAlgn="base">
              <a:buFont typeface="Wingdings" panose="05000000000000000000" pitchFamily="2" charset="2"/>
              <a:buChar char="Ø"/>
            </a:pPr>
            <a:r>
              <a:rPr lang="en-US" dirty="0" smtClean="0"/>
              <a:t>Nine </a:t>
            </a:r>
            <a:r>
              <a:rPr lang="en-US" dirty="0"/>
              <a:t>major banks (including JP Morgan and Goldman Sachs) recently joined a partnership to develop blockchain technologies</a:t>
            </a:r>
            <a:r>
              <a:rPr lang="en-US" dirty="0" smtClean="0"/>
              <a:t>.</a:t>
            </a:r>
            <a:endParaRPr lang="en-US" dirty="0"/>
          </a:p>
        </p:txBody>
      </p:sp>
    </p:spTree>
    <p:extLst>
      <p:ext uri="{BB962C8B-B14F-4D97-AF65-F5344CB8AC3E}">
        <p14:creationId xmlns:p14="http://schemas.microsoft.com/office/powerpoint/2010/main" val="278640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Startups</a:t>
            </a:r>
            <a:endParaRPr lang="en-US" dirty="0"/>
          </a:p>
        </p:txBody>
      </p:sp>
      <p:pic>
        <p:nvPicPr>
          <p:cNvPr id="4" name="Content Placeholder 3"/>
          <p:cNvPicPr>
            <a:picLocks noGrp="1" noChangeAspect="1"/>
          </p:cNvPicPr>
          <p:nvPr>
            <p:ph idx="1"/>
          </p:nvPr>
        </p:nvPicPr>
        <p:blipFill>
          <a:blip r:embed="rId2"/>
          <a:stretch>
            <a:fillRect/>
          </a:stretch>
        </p:blipFill>
        <p:spPr>
          <a:xfrm>
            <a:off x="1958517" y="1828799"/>
            <a:ext cx="7944694" cy="4918509"/>
          </a:xfrm>
          <a:prstGeom prst="rect">
            <a:avLst/>
          </a:prstGeom>
        </p:spPr>
      </p:pic>
    </p:spTree>
    <p:extLst>
      <p:ext uri="{BB962C8B-B14F-4D97-AF65-F5344CB8AC3E}">
        <p14:creationId xmlns:p14="http://schemas.microsoft.com/office/powerpoint/2010/main" val="16150842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dirty="0" smtClean="0">
                <a:hlinkClick r:id="rId2"/>
              </a:rPr>
              <a:t>https://bitcoin.org/en/</a:t>
            </a:r>
            <a:endParaRPr lang="en-US" dirty="0"/>
          </a:p>
          <a:p>
            <a:pPr marL="0" indent="0">
              <a:buNone/>
            </a:pPr>
            <a:r>
              <a:rPr lang="en-US" dirty="0" smtClean="0">
                <a:hlinkClick r:id="rId3"/>
              </a:rPr>
              <a:t>https://www.blockchain.com/</a:t>
            </a:r>
            <a:endParaRPr lang="en-US" dirty="0" smtClean="0"/>
          </a:p>
          <a:p>
            <a:pPr marL="0" indent="0">
              <a:buNone/>
            </a:pPr>
            <a:r>
              <a:rPr lang="en-US" dirty="0" smtClean="0">
                <a:hlinkClick r:id="rId4"/>
              </a:rPr>
              <a:t>http://blockgeeks.com/guides/what-is-blockchain-technology-a-step-by-step-guide-than-anyone-can-understand/</a:t>
            </a:r>
            <a:endParaRPr lang="en-US" dirty="0" smtClean="0"/>
          </a:p>
          <a:p>
            <a:pPr marL="0" indent="0">
              <a:buNone/>
            </a:pPr>
            <a:r>
              <a:rPr lang="en-US" dirty="0" smtClean="0">
                <a:hlinkClick r:id="rId5"/>
              </a:rPr>
              <a:t>https</a:t>
            </a:r>
            <a:r>
              <a:rPr lang="en-US" dirty="0">
                <a:hlinkClick r:id="rId5"/>
              </a:rPr>
              <a:t>://</a:t>
            </a:r>
            <a:r>
              <a:rPr lang="en-US" dirty="0" smtClean="0">
                <a:hlinkClick r:id="rId5"/>
              </a:rPr>
              <a:t>www.linkedin.com/pulse/blockchain-non-financial-services-use-cases-paul-forrest</a:t>
            </a:r>
            <a:endParaRPr lang="en-US" dirty="0" smtClean="0"/>
          </a:p>
          <a:p>
            <a:pPr marL="0" indent="0">
              <a:buNone/>
            </a:pPr>
            <a:r>
              <a:rPr lang="en-US" dirty="0">
                <a:hlinkClick r:id="rId6"/>
              </a:rPr>
              <a:t>https://</a:t>
            </a:r>
            <a:r>
              <a:rPr lang="en-US" dirty="0" smtClean="0">
                <a:hlinkClick r:id="rId6"/>
              </a:rPr>
              <a:t>www.youtube.com/watch?v=Lx9zgZCMqXE</a:t>
            </a:r>
            <a:endParaRPr lang="en-US" dirty="0" smtClean="0"/>
          </a:p>
          <a:p>
            <a:pPr marL="0" indent="0">
              <a:buNone/>
            </a:pPr>
            <a:r>
              <a:rPr lang="en-US" dirty="0">
                <a:hlinkClick r:id="rId7"/>
              </a:rPr>
              <a:t>http://</a:t>
            </a:r>
            <a:r>
              <a:rPr lang="en-US" dirty="0" smtClean="0">
                <a:hlinkClick r:id="rId7"/>
              </a:rPr>
              <a:t>scet.berkeley.edu/wp-content/uploads/BlockchainPaper.pdf</a:t>
            </a:r>
            <a:endParaRPr lang="en-US" dirty="0" smtClean="0"/>
          </a:p>
          <a:p>
            <a:pPr marL="0" indent="0">
              <a:buNone/>
            </a:pPr>
            <a:r>
              <a:rPr lang="en-US" dirty="0"/>
              <a:t>http://</a:t>
            </a:r>
            <a:r>
              <a:rPr lang="en-US" dirty="0" smtClean="0"/>
              <a:t>marmelab.com/blog/2016/04/28/blockchain-for-web-developers-the-theory.html</a:t>
            </a: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76044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14" y="1097279"/>
            <a:ext cx="11290984" cy="4514249"/>
          </a:xfrm>
          <a:prstGeom prst="rect">
            <a:avLst/>
          </a:prstGeom>
        </p:spPr>
      </p:pic>
    </p:spTree>
    <p:extLst>
      <p:ext uri="{BB962C8B-B14F-4D97-AF65-F5344CB8AC3E}">
        <p14:creationId xmlns:p14="http://schemas.microsoft.com/office/powerpoint/2010/main" val="750528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will use the blockchain?</a:t>
            </a:r>
            <a:endParaRPr lang="en-US" dirty="0"/>
          </a:p>
        </p:txBody>
      </p:sp>
      <p:sp>
        <p:nvSpPr>
          <p:cNvPr id="3" name="Content Placeholder 2"/>
          <p:cNvSpPr>
            <a:spLocks noGrp="1"/>
          </p:cNvSpPr>
          <p:nvPr>
            <p:ph idx="1"/>
          </p:nvPr>
        </p:nvSpPr>
        <p:spPr/>
        <p:txBody>
          <a:bodyPr>
            <a:normAutofit lnSpcReduction="10000"/>
          </a:bodyPr>
          <a:lstStyle/>
          <a:p>
            <a:r>
              <a:rPr lang="en-US" dirty="0" smtClean="0"/>
              <a:t>As </a:t>
            </a:r>
            <a:r>
              <a:rPr lang="en-US" dirty="0"/>
              <a:t>web infrastructure, you don’t need to know about the blockchain for it to be useful in your life.</a:t>
            </a:r>
          </a:p>
          <a:p>
            <a:r>
              <a:rPr lang="en-US" dirty="0"/>
              <a:t>Currently, finance offers the strongest use cases for the technology. International remittances, for instance. The World Bank estimates that over $430 billion US in money transfers were sent in 2015.</a:t>
            </a:r>
          </a:p>
          <a:p>
            <a:r>
              <a:rPr lang="en-US" dirty="0"/>
              <a:t>The blockchain potentially cuts out the middleman for these types of transactions.  Personal computing became accessible to the general public with the invention of the Graphical User Interface (GUI), which took the form of a “desktop”. Similarly, the most common GUI devised for the blockchain are the so-called “wallet” applications, which people use to buy things with Bitcoin, and store it along with other cryptocurrencies.</a:t>
            </a:r>
          </a:p>
          <a:p>
            <a:r>
              <a:rPr lang="en-US" dirty="0"/>
              <a:t>Transactions online are closely connected to the processes of identity verification. It is easy to imagine that wallet apps will transform in the coming years to include other types of identity management.</a:t>
            </a:r>
          </a:p>
          <a:p>
            <a:endParaRPr lang="en-US" dirty="0"/>
          </a:p>
        </p:txBody>
      </p:sp>
    </p:spTree>
    <p:extLst>
      <p:ext uri="{BB962C8B-B14F-4D97-AF65-F5344CB8AC3E}">
        <p14:creationId xmlns:p14="http://schemas.microsoft.com/office/powerpoint/2010/main" val="1937949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Anonymity</a:t>
            </a:r>
            <a:endParaRPr lang="en-US" dirty="0"/>
          </a:p>
        </p:txBody>
      </p:sp>
      <p:pic>
        <p:nvPicPr>
          <p:cNvPr id="4" name="Content Placeholder 3"/>
          <p:cNvPicPr>
            <a:picLocks noGrp="1" noChangeAspect="1"/>
          </p:cNvPicPr>
          <p:nvPr>
            <p:ph idx="1"/>
          </p:nvPr>
        </p:nvPicPr>
        <p:blipFill>
          <a:blip r:embed="rId2"/>
          <a:stretch>
            <a:fillRect/>
          </a:stretch>
        </p:blipFill>
        <p:spPr>
          <a:xfrm>
            <a:off x="7496173" y="228282"/>
            <a:ext cx="3458339" cy="1231378"/>
          </a:xfrm>
          <a:prstGeom prst="rect">
            <a:avLst/>
          </a:prstGeom>
          <a:ln w="3175">
            <a:solidFill>
              <a:schemeClr val="tx1"/>
            </a:solidFill>
          </a:ln>
        </p:spPr>
      </p:pic>
      <p:sp>
        <p:nvSpPr>
          <p:cNvPr id="5" name="Content Placeholder 2"/>
          <p:cNvSpPr txBox="1">
            <a:spLocks/>
          </p:cNvSpPr>
          <p:nvPr/>
        </p:nvSpPr>
        <p:spPr>
          <a:xfrm>
            <a:off x="1194495" y="1828800"/>
            <a:ext cx="850777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smtClean="0"/>
              <a:t>Use bitcoin network without ever revealing more than public key</a:t>
            </a:r>
          </a:p>
          <a:p>
            <a:pPr lvl="1">
              <a:buFont typeface="Wingdings" panose="05000000000000000000" pitchFamily="2" charset="2"/>
              <a:buChar char="§"/>
            </a:pPr>
            <a:r>
              <a:rPr lang="en-US" dirty="0"/>
              <a:t>TOR networks hides the IP </a:t>
            </a:r>
            <a:r>
              <a:rPr lang="en-US" dirty="0" smtClean="0"/>
              <a:t>address</a:t>
            </a:r>
          </a:p>
          <a:p>
            <a:pPr>
              <a:buFont typeface="Wingdings" panose="05000000000000000000" pitchFamily="2" charset="2"/>
              <a:buChar char="Ø"/>
            </a:pPr>
            <a:r>
              <a:rPr lang="en-US" dirty="0" smtClean="0"/>
              <a:t>Avoid linking public keys together by generating a new public key for every incoming transaction using the wallet software</a:t>
            </a:r>
          </a:p>
        </p:txBody>
      </p:sp>
    </p:spTree>
    <p:extLst>
      <p:ext uri="{BB962C8B-B14F-4D97-AF65-F5344CB8AC3E}">
        <p14:creationId xmlns:p14="http://schemas.microsoft.com/office/powerpoint/2010/main" val="1414590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solidFill>
                  <a:srgbClr val="FF0000"/>
                </a:solidFill>
              </a:rPr>
              <a:t>Motivation</a:t>
            </a:r>
          </a:p>
          <a:p>
            <a:pPr>
              <a:buFont typeface="Wingdings" panose="05000000000000000000" pitchFamily="2" charset="2"/>
              <a:buChar char="Ø"/>
            </a:pPr>
            <a:r>
              <a:rPr lang="en-US" dirty="0" smtClean="0"/>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257447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6887" y="214312"/>
            <a:ext cx="8658225" cy="6429375"/>
          </a:xfrm>
          <a:prstGeom prst="rect">
            <a:avLst/>
          </a:prstGeom>
        </p:spPr>
      </p:pic>
    </p:spTree>
    <p:extLst>
      <p:ext uri="{BB962C8B-B14F-4D97-AF65-F5344CB8AC3E}">
        <p14:creationId xmlns:p14="http://schemas.microsoft.com/office/powerpoint/2010/main" val="2051644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21895"/>
            <a:ext cx="9692640" cy="748046"/>
          </a:xfrm>
        </p:spPr>
        <p:txBody>
          <a:bodyPr/>
          <a:lstStyle/>
          <a:p>
            <a:r>
              <a:rPr lang="en-US" dirty="0" smtClean="0"/>
              <a:t>Be your own bank!</a:t>
            </a:r>
            <a:endParaRPr lang="en-US" dirty="0"/>
          </a:p>
        </p:txBody>
      </p:sp>
      <p:sp>
        <p:nvSpPr>
          <p:cNvPr id="3" name="Content Placeholder 2"/>
          <p:cNvSpPr>
            <a:spLocks noGrp="1"/>
          </p:cNvSpPr>
          <p:nvPr>
            <p:ph idx="1"/>
          </p:nvPr>
        </p:nvSpPr>
        <p:spPr/>
        <p:txBody>
          <a:bodyPr/>
          <a:lstStyle/>
          <a:p>
            <a:r>
              <a:rPr lang="en-US" dirty="0"/>
              <a:t>“The blockchain is an incorruptible digital ledger of economic transactions that can be programmed to record not just financial transactions but virtually everything of value</a:t>
            </a:r>
            <a:r>
              <a:rPr lang="en-US" dirty="0" smtClean="0"/>
              <a:t>.”</a:t>
            </a:r>
          </a:p>
          <a:p>
            <a:r>
              <a:rPr lang="en-US" dirty="0"/>
              <a:t>The real defining feature is not what it does or how it does it, instead, it holds value based on how much users can </a:t>
            </a:r>
            <a:r>
              <a:rPr lang="en-US" i="1" dirty="0"/>
              <a:t>trust</a:t>
            </a:r>
            <a:r>
              <a:rPr lang="en-US" dirty="0"/>
              <a:t> it to perform those services impartially.</a:t>
            </a:r>
          </a:p>
        </p:txBody>
      </p:sp>
    </p:spTree>
    <p:extLst>
      <p:ext uri="{BB962C8B-B14F-4D97-AF65-F5344CB8AC3E}">
        <p14:creationId xmlns:p14="http://schemas.microsoft.com/office/powerpoint/2010/main" val="39636064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smtClean="0"/>
              <a:t>(Some intro about bitcoin or probably show a video!!)</a:t>
            </a:r>
          </a:p>
          <a:p>
            <a:r>
              <a:rPr lang="en-US" dirty="0"/>
              <a:t>Proponents envisage an “internet of value” that can make money flow as freely as data are flowing already.</a:t>
            </a:r>
            <a:endParaRPr lang="en-US" dirty="0" smtClean="0"/>
          </a:p>
          <a:p>
            <a:r>
              <a:rPr lang="en-US" dirty="0"/>
              <a:t>Cryptocurrencies, like bitcoin, are currencies that exist solely in digital. There are no physical golden coins with a big “B” on them. Moreover, owning these non-real coins entails a new idea of “ownership.” You don’t literally have it in your hands, or even in your bank account, but you have the ability to transfer “ownership” to someone else simply by creating a record in the blockchain. Rather than using bills, your transfer is pure data</a:t>
            </a:r>
            <a:r>
              <a:rPr lang="en-US" dirty="0" smtClean="0"/>
              <a:t>.</a:t>
            </a:r>
          </a:p>
          <a:p>
            <a:r>
              <a:rPr lang="en-US" dirty="0"/>
              <a:t>owning bitcoin is merely having a claim on a piece of information sitting on the blockchain.</a:t>
            </a:r>
          </a:p>
        </p:txBody>
      </p:sp>
    </p:spTree>
    <p:extLst>
      <p:ext uri="{BB962C8B-B14F-4D97-AF65-F5344CB8AC3E}">
        <p14:creationId xmlns:p14="http://schemas.microsoft.com/office/powerpoint/2010/main" val="18101569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t>Transparent and incorruptible</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blockchain network lives in a state of consensus, one that automatically checks in with itself every ten minutes.  A kind of self-auditing ecosystem of digital value, the network reconciles every transaction that happens in ten minute intervals. Each group of these transactions is referred to as a “block”. Two important properties result from this</a:t>
            </a:r>
            <a:r>
              <a:rPr lang="en-US" dirty="0" smtClean="0"/>
              <a:t>:</a:t>
            </a:r>
          </a:p>
          <a:p>
            <a:pPr marL="0" indent="0">
              <a:buNone/>
            </a:pPr>
            <a:endParaRPr lang="en-US" dirty="0"/>
          </a:p>
          <a:p>
            <a:pPr lvl="1">
              <a:buFont typeface="Wingdings" panose="05000000000000000000" pitchFamily="2" charset="2"/>
              <a:buChar char="Ø"/>
            </a:pPr>
            <a:r>
              <a:rPr lang="en-US" b="1" dirty="0"/>
              <a:t>Transparency</a:t>
            </a:r>
            <a:r>
              <a:rPr lang="en-US" dirty="0"/>
              <a:t/>
            </a:r>
            <a:br>
              <a:rPr lang="en-US" dirty="0"/>
            </a:br>
            <a:r>
              <a:rPr lang="en-US" dirty="0"/>
              <a:t>data is embedded within network as a whole, by definition it is public</a:t>
            </a:r>
            <a:r>
              <a:rPr lang="en-US"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 cannot be corrupted</a:t>
            </a:r>
            <a:r>
              <a:rPr lang="en-US" dirty="0"/>
              <a:t/>
            </a:r>
            <a:br>
              <a:rPr lang="en-US" dirty="0"/>
            </a:br>
            <a:r>
              <a:rPr lang="en-US" dirty="0"/>
              <a:t>altering any unit of information on the blockchain would mean using a huge amount of computing power to override the entire network.</a:t>
            </a:r>
          </a:p>
          <a:p>
            <a:endParaRPr lang="en-US" dirty="0"/>
          </a:p>
        </p:txBody>
      </p:sp>
    </p:spTree>
    <p:extLst>
      <p:ext uri="{BB962C8B-B14F-4D97-AF65-F5344CB8AC3E}">
        <p14:creationId xmlns:p14="http://schemas.microsoft.com/office/powerpoint/2010/main" val="3221533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 Problem</a:t>
            </a:r>
            <a:endParaRPr lang="en-US" dirty="0"/>
          </a:p>
        </p:txBody>
      </p:sp>
      <p:pic>
        <p:nvPicPr>
          <p:cNvPr id="4" name="Content Placeholder 3"/>
          <p:cNvPicPr>
            <a:picLocks noGrp="1" noChangeAspect="1"/>
          </p:cNvPicPr>
          <p:nvPr>
            <p:ph idx="1"/>
          </p:nvPr>
        </p:nvPicPr>
        <p:blipFill>
          <a:blip r:embed="rId2"/>
          <a:stretch>
            <a:fillRect/>
          </a:stretch>
        </p:blipFill>
        <p:spPr>
          <a:xfrm>
            <a:off x="3026300" y="1991680"/>
            <a:ext cx="4741287" cy="2595595"/>
          </a:xfrm>
          <a:prstGeom prst="rect">
            <a:avLst/>
          </a:prstGeom>
          <a:ln w="3175">
            <a:solidFill>
              <a:schemeClr val="tx1"/>
            </a:solidFill>
          </a:ln>
        </p:spPr>
      </p:pic>
      <p:sp>
        <p:nvSpPr>
          <p:cNvPr id="5" name="Content Placeholder 4"/>
          <p:cNvSpPr txBox="1">
            <a:spLocks/>
          </p:cNvSpPr>
          <p:nvPr/>
        </p:nvSpPr>
        <p:spPr>
          <a:xfrm>
            <a:off x="1261872" y="5157140"/>
            <a:ext cx="8575147" cy="99340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i="1" dirty="0"/>
              <a:t>Alice has 10$, and she sends twice 10$ to Bob and Charlie. Who will have the 10$ eventually? To answer this question, the best way is to </a:t>
            </a:r>
            <a:r>
              <a:rPr lang="en-US" b="1" i="1" dirty="0"/>
              <a:t>order</a:t>
            </a:r>
            <a:r>
              <a:rPr lang="en-US" i="1" dirty="0"/>
              <a:t> the facts. If two incompatible facts arrive in the network, the first one to be recorded wins.</a:t>
            </a:r>
            <a:endParaRPr lang="en-US" dirty="0"/>
          </a:p>
        </p:txBody>
      </p:sp>
    </p:spTree>
    <p:extLst>
      <p:ext uri="{BB962C8B-B14F-4D97-AF65-F5344CB8AC3E}">
        <p14:creationId xmlns:p14="http://schemas.microsoft.com/office/powerpoint/2010/main" val="1992593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25503" y="2666195"/>
            <a:ext cx="8595360" cy="779646"/>
          </a:xfrm>
        </p:spPr>
        <p:txBody>
          <a:bodyPr>
            <a:normAutofit/>
          </a:bodyPr>
          <a:lstStyle/>
          <a:p>
            <a:pPr marL="0" indent="0" algn="ctr">
              <a:buNone/>
            </a:pPr>
            <a:r>
              <a:rPr lang="en-US" sz="4000" dirty="0" smtClean="0"/>
              <a:t>DIGITAL GOLD</a:t>
            </a:r>
            <a:endParaRPr lang="en-US" sz="4000" dirty="0"/>
          </a:p>
        </p:txBody>
      </p:sp>
      <p:sp>
        <p:nvSpPr>
          <p:cNvPr id="5" name="Content Placeholder 2"/>
          <p:cNvSpPr txBox="1">
            <a:spLocks/>
          </p:cNvSpPr>
          <p:nvPr/>
        </p:nvSpPr>
        <p:spPr>
          <a:xfrm>
            <a:off x="1423899" y="3771498"/>
            <a:ext cx="8595360" cy="77964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n-US" sz="4000" dirty="0" smtClean="0"/>
              <a:t>“BITCOIN”</a:t>
            </a:r>
            <a:endParaRPr lang="en-US" sz="4000" dirty="0"/>
          </a:p>
        </p:txBody>
      </p:sp>
    </p:spTree>
    <p:extLst>
      <p:ext uri="{BB962C8B-B14F-4D97-AF65-F5344CB8AC3E}">
        <p14:creationId xmlns:p14="http://schemas.microsoft.com/office/powerpoint/2010/main" val="39245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Cryptocurrency</a:t>
            </a:r>
            <a:endParaRPr lang="en-US" dirty="0"/>
          </a:p>
        </p:txBody>
      </p:sp>
      <p:sp>
        <p:nvSpPr>
          <p:cNvPr id="5" name="Content Placeholder 4"/>
          <p:cNvSpPr>
            <a:spLocks noGrp="1"/>
          </p:cNvSpPr>
          <p:nvPr>
            <p:ph idx="1"/>
          </p:nvPr>
        </p:nvSpPr>
        <p:spPr>
          <a:xfrm>
            <a:off x="915362" y="2175310"/>
            <a:ext cx="4763543" cy="4351337"/>
          </a:xfrm>
        </p:spPr>
        <p:txBody>
          <a:bodyPr/>
          <a:lstStyle/>
          <a:p>
            <a:pPr>
              <a:buFont typeface="Wingdings" panose="05000000000000000000" pitchFamily="2" charset="2"/>
              <a:buChar char="Ø"/>
            </a:pPr>
            <a:r>
              <a:rPr lang="en-US" dirty="0"/>
              <a:t>M</a:t>
            </a:r>
            <a:r>
              <a:rPr lang="en-US" dirty="0" smtClean="0"/>
              <a:t>ake </a:t>
            </a:r>
            <a:r>
              <a:rPr lang="en-US" dirty="0"/>
              <a:t>money flow as freely as data are flowing already.</a:t>
            </a:r>
          </a:p>
          <a:p>
            <a:pPr>
              <a:buFont typeface="Wingdings" panose="05000000000000000000" pitchFamily="2" charset="2"/>
              <a:buChar char="Ø"/>
            </a:pPr>
            <a:r>
              <a:rPr lang="en-US" dirty="0" smtClean="0"/>
              <a:t>No physical form</a:t>
            </a:r>
          </a:p>
          <a:p>
            <a:pPr lvl="1">
              <a:buFont typeface="Wingdings" panose="05000000000000000000" pitchFamily="2" charset="2"/>
              <a:buChar char="§"/>
            </a:pPr>
            <a:r>
              <a:rPr lang="en-US" dirty="0"/>
              <a:t>You don’t literally have it in your hands, or even in your bank </a:t>
            </a:r>
            <a:r>
              <a:rPr lang="en-US" dirty="0" smtClean="0"/>
              <a:t>account</a:t>
            </a:r>
          </a:p>
          <a:p>
            <a:pPr lvl="1">
              <a:buFont typeface="Wingdings" panose="05000000000000000000" pitchFamily="2" charset="2"/>
              <a:buChar char="§"/>
            </a:pPr>
            <a:r>
              <a:rPr lang="en-US" dirty="0" smtClean="0"/>
              <a:t>Ability </a:t>
            </a:r>
            <a:r>
              <a:rPr lang="en-US" dirty="0"/>
              <a:t>to transfer “ownership” to someone else simply by creating a record in the </a:t>
            </a:r>
            <a:r>
              <a:rPr lang="en-US" dirty="0" smtClean="0"/>
              <a:t>blockchain</a:t>
            </a:r>
          </a:p>
          <a:p>
            <a:pPr>
              <a:buFont typeface="Wingdings" panose="05000000000000000000" pitchFamily="2" charset="2"/>
              <a:buChar char="Ø"/>
            </a:pPr>
            <a:r>
              <a:rPr lang="en-US" dirty="0" smtClean="0"/>
              <a:t>Owning </a:t>
            </a:r>
            <a:r>
              <a:rPr lang="en-US" dirty="0"/>
              <a:t>bitcoin is merely having a claim on a piece of information sitting on the blockchain.</a:t>
            </a:r>
          </a:p>
          <a:p>
            <a:pPr>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5919298" y="2267498"/>
            <a:ext cx="5316493" cy="3228528"/>
          </a:xfrm>
          <a:prstGeom prst="rect">
            <a:avLst/>
          </a:prstGeom>
          <a:ln w="3175">
            <a:solidFill>
              <a:schemeClr val="tx1"/>
            </a:solidFill>
          </a:ln>
        </p:spPr>
      </p:pic>
    </p:spTree>
    <p:extLst>
      <p:ext uri="{BB962C8B-B14F-4D97-AF65-F5344CB8AC3E}">
        <p14:creationId xmlns:p14="http://schemas.microsoft.com/office/powerpoint/2010/main" val="194424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a:t>Motivation</a:t>
            </a:r>
          </a:p>
          <a:p>
            <a:pPr>
              <a:buFont typeface="Wingdings" panose="05000000000000000000" pitchFamily="2" charset="2"/>
              <a:buChar char="Ø"/>
            </a:pPr>
            <a:r>
              <a:rPr lang="en-US" dirty="0" smtClean="0">
                <a:solidFill>
                  <a:srgbClr val="FF0000"/>
                </a:solidFill>
              </a:rPr>
              <a:t>Technical Overview</a:t>
            </a:r>
          </a:p>
          <a:p>
            <a:pPr>
              <a:buFont typeface="Wingdings" panose="05000000000000000000" pitchFamily="2" charset="2"/>
              <a:buChar char="Ø"/>
            </a:pPr>
            <a:r>
              <a:rPr lang="en-US" dirty="0"/>
              <a:t>How does it work?</a:t>
            </a:r>
          </a:p>
          <a:p>
            <a:pPr>
              <a:buFont typeface="Wingdings" panose="05000000000000000000" pitchFamily="2" charset="2"/>
              <a:buChar char="Ø"/>
            </a:pPr>
            <a:r>
              <a:rPr lang="en-US" dirty="0" smtClean="0"/>
              <a:t>Strengths/Weaknesses</a:t>
            </a:r>
          </a:p>
          <a:p>
            <a:pPr>
              <a:buFont typeface="Wingdings" panose="05000000000000000000" pitchFamily="2" charset="2"/>
              <a:buChar char="Ø"/>
            </a:pPr>
            <a:r>
              <a:rPr lang="en-US" dirty="0" smtClean="0"/>
              <a:t>Future scope</a:t>
            </a:r>
            <a:endParaRPr lang="en-US" dirty="0"/>
          </a:p>
        </p:txBody>
      </p:sp>
    </p:spTree>
    <p:extLst>
      <p:ext uri="{BB962C8B-B14F-4D97-AF65-F5344CB8AC3E}">
        <p14:creationId xmlns:p14="http://schemas.microsoft.com/office/powerpoint/2010/main" val="2997205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Basic Distributed Database Architectures</a:t>
            </a:r>
            <a:endParaRPr lang="en-US" dirty="0"/>
          </a:p>
        </p:txBody>
      </p:sp>
      <p:sp>
        <p:nvSpPr>
          <p:cNvPr id="3" name="Content Placeholder 2"/>
          <p:cNvSpPr>
            <a:spLocks noGrp="1"/>
          </p:cNvSpPr>
          <p:nvPr>
            <p:ph idx="1"/>
          </p:nvPr>
        </p:nvSpPr>
        <p:spPr>
          <a:xfrm>
            <a:off x="1435126" y="3022333"/>
            <a:ext cx="2568983" cy="433137"/>
          </a:xfrm>
        </p:spPr>
        <p:txBody>
          <a:bodyPr>
            <a:normAutofit/>
          </a:bodyPr>
          <a:lstStyle/>
          <a:p>
            <a:pPr marL="0" indent="0">
              <a:buNone/>
            </a:pPr>
            <a:r>
              <a:rPr lang="en-US" sz="2000" b="1" dirty="0" smtClean="0"/>
              <a:t>Design choices!!</a:t>
            </a:r>
            <a:endParaRPr lang="en-US" sz="2000" b="1" dirty="0"/>
          </a:p>
        </p:txBody>
      </p:sp>
      <p:graphicFrame>
        <p:nvGraphicFramePr>
          <p:cNvPr id="4" name="Diagram 3"/>
          <p:cNvGraphicFramePr/>
          <p:nvPr>
            <p:extLst>
              <p:ext uri="{D42A27DB-BD31-4B8C-83A1-F6EECF244321}">
                <p14:modId xmlns:p14="http://schemas.microsoft.com/office/powerpoint/2010/main" val="300082890"/>
              </p:ext>
            </p:extLst>
          </p:nvPr>
        </p:nvGraphicFramePr>
        <p:xfrm>
          <a:off x="4255436" y="1932450"/>
          <a:ext cx="6572985" cy="4526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213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6499</TotalTime>
  <Words>2043</Words>
  <Application>Microsoft Office PowerPoint</Application>
  <PresentationFormat>Widescreen</PresentationFormat>
  <Paragraphs>284</Paragraphs>
  <Slides>54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Schoolbook</vt:lpstr>
      <vt:lpstr>Wingdings</vt:lpstr>
      <vt:lpstr>Wingdings 2</vt:lpstr>
      <vt:lpstr>View</vt:lpstr>
      <vt:lpstr>PowerPoint Presentation</vt:lpstr>
      <vt:lpstr>Agenda</vt:lpstr>
      <vt:lpstr>Agenda</vt:lpstr>
      <vt:lpstr>One line introduction!</vt:lpstr>
      <vt:lpstr>Agenda</vt:lpstr>
      <vt:lpstr>PowerPoint Presentation</vt:lpstr>
      <vt:lpstr>Cryptocurrency</vt:lpstr>
      <vt:lpstr>Agenda</vt:lpstr>
      <vt:lpstr>Two Basic Distributed Database Architectures</vt:lpstr>
      <vt:lpstr>Features</vt:lpstr>
      <vt:lpstr>Peer to Peer Distributed Database</vt:lpstr>
      <vt:lpstr>Transparent and incorruptible</vt:lpstr>
      <vt:lpstr>Enhanced security</vt:lpstr>
      <vt:lpstr>Decentralized Consensus</vt:lpstr>
      <vt:lpstr>PowerPoint Presentation</vt:lpstr>
      <vt:lpstr>Agenda</vt:lpstr>
      <vt:lpstr>PowerPoint Presentation</vt:lpstr>
      <vt:lpstr>Sending</vt:lpstr>
      <vt:lpstr>Authentication</vt:lpstr>
      <vt:lpstr>Digital Signatures</vt:lpstr>
      <vt:lpstr>PowerPoint Presentation</vt:lpstr>
      <vt:lpstr>Account Balances?</vt:lpstr>
      <vt:lpstr>PowerPoint Presentation</vt:lpstr>
      <vt:lpstr>PowerPoint Presentation</vt:lpstr>
      <vt:lpstr>PowerPoint Presentation</vt:lpstr>
      <vt:lpstr>Transaction Verification</vt:lpstr>
      <vt:lpstr>Security Hole: Transaction Ordering</vt:lpstr>
      <vt:lpstr>Double Spending Fraud</vt:lpstr>
      <vt:lpstr>PowerPoint Presentation</vt:lpstr>
      <vt:lpstr>Ordering Solution</vt:lpstr>
      <vt:lpstr>Block Creation (1/2)</vt:lpstr>
      <vt:lpstr>Block Creation (2/2)</vt:lpstr>
      <vt:lpstr>Block Puzzle</vt:lpstr>
      <vt:lpstr>Cryptographic Hash</vt:lpstr>
      <vt:lpstr>Block Puzzle</vt:lpstr>
      <vt:lpstr>Occasional Conflicts</vt:lpstr>
      <vt:lpstr>Block Chain Reordering Implications</vt:lpstr>
      <vt:lpstr>Cryptographic Hash Locks Blocks in Place (1/2)</vt:lpstr>
      <vt:lpstr>Cryptographic Hash Locks Blocks in Place (2/2)</vt:lpstr>
      <vt:lpstr>Agenda</vt:lpstr>
      <vt:lpstr>Strengths</vt:lpstr>
      <vt:lpstr>Weaknesses</vt:lpstr>
      <vt:lpstr>Agenda</vt:lpstr>
      <vt:lpstr>A brief summary of some use cases gaining momentum</vt:lpstr>
      <vt:lpstr>Blockchain Startups</vt:lpstr>
      <vt:lpstr>References</vt:lpstr>
      <vt:lpstr>PowerPoint Presentation</vt:lpstr>
      <vt:lpstr>Who will use the blockchain?</vt:lpstr>
      <vt:lpstr>Anonymity</vt:lpstr>
      <vt:lpstr>PowerPoint Presentation</vt:lpstr>
      <vt:lpstr>Be your own bank!</vt:lpstr>
      <vt:lpstr>PowerPoint Presentation</vt:lpstr>
      <vt:lpstr>Transparent and incorruptible</vt:lpstr>
      <vt:lpstr>Double Spending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Praneeta Jhanwar</dc:creator>
  <cp:lastModifiedBy>Praneeta Jhanwar</cp:lastModifiedBy>
  <cp:revision>274</cp:revision>
  <dcterms:created xsi:type="dcterms:W3CDTF">2016-12-07T22:45:15Z</dcterms:created>
  <dcterms:modified xsi:type="dcterms:W3CDTF">2016-12-13T13:26:19Z</dcterms:modified>
</cp:coreProperties>
</file>