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4" r:id="rId3"/>
    <p:sldId id="265" r:id="rId4"/>
    <p:sldId id="257" r:id="rId5"/>
    <p:sldId id="258" r:id="rId6"/>
    <p:sldId id="259" r:id="rId7"/>
    <p:sldId id="260" r:id="rId8"/>
    <p:sldId id="261" r:id="rId9"/>
    <p:sldId id="262" r:id="rId10"/>
    <p:sldId id="263" r:id="rId11"/>
    <p:sldId id="25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7AC606-863D-4346-A462-FAA7BDFFC6FE}"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1867128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7AC606-863D-4346-A462-FAA7BDFFC6FE}"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3380089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7AC606-863D-4346-A462-FAA7BDFFC6FE}"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3973632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7AC606-863D-4346-A462-FAA7BDFFC6FE}"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510488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7AC606-863D-4346-A462-FAA7BDFFC6FE}"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169895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7AC606-863D-4346-A462-FAA7BDFFC6FE}"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3416590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7AC606-863D-4346-A462-FAA7BDFFC6FE}" type="datetimeFigureOut">
              <a:rPr lang="en-US" smtClean="0"/>
              <a:t>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291834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7AC606-863D-4346-A462-FAA7BDFFC6FE}" type="datetimeFigureOut">
              <a:rPr lang="en-US" smtClean="0"/>
              <a:t>12/7/2016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730011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7AC606-863D-4346-A462-FAA7BDFFC6FE}" type="datetimeFigureOut">
              <a:rPr lang="en-US" smtClean="0"/>
              <a:t>12/7/2016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1263894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7AC606-863D-4346-A462-FAA7BDFFC6FE}"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29197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7AC606-863D-4346-A462-FAA7BDFFC6FE}"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2519665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7AC606-863D-4346-A462-FAA7BDFFC6FE}" type="datetimeFigureOut">
              <a:rPr lang="en-US" smtClean="0"/>
              <a:t>12/7/2016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2A854-B0DA-4557-88A3-9BD46C409CD5}" type="slidenum">
              <a:rPr lang="en-US" smtClean="0"/>
              <a:t>‹#›</a:t>
            </a:fld>
            <a:endParaRPr lang="en-US"/>
          </a:p>
        </p:txBody>
      </p:sp>
    </p:spTree>
    <p:extLst>
      <p:ext uri="{BB962C8B-B14F-4D97-AF65-F5344CB8AC3E}">
        <p14:creationId xmlns:p14="http://schemas.microsoft.com/office/powerpoint/2010/main" val="1472725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blockchain.com/" TargetMode="External"/><Relationship Id="rId2" Type="http://schemas.openxmlformats.org/officeDocument/2006/relationships/hyperlink" Target="https://bitcoin.org/en/" TargetMode="External"/><Relationship Id="rId1" Type="http://schemas.openxmlformats.org/officeDocument/2006/relationships/slideLayout" Target="../slideLayouts/slideLayout2.xml"/><Relationship Id="rId4" Type="http://schemas.openxmlformats.org/officeDocument/2006/relationships/hyperlink" Target="http://blockgeeks.com/guides/what-is-blockchain-technology-a-step-by-step-guide-than-anyone-can-understan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Trusted_timestamping" TargetMode="External"/><Relationship Id="rId2" Type="http://schemas.openxmlformats.org/officeDocument/2006/relationships/hyperlink" Target="https://en.wikipedia.org/wiki/Record_(computer_science)" TargetMode="External"/><Relationship Id="rId1" Type="http://schemas.openxmlformats.org/officeDocument/2006/relationships/slideLayout" Target="../slideLayouts/slideLayout2.xml"/><Relationship Id="rId4" Type="http://schemas.openxmlformats.org/officeDocument/2006/relationships/hyperlink" Target="https://en.wikipedia.org/wiki/Blockchain_(database)#cite_note-IPblockchain-6"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BLOCKCHAIN</a:t>
            </a:r>
            <a:endParaRPr lang="en-US" dirty="0"/>
          </a:p>
        </p:txBody>
      </p:sp>
    </p:spTree>
    <p:extLst>
      <p:ext uri="{BB962C8B-B14F-4D97-AF65-F5344CB8AC3E}">
        <p14:creationId xmlns:p14="http://schemas.microsoft.com/office/powerpoint/2010/main" val="3331683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b="1" dirty="0"/>
              <a:t>A second-level network</a:t>
            </a:r>
          </a:p>
          <a:p>
            <a:r>
              <a:rPr lang="en-US" dirty="0"/>
              <a:t>With </a:t>
            </a:r>
            <a:r>
              <a:rPr lang="en-US" dirty="0" err="1"/>
              <a:t>blockchain</a:t>
            </a:r>
            <a:r>
              <a:rPr lang="en-US" dirty="0"/>
              <a:t> technology, the web gains a new layer of functionality.</a:t>
            </a:r>
          </a:p>
          <a:p>
            <a:r>
              <a:rPr lang="en-US" dirty="0"/>
              <a:t>Already, users can transact directly with one another — Bitcoin transactions in 2016 averaged over $200,000 US per day. With the added security brought by the </a:t>
            </a:r>
            <a:r>
              <a:rPr lang="en-US" dirty="0" err="1"/>
              <a:t>blockchain</a:t>
            </a:r>
            <a:r>
              <a:rPr lang="en-US" dirty="0"/>
              <a:t> new internet business are on track to unbundle the traditional institutions of finance.</a:t>
            </a:r>
          </a:p>
          <a:p>
            <a:r>
              <a:rPr lang="en-US" dirty="0"/>
              <a:t>Goldman Sachs believes that </a:t>
            </a:r>
            <a:r>
              <a:rPr lang="en-US" dirty="0" err="1"/>
              <a:t>blockchain</a:t>
            </a:r>
            <a:r>
              <a:rPr lang="en-US" dirty="0"/>
              <a:t> technology holds great potential especially to optimize clearing and settlements, and could represent global savings of up to $6bn per year.</a:t>
            </a:r>
          </a:p>
          <a:p>
            <a:r>
              <a:rPr lang="en-US" dirty="0"/>
              <a:t> </a:t>
            </a:r>
          </a:p>
          <a:p>
            <a:endParaRPr lang="en-US" dirty="0"/>
          </a:p>
        </p:txBody>
      </p:sp>
    </p:spTree>
    <p:extLst>
      <p:ext uri="{BB962C8B-B14F-4D97-AF65-F5344CB8AC3E}">
        <p14:creationId xmlns:p14="http://schemas.microsoft.com/office/powerpoint/2010/main" val="1564061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pPr marL="0" indent="0">
              <a:buNone/>
            </a:pPr>
            <a:r>
              <a:rPr lang="en-US" dirty="0" smtClean="0">
                <a:hlinkClick r:id="rId2"/>
              </a:rPr>
              <a:t>https://bitcoin.org/en/</a:t>
            </a:r>
            <a:endParaRPr lang="en-US" dirty="0"/>
          </a:p>
          <a:p>
            <a:pPr marL="0" indent="0">
              <a:buNone/>
            </a:pPr>
            <a:r>
              <a:rPr lang="en-US" dirty="0" smtClean="0">
                <a:hlinkClick r:id="rId3"/>
              </a:rPr>
              <a:t>https://www.blockchain.com/</a:t>
            </a:r>
            <a:endParaRPr lang="en-US" dirty="0" smtClean="0"/>
          </a:p>
          <a:p>
            <a:pPr marL="0" indent="0">
              <a:buNone/>
            </a:pPr>
            <a:r>
              <a:rPr lang="en-US" dirty="0" smtClean="0">
                <a:hlinkClick r:id="rId4"/>
              </a:rPr>
              <a:t>http://blockgeeks.com/guides/what-is-blockchain-technology-a-step-by-step-guide-than-anyone-can-understand/</a:t>
            </a: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376044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Digital Gold?</a:t>
            </a:r>
          </a:p>
          <a:p>
            <a:endParaRPr lang="en-US" dirty="0"/>
          </a:p>
          <a:p>
            <a:r>
              <a:rPr lang="en-US" dirty="0" smtClean="0"/>
              <a:t>(Some intro about bitcoin or probably show a video!!)</a:t>
            </a:r>
            <a:endParaRPr lang="en-US" dirty="0"/>
          </a:p>
        </p:txBody>
      </p:sp>
    </p:spTree>
    <p:extLst>
      <p:ext uri="{BB962C8B-B14F-4D97-AF65-F5344CB8AC3E}">
        <p14:creationId xmlns:p14="http://schemas.microsoft.com/office/powerpoint/2010/main" val="31227126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your own bank!</a:t>
            </a:r>
            <a:endParaRPr lang="en-US" dirty="0"/>
          </a:p>
        </p:txBody>
      </p:sp>
      <p:sp>
        <p:nvSpPr>
          <p:cNvPr id="3" name="Content Placeholder 2"/>
          <p:cNvSpPr>
            <a:spLocks noGrp="1"/>
          </p:cNvSpPr>
          <p:nvPr>
            <p:ph idx="1"/>
          </p:nvPr>
        </p:nvSpPr>
        <p:spPr/>
        <p:txBody>
          <a:bodyPr/>
          <a:lstStyle/>
          <a:p>
            <a:r>
              <a:rPr lang="en-US" dirty="0"/>
              <a:t>“The </a:t>
            </a:r>
            <a:r>
              <a:rPr lang="en-US" dirty="0" err="1"/>
              <a:t>blockchain</a:t>
            </a:r>
            <a:r>
              <a:rPr lang="en-US" dirty="0"/>
              <a:t> is an incorruptible digital ledger of economic transactions that can be programmed to record not just financial transactions but virtually everything of value.”</a:t>
            </a:r>
          </a:p>
        </p:txBody>
      </p:sp>
    </p:spTree>
    <p:extLst>
      <p:ext uri="{BB962C8B-B14F-4D97-AF65-F5344CB8AC3E}">
        <p14:creationId xmlns:p14="http://schemas.microsoft.com/office/powerpoint/2010/main" val="5801533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Distributed database that acts as a ledger for all transactions for Bitcoins</a:t>
            </a:r>
          </a:p>
          <a:p>
            <a:r>
              <a:rPr lang="en-US" dirty="0"/>
              <a:t>continuously-growing list of ordered </a:t>
            </a:r>
            <a:r>
              <a:rPr lang="en-US" dirty="0" err="1">
                <a:hlinkClick r:id="rId2" tooltip="Record (computer science)"/>
              </a:rPr>
              <a:t>records</a:t>
            </a:r>
            <a:r>
              <a:rPr lang="en-US" dirty="0" err="1"/>
              <a:t>called</a:t>
            </a:r>
            <a:r>
              <a:rPr lang="en-US" dirty="0"/>
              <a:t> </a:t>
            </a:r>
            <a:r>
              <a:rPr lang="en-US" i="1" dirty="0"/>
              <a:t>blocks</a:t>
            </a:r>
            <a:r>
              <a:rPr lang="en-US" dirty="0"/>
              <a:t>. Each block contains a </a:t>
            </a:r>
            <a:r>
              <a:rPr lang="en-US" dirty="0">
                <a:hlinkClick r:id="rId3" tooltip="Trusted timestamping"/>
              </a:rPr>
              <a:t>timestamp</a:t>
            </a:r>
            <a:r>
              <a:rPr lang="en-US" dirty="0"/>
              <a:t> and a link to a previous block.</a:t>
            </a:r>
            <a:r>
              <a:rPr lang="en-US" baseline="30000" dirty="0">
                <a:hlinkClick r:id="rId4"/>
              </a:rPr>
              <a:t>[6]</a:t>
            </a:r>
            <a:r>
              <a:rPr lang="en-US" baseline="30000" dirty="0"/>
              <a:t>:6</a:t>
            </a:r>
            <a:r>
              <a:rPr lang="en-US" dirty="0"/>
              <a:t> By design </a:t>
            </a:r>
            <a:r>
              <a:rPr lang="en-US" dirty="0" err="1"/>
              <a:t>blockchains</a:t>
            </a:r>
            <a:r>
              <a:rPr lang="en-US" dirty="0"/>
              <a:t> are inherently resistant to modification of the data - once recorded, the data in a block cannot be altered retroactively</a:t>
            </a:r>
            <a:r>
              <a:rPr lang="en-US" dirty="0" smtClean="0"/>
              <a:t>.</a:t>
            </a:r>
          </a:p>
          <a:p>
            <a:r>
              <a:rPr lang="en-US" dirty="0" smtClean="0"/>
              <a:t>Decentralized </a:t>
            </a:r>
            <a:r>
              <a:rPr lang="en-US" dirty="0" err="1" smtClean="0"/>
              <a:t>concensus</a:t>
            </a:r>
            <a:endParaRPr lang="en-US" dirty="0" smtClean="0"/>
          </a:p>
          <a:p>
            <a:r>
              <a:rPr lang="en-US" dirty="0" smtClean="0"/>
              <a:t>Solves the “double-spending” problem</a:t>
            </a:r>
          </a:p>
          <a:p>
            <a:r>
              <a:rPr lang="en-US" dirty="0"/>
              <a:t>The </a:t>
            </a:r>
            <a:r>
              <a:rPr lang="en-US" dirty="0" err="1"/>
              <a:t>blockchain</a:t>
            </a:r>
            <a:r>
              <a:rPr lang="en-US" dirty="0"/>
              <a:t> database isn’t stored in any single location, meaning the records it keeps are truly public and easily verifiable. No centralized version of this information exists for a hacker to corrupt. Hosted by millions of computers simultaneously, its data is accessible to anyone on the internet.</a:t>
            </a:r>
          </a:p>
        </p:txBody>
      </p:sp>
    </p:spTree>
    <p:extLst>
      <p:ext uri="{BB962C8B-B14F-4D97-AF65-F5344CB8AC3E}">
        <p14:creationId xmlns:p14="http://schemas.microsoft.com/office/powerpoint/2010/main" val="8581024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Peer to peer – no Single point of failure</a:t>
            </a:r>
          </a:p>
          <a:p>
            <a:r>
              <a:rPr lang="en-US" dirty="0" smtClean="0"/>
              <a:t>Not controlled by any single identity</a:t>
            </a:r>
          </a:p>
          <a:p>
            <a:r>
              <a:rPr lang="en-US" b="1" dirty="0"/>
              <a:t>Enhanced security</a:t>
            </a:r>
          </a:p>
          <a:p>
            <a:endParaRPr lang="en-US" dirty="0"/>
          </a:p>
        </p:txBody>
      </p:sp>
    </p:spTree>
    <p:extLst>
      <p:ext uri="{BB962C8B-B14F-4D97-AF65-F5344CB8AC3E}">
        <p14:creationId xmlns:p14="http://schemas.microsoft.com/office/powerpoint/2010/main" val="36496051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Transparent and incorruptible</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err="1"/>
              <a:t>blockchain</a:t>
            </a:r>
            <a:r>
              <a:rPr lang="en-US" dirty="0"/>
              <a:t> network lives in a state of consensus, one that automatically checks in with itself every ten minutes.  A kind of self-auditing ecosystem of digital value, the network reconciles every transaction that happens in ten minute intervals. Each group of these transactions is referred to as a “block”. Two important properties result from this:</a:t>
            </a:r>
          </a:p>
          <a:p>
            <a:r>
              <a:rPr lang="en-US" b="1" dirty="0"/>
              <a:t>Transparency</a:t>
            </a:r>
            <a:r>
              <a:rPr lang="en-US" dirty="0"/>
              <a:t/>
            </a:r>
            <a:br>
              <a:rPr lang="en-US" dirty="0"/>
            </a:br>
            <a:r>
              <a:rPr lang="en-US" dirty="0"/>
              <a:t>data is embedded within network as a whole, by definition it is public.</a:t>
            </a:r>
          </a:p>
          <a:p>
            <a:r>
              <a:rPr lang="en-US" b="1" dirty="0"/>
              <a:t>It cannot be corrupted</a:t>
            </a:r>
            <a:r>
              <a:rPr lang="en-US" dirty="0"/>
              <a:t/>
            </a:r>
            <a:br>
              <a:rPr lang="en-US" dirty="0"/>
            </a:br>
            <a:r>
              <a:rPr lang="en-US" dirty="0"/>
              <a:t>altering any unit of information on the </a:t>
            </a:r>
            <a:r>
              <a:rPr lang="en-US" dirty="0" err="1"/>
              <a:t>blockchain</a:t>
            </a:r>
            <a:r>
              <a:rPr lang="en-US" dirty="0"/>
              <a:t> would mean using a huge amount of computing power to override the entire network.</a:t>
            </a:r>
          </a:p>
          <a:p>
            <a:endParaRPr lang="en-US" dirty="0"/>
          </a:p>
        </p:txBody>
      </p:sp>
    </p:spTree>
    <p:extLst>
      <p:ext uri="{BB962C8B-B14F-4D97-AF65-F5344CB8AC3E}">
        <p14:creationId xmlns:p14="http://schemas.microsoft.com/office/powerpoint/2010/main" val="18391970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smtClean="0">
                <a:solidFill>
                  <a:srgbClr val="0A0A0A"/>
                </a:solidFill>
                <a:effectLst/>
                <a:latin typeface="Montserrat"/>
              </a:rPr>
              <a:t>A network of nodes</a:t>
            </a:r>
            <a:endParaRPr lang="en-US" dirty="0"/>
          </a:p>
        </p:txBody>
      </p:sp>
      <p:pic>
        <p:nvPicPr>
          <p:cNvPr id="4" name="Content Placeholder 3"/>
          <p:cNvPicPr>
            <a:picLocks noGrp="1" noChangeAspect="1"/>
          </p:cNvPicPr>
          <p:nvPr>
            <p:ph idx="1"/>
          </p:nvPr>
        </p:nvPicPr>
        <p:blipFill>
          <a:blip r:embed="rId2"/>
          <a:stretch>
            <a:fillRect/>
          </a:stretch>
        </p:blipFill>
        <p:spPr>
          <a:xfrm>
            <a:off x="6381750" y="2126272"/>
            <a:ext cx="4972050" cy="4019550"/>
          </a:xfrm>
          <a:prstGeom prst="rect">
            <a:avLst/>
          </a:prstGeom>
        </p:spPr>
      </p:pic>
      <p:sp>
        <p:nvSpPr>
          <p:cNvPr id="5" name="Rectangle 4"/>
          <p:cNvSpPr/>
          <p:nvPr/>
        </p:nvSpPr>
        <p:spPr>
          <a:xfrm>
            <a:off x="838200" y="2274316"/>
            <a:ext cx="6096000" cy="4524315"/>
          </a:xfrm>
          <a:prstGeom prst="rect">
            <a:avLst/>
          </a:prstGeom>
        </p:spPr>
        <p:txBody>
          <a:bodyPr>
            <a:spAutoFit/>
          </a:bodyPr>
          <a:lstStyle/>
          <a:p>
            <a:r>
              <a:rPr lang="en-US" b="0" i="0" dirty="0" smtClean="0">
                <a:solidFill>
                  <a:srgbClr val="0A0A0A"/>
                </a:solidFill>
                <a:effectLst/>
                <a:latin typeface="Montserrat"/>
              </a:rPr>
              <a:t>A network of so-called computing “nodes” make up the </a:t>
            </a:r>
            <a:r>
              <a:rPr lang="en-US" b="0" i="0" dirty="0" err="1" smtClean="0">
                <a:solidFill>
                  <a:srgbClr val="0A0A0A"/>
                </a:solidFill>
                <a:effectLst/>
                <a:latin typeface="Montserrat"/>
              </a:rPr>
              <a:t>blockchain</a:t>
            </a:r>
            <a:r>
              <a:rPr lang="en-US" b="0" i="0" dirty="0" smtClean="0">
                <a:solidFill>
                  <a:srgbClr val="0A0A0A"/>
                </a:solidFill>
                <a:effectLst/>
                <a:latin typeface="Montserrat"/>
              </a:rPr>
              <a:t>.</a:t>
            </a:r>
          </a:p>
          <a:p>
            <a:endParaRPr lang="en-US" dirty="0">
              <a:solidFill>
                <a:srgbClr val="0A0A0A"/>
              </a:solidFill>
              <a:latin typeface="Montserrat"/>
            </a:endParaRPr>
          </a:p>
          <a:p>
            <a:r>
              <a:rPr lang="en-US" dirty="0"/>
              <a:t>(computer connected to the </a:t>
            </a:r>
            <a:r>
              <a:rPr lang="en-US" dirty="0" err="1"/>
              <a:t>blockchain</a:t>
            </a:r>
            <a:r>
              <a:rPr lang="en-US" dirty="0"/>
              <a:t> network using a client that performs the task of validating and relaying transactions) gets a copy of the </a:t>
            </a:r>
            <a:r>
              <a:rPr lang="en-US" dirty="0" err="1"/>
              <a:t>blockchain</a:t>
            </a:r>
            <a:r>
              <a:rPr lang="en-US" dirty="0"/>
              <a:t>, which gets downloaded automatically upon joining the </a:t>
            </a:r>
            <a:r>
              <a:rPr lang="en-US" dirty="0" err="1"/>
              <a:t>blockchain</a:t>
            </a:r>
            <a:r>
              <a:rPr lang="en-US" dirty="0"/>
              <a:t> network</a:t>
            </a:r>
            <a:r>
              <a:rPr lang="en-US" dirty="0" smtClean="0"/>
              <a:t>.</a:t>
            </a:r>
          </a:p>
          <a:p>
            <a:endParaRPr lang="en-US" b="0" i="0" dirty="0">
              <a:solidFill>
                <a:srgbClr val="0A0A0A"/>
              </a:solidFill>
              <a:effectLst/>
              <a:latin typeface="Montserrat"/>
            </a:endParaRPr>
          </a:p>
          <a:p>
            <a:r>
              <a:rPr lang="en-US" dirty="0"/>
              <a:t>Every node is an “administrator” of the </a:t>
            </a:r>
            <a:r>
              <a:rPr lang="en-US" dirty="0" err="1"/>
              <a:t>blockchain</a:t>
            </a:r>
            <a:r>
              <a:rPr lang="en-US" dirty="0"/>
              <a:t>, and joins the network voluntarily (in this sense, the network is decentralized). However, each one has an incentive for participating on the network: the chance of winning Bitcoins.</a:t>
            </a:r>
          </a:p>
          <a:p>
            <a:r>
              <a:rPr lang="en-US" dirty="0"/>
              <a:t>Nodes are said to be “mining” Bitcoin, but the term is something of a misnomer. In fact, each one is competing to win Bitcoins by solving computational puzzles.</a:t>
            </a:r>
          </a:p>
          <a:p>
            <a:endParaRPr lang="en-US" b="0" i="0" dirty="0">
              <a:solidFill>
                <a:srgbClr val="0A0A0A"/>
              </a:solidFill>
              <a:effectLst/>
              <a:latin typeface="Montserrat"/>
            </a:endParaRPr>
          </a:p>
        </p:txBody>
      </p:sp>
    </p:spTree>
    <p:extLst>
      <p:ext uri="{BB962C8B-B14F-4D97-AF65-F5344CB8AC3E}">
        <p14:creationId xmlns:p14="http://schemas.microsoft.com/office/powerpoint/2010/main" val="28012386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Who will use the </a:t>
            </a:r>
            <a:r>
              <a:rPr lang="en-US" b="1" dirty="0" err="1" smtClean="0"/>
              <a:t>blockchain</a:t>
            </a:r>
            <a:r>
              <a:rPr lang="en-US" b="1"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As </a:t>
            </a:r>
            <a:r>
              <a:rPr lang="en-US" dirty="0"/>
              <a:t>web infrastructure, you don’t need to know about the </a:t>
            </a:r>
            <a:r>
              <a:rPr lang="en-US" dirty="0" err="1"/>
              <a:t>blockchain</a:t>
            </a:r>
            <a:r>
              <a:rPr lang="en-US" dirty="0"/>
              <a:t> for it to be useful in your life.</a:t>
            </a:r>
          </a:p>
          <a:p>
            <a:r>
              <a:rPr lang="en-US" dirty="0"/>
              <a:t>Currently, finance offers the strongest use cases for the technology. International remittances, for instance. The World Bank estimates that over $430 billion US in money transfers were sent in 2015.</a:t>
            </a:r>
          </a:p>
          <a:p>
            <a:r>
              <a:rPr lang="en-US" dirty="0"/>
              <a:t>The </a:t>
            </a:r>
            <a:r>
              <a:rPr lang="en-US" dirty="0" err="1"/>
              <a:t>blockchain</a:t>
            </a:r>
            <a:r>
              <a:rPr lang="en-US" dirty="0"/>
              <a:t> potentially cuts out the middleman for these types of transactions.  Personal computing became accessible to the general public with the invention of the Graphical User Interface (GUI), which took the form of a “desktop”. Similarly, the most common GUI devised for the </a:t>
            </a:r>
            <a:r>
              <a:rPr lang="en-US" dirty="0" err="1"/>
              <a:t>blockchain</a:t>
            </a:r>
            <a:r>
              <a:rPr lang="en-US" dirty="0"/>
              <a:t> are the so-called “wallet” applications, which people use to buy things with Bitcoin, and store it along with other cryptocurrencies.</a:t>
            </a:r>
          </a:p>
          <a:p>
            <a:r>
              <a:rPr lang="en-US" dirty="0"/>
              <a:t>Transactions online are closely connected to the processes of identity verification. It is easy to imagine that wallet apps will transform in the coming years to include other types of identity management.</a:t>
            </a:r>
          </a:p>
          <a:p>
            <a:endParaRPr lang="en-US" dirty="0"/>
          </a:p>
        </p:txBody>
      </p:sp>
    </p:spTree>
    <p:extLst>
      <p:ext uri="{BB962C8B-B14F-4D97-AF65-F5344CB8AC3E}">
        <p14:creationId xmlns:p14="http://schemas.microsoft.com/office/powerpoint/2010/main" val="19379499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Enhanced security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By </a:t>
            </a:r>
            <a:r>
              <a:rPr lang="en-US" dirty="0"/>
              <a:t>storing data across its network, the </a:t>
            </a:r>
            <a:r>
              <a:rPr lang="en-US" dirty="0" err="1"/>
              <a:t>blockchain</a:t>
            </a:r>
            <a:r>
              <a:rPr lang="en-US" dirty="0"/>
              <a:t> eliminates the risks that come with data being held centrally.</a:t>
            </a:r>
          </a:p>
          <a:p>
            <a:r>
              <a:rPr lang="en-US" dirty="0"/>
              <a:t>Its network lacks centralized points of vulnerability that computer hackers can exploit. Today’s internet has security problems that are familiar to everyone. We all rely on the “username/password” system to protect our identity and assets online. </a:t>
            </a:r>
            <a:r>
              <a:rPr lang="en-US" dirty="0" err="1"/>
              <a:t>Blockchain</a:t>
            </a:r>
            <a:r>
              <a:rPr lang="en-US" dirty="0"/>
              <a:t> security methods use encryption technology.</a:t>
            </a:r>
          </a:p>
          <a:p>
            <a:r>
              <a:rPr lang="en-US" dirty="0"/>
              <a:t>The basis for this are the so-called public and private “keys”. A “public key” (a long, randomly-generated string of numbers) is a users’ address on the </a:t>
            </a:r>
            <a:r>
              <a:rPr lang="en-US" dirty="0" err="1"/>
              <a:t>blockchain</a:t>
            </a:r>
            <a:r>
              <a:rPr lang="en-US" dirty="0"/>
              <a:t>. Bitcoins sent across the network gets recorded as belonging to that address. The “private key” is like a password that gives its owner access to their Bitcoin or other digital assets. Store your data on the </a:t>
            </a:r>
            <a:r>
              <a:rPr lang="en-US" dirty="0" err="1"/>
              <a:t>blockchain</a:t>
            </a:r>
            <a:r>
              <a:rPr lang="en-US" dirty="0"/>
              <a:t> and it is incorruptible. This is true, although protecting your digital assets will also require safeguarding of your private key by printing it out, creating what’s referred to as a paper wallet.</a:t>
            </a:r>
          </a:p>
          <a:p>
            <a:endParaRPr lang="en-US" dirty="0"/>
          </a:p>
        </p:txBody>
      </p:sp>
    </p:spTree>
    <p:extLst>
      <p:ext uri="{BB962C8B-B14F-4D97-AF65-F5344CB8AC3E}">
        <p14:creationId xmlns:p14="http://schemas.microsoft.com/office/powerpoint/2010/main" val="11783558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597</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Montserrat</vt:lpstr>
      <vt:lpstr>Office Theme</vt:lpstr>
      <vt:lpstr>PowerPoint Presentation</vt:lpstr>
      <vt:lpstr>PowerPoint Presentation</vt:lpstr>
      <vt:lpstr>Be your own bank!</vt:lpstr>
      <vt:lpstr>PowerPoint Presentation</vt:lpstr>
      <vt:lpstr>PowerPoint Presentation</vt:lpstr>
      <vt:lpstr>Transparent and incorruptible</vt:lpstr>
      <vt:lpstr>A network of nodes</vt:lpstr>
      <vt:lpstr>Who will use the blockchain?</vt:lpstr>
      <vt:lpstr>Enhanced security</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Praneeta Jhanwar</dc:creator>
  <cp:lastModifiedBy>Praneeta Jhanwar</cp:lastModifiedBy>
  <cp:revision>25</cp:revision>
  <dcterms:created xsi:type="dcterms:W3CDTF">2016-12-07T22:45:15Z</dcterms:created>
  <dcterms:modified xsi:type="dcterms:W3CDTF">2016-12-08T07:57:53Z</dcterms:modified>
</cp:coreProperties>
</file>