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66" r:id="rId2"/>
    <p:sldId id="278" r:id="rId3"/>
    <p:sldId id="279" r:id="rId4"/>
    <p:sldId id="265" r:id="rId5"/>
    <p:sldId id="280" r:id="rId6"/>
    <p:sldId id="281" r:id="rId7"/>
    <p:sldId id="272" r:id="rId8"/>
    <p:sldId id="288" r:id="rId9"/>
    <p:sldId id="287" r:id="rId10"/>
    <p:sldId id="284" r:id="rId11"/>
    <p:sldId id="289" r:id="rId12"/>
    <p:sldId id="257" r:id="rId13"/>
    <p:sldId id="259" r:id="rId14"/>
    <p:sldId id="260" r:id="rId15"/>
    <p:sldId id="268" r:id="rId16"/>
    <p:sldId id="261" r:id="rId17"/>
    <p:sldId id="262" r:id="rId18"/>
    <p:sldId id="263" r:id="rId19"/>
    <p:sldId id="267" r:id="rId20"/>
    <p:sldId id="271" r:id="rId21"/>
    <p:sldId id="269" r:id="rId22"/>
    <p:sldId id="270" r:id="rId23"/>
    <p:sldId id="274" r:id="rId24"/>
    <p:sldId id="273" r:id="rId25"/>
    <p:sldId id="256" r:id="rId26"/>
    <p:sldId id="275" r:id="rId27"/>
    <p:sldId id="276" r:id="rId28"/>
    <p:sldId id="27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92F85-F047-441B-9CDA-F16FD67D88B0}"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en-US"/>
        </a:p>
      </dgm:t>
    </dgm:pt>
    <dgm:pt modelId="{1E4FAE95-B83D-4F7B-AC44-157BB2C91593}">
      <dgm:prSet phldrT="[Text]"/>
      <dgm:spPr/>
      <dgm:t>
        <a:bodyPr/>
        <a:lstStyle/>
        <a:p>
          <a:r>
            <a:rPr lang="en-US" dirty="0" smtClean="0"/>
            <a:t>Master-Slave</a:t>
          </a:r>
          <a:endParaRPr lang="en-US" dirty="0"/>
        </a:p>
      </dgm:t>
    </dgm:pt>
    <dgm:pt modelId="{69B24429-86DA-42D6-AF88-964FD50C7D4C}" type="parTrans" cxnId="{5C1DACB9-30B5-48B0-B6AD-DA515A601AF5}">
      <dgm:prSet/>
      <dgm:spPr/>
      <dgm:t>
        <a:bodyPr/>
        <a:lstStyle/>
        <a:p>
          <a:endParaRPr lang="en-US"/>
        </a:p>
      </dgm:t>
    </dgm:pt>
    <dgm:pt modelId="{60E8F84B-0669-46AD-8109-57E7798F465B}" type="sibTrans" cxnId="{5C1DACB9-30B5-48B0-B6AD-DA515A601AF5}">
      <dgm:prSet/>
      <dgm:spPr/>
      <dgm:t>
        <a:bodyPr/>
        <a:lstStyle/>
        <a:p>
          <a:endParaRPr lang="en-US"/>
        </a:p>
      </dgm:t>
    </dgm:pt>
    <dgm:pt modelId="{CE16876B-1BAD-47CB-A2CA-453937B5BCB2}">
      <dgm:prSet phldrT="[Text]"/>
      <dgm:spPr/>
      <dgm:t>
        <a:bodyPr/>
        <a:lstStyle/>
        <a:p>
          <a:r>
            <a:rPr lang="en-US" dirty="0" smtClean="0"/>
            <a:t>Single point of failure</a:t>
          </a:r>
          <a:endParaRPr lang="en-US" dirty="0"/>
        </a:p>
      </dgm:t>
    </dgm:pt>
    <dgm:pt modelId="{CB9B2206-3D43-49AC-9C03-58A26150F2A8}" type="parTrans" cxnId="{EB8ED974-2EDC-47F2-9E69-118B99D711F0}">
      <dgm:prSet/>
      <dgm:spPr/>
      <dgm:t>
        <a:bodyPr/>
        <a:lstStyle/>
        <a:p>
          <a:endParaRPr lang="en-US"/>
        </a:p>
      </dgm:t>
    </dgm:pt>
    <dgm:pt modelId="{99C57E17-97AC-41B7-99BF-35CBE17EB9DA}" type="sibTrans" cxnId="{EB8ED974-2EDC-47F2-9E69-118B99D711F0}">
      <dgm:prSet/>
      <dgm:spPr/>
      <dgm:t>
        <a:bodyPr/>
        <a:lstStyle/>
        <a:p>
          <a:endParaRPr lang="en-US"/>
        </a:p>
      </dgm:t>
    </dgm:pt>
    <dgm:pt modelId="{9EF1509D-E21A-439E-8FF6-EA88AD6953A3}">
      <dgm:prSet phldrT="[Text]"/>
      <dgm:spPr/>
      <dgm:t>
        <a:bodyPr/>
        <a:lstStyle/>
        <a:p>
          <a:r>
            <a:rPr lang="en-US" dirty="0" smtClean="0"/>
            <a:t>Single copy of data</a:t>
          </a:r>
          <a:endParaRPr lang="en-US" dirty="0"/>
        </a:p>
      </dgm:t>
    </dgm:pt>
    <dgm:pt modelId="{18F2C5A4-DB19-422D-BD35-355789FE9C00}" type="parTrans" cxnId="{8163177D-7331-4366-B449-7099C76795F3}">
      <dgm:prSet/>
      <dgm:spPr/>
      <dgm:t>
        <a:bodyPr/>
        <a:lstStyle/>
        <a:p>
          <a:endParaRPr lang="en-US"/>
        </a:p>
      </dgm:t>
    </dgm:pt>
    <dgm:pt modelId="{EB787AB7-03F7-46AC-B702-31D4FC5D6466}" type="sibTrans" cxnId="{8163177D-7331-4366-B449-7099C76795F3}">
      <dgm:prSet/>
      <dgm:spPr/>
      <dgm:t>
        <a:bodyPr/>
        <a:lstStyle/>
        <a:p>
          <a:endParaRPr lang="en-US"/>
        </a:p>
      </dgm:t>
    </dgm:pt>
    <dgm:pt modelId="{438D7EC9-4462-4675-9D84-087156A3D95A}">
      <dgm:prSet phldrT="[Text]"/>
      <dgm:spPr/>
      <dgm:t>
        <a:bodyPr/>
        <a:lstStyle/>
        <a:p>
          <a:r>
            <a:rPr lang="en-US" dirty="0" smtClean="0"/>
            <a:t>Peer to Peer</a:t>
          </a:r>
          <a:endParaRPr lang="en-US" dirty="0"/>
        </a:p>
      </dgm:t>
    </dgm:pt>
    <dgm:pt modelId="{1F610FC0-103D-41FB-8DDF-CBCF126395C5}" type="parTrans" cxnId="{F962DA6F-A90C-49A7-9A04-7AA1004CEAB9}">
      <dgm:prSet/>
      <dgm:spPr/>
      <dgm:t>
        <a:bodyPr/>
        <a:lstStyle/>
        <a:p>
          <a:endParaRPr lang="en-US"/>
        </a:p>
      </dgm:t>
    </dgm:pt>
    <dgm:pt modelId="{A251725E-6210-4C22-9AB7-DE996CBB78E7}" type="sibTrans" cxnId="{F962DA6F-A90C-49A7-9A04-7AA1004CEAB9}">
      <dgm:prSet/>
      <dgm:spPr/>
      <dgm:t>
        <a:bodyPr/>
        <a:lstStyle/>
        <a:p>
          <a:endParaRPr lang="en-US"/>
        </a:p>
      </dgm:t>
    </dgm:pt>
    <dgm:pt modelId="{154217CC-A995-4134-991F-0C0DAC7F06EC}">
      <dgm:prSet phldrT="[Text]"/>
      <dgm:spPr/>
      <dgm:t>
        <a:bodyPr/>
        <a:lstStyle/>
        <a:p>
          <a:r>
            <a:rPr lang="en-US" dirty="0" smtClean="0"/>
            <a:t>Updates propagate to replicas</a:t>
          </a:r>
          <a:endParaRPr lang="en-US" dirty="0"/>
        </a:p>
      </dgm:t>
    </dgm:pt>
    <dgm:pt modelId="{4983F12B-DA2C-424F-B275-8B497E4C8E4E}" type="parTrans" cxnId="{6ECD59D3-7AA2-4459-9F58-C391DA075FAE}">
      <dgm:prSet/>
      <dgm:spPr/>
      <dgm:t>
        <a:bodyPr/>
        <a:lstStyle/>
        <a:p>
          <a:endParaRPr lang="en-US"/>
        </a:p>
      </dgm:t>
    </dgm:pt>
    <dgm:pt modelId="{B33A3A26-2459-4EC8-935D-1E88F0DB8634}" type="sibTrans" cxnId="{6ECD59D3-7AA2-4459-9F58-C391DA075FAE}">
      <dgm:prSet/>
      <dgm:spPr/>
      <dgm:t>
        <a:bodyPr/>
        <a:lstStyle/>
        <a:p>
          <a:endParaRPr lang="en-US"/>
        </a:p>
      </dgm:t>
    </dgm:pt>
    <dgm:pt modelId="{4E4CFBAC-8E36-45C3-8240-069DEB8B200F}">
      <dgm:prSet phldrT="[Text]"/>
      <dgm:spPr/>
      <dgm:t>
        <a:bodyPr/>
        <a:lstStyle/>
        <a:p>
          <a:r>
            <a:rPr lang="en-US" dirty="0" smtClean="0"/>
            <a:t>Masterless: all copies equal</a:t>
          </a:r>
          <a:endParaRPr lang="en-US" dirty="0"/>
        </a:p>
      </dgm:t>
    </dgm:pt>
    <dgm:pt modelId="{EAB6B5C3-5679-4EA7-A42C-D245BBDCDBFC}" type="parTrans" cxnId="{DA7E24F3-2DE7-4D89-B2E1-8DC5A4405144}">
      <dgm:prSet/>
      <dgm:spPr/>
      <dgm:t>
        <a:bodyPr/>
        <a:lstStyle/>
        <a:p>
          <a:endParaRPr lang="en-US"/>
        </a:p>
      </dgm:t>
    </dgm:pt>
    <dgm:pt modelId="{701EC01E-44C7-484E-9257-02A0A331CC23}" type="sibTrans" cxnId="{DA7E24F3-2DE7-4D89-B2E1-8DC5A4405144}">
      <dgm:prSet/>
      <dgm:spPr/>
      <dgm:t>
        <a:bodyPr/>
        <a:lstStyle/>
        <a:p>
          <a:endParaRPr lang="en-US"/>
        </a:p>
      </dgm:t>
    </dgm:pt>
    <dgm:pt modelId="{E5D6AE8A-22B4-4BBD-A37E-9724897CDB83}" type="pres">
      <dgm:prSet presAssocID="{92D92F85-F047-441B-9CDA-F16FD67D88B0}" presName="outerComposite" presStyleCnt="0">
        <dgm:presLayoutVars>
          <dgm:chMax val="2"/>
          <dgm:animLvl val="lvl"/>
          <dgm:resizeHandles val="exact"/>
        </dgm:presLayoutVars>
      </dgm:prSet>
      <dgm:spPr/>
    </dgm:pt>
    <dgm:pt modelId="{78A126F9-7B1D-4DBC-BDF3-670D76C87A9D}" type="pres">
      <dgm:prSet presAssocID="{92D92F85-F047-441B-9CDA-F16FD67D88B0}" presName="dummyMaxCanvas" presStyleCnt="0"/>
      <dgm:spPr/>
    </dgm:pt>
    <dgm:pt modelId="{ED90D304-3314-4A4C-8BD5-820DDF6AFAC6}" type="pres">
      <dgm:prSet presAssocID="{92D92F85-F047-441B-9CDA-F16FD67D88B0}" presName="parentComposite" presStyleCnt="0"/>
      <dgm:spPr/>
    </dgm:pt>
    <dgm:pt modelId="{920F1CEA-27DE-4510-AA6E-AEFA31BC9B61}" type="pres">
      <dgm:prSet presAssocID="{92D92F85-F047-441B-9CDA-F16FD67D88B0}" presName="parent1" presStyleLbl="alignAccFollowNode1" presStyleIdx="0" presStyleCnt="4">
        <dgm:presLayoutVars>
          <dgm:chMax val="4"/>
        </dgm:presLayoutVars>
      </dgm:prSet>
      <dgm:spPr/>
      <dgm:t>
        <a:bodyPr/>
        <a:lstStyle/>
        <a:p>
          <a:endParaRPr lang="en-US"/>
        </a:p>
      </dgm:t>
    </dgm:pt>
    <dgm:pt modelId="{1D8DC2D3-FB5A-4C3F-B797-2F1FD6918D5D}" type="pres">
      <dgm:prSet presAssocID="{92D92F85-F047-441B-9CDA-F16FD67D88B0}" presName="parent2" presStyleLbl="alignAccFollowNode1" presStyleIdx="1" presStyleCnt="4">
        <dgm:presLayoutVars>
          <dgm:chMax val="4"/>
        </dgm:presLayoutVars>
      </dgm:prSet>
      <dgm:spPr/>
      <dgm:t>
        <a:bodyPr/>
        <a:lstStyle/>
        <a:p>
          <a:endParaRPr lang="en-US"/>
        </a:p>
      </dgm:t>
    </dgm:pt>
    <dgm:pt modelId="{1F6DEFB3-E802-4F17-8EA3-29673EFA86F2}" type="pres">
      <dgm:prSet presAssocID="{92D92F85-F047-441B-9CDA-F16FD67D88B0}" presName="childrenComposite" presStyleCnt="0"/>
      <dgm:spPr/>
    </dgm:pt>
    <dgm:pt modelId="{964A1B1E-4AA9-45ED-961C-E5191BCF98AB}" type="pres">
      <dgm:prSet presAssocID="{92D92F85-F047-441B-9CDA-F16FD67D88B0}" presName="dummyMaxCanvas_ChildArea" presStyleCnt="0"/>
      <dgm:spPr/>
    </dgm:pt>
    <dgm:pt modelId="{AF842BA2-97E4-4CC1-9F99-A84D769C65DD}" type="pres">
      <dgm:prSet presAssocID="{92D92F85-F047-441B-9CDA-F16FD67D88B0}" presName="fulcrum" presStyleLbl="alignAccFollowNode1" presStyleIdx="2" presStyleCnt="4"/>
      <dgm:spPr/>
    </dgm:pt>
    <dgm:pt modelId="{C6B83F29-8B58-4C4B-BE15-139D19F11493}" type="pres">
      <dgm:prSet presAssocID="{92D92F85-F047-441B-9CDA-F16FD67D88B0}" presName="balance_22" presStyleLbl="alignAccFollowNode1" presStyleIdx="3" presStyleCnt="4">
        <dgm:presLayoutVars>
          <dgm:bulletEnabled val="1"/>
        </dgm:presLayoutVars>
      </dgm:prSet>
      <dgm:spPr/>
    </dgm:pt>
    <dgm:pt modelId="{98964707-3D72-4FC2-B6B2-5CC99B8ACA22}" type="pres">
      <dgm:prSet presAssocID="{92D92F85-F047-441B-9CDA-F16FD67D88B0}" presName="right_22_1" presStyleLbl="node1" presStyleIdx="0" presStyleCnt="4">
        <dgm:presLayoutVars>
          <dgm:bulletEnabled val="1"/>
        </dgm:presLayoutVars>
      </dgm:prSet>
      <dgm:spPr/>
    </dgm:pt>
    <dgm:pt modelId="{20EDB2D3-6B22-4569-A635-95093CCDABAE}" type="pres">
      <dgm:prSet presAssocID="{92D92F85-F047-441B-9CDA-F16FD67D88B0}" presName="right_22_2" presStyleLbl="node1" presStyleIdx="1" presStyleCnt="4">
        <dgm:presLayoutVars>
          <dgm:bulletEnabled val="1"/>
        </dgm:presLayoutVars>
      </dgm:prSet>
      <dgm:spPr/>
    </dgm:pt>
    <dgm:pt modelId="{BD4683D7-6102-4906-AFB6-1E355101CC77}" type="pres">
      <dgm:prSet presAssocID="{92D92F85-F047-441B-9CDA-F16FD67D88B0}" presName="left_22_1" presStyleLbl="node1" presStyleIdx="2" presStyleCnt="4">
        <dgm:presLayoutVars>
          <dgm:bulletEnabled val="1"/>
        </dgm:presLayoutVars>
      </dgm:prSet>
      <dgm:spPr/>
    </dgm:pt>
    <dgm:pt modelId="{483BAA87-0B38-4B35-B979-08A65CF97267}" type="pres">
      <dgm:prSet presAssocID="{92D92F85-F047-441B-9CDA-F16FD67D88B0}" presName="left_22_2" presStyleLbl="node1" presStyleIdx="3" presStyleCnt="4">
        <dgm:presLayoutVars>
          <dgm:bulletEnabled val="1"/>
        </dgm:presLayoutVars>
      </dgm:prSet>
      <dgm:spPr/>
    </dgm:pt>
  </dgm:ptLst>
  <dgm:cxnLst>
    <dgm:cxn modelId="{8163177D-7331-4366-B449-7099C76795F3}" srcId="{1E4FAE95-B83D-4F7B-AC44-157BB2C91593}" destId="{9EF1509D-E21A-439E-8FF6-EA88AD6953A3}" srcOrd="1" destOrd="0" parTransId="{18F2C5A4-DB19-422D-BD35-355789FE9C00}" sibTransId="{EB787AB7-03F7-46AC-B702-31D4FC5D6466}"/>
    <dgm:cxn modelId="{EF2D59C0-3FD6-4055-A1AF-BB8F3904627A}" type="presOf" srcId="{9EF1509D-E21A-439E-8FF6-EA88AD6953A3}" destId="{483BAA87-0B38-4B35-B979-08A65CF97267}" srcOrd="0" destOrd="0" presId="urn:microsoft.com/office/officeart/2005/8/layout/balance1"/>
    <dgm:cxn modelId="{EB8ED974-2EDC-47F2-9E69-118B99D711F0}" srcId="{1E4FAE95-B83D-4F7B-AC44-157BB2C91593}" destId="{CE16876B-1BAD-47CB-A2CA-453937B5BCB2}" srcOrd="0" destOrd="0" parTransId="{CB9B2206-3D43-49AC-9C03-58A26150F2A8}" sibTransId="{99C57E17-97AC-41B7-99BF-35CBE17EB9DA}"/>
    <dgm:cxn modelId="{A9FCDCBA-446B-4123-9115-BA1669D2BDB2}" type="presOf" srcId="{1E4FAE95-B83D-4F7B-AC44-157BB2C91593}" destId="{920F1CEA-27DE-4510-AA6E-AEFA31BC9B61}" srcOrd="0" destOrd="0" presId="urn:microsoft.com/office/officeart/2005/8/layout/balance1"/>
    <dgm:cxn modelId="{DA7E24F3-2DE7-4D89-B2E1-8DC5A4405144}" srcId="{438D7EC9-4462-4675-9D84-087156A3D95A}" destId="{4E4CFBAC-8E36-45C3-8240-069DEB8B200F}" srcOrd="1" destOrd="0" parTransId="{EAB6B5C3-5679-4EA7-A42C-D245BBDCDBFC}" sibTransId="{701EC01E-44C7-484E-9257-02A0A331CC23}"/>
    <dgm:cxn modelId="{F962DA6F-A90C-49A7-9A04-7AA1004CEAB9}" srcId="{92D92F85-F047-441B-9CDA-F16FD67D88B0}" destId="{438D7EC9-4462-4675-9D84-087156A3D95A}" srcOrd="1" destOrd="0" parTransId="{1F610FC0-103D-41FB-8DDF-CBCF126395C5}" sibTransId="{A251725E-6210-4C22-9AB7-DE996CBB78E7}"/>
    <dgm:cxn modelId="{6ECD59D3-7AA2-4459-9F58-C391DA075FAE}" srcId="{438D7EC9-4462-4675-9D84-087156A3D95A}" destId="{154217CC-A995-4134-991F-0C0DAC7F06EC}" srcOrd="0" destOrd="0" parTransId="{4983F12B-DA2C-424F-B275-8B497E4C8E4E}" sibTransId="{B33A3A26-2459-4EC8-935D-1E88F0DB8634}"/>
    <dgm:cxn modelId="{078C75B8-D8C4-4BCA-B82A-CBCDF3BC16BA}" type="presOf" srcId="{4E4CFBAC-8E36-45C3-8240-069DEB8B200F}" destId="{20EDB2D3-6B22-4569-A635-95093CCDABAE}" srcOrd="0" destOrd="0" presId="urn:microsoft.com/office/officeart/2005/8/layout/balance1"/>
    <dgm:cxn modelId="{6F2D07BD-6572-48B5-B518-87A609DE616E}" type="presOf" srcId="{438D7EC9-4462-4675-9D84-087156A3D95A}" destId="{1D8DC2D3-FB5A-4C3F-B797-2F1FD6918D5D}" srcOrd="0" destOrd="0" presId="urn:microsoft.com/office/officeart/2005/8/layout/balance1"/>
    <dgm:cxn modelId="{4F0F6676-C61A-40E2-93A1-0EADCEEE58AD}" type="presOf" srcId="{154217CC-A995-4134-991F-0C0DAC7F06EC}" destId="{98964707-3D72-4FC2-B6B2-5CC99B8ACA22}" srcOrd="0" destOrd="0" presId="urn:microsoft.com/office/officeart/2005/8/layout/balance1"/>
    <dgm:cxn modelId="{6CD82594-AA00-4F36-B4E7-BCBDDA834B14}" type="presOf" srcId="{92D92F85-F047-441B-9CDA-F16FD67D88B0}" destId="{E5D6AE8A-22B4-4BBD-A37E-9724897CDB83}" srcOrd="0" destOrd="0" presId="urn:microsoft.com/office/officeart/2005/8/layout/balance1"/>
    <dgm:cxn modelId="{5C1DACB9-30B5-48B0-B6AD-DA515A601AF5}" srcId="{92D92F85-F047-441B-9CDA-F16FD67D88B0}" destId="{1E4FAE95-B83D-4F7B-AC44-157BB2C91593}" srcOrd="0" destOrd="0" parTransId="{69B24429-86DA-42D6-AF88-964FD50C7D4C}" sibTransId="{60E8F84B-0669-46AD-8109-57E7798F465B}"/>
    <dgm:cxn modelId="{BD8B6320-76F6-488A-B98B-DA7AEEB123E4}" type="presOf" srcId="{CE16876B-1BAD-47CB-A2CA-453937B5BCB2}" destId="{BD4683D7-6102-4906-AFB6-1E355101CC77}" srcOrd="0" destOrd="0" presId="urn:microsoft.com/office/officeart/2005/8/layout/balance1"/>
    <dgm:cxn modelId="{D4E85382-6EAC-4B15-807A-824B9EE08D00}" type="presParOf" srcId="{E5D6AE8A-22B4-4BBD-A37E-9724897CDB83}" destId="{78A126F9-7B1D-4DBC-BDF3-670D76C87A9D}" srcOrd="0" destOrd="0" presId="urn:microsoft.com/office/officeart/2005/8/layout/balance1"/>
    <dgm:cxn modelId="{D9FCD611-C745-4059-8C27-0ECE1C3211B1}" type="presParOf" srcId="{E5D6AE8A-22B4-4BBD-A37E-9724897CDB83}" destId="{ED90D304-3314-4A4C-8BD5-820DDF6AFAC6}" srcOrd="1" destOrd="0" presId="urn:microsoft.com/office/officeart/2005/8/layout/balance1"/>
    <dgm:cxn modelId="{CD5B6668-DE55-45EA-9F42-605BB654CF70}" type="presParOf" srcId="{ED90D304-3314-4A4C-8BD5-820DDF6AFAC6}" destId="{920F1CEA-27DE-4510-AA6E-AEFA31BC9B61}" srcOrd="0" destOrd="0" presId="urn:microsoft.com/office/officeart/2005/8/layout/balance1"/>
    <dgm:cxn modelId="{55A591C7-5C7A-4DF7-BAC0-6330ED1FEC0D}" type="presParOf" srcId="{ED90D304-3314-4A4C-8BD5-820DDF6AFAC6}" destId="{1D8DC2D3-FB5A-4C3F-B797-2F1FD6918D5D}" srcOrd="1" destOrd="0" presId="urn:microsoft.com/office/officeart/2005/8/layout/balance1"/>
    <dgm:cxn modelId="{F75F16B6-6F4F-45F0-A4AF-E9693FEFBBF9}" type="presParOf" srcId="{E5D6AE8A-22B4-4BBD-A37E-9724897CDB83}" destId="{1F6DEFB3-E802-4F17-8EA3-29673EFA86F2}" srcOrd="2" destOrd="0" presId="urn:microsoft.com/office/officeart/2005/8/layout/balance1"/>
    <dgm:cxn modelId="{E2BB3207-5BEA-4EDD-8122-114FA52A885C}" type="presParOf" srcId="{1F6DEFB3-E802-4F17-8EA3-29673EFA86F2}" destId="{964A1B1E-4AA9-45ED-961C-E5191BCF98AB}" srcOrd="0" destOrd="0" presId="urn:microsoft.com/office/officeart/2005/8/layout/balance1"/>
    <dgm:cxn modelId="{6F18B436-6837-4A1D-9E66-A20C1FF37C8F}" type="presParOf" srcId="{1F6DEFB3-E802-4F17-8EA3-29673EFA86F2}" destId="{AF842BA2-97E4-4CC1-9F99-A84D769C65DD}" srcOrd="1" destOrd="0" presId="urn:microsoft.com/office/officeart/2005/8/layout/balance1"/>
    <dgm:cxn modelId="{409E3641-E4C9-4BCF-A29C-D57CAC3A8DEC}" type="presParOf" srcId="{1F6DEFB3-E802-4F17-8EA3-29673EFA86F2}" destId="{C6B83F29-8B58-4C4B-BE15-139D19F11493}" srcOrd="2" destOrd="0" presId="urn:microsoft.com/office/officeart/2005/8/layout/balance1"/>
    <dgm:cxn modelId="{6AE8FEF2-B39B-40E5-A440-EE8BC593C9E0}" type="presParOf" srcId="{1F6DEFB3-E802-4F17-8EA3-29673EFA86F2}" destId="{98964707-3D72-4FC2-B6B2-5CC99B8ACA22}" srcOrd="3" destOrd="0" presId="urn:microsoft.com/office/officeart/2005/8/layout/balance1"/>
    <dgm:cxn modelId="{ACEFB976-A332-4A05-9BF8-56B7CE620F3B}" type="presParOf" srcId="{1F6DEFB3-E802-4F17-8EA3-29673EFA86F2}" destId="{20EDB2D3-6B22-4569-A635-95093CCDABAE}" srcOrd="4" destOrd="0" presId="urn:microsoft.com/office/officeart/2005/8/layout/balance1"/>
    <dgm:cxn modelId="{021A9271-EF23-4C58-BAF1-1E841A0D5DFE}" type="presParOf" srcId="{1F6DEFB3-E802-4F17-8EA3-29673EFA86F2}" destId="{BD4683D7-6102-4906-AFB6-1E355101CC77}" srcOrd="5" destOrd="0" presId="urn:microsoft.com/office/officeart/2005/8/layout/balance1"/>
    <dgm:cxn modelId="{A57657B2-84DE-4120-A90F-9FFD2F828C79}" type="presParOf" srcId="{1F6DEFB3-E802-4F17-8EA3-29673EFA86F2}" destId="{483BAA87-0B38-4B35-B979-08A65CF97267}"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3FB10-B1EE-4AF8-A67E-7DC691283F5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7F73B4-71A6-4F62-89E6-5FE263D310C7}">
      <dgm:prSet phldrT="[Text]"/>
      <dgm:spPr/>
      <dgm:t>
        <a:bodyPr/>
        <a:lstStyle/>
        <a:p>
          <a:r>
            <a:rPr lang="en-US" dirty="0" smtClean="0"/>
            <a:t>Distributed database</a:t>
          </a:r>
        </a:p>
        <a:p>
          <a:r>
            <a:rPr lang="en-US" dirty="0" smtClean="0"/>
            <a:t>Peer to Peer</a:t>
          </a:r>
          <a:endParaRPr lang="en-US" dirty="0"/>
        </a:p>
      </dgm:t>
    </dgm:pt>
    <dgm:pt modelId="{10DB3BA6-E875-4E88-8962-58ECB84DEAAC}" type="parTrans" cxnId="{8698ED4C-7B0E-4DED-99E5-89BD11859776}">
      <dgm:prSet/>
      <dgm:spPr/>
      <dgm:t>
        <a:bodyPr/>
        <a:lstStyle/>
        <a:p>
          <a:endParaRPr lang="en-US"/>
        </a:p>
      </dgm:t>
    </dgm:pt>
    <dgm:pt modelId="{63CECCF4-4763-4F64-A2FC-D09D5627EA7A}" type="sibTrans" cxnId="{8698ED4C-7B0E-4DED-99E5-89BD11859776}">
      <dgm:prSet/>
      <dgm:spPr/>
      <dgm:t>
        <a:bodyPr/>
        <a:lstStyle/>
        <a:p>
          <a:endParaRPr lang="en-US"/>
        </a:p>
      </dgm:t>
    </dgm:pt>
    <dgm:pt modelId="{0BE0A158-0378-4191-9EEF-8B71EA367097}">
      <dgm:prSet phldrT="[Text]"/>
      <dgm:spPr/>
      <dgm:t>
        <a:bodyPr/>
        <a:lstStyle/>
        <a:p>
          <a:r>
            <a:rPr lang="en-US" dirty="0" smtClean="0"/>
            <a:t>Enhanced security</a:t>
          </a:r>
          <a:endParaRPr lang="en-US" dirty="0"/>
        </a:p>
      </dgm:t>
    </dgm:pt>
    <dgm:pt modelId="{01B5A1E5-1DC6-4F06-9C8B-6578991ED92C}" type="parTrans" cxnId="{9BCDABFB-FB07-451A-B5DD-C35C65EBCD66}">
      <dgm:prSet/>
      <dgm:spPr/>
      <dgm:t>
        <a:bodyPr/>
        <a:lstStyle/>
        <a:p>
          <a:endParaRPr lang="en-US"/>
        </a:p>
      </dgm:t>
    </dgm:pt>
    <dgm:pt modelId="{21742E62-EF4D-4463-83AA-BB3F83B9688D}" type="sibTrans" cxnId="{9BCDABFB-FB07-451A-B5DD-C35C65EBCD66}">
      <dgm:prSet/>
      <dgm:spPr/>
      <dgm:t>
        <a:bodyPr/>
        <a:lstStyle/>
        <a:p>
          <a:endParaRPr lang="en-US"/>
        </a:p>
      </dgm:t>
    </dgm:pt>
    <dgm:pt modelId="{3378DF14-7068-42B7-B923-67275E6EC8AE}">
      <dgm:prSet phldrT="[Text]"/>
      <dgm:spPr/>
      <dgm:t>
        <a:bodyPr/>
        <a:lstStyle/>
        <a:p>
          <a:r>
            <a:rPr lang="en-US" dirty="0" smtClean="0"/>
            <a:t>No single point of failure </a:t>
          </a:r>
        </a:p>
      </dgm:t>
    </dgm:pt>
    <dgm:pt modelId="{041DACCC-FFDF-4856-ACA6-0957519916EC}" type="parTrans" cxnId="{4CDF51EA-14E6-463A-A001-165C1D94D38E}">
      <dgm:prSet/>
      <dgm:spPr/>
      <dgm:t>
        <a:bodyPr/>
        <a:lstStyle/>
        <a:p>
          <a:endParaRPr lang="en-US"/>
        </a:p>
      </dgm:t>
    </dgm:pt>
    <dgm:pt modelId="{B23D784F-6936-4048-AA28-681898207D6C}" type="sibTrans" cxnId="{4CDF51EA-14E6-463A-A001-165C1D94D38E}">
      <dgm:prSet/>
      <dgm:spPr/>
      <dgm:t>
        <a:bodyPr/>
        <a:lstStyle/>
        <a:p>
          <a:endParaRPr lang="en-US"/>
        </a:p>
      </dgm:t>
    </dgm:pt>
    <dgm:pt modelId="{D54EBE3C-23E6-4571-89E7-A6C1C757A6AD}">
      <dgm:prSet phldrT="[Text]"/>
      <dgm:spPr/>
      <dgm:t>
        <a:bodyPr/>
        <a:lstStyle/>
        <a:p>
          <a:r>
            <a:rPr lang="en-US" dirty="0" smtClean="0"/>
            <a:t>Decentralized consensus</a:t>
          </a:r>
        </a:p>
        <a:p>
          <a:r>
            <a:rPr lang="en-US" smtClean="0"/>
            <a:t>(not controlled by any single identity)</a:t>
          </a:r>
          <a:endParaRPr lang="en-US" dirty="0"/>
        </a:p>
      </dgm:t>
    </dgm:pt>
    <dgm:pt modelId="{C1BE58B1-F617-4C2A-8C2B-9D2C6C55EE5C}" type="parTrans" cxnId="{D47B6C84-C525-45AA-830B-ED08D8F36306}">
      <dgm:prSet/>
      <dgm:spPr/>
      <dgm:t>
        <a:bodyPr/>
        <a:lstStyle/>
        <a:p>
          <a:endParaRPr lang="en-US"/>
        </a:p>
      </dgm:t>
    </dgm:pt>
    <dgm:pt modelId="{00E4BA9D-9C64-4D2D-BBFC-8FDDFEDC97A6}" type="sibTrans" cxnId="{D47B6C84-C525-45AA-830B-ED08D8F36306}">
      <dgm:prSet/>
      <dgm:spPr/>
      <dgm:t>
        <a:bodyPr/>
        <a:lstStyle/>
        <a:p>
          <a:endParaRPr lang="en-US"/>
        </a:p>
      </dgm:t>
    </dgm:pt>
    <dgm:pt modelId="{16AFB339-A1D7-41DA-84C5-C90D90C1A064}">
      <dgm:prSet phldrT="[Text]"/>
      <dgm:spPr/>
      <dgm:t>
        <a:bodyPr/>
        <a:lstStyle/>
        <a:p>
          <a:r>
            <a:rPr lang="en-US" dirty="0" smtClean="0"/>
            <a:t>Transparent &amp; Incorruptible</a:t>
          </a:r>
          <a:endParaRPr lang="en-US" dirty="0"/>
        </a:p>
      </dgm:t>
    </dgm:pt>
    <dgm:pt modelId="{F719ADB7-CDF6-4BED-9F92-B48CA32724C2}" type="parTrans" cxnId="{A9D7BCEB-D1C8-43EA-B3B6-27BCB160B171}">
      <dgm:prSet/>
      <dgm:spPr/>
      <dgm:t>
        <a:bodyPr/>
        <a:lstStyle/>
        <a:p>
          <a:endParaRPr lang="en-US"/>
        </a:p>
      </dgm:t>
    </dgm:pt>
    <dgm:pt modelId="{3CD288F2-9287-4656-98C2-F4D82565A60E}" type="sibTrans" cxnId="{A9D7BCEB-D1C8-43EA-B3B6-27BCB160B171}">
      <dgm:prSet/>
      <dgm:spPr/>
      <dgm:t>
        <a:bodyPr/>
        <a:lstStyle/>
        <a:p>
          <a:endParaRPr lang="en-US"/>
        </a:p>
      </dgm:t>
    </dgm:pt>
    <dgm:pt modelId="{CA384AB4-5F51-41DF-83D3-707130DC4725}" type="pres">
      <dgm:prSet presAssocID="{A1D3FB10-B1EE-4AF8-A67E-7DC691283F55}" presName="diagram" presStyleCnt="0">
        <dgm:presLayoutVars>
          <dgm:dir/>
          <dgm:resizeHandles val="exact"/>
        </dgm:presLayoutVars>
      </dgm:prSet>
      <dgm:spPr/>
    </dgm:pt>
    <dgm:pt modelId="{60CF439C-49C3-4D7F-8989-D99482B43AC9}" type="pres">
      <dgm:prSet presAssocID="{3B7F73B4-71A6-4F62-89E6-5FE263D310C7}" presName="node" presStyleLbl="node1" presStyleIdx="0" presStyleCnt="5">
        <dgm:presLayoutVars>
          <dgm:bulletEnabled val="1"/>
        </dgm:presLayoutVars>
      </dgm:prSet>
      <dgm:spPr/>
      <dgm:t>
        <a:bodyPr/>
        <a:lstStyle/>
        <a:p>
          <a:endParaRPr lang="en-US"/>
        </a:p>
      </dgm:t>
    </dgm:pt>
    <dgm:pt modelId="{31210659-718B-4505-B116-7183E849BE80}" type="pres">
      <dgm:prSet presAssocID="{63CECCF4-4763-4F64-A2FC-D09D5627EA7A}" presName="sibTrans" presStyleCnt="0"/>
      <dgm:spPr/>
    </dgm:pt>
    <dgm:pt modelId="{82545533-9B94-4C2E-A807-A18423DBE3D5}" type="pres">
      <dgm:prSet presAssocID="{0BE0A158-0378-4191-9EEF-8B71EA367097}" presName="node" presStyleLbl="node1" presStyleIdx="1" presStyleCnt="5">
        <dgm:presLayoutVars>
          <dgm:bulletEnabled val="1"/>
        </dgm:presLayoutVars>
      </dgm:prSet>
      <dgm:spPr/>
    </dgm:pt>
    <dgm:pt modelId="{C7653508-1A77-47F3-8BF1-533B2D053A1F}" type="pres">
      <dgm:prSet presAssocID="{21742E62-EF4D-4463-83AA-BB3F83B9688D}" presName="sibTrans" presStyleCnt="0"/>
      <dgm:spPr/>
    </dgm:pt>
    <dgm:pt modelId="{AE2DE7E0-762F-47D7-91A0-7CCED276986A}" type="pres">
      <dgm:prSet presAssocID="{3378DF14-7068-42B7-B923-67275E6EC8AE}" presName="node" presStyleLbl="node1" presStyleIdx="2" presStyleCnt="5">
        <dgm:presLayoutVars>
          <dgm:bulletEnabled val="1"/>
        </dgm:presLayoutVars>
      </dgm:prSet>
      <dgm:spPr/>
      <dgm:t>
        <a:bodyPr/>
        <a:lstStyle/>
        <a:p>
          <a:endParaRPr lang="en-US"/>
        </a:p>
      </dgm:t>
    </dgm:pt>
    <dgm:pt modelId="{8E465062-3BF7-4C2E-A535-72AAD97A1C28}" type="pres">
      <dgm:prSet presAssocID="{B23D784F-6936-4048-AA28-681898207D6C}" presName="sibTrans" presStyleCnt="0"/>
      <dgm:spPr/>
    </dgm:pt>
    <dgm:pt modelId="{3B7F0BE5-9660-4827-8817-B85CD986E55B}" type="pres">
      <dgm:prSet presAssocID="{D54EBE3C-23E6-4571-89E7-A6C1C757A6AD}" presName="node" presStyleLbl="node1" presStyleIdx="3" presStyleCnt="5">
        <dgm:presLayoutVars>
          <dgm:bulletEnabled val="1"/>
        </dgm:presLayoutVars>
      </dgm:prSet>
      <dgm:spPr/>
      <dgm:t>
        <a:bodyPr/>
        <a:lstStyle/>
        <a:p>
          <a:endParaRPr lang="en-US"/>
        </a:p>
      </dgm:t>
    </dgm:pt>
    <dgm:pt modelId="{DECF400E-4650-4EE3-A94C-F3F3899506E9}" type="pres">
      <dgm:prSet presAssocID="{00E4BA9D-9C64-4D2D-BBFC-8FDDFEDC97A6}" presName="sibTrans" presStyleCnt="0"/>
      <dgm:spPr/>
    </dgm:pt>
    <dgm:pt modelId="{CCDE65B8-74F1-46FA-90AC-7C7648692ACA}" type="pres">
      <dgm:prSet presAssocID="{16AFB339-A1D7-41DA-84C5-C90D90C1A064}" presName="node" presStyleLbl="node1" presStyleIdx="4" presStyleCnt="5">
        <dgm:presLayoutVars>
          <dgm:bulletEnabled val="1"/>
        </dgm:presLayoutVars>
      </dgm:prSet>
      <dgm:spPr/>
      <dgm:t>
        <a:bodyPr/>
        <a:lstStyle/>
        <a:p>
          <a:endParaRPr lang="en-US"/>
        </a:p>
      </dgm:t>
    </dgm:pt>
  </dgm:ptLst>
  <dgm:cxnLst>
    <dgm:cxn modelId="{D47B6C84-C525-45AA-830B-ED08D8F36306}" srcId="{A1D3FB10-B1EE-4AF8-A67E-7DC691283F55}" destId="{D54EBE3C-23E6-4571-89E7-A6C1C757A6AD}" srcOrd="3" destOrd="0" parTransId="{C1BE58B1-F617-4C2A-8C2B-9D2C6C55EE5C}" sibTransId="{00E4BA9D-9C64-4D2D-BBFC-8FDDFEDC97A6}"/>
    <dgm:cxn modelId="{E33175E1-E01C-4382-BAE3-E69D351B6701}" type="presOf" srcId="{3B7F73B4-71A6-4F62-89E6-5FE263D310C7}" destId="{60CF439C-49C3-4D7F-8989-D99482B43AC9}" srcOrd="0" destOrd="0" presId="urn:microsoft.com/office/officeart/2005/8/layout/default"/>
    <dgm:cxn modelId="{9BCDABFB-FB07-451A-B5DD-C35C65EBCD66}" srcId="{A1D3FB10-B1EE-4AF8-A67E-7DC691283F55}" destId="{0BE0A158-0378-4191-9EEF-8B71EA367097}" srcOrd="1" destOrd="0" parTransId="{01B5A1E5-1DC6-4F06-9C8B-6578991ED92C}" sibTransId="{21742E62-EF4D-4463-83AA-BB3F83B9688D}"/>
    <dgm:cxn modelId="{487EA56B-2D99-42F1-B731-0F1E7F93EDCE}" type="presOf" srcId="{A1D3FB10-B1EE-4AF8-A67E-7DC691283F55}" destId="{CA384AB4-5F51-41DF-83D3-707130DC4725}" srcOrd="0" destOrd="0" presId="urn:microsoft.com/office/officeart/2005/8/layout/default"/>
    <dgm:cxn modelId="{441C7952-DE04-4EFA-B166-7599E58A10C6}" type="presOf" srcId="{0BE0A158-0378-4191-9EEF-8B71EA367097}" destId="{82545533-9B94-4C2E-A807-A18423DBE3D5}" srcOrd="0" destOrd="0" presId="urn:microsoft.com/office/officeart/2005/8/layout/default"/>
    <dgm:cxn modelId="{A9D7BCEB-D1C8-43EA-B3B6-27BCB160B171}" srcId="{A1D3FB10-B1EE-4AF8-A67E-7DC691283F55}" destId="{16AFB339-A1D7-41DA-84C5-C90D90C1A064}" srcOrd="4" destOrd="0" parTransId="{F719ADB7-CDF6-4BED-9F92-B48CA32724C2}" sibTransId="{3CD288F2-9287-4656-98C2-F4D82565A60E}"/>
    <dgm:cxn modelId="{4CDF51EA-14E6-463A-A001-165C1D94D38E}" srcId="{A1D3FB10-B1EE-4AF8-A67E-7DC691283F55}" destId="{3378DF14-7068-42B7-B923-67275E6EC8AE}" srcOrd="2" destOrd="0" parTransId="{041DACCC-FFDF-4856-ACA6-0957519916EC}" sibTransId="{B23D784F-6936-4048-AA28-681898207D6C}"/>
    <dgm:cxn modelId="{0ECB52A7-BA04-4434-9FA7-F5F98EE657FB}" type="presOf" srcId="{D54EBE3C-23E6-4571-89E7-A6C1C757A6AD}" destId="{3B7F0BE5-9660-4827-8817-B85CD986E55B}" srcOrd="0" destOrd="0" presId="urn:microsoft.com/office/officeart/2005/8/layout/default"/>
    <dgm:cxn modelId="{528B786B-70C3-48D9-AB75-CC440DFCF50D}" type="presOf" srcId="{3378DF14-7068-42B7-B923-67275E6EC8AE}" destId="{AE2DE7E0-762F-47D7-91A0-7CCED276986A}" srcOrd="0" destOrd="0" presId="urn:microsoft.com/office/officeart/2005/8/layout/default"/>
    <dgm:cxn modelId="{20E1557A-467F-4351-A788-A467CEF3C8ED}" type="presOf" srcId="{16AFB339-A1D7-41DA-84C5-C90D90C1A064}" destId="{CCDE65B8-74F1-46FA-90AC-7C7648692ACA}" srcOrd="0" destOrd="0" presId="urn:microsoft.com/office/officeart/2005/8/layout/default"/>
    <dgm:cxn modelId="{8698ED4C-7B0E-4DED-99E5-89BD11859776}" srcId="{A1D3FB10-B1EE-4AF8-A67E-7DC691283F55}" destId="{3B7F73B4-71A6-4F62-89E6-5FE263D310C7}" srcOrd="0" destOrd="0" parTransId="{10DB3BA6-E875-4E88-8962-58ECB84DEAAC}" sibTransId="{63CECCF4-4763-4F64-A2FC-D09D5627EA7A}"/>
    <dgm:cxn modelId="{8D166C9C-8612-4280-8DE8-180A58B1633A}" type="presParOf" srcId="{CA384AB4-5F51-41DF-83D3-707130DC4725}" destId="{60CF439C-49C3-4D7F-8989-D99482B43AC9}" srcOrd="0" destOrd="0" presId="urn:microsoft.com/office/officeart/2005/8/layout/default"/>
    <dgm:cxn modelId="{8315E580-C558-486E-9875-C1AF174888A5}" type="presParOf" srcId="{CA384AB4-5F51-41DF-83D3-707130DC4725}" destId="{31210659-718B-4505-B116-7183E849BE80}" srcOrd="1" destOrd="0" presId="urn:microsoft.com/office/officeart/2005/8/layout/default"/>
    <dgm:cxn modelId="{D4115A76-E951-4FB6-99D2-23C95E6DBA3A}" type="presParOf" srcId="{CA384AB4-5F51-41DF-83D3-707130DC4725}" destId="{82545533-9B94-4C2E-A807-A18423DBE3D5}" srcOrd="2" destOrd="0" presId="urn:microsoft.com/office/officeart/2005/8/layout/default"/>
    <dgm:cxn modelId="{0709429E-9263-440C-BC41-7D4F14DC4DB7}" type="presParOf" srcId="{CA384AB4-5F51-41DF-83D3-707130DC4725}" destId="{C7653508-1A77-47F3-8BF1-533B2D053A1F}" srcOrd="3" destOrd="0" presId="urn:microsoft.com/office/officeart/2005/8/layout/default"/>
    <dgm:cxn modelId="{389ECF53-176F-43FC-A2AC-AACD3667EEA4}" type="presParOf" srcId="{CA384AB4-5F51-41DF-83D3-707130DC4725}" destId="{AE2DE7E0-762F-47D7-91A0-7CCED276986A}" srcOrd="4" destOrd="0" presId="urn:microsoft.com/office/officeart/2005/8/layout/default"/>
    <dgm:cxn modelId="{962A1823-CE45-4324-9296-58B0B131F21E}" type="presParOf" srcId="{CA384AB4-5F51-41DF-83D3-707130DC4725}" destId="{8E465062-3BF7-4C2E-A535-72AAD97A1C28}" srcOrd="5" destOrd="0" presId="urn:microsoft.com/office/officeart/2005/8/layout/default"/>
    <dgm:cxn modelId="{C9808DCB-9ADC-4DB6-999E-214AE4633B0A}" type="presParOf" srcId="{CA384AB4-5F51-41DF-83D3-707130DC4725}" destId="{3B7F0BE5-9660-4827-8817-B85CD986E55B}" srcOrd="6" destOrd="0" presId="urn:microsoft.com/office/officeart/2005/8/layout/default"/>
    <dgm:cxn modelId="{25DFBF3E-88B1-450B-A4F5-A247301DA1EE}" type="presParOf" srcId="{CA384AB4-5F51-41DF-83D3-707130DC4725}" destId="{DECF400E-4650-4EE3-A94C-F3F3899506E9}" srcOrd="7" destOrd="0" presId="urn:microsoft.com/office/officeart/2005/8/layout/default"/>
    <dgm:cxn modelId="{34849608-20BA-489C-9F8C-6E1206391CBF}" type="presParOf" srcId="{CA384AB4-5F51-41DF-83D3-707130DC4725}" destId="{CCDE65B8-74F1-46FA-90AC-7C7648692A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1CEA-27DE-4510-AA6E-AEFA31BC9B61}">
      <dsp:nvSpPr>
        <dsp:cNvPr id="0" name=""/>
        <dsp:cNvSpPr/>
      </dsp:nvSpPr>
      <dsp:spPr>
        <a:xfrm>
          <a:off x="1295007" y="0"/>
          <a:ext cx="1629396" cy="905220"/>
        </a:xfrm>
        <a:prstGeom prst="roundRect">
          <a:avLst>
            <a:gd name="adj" fmla="val 10000"/>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Master-Slave</a:t>
          </a:r>
          <a:endParaRPr lang="en-US" sz="2400" kern="1200" dirty="0"/>
        </a:p>
      </dsp:txBody>
      <dsp:txXfrm>
        <a:off x="1321520" y="26513"/>
        <a:ext cx="1576370" cy="852194"/>
      </dsp:txXfrm>
    </dsp:sp>
    <dsp:sp modelId="{1D8DC2D3-FB5A-4C3F-B797-2F1FD6918D5D}">
      <dsp:nvSpPr>
        <dsp:cNvPr id="0" name=""/>
        <dsp:cNvSpPr/>
      </dsp:nvSpPr>
      <dsp:spPr>
        <a:xfrm>
          <a:off x="3648580" y="0"/>
          <a:ext cx="1629396" cy="905220"/>
        </a:xfrm>
        <a:prstGeom prst="roundRect">
          <a:avLst>
            <a:gd name="adj" fmla="val 10000"/>
          </a:avLst>
        </a:prstGeom>
        <a:solidFill>
          <a:schemeClr val="accent5">
            <a:tint val="40000"/>
            <a:alpha val="90000"/>
            <a:hueOff val="-6475096"/>
            <a:satOff val="1642"/>
            <a:lumOff val="208"/>
            <a:alphaOff val="0"/>
          </a:schemeClr>
        </a:solidFill>
        <a:ln w="13970" cap="flat" cmpd="sng" algn="ctr">
          <a:solidFill>
            <a:schemeClr val="accent5">
              <a:tint val="40000"/>
              <a:alpha val="90000"/>
              <a:hueOff val="-6475096"/>
              <a:satOff val="1642"/>
              <a:lumOff val="2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Peer to Peer</a:t>
          </a:r>
          <a:endParaRPr lang="en-US" sz="2400" kern="1200" dirty="0"/>
        </a:p>
      </dsp:txBody>
      <dsp:txXfrm>
        <a:off x="3675093" y="26513"/>
        <a:ext cx="1576370" cy="852194"/>
      </dsp:txXfrm>
    </dsp:sp>
    <dsp:sp modelId="{AF842BA2-97E4-4CC1-9F99-A84D769C65DD}">
      <dsp:nvSpPr>
        <dsp:cNvPr id="0" name=""/>
        <dsp:cNvSpPr/>
      </dsp:nvSpPr>
      <dsp:spPr>
        <a:xfrm>
          <a:off x="2947034" y="3847186"/>
          <a:ext cx="678915" cy="678915"/>
        </a:xfrm>
        <a:prstGeom prst="triangle">
          <a:avLst/>
        </a:prstGeom>
        <a:solidFill>
          <a:schemeClr val="accent5">
            <a:tint val="40000"/>
            <a:alpha val="90000"/>
            <a:hueOff val="-12950192"/>
            <a:satOff val="3283"/>
            <a:lumOff val="417"/>
            <a:alphaOff val="0"/>
          </a:schemeClr>
        </a:solidFill>
        <a:ln w="13970" cap="flat" cmpd="sng" algn="ctr">
          <a:solidFill>
            <a:schemeClr val="accent5">
              <a:tint val="40000"/>
              <a:alpha val="90000"/>
              <a:hueOff val="-12950192"/>
              <a:satOff val="3283"/>
              <a:lumOff val="417"/>
              <a:alphaOff val="0"/>
            </a:schemeClr>
          </a:solidFill>
          <a:prstDash val="solid"/>
        </a:ln>
        <a:effectLst/>
      </dsp:spPr>
      <dsp:style>
        <a:lnRef idx="2">
          <a:scrgbClr r="0" g="0" b="0"/>
        </a:lnRef>
        <a:fillRef idx="1">
          <a:scrgbClr r="0" g="0" b="0"/>
        </a:fillRef>
        <a:effectRef idx="0">
          <a:scrgbClr r="0" g="0" b="0"/>
        </a:effectRef>
        <a:fontRef idx="minor"/>
      </dsp:style>
    </dsp:sp>
    <dsp:sp modelId="{C6B83F29-8B58-4C4B-BE15-139D19F11493}">
      <dsp:nvSpPr>
        <dsp:cNvPr id="0" name=""/>
        <dsp:cNvSpPr/>
      </dsp:nvSpPr>
      <dsp:spPr>
        <a:xfrm>
          <a:off x="1249746" y="3562947"/>
          <a:ext cx="4073491" cy="275187"/>
        </a:xfrm>
        <a:prstGeom prst="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sp>
    <dsp:sp modelId="{98964707-3D72-4FC2-B6B2-5CC99B8ACA22}">
      <dsp:nvSpPr>
        <dsp:cNvPr id="0" name=""/>
        <dsp:cNvSpPr/>
      </dsp:nvSpPr>
      <dsp:spPr>
        <a:xfrm>
          <a:off x="3648580" y="2371677"/>
          <a:ext cx="1629396" cy="115868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Updates propagate to replicas</a:t>
          </a:r>
          <a:endParaRPr lang="en-US" sz="2000" kern="1200" dirty="0"/>
        </a:p>
      </dsp:txBody>
      <dsp:txXfrm>
        <a:off x="3705142" y="2428239"/>
        <a:ext cx="1516272" cy="1045558"/>
      </dsp:txXfrm>
    </dsp:sp>
    <dsp:sp modelId="{20EDB2D3-6B22-4569-A635-95093CCDABAE}">
      <dsp:nvSpPr>
        <dsp:cNvPr id="0" name=""/>
        <dsp:cNvSpPr/>
      </dsp:nvSpPr>
      <dsp:spPr>
        <a:xfrm>
          <a:off x="3648580" y="1158682"/>
          <a:ext cx="1629396" cy="1158682"/>
        </a:xfrm>
        <a:prstGeom prst="roundRect">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Masterless: all copies equal</a:t>
          </a:r>
          <a:endParaRPr lang="en-US" sz="2000" kern="1200" dirty="0"/>
        </a:p>
      </dsp:txBody>
      <dsp:txXfrm>
        <a:off x="3705142" y="1215244"/>
        <a:ext cx="1516272" cy="1045558"/>
      </dsp:txXfrm>
    </dsp:sp>
    <dsp:sp modelId="{BD4683D7-6102-4906-AFB6-1E355101CC77}">
      <dsp:nvSpPr>
        <dsp:cNvPr id="0" name=""/>
        <dsp:cNvSpPr/>
      </dsp:nvSpPr>
      <dsp:spPr>
        <a:xfrm>
          <a:off x="1295007" y="2371677"/>
          <a:ext cx="1629396" cy="1158682"/>
        </a:xfrm>
        <a:prstGeom prst="roundRect">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point of failure</a:t>
          </a:r>
          <a:endParaRPr lang="en-US" sz="2000" kern="1200" dirty="0"/>
        </a:p>
      </dsp:txBody>
      <dsp:txXfrm>
        <a:off x="1351569" y="2428239"/>
        <a:ext cx="1516272" cy="1045558"/>
      </dsp:txXfrm>
    </dsp:sp>
    <dsp:sp modelId="{483BAA87-0B38-4B35-B979-08A65CF97267}">
      <dsp:nvSpPr>
        <dsp:cNvPr id="0" name=""/>
        <dsp:cNvSpPr/>
      </dsp:nvSpPr>
      <dsp:spPr>
        <a:xfrm>
          <a:off x="1295007" y="1158682"/>
          <a:ext cx="1629396" cy="115868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copy of data</a:t>
          </a:r>
          <a:endParaRPr lang="en-US" sz="2000" kern="1200" dirty="0"/>
        </a:p>
      </dsp:txBody>
      <dsp:txXfrm>
        <a:off x="1351569" y="1215244"/>
        <a:ext cx="1516272" cy="104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439C-49C3-4D7F-8989-D99482B43AC9}">
      <dsp:nvSpPr>
        <dsp:cNvPr id="0" name=""/>
        <dsp:cNvSpPr/>
      </dsp:nvSpPr>
      <dsp:spPr>
        <a:xfrm>
          <a:off x="0" y="429865"/>
          <a:ext cx="2685851" cy="16115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Distributed database</a:t>
          </a:r>
        </a:p>
        <a:p>
          <a:pPr lvl="0" algn="ctr" defTabSz="977900">
            <a:lnSpc>
              <a:spcPct val="90000"/>
            </a:lnSpc>
            <a:spcBef>
              <a:spcPct val="0"/>
            </a:spcBef>
            <a:spcAft>
              <a:spcPct val="35000"/>
            </a:spcAft>
          </a:pPr>
          <a:r>
            <a:rPr lang="en-US" sz="2200" kern="1200" dirty="0" smtClean="0"/>
            <a:t>Peer to Peer</a:t>
          </a:r>
          <a:endParaRPr lang="en-US" sz="2200" kern="1200" dirty="0"/>
        </a:p>
      </dsp:txBody>
      <dsp:txXfrm>
        <a:off x="0" y="429865"/>
        <a:ext cx="2685851" cy="1611510"/>
      </dsp:txXfrm>
    </dsp:sp>
    <dsp:sp modelId="{82545533-9B94-4C2E-A807-A18423DBE3D5}">
      <dsp:nvSpPr>
        <dsp:cNvPr id="0" name=""/>
        <dsp:cNvSpPr/>
      </dsp:nvSpPr>
      <dsp:spPr>
        <a:xfrm>
          <a:off x="2954436" y="429865"/>
          <a:ext cx="2685851" cy="1611510"/>
        </a:xfrm>
        <a:prstGeom prst="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Enhanced security</a:t>
          </a:r>
          <a:endParaRPr lang="en-US" sz="2200" kern="1200" dirty="0"/>
        </a:p>
      </dsp:txBody>
      <dsp:txXfrm>
        <a:off x="2954436" y="429865"/>
        <a:ext cx="2685851" cy="1611510"/>
      </dsp:txXfrm>
    </dsp:sp>
    <dsp:sp modelId="{AE2DE7E0-762F-47D7-91A0-7CCED276986A}">
      <dsp:nvSpPr>
        <dsp:cNvPr id="0" name=""/>
        <dsp:cNvSpPr/>
      </dsp:nvSpPr>
      <dsp:spPr>
        <a:xfrm>
          <a:off x="5908873" y="429865"/>
          <a:ext cx="2685851" cy="1611510"/>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No single point of failure </a:t>
          </a:r>
        </a:p>
      </dsp:txBody>
      <dsp:txXfrm>
        <a:off x="5908873" y="429865"/>
        <a:ext cx="2685851" cy="1611510"/>
      </dsp:txXfrm>
    </dsp:sp>
    <dsp:sp modelId="{3B7F0BE5-9660-4827-8817-B85CD986E55B}">
      <dsp:nvSpPr>
        <dsp:cNvPr id="0" name=""/>
        <dsp:cNvSpPr/>
      </dsp:nvSpPr>
      <dsp:spPr>
        <a:xfrm>
          <a:off x="1477218" y="2309961"/>
          <a:ext cx="2685851" cy="1611510"/>
        </a:xfrm>
        <a:prstGeom prst="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Decentralized consensus</a:t>
          </a:r>
        </a:p>
        <a:p>
          <a:pPr lvl="0" algn="ctr" defTabSz="977900">
            <a:lnSpc>
              <a:spcPct val="90000"/>
            </a:lnSpc>
            <a:spcBef>
              <a:spcPct val="0"/>
            </a:spcBef>
            <a:spcAft>
              <a:spcPct val="35000"/>
            </a:spcAft>
          </a:pPr>
          <a:r>
            <a:rPr lang="en-US" sz="2200" kern="1200" smtClean="0"/>
            <a:t>(not controlled by any single identity)</a:t>
          </a:r>
          <a:endParaRPr lang="en-US" sz="2200" kern="1200" dirty="0"/>
        </a:p>
      </dsp:txBody>
      <dsp:txXfrm>
        <a:off x="1477218" y="2309961"/>
        <a:ext cx="2685851" cy="1611510"/>
      </dsp:txXfrm>
    </dsp:sp>
    <dsp:sp modelId="{CCDE65B8-74F1-46FA-90AC-7C7648692ACA}">
      <dsp:nvSpPr>
        <dsp:cNvPr id="0" name=""/>
        <dsp:cNvSpPr/>
      </dsp:nvSpPr>
      <dsp:spPr>
        <a:xfrm>
          <a:off x="4431655" y="2309961"/>
          <a:ext cx="2685851" cy="1611510"/>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Transparent &amp; Incorruptible</a:t>
          </a:r>
          <a:endParaRPr lang="en-US" sz="2200" kern="1200" dirty="0"/>
        </a:p>
      </dsp:txBody>
      <dsp:txXfrm>
        <a:off x="4431655" y="2309961"/>
        <a:ext cx="2685851" cy="1611510"/>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1230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08185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8923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4274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6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AC606-863D-4346-A462-FAA7BDFFC6FE}"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2395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AC606-863D-4346-A462-FAA7BDFFC6FE}"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6821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AC606-863D-4346-A462-FAA7BDFFC6FE}"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63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2158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706474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11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7AC606-863D-4346-A462-FAA7BDFFC6FE}" type="datetimeFigureOut">
              <a:rPr lang="en-US" smtClean="0"/>
              <a:t>12/7/2016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42802433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Trusted_timestamping" TargetMode="External"/><Relationship Id="rId2" Type="http://schemas.openxmlformats.org/officeDocument/2006/relationships/hyperlink" Target="https://en.wikipedia.org/wiki/Record_(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Blockchain_(database)#cite_note-IPblockchain-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lockchain.com/"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5" Type="http://schemas.openxmlformats.org/officeDocument/2006/relationships/hyperlink" Target="https://www.linkedin.com/pulse/blockchain-non-financial-services-use-cases-paul-forrest" TargetMode="External"/><Relationship Id="rId4" Type="http://schemas.openxmlformats.org/officeDocument/2006/relationships/hyperlink" Target="http://blockgeeks.com/guides/what-is-blockchain-technology-a-step-by-step-guide-than-anyone-can-understand/"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cet.berkeley.edu/wp-content/uploads/BlockchainPaper.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BLOCKCHAIN</a:t>
            </a:r>
            <a:endParaRPr lang="en-US" sz="4000" dirty="0"/>
          </a:p>
        </p:txBody>
      </p:sp>
      <p:sp>
        <p:nvSpPr>
          <p:cNvPr id="5" name="Content Placeholder 2"/>
          <p:cNvSpPr txBox="1">
            <a:spLocks/>
          </p:cNvSpPr>
          <p:nvPr/>
        </p:nvSpPr>
        <p:spPr>
          <a:xfrm>
            <a:off x="8258475" y="5350042"/>
            <a:ext cx="2761809" cy="779646"/>
          </a:xfrm>
          <a:prstGeom prst="rect">
            <a:avLst/>
          </a:prstGeom>
        </p:spPr>
        <p:txBody>
          <a:bodyPr vert="horz" lIns="91440" tIns="45720" rIns="91440" bIns="45720" rtlCol="0">
            <a:normAutofit fontScale="4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4000" dirty="0" smtClean="0"/>
              <a:t>Nirav Aga</a:t>
            </a:r>
          </a:p>
          <a:p>
            <a:pPr marL="0" indent="0" algn="r">
              <a:buFont typeface="Arial" pitchFamily="34" charset="0"/>
              <a:buNone/>
            </a:pPr>
            <a:r>
              <a:rPr lang="en-US" sz="4000" dirty="0" smtClean="0"/>
              <a:t>Praneeta Jhanwar</a:t>
            </a:r>
          </a:p>
        </p:txBody>
      </p:sp>
    </p:spTree>
    <p:extLst>
      <p:ext uri="{BB962C8B-B14F-4D97-AF65-F5344CB8AC3E}">
        <p14:creationId xmlns:p14="http://schemas.microsoft.com/office/powerpoint/2010/main" val="33316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Distributed Database Architectures</a:t>
            </a:r>
            <a:endParaRPr lang="en-US" dirty="0"/>
          </a:p>
        </p:txBody>
      </p:sp>
      <p:sp>
        <p:nvSpPr>
          <p:cNvPr id="3" name="Content Placeholder 2"/>
          <p:cNvSpPr>
            <a:spLocks noGrp="1"/>
          </p:cNvSpPr>
          <p:nvPr>
            <p:ph idx="1"/>
          </p:nvPr>
        </p:nvSpPr>
        <p:spPr>
          <a:xfrm>
            <a:off x="1435126" y="3022333"/>
            <a:ext cx="2568983" cy="433137"/>
          </a:xfrm>
        </p:spPr>
        <p:txBody>
          <a:bodyPr>
            <a:normAutofit/>
          </a:bodyPr>
          <a:lstStyle/>
          <a:p>
            <a:pPr marL="0" indent="0">
              <a:buNone/>
            </a:pPr>
            <a:r>
              <a:rPr lang="en-US" sz="2000" b="1" dirty="0" smtClean="0"/>
              <a:t>Design choices!!</a:t>
            </a:r>
            <a:endParaRPr lang="en-US" sz="2000" b="1" dirty="0"/>
          </a:p>
        </p:txBody>
      </p:sp>
      <p:graphicFrame>
        <p:nvGraphicFramePr>
          <p:cNvPr id="4" name="Diagram 3"/>
          <p:cNvGraphicFramePr/>
          <p:nvPr>
            <p:extLst>
              <p:ext uri="{D42A27DB-BD31-4B8C-83A1-F6EECF244321}">
                <p14:modId xmlns:p14="http://schemas.microsoft.com/office/powerpoint/2010/main" val="300082890"/>
              </p:ext>
            </p:extLst>
          </p:nvPr>
        </p:nvGraphicFramePr>
        <p:xfrm>
          <a:off x="4255436" y="1932450"/>
          <a:ext cx="6572985" cy="452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13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0530881"/>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07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Distributed database that acts as a ledger for all transactions for Bitcoins</a:t>
            </a:r>
          </a:p>
          <a:p>
            <a:r>
              <a:rPr lang="en-US" dirty="0"/>
              <a:t>continuously-growing list of ordered </a:t>
            </a:r>
            <a:r>
              <a:rPr lang="en-US" dirty="0" err="1">
                <a:hlinkClick r:id="rId2" tooltip="Record (computer science)"/>
              </a:rPr>
              <a:t>records</a:t>
            </a:r>
            <a:r>
              <a:rPr lang="en-US" dirty="0" err="1"/>
              <a:t>called</a:t>
            </a:r>
            <a:r>
              <a:rPr lang="en-US" dirty="0"/>
              <a:t> </a:t>
            </a:r>
            <a:r>
              <a:rPr lang="en-US" i="1" dirty="0"/>
              <a:t>blocks</a:t>
            </a:r>
            <a:r>
              <a:rPr lang="en-US" dirty="0"/>
              <a:t>. Each block contains a </a:t>
            </a:r>
            <a:r>
              <a:rPr lang="en-US" dirty="0">
                <a:hlinkClick r:id="rId3" tooltip="Trusted timestamping"/>
              </a:rPr>
              <a:t>timestamp</a:t>
            </a:r>
            <a:r>
              <a:rPr lang="en-US" dirty="0"/>
              <a:t> and a link to a previous block.</a:t>
            </a:r>
            <a:r>
              <a:rPr lang="en-US" baseline="30000" dirty="0">
                <a:hlinkClick r:id="rId4"/>
              </a:rPr>
              <a:t>[6]</a:t>
            </a:r>
            <a:r>
              <a:rPr lang="en-US" baseline="30000" dirty="0"/>
              <a:t>:6</a:t>
            </a:r>
            <a:r>
              <a:rPr lang="en-US" dirty="0"/>
              <a:t> By design </a:t>
            </a:r>
            <a:r>
              <a:rPr lang="en-US" dirty="0" err="1"/>
              <a:t>blockchains</a:t>
            </a:r>
            <a:r>
              <a:rPr lang="en-US" dirty="0"/>
              <a:t> are inherently resistant to modification of the data - once recorded, the data in a block cannot be altered retroactively</a:t>
            </a:r>
            <a:r>
              <a:rPr lang="en-US" dirty="0" smtClean="0"/>
              <a:t>.</a:t>
            </a:r>
          </a:p>
          <a:p>
            <a:r>
              <a:rPr lang="en-US" dirty="0" smtClean="0"/>
              <a:t>The </a:t>
            </a:r>
            <a:r>
              <a:rPr lang="en-US" dirty="0"/>
              <a:t>blockchain database isn’t stored in any single location, meaning the records it keeps are truly public and easily verifiable. No centralized version of this information exists for a hacker to corrupt. Hosted by millions of computers simultaneously, its data is accessible to anyone on the internet.</a:t>
            </a:r>
          </a:p>
        </p:txBody>
      </p:sp>
    </p:spTree>
    <p:extLst>
      <p:ext uri="{BB962C8B-B14F-4D97-AF65-F5344CB8AC3E}">
        <p14:creationId xmlns:p14="http://schemas.microsoft.com/office/powerpoint/2010/main" val="858102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Transparent and incorruptible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blockchain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p>
          <a:p>
            <a:r>
              <a:rPr lang="en-US" b="1" dirty="0"/>
              <a:t>Transparency</a:t>
            </a:r>
            <a:r>
              <a:rPr lang="en-US" dirty="0"/>
              <a:t/>
            </a:r>
            <a:br>
              <a:rPr lang="en-US" dirty="0"/>
            </a:br>
            <a:r>
              <a:rPr lang="en-US" dirty="0"/>
              <a:t>data is embedded within network as a whole, by definition it is public.</a:t>
            </a:r>
          </a:p>
          <a:p>
            <a:r>
              <a:rPr lang="en-US" b="1" dirty="0"/>
              <a:t>It cannot be corrupted</a:t>
            </a:r>
            <a:r>
              <a:rPr lang="en-US" dirty="0"/>
              <a:t/>
            </a:r>
            <a:br>
              <a:rPr lang="en-US" dirty="0"/>
            </a:br>
            <a:r>
              <a:rPr lang="en-US" dirty="0"/>
              <a:t>altering any unit of information on the blockchain would mean using a huge amount of computing power to override the entire network.</a:t>
            </a:r>
          </a:p>
          <a:p>
            <a:endParaRPr lang="en-US" dirty="0"/>
          </a:p>
        </p:txBody>
      </p:sp>
    </p:spTree>
    <p:extLst>
      <p:ext uri="{BB962C8B-B14F-4D97-AF65-F5344CB8AC3E}">
        <p14:creationId xmlns:p14="http://schemas.microsoft.com/office/powerpoint/2010/main" val="1839197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solidFill>
                  <a:srgbClr val="0A0A0A"/>
                </a:solidFill>
                <a:effectLst/>
                <a:latin typeface="Montserrat"/>
              </a:rPr>
              <a:t>A network of nodes</a:t>
            </a:r>
            <a:endParaRPr lang="en-US" dirty="0"/>
          </a:p>
        </p:txBody>
      </p:sp>
      <p:pic>
        <p:nvPicPr>
          <p:cNvPr id="4" name="Content Placeholder 3"/>
          <p:cNvPicPr>
            <a:picLocks noGrp="1" noChangeAspect="1"/>
          </p:cNvPicPr>
          <p:nvPr>
            <p:ph idx="1"/>
          </p:nvPr>
        </p:nvPicPr>
        <p:blipFill>
          <a:blip r:embed="rId2"/>
          <a:stretch>
            <a:fillRect/>
          </a:stretch>
        </p:blipFill>
        <p:spPr>
          <a:xfrm>
            <a:off x="3073400" y="1994694"/>
            <a:ext cx="4972050" cy="4019550"/>
          </a:xfrm>
          <a:prstGeom prst="rect">
            <a:avLst/>
          </a:prstGeom>
        </p:spPr>
      </p:pic>
      <p:sp>
        <p:nvSpPr>
          <p:cNvPr id="5" name="Rectangle 4"/>
          <p:cNvSpPr/>
          <p:nvPr/>
        </p:nvSpPr>
        <p:spPr>
          <a:xfrm>
            <a:off x="838200" y="2274316"/>
            <a:ext cx="6096000" cy="4524315"/>
          </a:xfrm>
          <a:prstGeom prst="rect">
            <a:avLst/>
          </a:prstGeom>
        </p:spPr>
        <p:txBody>
          <a:bodyPr>
            <a:spAutoFit/>
          </a:bodyPr>
          <a:lstStyle/>
          <a:p>
            <a:r>
              <a:rPr lang="en-US" b="0" i="0" dirty="0" smtClean="0">
                <a:solidFill>
                  <a:srgbClr val="0A0A0A"/>
                </a:solidFill>
                <a:effectLst/>
                <a:latin typeface="Montserrat"/>
              </a:rPr>
              <a:t>A network of so-called computing “nodes” make up the blockchain.</a:t>
            </a:r>
          </a:p>
          <a:p>
            <a:endParaRPr lang="en-US" dirty="0">
              <a:solidFill>
                <a:srgbClr val="0A0A0A"/>
              </a:solidFill>
              <a:latin typeface="Montserrat"/>
            </a:endParaRPr>
          </a:p>
          <a:p>
            <a:r>
              <a:rPr lang="en-US" dirty="0"/>
              <a:t>(computer connected to the blockchain network using a client that performs the task of validating and relaying transactions) gets a copy of the blockchain, which gets downloaded automatically upon joining the blockchain network</a:t>
            </a:r>
            <a:r>
              <a:rPr lang="en-US" dirty="0" smtClean="0"/>
              <a:t>.</a:t>
            </a:r>
          </a:p>
          <a:p>
            <a:endParaRPr lang="en-US" b="0" i="0" dirty="0">
              <a:solidFill>
                <a:srgbClr val="0A0A0A"/>
              </a:solidFill>
              <a:effectLst/>
              <a:latin typeface="Montserrat"/>
            </a:endParaRPr>
          </a:p>
          <a:p>
            <a:r>
              <a:rPr lang="en-US" dirty="0"/>
              <a:t>Every node is an “administrator” of the blockchain, and joins the network voluntarily (in this sense, the network is decentralized). However, each one has an incentive for participating on the network: the chance of winning Bitcoins.</a:t>
            </a:r>
          </a:p>
          <a:p>
            <a:r>
              <a:rPr lang="en-US" dirty="0"/>
              <a:t>Nodes are said to be “mining” Bitcoin, but the term is something of a misnomer. In fact, each one is competing to win Bitcoins by solving computational puzzles.</a:t>
            </a:r>
          </a:p>
          <a:p>
            <a:endParaRPr lang="en-US" b="0" i="0" dirty="0">
              <a:solidFill>
                <a:srgbClr val="0A0A0A"/>
              </a:solidFill>
              <a:effectLst/>
              <a:latin typeface="Montserrat"/>
            </a:endParaRPr>
          </a:p>
        </p:txBody>
      </p:sp>
    </p:spTree>
    <p:extLst>
      <p:ext uri="{BB962C8B-B14F-4D97-AF65-F5344CB8AC3E}">
        <p14:creationId xmlns:p14="http://schemas.microsoft.com/office/powerpoint/2010/main" val="2801238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Miners collect transactions and put them into a single block. A block generally contains four pieces of information: a reference to the previous block, a summary of included transaction, a time stamp, and Proof of Work that went into creating the secure block. The blocks are strung together into a chain—a fluid chain that does not allow for any inconsistencies; this means there are no “bad </a:t>
            </a:r>
            <a:r>
              <a:rPr lang="en-US" dirty="0" err="1"/>
              <a:t>cheques</a:t>
            </a:r>
            <a:r>
              <a:rPr lang="en-US" dirty="0"/>
              <a:t>” in the system, and transactions entered are necessarily valid and can be processed. By checking the blockchain and confirming transactions, the entire system is effectively self-regulated and fully secure. No, that doesn’t mean some kid cooped up in a basement can just click “okay” and confirm a billion dollar transfer. Blocks generally need numerous independent confirmations, and the equations are intended to be hard to crack. Not to mention, the hardware required is far more specialized than the average laptop. Finally, what’s to stop someone from simply going back and editing existing blocks? Each block is securely hashed—meaning it is rendered into seeming gibberish and nearly impossible to invert or undo. Once it’s in the blockchain, it’s there forever.</a:t>
            </a:r>
            <a:endParaRPr lang="en-US" dirty="0"/>
          </a:p>
        </p:txBody>
      </p:sp>
    </p:spTree>
    <p:extLst>
      <p:ext uri="{BB962C8B-B14F-4D97-AF65-F5344CB8AC3E}">
        <p14:creationId xmlns:p14="http://schemas.microsoft.com/office/powerpoint/2010/main" val="3068238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will use the blockchain?</a:t>
            </a:r>
            <a:endParaRPr lang="en-US" dirty="0"/>
          </a:p>
        </p:txBody>
      </p:sp>
      <p:sp>
        <p:nvSpPr>
          <p:cNvPr id="3" name="Content Placeholder 2"/>
          <p:cNvSpPr>
            <a:spLocks noGrp="1"/>
          </p:cNvSpPr>
          <p:nvPr>
            <p:ph idx="1"/>
          </p:nvPr>
        </p:nvSpPr>
        <p:spPr/>
        <p:txBody>
          <a:bodyPr>
            <a:normAutofit lnSpcReduction="10000"/>
          </a:bodyPr>
          <a:lstStyle/>
          <a:p>
            <a:r>
              <a:rPr lang="en-US" dirty="0" smtClean="0"/>
              <a:t>As </a:t>
            </a:r>
            <a:r>
              <a:rPr lang="en-US" dirty="0"/>
              <a:t>web infrastructure, you don’t need to know about the blockchain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blockchain potentially cuts out the middleman for these types of transactions.  Personal computing became accessible to the general public with the invention of the Graphical User Interface (GUI), which took the form of a “desktop”. Similarly, the most common GUI devised for the blockchain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Enhanced 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By </a:t>
            </a:r>
            <a:r>
              <a:rPr lang="en-US" dirty="0"/>
              <a:t>storing data across its network, the blockchain eliminates the risks that come with data being held centrally.</a:t>
            </a:r>
          </a:p>
          <a:p>
            <a:r>
              <a:rPr lang="en-US" dirty="0"/>
              <a:t>Its network lacks centralized points of vulnerability that computer hackers can exploit. Today’s internet has security problems that are familiar to everyone. We all rely on the “username/password” system to protect our identity and assets online. Blockchain security methods use encryption technology.</a:t>
            </a:r>
          </a:p>
          <a:p>
            <a:r>
              <a:rPr lang="en-US" dirty="0"/>
              <a:t>The basis for this are the so-called public and private “keys”. A “public key” (a long, randomly-generated string of numbers) is a users’ address on the blockchain. Bitcoins sent across the network gets recorded as belonging to that address. The “private key” is like a password that gives its owner access to their Bitcoin or other digital assets. Store your data on the blockchain and it is incorruptible. This is true, although protecting your digital assets will also require safeguarding of your private key by printing it out, creating what’s referred to as a paper wallet.</a:t>
            </a:r>
          </a:p>
          <a:p>
            <a:endParaRPr lang="en-US" dirty="0"/>
          </a:p>
        </p:txBody>
      </p:sp>
    </p:spTree>
    <p:extLst>
      <p:ext uri="{BB962C8B-B14F-4D97-AF65-F5344CB8AC3E}">
        <p14:creationId xmlns:p14="http://schemas.microsoft.com/office/powerpoint/2010/main" val="1178355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 second-level network</a:t>
            </a:r>
          </a:p>
          <a:p>
            <a:r>
              <a:rPr lang="en-US" dirty="0"/>
              <a:t>With blockchain technology, the web gains a new layer of functionality.</a:t>
            </a:r>
          </a:p>
          <a:p>
            <a:r>
              <a:rPr lang="en-US" dirty="0"/>
              <a:t>Already, users can transact directly with one another — Bitcoin transactions in 2016 averaged over $200,000 US per day. With the added security brought by the blockchain new internet business are on track to unbundle the traditional institutions of finance.</a:t>
            </a:r>
          </a:p>
          <a:p>
            <a:r>
              <a:rPr lang="en-US" dirty="0"/>
              <a:t>Goldman Sachs believes that blockchain technology holds great potential especially to optimize clearing and settlements, and could represent global savings of up to $6bn per year.</a:t>
            </a:r>
          </a:p>
          <a:p>
            <a:r>
              <a:rPr lang="en-US" dirty="0"/>
              <a:t> </a:t>
            </a:r>
          </a:p>
          <a:p>
            <a:endParaRPr lang="en-US" dirty="0"/>
          </a:p>
        </p:txBody>
      </p:sp>
    </p:spTree>
    <p:extLst>
      <p:ext uri="{BB962C8B-B14F-4D97-AF65-F5344CB8AC3E}">
        <p14:creationId xmlns:p14="http://schemas.microsoft.com/office/powerpoint/2010/main" val="156406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40" y="-1"/>
            <a:ext cx="9711891" cy="68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61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147874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887" y="214312"/>
            <a:ext cx="8658225" cy="6429375"/>
          </a:xfrm>
          <a:prstGeom prst="rect">
            <a:avLst/>
          </a:prstGeom>
        </p:spPr>
      </p:pic>
    </p:spTree>
    <p:extLst>
      <p:ext uri="{BB962C8B-B14F-4D97-AF65-F5344CB8AC3E}">
        <p14:creationId xmlns:p14="http://schemas.microsoft.com/office/powerpoint/2010/main" val="2051644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81350" y="995362"/>
            <a:ext cx="5829300" cy="4867275"/>
          </a:xfrm>
          <a:prstGeom prst="rect">
            <a:avLst/>
          </a:prstGeom>
        </p:spPr>
      </p:pic>
    </p:spTree>
    <p:extLst>
      <p:ext uri="{BB962C8B-B14F-4D97-AF65-F5344CB8AC3E}">
        <p14:creationId xmlns:p14="http://schemas.microsoft.com/office/powerpoint/2010/main" val="1012519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a:t>However, it is public knowledge that nine major banks (including JP Morgan and Goldman Sachs) recently joined a partnership to develop blockchain technologies.</a:t>
            </a:r>
            <a:endParaRPr lang="en-US" dirty="0"/>
          </a:p>
        </p:txBody>
      </p:sp>
    </p:spTree>
    <p:extLst>
      <p:ext uri="{BB962C8B-B14F-4D97-AF65-F5344CB8AC3E}">
        <p14:creationId xmlns:p14="http://schemas.microsoft.com/office/powerpoint/2010/main" val="273662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brief summary of some use cases gaining </a:t>
            </a:r>
            <a:r>
              <a:rPr lang="en-US" dirty="0" smtClean="0"/>
              <a:t>momentum</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Document </a:t>
            </a:r>
            <a:r>
              <a:rPr lang="en-US" dirty="0"/>
              <a:t>and contract </a:t>
            </a:r>
            <a:r>
              <a:rPr lang="en-US" dirty="0" err="1"/>
              <a:t>digitisation</a:t>
            </a:r>
            <a:r>
              <a:rPr lang="en-US" dirty="0"/>
              <a:t>, management and exploitation</a:t>
            </a:r>
          </a:p>
          <a:p>
            <a:pPr fontAlgn="base"/>
            <a:r>
              <a:rPr lang="en-US" dirty="0"/>
              <a:t>Secure tracking of data exchange in Internet of Things activity</a:t>
            </a:r>
          </a:p>
          <a:p>
            <a:pPr fontAlgn="base"/>
            <a:r>
              <a:rPr lang="en-US" dirty="0"/>
              <a:t>Securing and creating trust in escrow and custodian services</a:t>
            </a:r>
          </a:p>
          <a:p>
            <a:pPr fontAlgn="base"/>
            <a:r>
              <a:rPr lang="en-US" dirty="0" err="1"/>
              <a:t>Decentralised</a:t>
            </a:r>
            <a:r>
              <a:rPr lang="en-US" dirty="0"/>
              <a:t> and cloud services including patient records and healthcare support</a:t>
            </a:r>
          </a:p>
          <a:p>
            <a:pPr fontAlgn="base"/>
            <a:r>
              <a:rPr lang="en-US" dirty="0"/>
              <a:t>Electronic voting and voter authentication</a:t>
            </a:r>
          </a:p>
          <a:p>
            <a:pPr fontAlgn="base"/>
            <a:r>
              <a:rPr lang="en-US" dirty="0"/>
              <a:t>Cloud based learning and student authentication</a:t>
            </a:r>
          </a:p>
          <a:p>
            <a:pPr fontAlgn="base"/>
            <a:r>
              <a:rPr lang="en-US" dirty="0"/>
              <a:t>Counterfeit prevention for digital assets and proof of ownership</a:t>
            </a:r>
          </a:p>
          <a:p>
            <a:pPr fontAlgn="base"/>
            <a:r>
              <a:rPr lang="en-US" dirty="0"/>
              <a:t>Digital identity management and providing trust as to authenticity of digital reviews, brands and reputation</a:t>
            </a:r>
          </a:p>
          <a:p>
            <a:pPr fontAlgn="base"/>
            <a:r>
              <a:rPr lang="en-US" dirty="0"/>
              <a:t>Facilitation of sales and trading of digital assets and digital rights management</a:t>
            </a:r>
          </a:p>
          <a:p>
            <a:endParaRPr lang="en-US" dirty="0"/>
          </a:p>
        </p:txBody>
      </p:sp>
    </p:spTree>
    <p:extLst>
      <p:ext uri="{BB962C8B-B14F-4D97-AF65-F5344CB8AC3E}">
        <p14:creationId xmlns:p14="http://schemas.microsoft.com/office/powerpoint/2010/main" val="3521518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5144" y="1828800"/>
            <a:ext cx="7028563" cy="4351338"/>
          </a:xfrm>
          <a:prstGeom prst="rect">
            <a:avLst/>
          </a:prstGeom>
        </p:spPr>
      </p:pic>
    </p:spTree>
    <p:extLst>
      <p:ext uri="{BB962C8B-B14F-4D97-AF65-F5344CB8AC3E}">
        <p14:creationId xmlns:p14="http://schemas.microsoft.com/office/powerpoint/2010/main" val="134672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pPr marL="0" indent="0">
              <a:buNone/>
            </a:pPr>
            <a:r>
              <a:rPr lang="en-US" dirty="0" smtClean="0">
                <a:hlinkClick r:id="rId2"/>
              </a:rPr>
              <a:t>https://bitcoin.org/en/</a:t>
            </a:r>
            <a:endParaRPr lang="en-US" dirty="0"/>
          </a:p>
          <a:p>
            <a:pPr marL="0" indent="0">
              <a:buNone/>
            </a:pPr>
            <a:r>
              <a:rPr lang="en-US" dirty="0" smtClean="0">
                <a:hlinkClick r:id="rId3"/>
              </a:rPr>
              <a:t>https://www.blockchain.com/</a:t>
            </a:r>
            <a:endParaRPr lang="en-US" dirty="0" smtClean="0"/>
          </a:p>
          <a:p>
            <a:pPr marL="0" indent="0">
              <a:buNone/>
            </a:pPr>
            <a:r>
              <a:rPr lang="en-US" dirty="0" smtClean="0">
                <a:hlinkClick r:id="rId4"/>
              </a:rPr>
              <a:t>http://blockgeeks.com/guides/what-is-blockchain-technology-a-step-by-step-guide-than-anyone-can-understand</a:t>
            </a:r>
            <a:r>
              <a:rPr lang="en-US" dirty="0" smtClean="0">
                <a:hlinkClick r:id="rId4"/>
              </a:rPr>
              <a:t>/</a:t>
            </a:r>
            <a:endParaRPr lang="en-US" dirty="0" smtClean="0"/>
          </a:p>
          <a:p>
            <a:pPr marL="0" indent="0">
              <a:buNone/>
            </a:pPr>
            <a:endParaRPr lang="en-US" dirty="0"/>
          </a:p>
          <a:p>
            <a:pPr marL="0" indent="0">
              <a:buNone/>
            </a:pPr>
            <a:r>
              <a:rPr lang="en-US" dirty="0">
                <a:hlinkClick r:id="rId5"/>
              </a:rPr>
              <a:t>https://</a:t>
            </a:r>
            <a:r>
              <a:rPr lang="en-US" dirty="0" smtClean="0">
                <a:hlinkClick r:id="rId5"/>
              </a:rPr>
              <a:t>www.linkedin.com/pulse/blockchain-non-financial-services-use-cases-paul-forrest</a:t>
            </a: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scet.berkeley.edu/wp-content/uploads/BlockchainPaper.pdf</a:t>
            </a:r>
            <a:endParaRPr lang="en-US" dirty="0" smtClean="0"/>
          </a:p>
          <a:p>
            <a:endParaRPr lang="en-US" dirty="0"/>
          </a:p>
          <a:p>
            <a:r>
              <a:rPr lang="en-US" dirty="0"/>
              <a:t>http://marmelab.com/blog/2016/04/28/blockchain-for-web-developers-the-theory.html</a:t>
            </a:r>
          </a:p>
        </p:txBody>
      </p:sp>
    </p:spTree>
    <p:extLst>
      <p:ext uri="{BB962C8B-B14F-4D97-AF65-F5344CB8AC3E}">
        <p14:creationId xmlns:p14="http://schemas.microsoft.com/office/powerpoint/2010/main" val="395065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75052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Be your own bank!</a:t>
            </a:r>
            <a:endParaRPr lang="en-US" dirty="0"/>
          </a:p>
        </p:txBody>
      </p:sp>
      <p:sp>
        <p:nvSpPr>
          <p:cNvPr id="3" name="Content Placeholder 2"/>
          <p:cNvSpPr>
            <a:spLocks noGrp="1"/>
          </p:cNvSpPr>
          <p:nvPr>
            <p:ph idx="1"/>
          </p:nvPr>
        </p:nvSpPr>
        <p:spPr/>
        <p:txBody>
          <a:bodyPr/>
          <a:lstStyle/>
          <a:p>
            <a:r>
              <a:rPr lang="en-US" dirty="0"/>
              <a:t>“The blockchain is an incorruptible digital ledger of economic transactions that can be programmed to record not just financial transactions but virtually everything of value</a:t>
            </a:r>
            <a:r>
              <a:rPr lang="en-US" dirty="0" smtClean="0"/>
              <a:t>.”</a:t>
            </a:r>
          </a:p>
          <a:p>
            <a:r>
              <a:rPr lang="en-US" dirty="0"/>
              <a:t>The real defining feature is not what it does or how it does it, instead, it holds value based on how much users can </a:t>
            </a:r>
            <a:r>
              <a:rPr lang="en-US" i="1" dirty="0"/>
              <a:t>trust</a:t>
            </a:r>
            <a:r>
              <a:rPr lang="en-US" dirty="0"/>
              <a:t> it to perform those services impartially.</a:t>
            </a:r>
            <a:endParaRPr lang="en-US" dirty="0"/>
          </a:p>
        </p:txBody>
      </p:sp>
    </p:spTree>
    <p:extLst>
      <p:ext uri="{BB962C8B-B14F-4D97-AF65-F5344CB8AC3E}">
        <p14:creationId xmlns:p14="http://schemas.microsoft.com/office/powerpoint/2010/main" val="3963606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smtClean="0"/>
              <a:t>(Some intro about bitcoin or probably show a video</a:t>
            </a:r>
            <a:r>
              <a:rPr lang="en-US" dirty="0" smtClean="0"/>
              <a:t>!!)</a:t>
            </a:r>
          </a:p>
          <a:p>
            <a:r>
              <a:rPr lang="en-US" dirty="0"/>
              <a:t>Proponents envisage an “internet of value” that can make money flow as freely as data are flowing already.</a:t>
            </a:r>
            <a:endParaRPr lang="en-US" dirty="0" smtClean="0"/>
          </a:p>
          <a:p>
            <a:r>
              <a:rPr lang="en-US" dirty="0"/>
              <a:t>Cryptocurrencies, like bitcoin, are currencies that exist solely in digital. There are no physical golden coins with a big “B” on them. Moreover, owning these non-real coins entails a new idea of “ownership.” You don’t literally have it in your hands, or even in your bank account, but you have the ability to transfer “ownership” to someone else simply by creating a record in the blockchain. Rather than using bills, your transfer is pure data</a:t>
            </a:r>
            <a:r>
              <a:rPr lang="en-US" dirty="0" smtClean="0"/>
              <a:t>.</a:t>
            </a:r>
          </a:p>
          <a:p>
            <a:r>
              <a:rPr lang="en-US" dirty="0"/>
              <a:t>owning bitcoin is merely having a claim on a piece of information sitting on the blockchain.</a:t>
            </a:r>
            <a:endParaRPr lang="en-US" dirty="0"/>
          </a:p>
        </p:txBody>
      </p:sp>
    </p:spTree>
    <p:extLst>
      <p:ext uri="{BB962C8B-B14F-4D97-AF65-F5344CB8AC3E}">
        <p14:creationId xmlns:p14="http://schemas.microsoft.com/office/powerpoint/2010/main" val="181015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FF0000"/>
                </a:solidFill>
              </a:rPr>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11613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One line 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a:t>
            </a:r>
            <a:r>
              <a:rPr lang="en-US" dirty="0"/>
              <a:t>The blockchain is an incorruptible digital ledger of economic transactions that can be programmed to record not just financial transactions but virtually everything of value</a:t>
            </a:r>
            <a:r>
              <a:rPr lang="en-US" dirty="0" smtClean="0"/>
              <a:t>.”</a:t>
            </a:r>
            <a:endParaRPr lang="en-US" dirty="0"/>
          </a:p>
        </p:txBody>
      </p:sp>
    </p:spTree>
    <p:extLst>
      <p:ext uri="{BB962C8B-B14F-4D97-AF65-F5344CB8AC3E}">
        <p14:creationId xmlns:p14="http://schemas.microsoft.com/office/powerpoint/2010/main" val="580153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solidFill>
                  <a:srgbClr val="FF0000"/>
                </a:solidFill>
              </a:rPr>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25744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DIGITAL GOLD</a:t>
            </a:r>
            <a:endParaRPr lang="en-US" sz="4000" dirty="0"/>
          </a:p>
        </p:txBody>
      </p:sp>
      <p:sp>
        <p:nvSpPr>
          <p:cNvPr id="5" name="Content Placeholder 2"/>
          <p:cNvSpPr txBox="1">
            <a:spLocks/>
          </p:cNvSpPr>
          <p:nvPr/>
        </p:nvSpPr>
        <p:spPr>
          <a:xfrm>
            <a:off x="1423899" y="3771498"/>
            <a:ext cx="8595360" cy="77964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4000" dirty="0" smtClean="0"/>
              <a:t>“BITCOIN”</a:t>
            </a:r>
            <a:endParaRPr lang="en-US" sz="4000" dirty="0"/>
          </a:p>
        </p:txBody>
      </p:sp>
    </p:spTree>
    <p:extLst>
      <p:ext uri="{BB962C8B-B14F-4D97-AF65-F5344CB8AC3E}">
        <p14:creationId xmlns:p14="http://schemas.microsoft.com/office/powerpoint/2010/main" val="39245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Cryptocurrency</a:t>
            </a:r>
            <a:endParaRPr lang="en-US" dirty="0"/>
          </a:p>
        </p:txBody>
      </p:sp>
      <p:sp>
        <p:nvSpPr>
          <p:cNvPr id="5" name="Content Placeholder 4"/>
          <p:cNvSpPr>
            <a:spLocks noGrp="1"/>
          </p:cNvSpPr>
          <p:nvPr>
            <p:ph idx="1"/>
          </p:nvPr>
        </p:nvSpPr>
        <p:spPr>
          <a:xfrm>
            <a:off x="915362" y="2175310"/>
            <a:ext cx="4763543" cy="4351337"/>
          </a:xfrm>
        </p:spPr>
        <p:txBody>
          <a:bodyPr/>
          <a:lstStyle/>
          <a:p>
            <a:pPr>
              <a:buFont typeface="Wingdings" panose="05000000000000000000" pitchFamily="2" charset="2"/>
              <a:buChar char="Ø"/>
            </a:pPr>
            <a:r>
              <a:rPr lang="en-US" dirty="0"/>
              <a:t>M</a:t>
            </a:r>
            <a:r>
              <a:rPr lang="en-US" dirty="0" smtClean="0"/>
              <a:t>ake </a:t>
            </a:r>
            <a:r>
              <a:rPr lang="en-US" dirty="0"/>
              <a:t>money flow as freely as data are flowing already.</a:t>
            </a:r>
          </a:p>
          <a:p>
            <a:pPr>
              <a:buFont typeface="Wingdings" panose="05000000000000000000" pitchFamily="2" charset="2"/>
              <a:buChar char="Ø"/>
            </a:pPr>
            <a:r>
              <a:rPr lang="en-US" dirty="0" smtClean="0"/>
              <a:t>No physical currency </a:t>
            </a:r>
          </a:p>
          <a:p>
            <a:pPr lvl="1">
              <a:buFont typeface="Wingdings" panose="05000000000000000000" pitchFamily="2" charset="2"/>
              <a:buChar char="§"/>
            </a:pPr>
            <a:r>
              <a:rPr lang="en-US" dirty="0"/>
              <a:t>You don’t literally have it in your hands, or even in your bank </a:t>
            </a:r>
            <a:r>
              <a:rPr lang="en-US" dirty="0" smtClean="0"/>
              <a:t>account</a:t>
            </a:r>
          </a:p>
          <a:p>
            <a:pPr lvl="1">
              <a:buFont typeface="Wingdings" panose="05000000000000000000" pitchFamily="2" charset="2"/>
              <a:buChar char="§"/>
            </a:pPr>
            <a:r>
              <a:rPr lang="en-US" dirty="0" smtClean="0"/>
              <a:t>Ability </a:t>
            </a:r>
            <a:r>
              <a:rPr lang="en-US" dirty="0"/>
              <a:t>to transfer “ownership” to someone else simply by creating a record in the </a:t>
            </a:r>
            <a:r>
              <a:rPr lang="en-US" dirty="0" smtClean="0"/>
              <a:t>blockchain</a:t>
            </a:r>
          </a:p>
          <a:p>
            <a:pPr>
              <a:buFont typeface="Wingdings" panose="05000000000000000000" pitchFamily="2" charset="2"/>
              <a:buChar char="Ø"/>
            </a:pPr>
            <a:r>
              <a:rPr lang="en-US" dirty="0" smtClean="0"/>
              <a:t>Owning </a:t>
            </a:r>
            <a:r>
              <a:rPr lang="en-US" dirty="0"/>
              <a:t>bitcoin is merely having a claim on a piece of information sitting on the blockchain.</a:t>
            </a:r>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919298" y="2267498"/>
            <a:ext cx="5316493" cy="3228528"/>
          </a:xfrm>
          <a:prstGeom prst="rect">
            <a:avLst/>
          </a:prstGeom>
          <a:ln w="3175">
            <a:solidFill>
              <a:schemeClr val="tx1"/>
            </a:solidFill>
          </a:ln>
        </p:spPr>
      </p:pic>
    </p:spTree>
    <p:extLst>
      <p:ext uri="{BB962C8B-B14F-4D97-AF65-F5344CB8AC3E}">
        <p14:creationId xmlns:p14="http://schemas.microsoft.com/office/powerpoint/2010/main" val="194424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Problem</a:t>
            </a:r>
            <a:endParaRPr lang="en-US" dirty="0"/>
          </a:p>
        </p:txBody>
      </p:sp>
      <p:pic>
        <p:nvPicPr>
          <p:cNvPr id="4" name="Content Placeholder 3"/>
          <p:cNvPicPr>
            <a:picLocks noGrp="1" noChangeAspect="1"/>
          </p:cNvPicPr>
          <p:nvPr>
            <p:ph idx="1"/>
          </p:nvPr>
        </p:nvPicPr>
        <p:blipFill>
          <a:blip r:embed="rId2"/>
          <a:stretch>
            <a:fillRect/>
          </a:stretch>
        </p:blipFill>
        <p:spPr>
          <a:xfrm>
            <a:off x="3026300" y="1991680"/>
            <a:ext cx="4741287" cy="2595595"/>
          </a:xfrm>
          <a:prstGeom prst="rect">
            <a:avLst/>
          </a:prstGeom>
          <a:ln w="3175">
            <a:solidFill>
              <a:schemeClr val="tx1"/>
            </a:solidFill>
          </a:ln>
        </p:spPr>
      </p:pic>
      <p:sp>
        <p:nvSpPr>
          <p:cNvPr id="5" name="Content Placeholder 4"/>
          <p:cNvSpPr txBox="1">
            <a:spLocks/>
          </p:cNvSpPr>
          <p:nvPr/>
        </p:nvSpPr>
        <p:spPr>
          <a:xfrm>
            <a:off x="1261872" y="5157140"/>
            <a:ext cx="8575147" cy="993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dirty="0"/>
              <a:t>Alice has 10$, and she sends twice 10$ to Bob and Charlie. Who will have the 10$ eventually? To answer this question, the best way is to </a:t>
            </a:r>
            <a:r>
              <a:rPr lang="en-US" b="1" i="1" dirty="0"/>
              <a:t>order</a:t>
            </a:r>
            <a:r>
              <a:rPr lang="en-US" i="1" dirty="0"/>
              <a:t> the facts. If two incompatible facts arrive in the network, the first one to be recorded wins.</a:t>
            </a:r>
            <a:endParaRPr lang="en-US" dirty="0"/>
          </a:p>
        </p:txBody>
      </p:sp>
    </p:spTree>
    <p:extLst>
      <p:ext uri="{BB962C8B-B14F-4D97-AF65-F5344CB8AC3E}">
        <p14:creationId xmlns:p14="http://schemas.microsoft.com/office/powerpoint/2010/main" val="199259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smtClean="0">
                <a:solidFill>
                  <a:srgbClr val="FF0000"/>
                </a:solidFill>
              </a:rPr>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997205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4543</TotalTime>
  <Words>1242</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Schoolbook</vt:lpstr>
      <vt:lpstr>Montserrat</vt:lpstr>
      <vt:lpstr>Wingdings</vt:lpstr>
      <vt:lpstr>Wingdings 2</vt:lpstr>
      <vt:lpstr>View</vt:lpstr>
      <vt:lpstr>PowerPoint Presentation</vt:lpstr>
      <vt:lpstr>Agenda</vt:lpstr>
      <vt:lpstr>Agenda</vt:lpstr>
      <vt:lpstr>One line introduction!</vt:lpstr>
      <vt:lpstr>Agenda</vt:lpstr>
      <vt:lpstr>PowerPoint Presentation</vt:lpstr>
      <vt:lpstr>Cryptocurrency</vt:lpstr>
      <vt:lpstr>Double Spending Problem</vt:lpstr>
      <vt:lpstr>Agenda</vt:lpstr>
      <vt:lpstr>Two Basic Distributed Database Architectures</vt:lpstr>
      <vt:lpstr>Features</vt:lpstr>
      <vt:lpstr>PowerPoint Presentation</vt:lpstr>
      <vt:lpstr>Transparent and incorruptible</vt:lpstr>
      <vt:lpstr>A network of nodes</vt:lpstr>
      <vt:lpstr>PowerPoint Presentation</vt:lpstr>
      <vt:lpstr>Who will use the blockchain?</vt:lpstr>
      <vt:lpstr>Enhanced security</vt:lpstr>
      <vt:lpstr>PowerPoint Presentation</vt:lpstr>
      <vt:lpstr>PowerPoint Presentation</vt:lpstr>
      <vt:lpstr>PowerPoint Presentation</vt:lpstr>
      <vt:lpstr>PowerPoint Presentation</vt:lpstr>
      <vt:lpstr>Future?</vt:lpstr>
      <vt:lpstr>A brief summary of some use cases gaining momentum</vt:lpstr>
      <vt:lpstr>PowerPoint Presentation</vt:lpstr>
      <vt:lpstr>PowerPoint Presentation</vt:lpstr>
      <vt:lpstr>PowerPoint Presentation</vt:lpstr>
      <vt:lpstr>PowerPoint Presentation</vt:lpstr>
      <vt:lpstr>Be your own bank!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Praneeta Jhanwar</cp:lastModifiedBy>
  <cp:revision>82</cp:revision>
  <dcterms:created xsi:type="dcterms:W3CDTF">2016-12-07T22:45:15Z</dcterms:created>
  <dcterms:modified xsi:type="dcterms:W3CDTF">2016-12-11T02:31:43Z</dcterms:modified>
</cp:coreProperties>
</file>