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1" r:id="rId4"/>
    <p:sldId id="259" r:id="rId5"/>
    <p:sldId id="264" r:id="rId6"/>
    <p:sldId id="270" r:id="rId7"/>
    <p:sldId id="269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073"/>
    <a:srgbClr val="A15830"/>
    <a:srgbClr val="A56055"/>
    <a:srgbClr val="D19665"/>
    <a:srgbClr val="C49464"/>
    <a:srgbClr val="543830"/>
    <a:srgbClr val="842020"/>
    <a:srgbClr val="252D37"/>
    <a:srgbClr val="602424"/>
    <a:srgbClr val="9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87860" autoAdjust="0"/>
  </p:normalViewPr>
  <p:slideViewPr>
    <p:cSldViewPr snapToGrid="0">
      <p:cViewPr varScale="1">
        <p:scale>
          <a:sx n="75" d="100"/>
          <a:sy n="75" d="100"/>
        </p:scale>
        <p:origin x="187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9D60C-864A-473B-BC52-A838D9B50786}" type="datetimeFigureOut">
              <a:rPr lang="pt-PT" smtClean="0"/>
              <a:t>05/01/2018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B214A-AF10-423B-95B4-7238D488CD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3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Verificação de </a:t>
            </a:r>
            <a:r>
              <a:rPr lang="pt-PT" dirty="0" err="1"/>
              <a:t>username</a:t>
            </a:r>
            <a:r>
              <a:rPr lang="pt-PT" dirty="0"/>
              <a:t> primeiro e depois de validar, pede a password (ERRO DE SEGURANÇA); CORRIGIR VERIFICAR UTILIZADOR + PASSWORD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214A-AF10-423B-95B4-7238D488CD0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92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CRIAÇÃO DE UMA CLASSE NOVA PARA GERIR AS TASKS DEPENDENCIES: PERMITIRIA GERIR SE FOSSE 1:1 OU 1:MUITAS TASKS (DEPENDENCIES)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214A-AF10-423B-95B4-7238D488CD0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17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214A-AF10-423B-95B4-7238D488CD0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59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58E6-9443-4EE6-A16F-97A3BD46682E}" type="datetime1">
              <a:rPr lang="pt-PT" smtClean="0"/>
              <a:t>05/01/2018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3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BA7C-91A9-4810-A910-D0AFB578BE53}" type="datetime1">
              <a:rPr lang="pt-PT" smtClean="0"/>
              <a:t>05/01/2018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854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E7A-DF7B-457E-8BEE-8E04EEF85176}" type="datetime1">
              <a:rPr lang="pt-PT" smtClean="0"/>
              <a:t>05/01/2018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6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D3CD-12BB-4CB8-916E-2B4813E2AB98}" type="datetime1">
              <a:rPr lang="pt-PT" smtClean="0"/>
              <a:t>05/01/2018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1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9BE-570C-4887-89F6-318F92EAB049}" type="datetime1">
              <a:rPr lang="pt-PT" smtClean="0"/>
              <a:t>05/01/2018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6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E48-575A-4398-A9C0-DDC24DB9938B}" type="datetime1">
              <a:rPr lang="pt-PT" smtClean="0"/>
              <a:t>05/01/2018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098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B859-53D2-4F71-9C65-8176698DF679}" type="datetime1">
              <a:rPr lang="pt-PT" smtClean="0"/>
              <a:t>05/01/2018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2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E6B-B799-41F3-8E28-DC67BDC48C7B}" type="datetime1">
              <a:rPr lang="pt-PT" smtClean="0"/>
              <a:t>05/01/2018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8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505E-ECDC-4891-92EA-926BC264D5A6}" type="datetime1">
              <a:rPr lang="pt-PT" smtClean="0"/>
              <a:t>05/01/2018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66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3900-D083-4555-AE6C-017E23EEA155}" type="datetime1">
              <a:rPr lang="pt-PT" smtClean="0"/>
              <a:t>05/01/2018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85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29B-48C8-49E9-BBD7-F330AD5FA076}" type="datetime1">
              <a:rPr lang="pt-PT" smtClean="0"/>
              <a:t>05/01/2018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5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DCD9-FA9B-4D47-A1D4-A107F48D46E2}" type="datetime1">
              <a:rPr lang="pt-PT" smtClean="0"/>
              <a:t>05/01/2018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1FA7-7D1F-4AE8-B03C-8D6913F8B2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9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63A7AC-6F61-4EE0-8F87-4E71D0CA6CA3}"/>
              </a:ext>
            </a:extLst>
          </p:cNvPr>
          <p:cNvSpPr/>
          <p:nvPr/>
        </p:nvSpPr>
        <p:spPr>
          <a:xfrm>
            <a:off x="2667841" y="2811000"/>
            <a:ext cx="3723860" cy="1073426"/>
          </a:xfrm>
          <a:prstGeom prst="rect">
            <a:avLst/>
          </a:prstGeom>
          <a:solidFill>
            <a:srgbClr val="304046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3645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481AA-CEC8-493F-9410-F7EB2F01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49" y="3073255"/>
            <a:ext cx="7275444" cy="761264"/>
          </a:xfrm>
        </p:spPr>
        <p:txBody>
          <a:bodyPr>
            <a:normAutofit fontScale="90000"/>
          </a:bodyPr>
          <a:lstStyle/>
          <a:p>
            <a:r>
              <a:rPr lang="pt-PT" sz="27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GESTÃO DE PROJECTOS</a:t>
            </a:r>
            <a:br>
              <a:rPr lang="pt-PT" sz="3200" dirty="0">
                <a:latin typeface="Dense" panose="02000000000000000000" pitchFamily="50" charset="0"/>
              </a:rPr>
            </a:br>
            <a:r>
              <a:rPr lang="pt-PT" sz="3200" dirty="0">
                <a:solidFill>
                  <a:schemeClr val="bg1"/>
                </a:solidFill>
                <a:latin typeface="Dense" panose="02000000000000000000" pitchFamily="50" charset="0"/>
              </a:rPr>
              <a:t>aplicação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FE6B46F6-560A-4755-B389-A1A27E184464}"/>
              </a:ext>
            </a:extLst>
          </p:cNvPr>
          <p:cNvSpPr/>
          <p:nvPr/>
        </p:nvSpPr>
        <p:spPr>
          <a:xfrm>
            <a:off x="3926522" y="3585484"/>
            <a:ext cx="45719" cy="4571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B1A0CE62-093E-4D8B-9DA8-143A89B2E749}"/>
              </a:ext>
            </a:extLst>
          </p:cNvPr>
          <p:cNvSpPr/>
          <p:nvPr/>
        </p:nvSpPr>
        <p:spPr>
          <a:xfrm>
            <a:off x="5070315" y="3584530"/>
            <a:ext cx="45719" cy="4571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FC0D57-C702-4D21-9F7D-42A898F7B702}"/>
              </a:ext>
            </a:extLst>
          </p:cNvPr>
          <p:cNvSpPr txBox="1">
            <a:spLocks/>
          </p:cNvSpPr>
          <p:nvPr/>
        </p:nvSpPr>
        <p:spPr>
          <a:xfrm>
            <a:off x="3600767" y="4899519"/>
            <a:ext cx="1931423" cy="3764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>
                <a:solidFill>
                  <a:srgbClr val="313645"/>
                </a:solidFill>
                <a:latin typeface="HelveticaNeueLT Com 57 Cn" panose="020B0506030502030204" pitchFamily="34" charset="0"/>
              </a:rPr>
              <a:t>Sprint </a:t>
            </a:r>
            <a:r>
              <a:rPr lang="pt-PT" sz="2000" dirty="0" err="1">
                <a:solidFill>
                  <a:srgbClr val="313645"/>
                </a:solidFill>
                <a:latin typeface="HelveticaNeueLT Com 57 Cn" panose="020B0506030502030204" pitchFamily="34" charset="0"/>
              </a:rPr>
              <a:t>Review</a:t>
            </a:r>
            <a:r>
              <a:rPr lang="pt-PT" sz="2000" dirty="0">
                <a:solidFill>
                  <a:srgbClr val="313645"/>
                </a:solidFill>
                <a:latin typeface="HelveticaNeueLT Com 57 Cn" panose="020B0506030502030204" pitchFamily="34" charset="0"/>
              </a:rPr>
              <a:t> #3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39CB9ED-DCD7-4B1A-AA83-C590630CE484}"/>
              </a:ext>
            </a:extLst>
          </p:cNvPr>
          <p:cNvSpPr txBox="1">
            <a:spLocks/>
          </p:cNvSpPr>
          <p:nvPr/>
        </p:nvSpPr>
        <p:spPr>
          <a:xfrm>
            <a:off x="2143288" y="6014426"/>
            <a:ext cx="4854895" cy="3764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  <a:latin typeface="HelveticaNeueLT Com 57 Cn" panose="020B0506030502030204" pitchFamily="34" charset="0"/>
              </a:rPr>
              <a:t> GROUP 3     05/01/2018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49BD8F5-044F-4292-A1D7-C262F0034232}"/>
              </a:ext>
            </a:extLst>
          </p:cNvPr>
          <p:cNvSpPr/>
          <p:nvPr/>
        </p:nvSpPr>
        <p:spPr>
          <a:xfrm flipH="1" flipV="1">
            <a:off x="3871159" y="6242171"/>
            <a:ext cx="25200" cy="25200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1DE200A4-080C-4189-89D9-51262B7EDA2B}"/>
              </a:ext>
            </a:extLst>
          </p:cNvPr>
          <p:cNvSpPr/>
          <p:nvPr/>
        </p:nvSpPr>
        <p:spPr>
          <a:xfrm flipH="1" flipV="1">
            <a:off x="4541278" y="6242171"/>
            <a:ext cx="25200" cy="25200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865BECD-5293-4141-9112-39BE4278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1FA7-7D1F-4AE8-B03C-8D6913F8B244}" type="slidenum">
              <a:rPr lang="pt-PT" smtClean="0">
                <a:solidFill>
                  <a:schemeClr val="bg2">
                    <a:lumMod val="25000"/>
                  </a:schemeClr>
                </a:solidFill>
                <a:latin typeface="HelveticaNeueLT Com 57 Cn" panose="020B0506030502030204" pitchFamily="34" charset="0"/>
              </a:rPr>
              <a:t>1</a:t>
            </a:fld>
            <a:endParaRPr lang="pt-PT" dirty="0">
              <a:solidFill>
                <a:schemeClr val="bg2">
                  <a:lumMod val="25000"/>
                </a:schemeClr>
              </a:solidFill>
              <a:latin typeface="HelveticaNeueLT Com 57 Cn" panose="020B05060305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8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77189D0-98A3-48BB-9D9A-0E811838ECD8}"/>
              </a:ext>
            </a:extLst>
          </p:cNvPr>
          <p:cNvSpPr/>
          <p:nvPr/>
        </p:nvSpPr>
        <p:spPr>
          <a:xfrm>
            <a:off x="0" y="1"/>
            <a:ext cx="9144000" cy="584200"/>
          </a:xfrm>
          <a:prstGeom prst="rect">
            <a:avLst/>
          </a:prstGeom>
          <a:solidFill>
            <a:srgbClr val="304046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rgbClr val="304052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6B5BB05-2051-45D1-8C97-86D356E2BD2C}"/>
              </a:ext>
            </a:extLst>
          </p:cNvPr>
          <p:cNvSpPr txBox="1">
            <a:spLocks/>
          </p:cNvSpPr>
          <p:nvPr/>
        </p:nvSpPr>
        <p:spPr>
          <a:xfrm>
            <a:off x="3613524" y="0"/>
            <a:ext cx="4241426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MODELO DOMÍNIO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B2623E-B53F-49C7-BD99-B0AE786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6250" y="6356351"/>
            <a:ext cx="2057400" cy="365125"/>
          </a:xfrm>
        </p:spPr>
        <p:txBody>
          <a:bodyPr/>
          <a:lstStyle/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A6C401-0C79-41AD-810A-0240272FD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8" t="22445" r="12837" b="19284"/>
          <a:stretch/>
        </p:blipFill>
        <p:spPr>
          <a:xfrm>
            <a:off x="1097280" y="1011455"/>
            <a:ext cx="7563720" cy="53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77189D0-98A3-48BB-9D9A-0E811838ECD8}"/>
              </a:ext>
            </a:extLst>
          </p:cNvPr>
          <p:cNvSpPr/>
          <p:nvPr/>
        </p:nvSpPr>
        <p:spPr>
          <a:xfrm>
            <a:off x="0" y="1"/>
            <a:ext cx="9144000" cy="584200"/>
          </a:xfrm>
          <a:prstGeom prst="rect">
            <a:avLst/>
          </a:prstGeom>
          <a:solidFill>
            <a:srgbClr val="304046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rgbClr val="304052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6B5BB05-2051-45D1-8C97-86D356E2BD2C}"/>
              </a:ext>
            </a:extLst>
          </p:cNvPr>
          <p:cNvSpPr txBox="1">
            <a:spLocks/>
          </p:cNvSpPr>
          <p:nvPr/>
        </p:nvSpPr>
        <p:spPr>
          <a:xfrm>
            <a:off x="3613524" y="0"/>
            <a:ext cx="4241426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MODELO DOMÍNIO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B2623E-B53F-49C7-BD99-B0AE786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6250" y="6356351"/>
            <a:ext cx="2057400" cy="365125"/>
          </a:xfrm>
        </p:spPr>
        <p:txBody>
          <a:bodyPr/>
          <a:lstStyle/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46D85E-FE4B-4A1D-842D-80854989B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8" t="22445" r="12837" b="19284"/>
          <a:stretch/>
        </p:blipFill>
        <p:spPr>
          <a:xfrm>
            <a:off x="1097280" y="1011455"/>
            <a:ext cx="7563720" cy="534489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A63F0F5-9F76-48A6-9BE0-A295716E71AD}"/>
              </a:ext>
            </a:extLst>
          </p:cNvPr>
          <p:cNvSpPr/>
          <p:nvPr/>
        </p:nvSpPr>
        <p:spPr>
          <a:xfrm>
            <a:off x="4879140" y="5438721"/>
            <a:ext cx="1669680" cy="917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723A9D-12B0-4A68-8989-9F57E6F39B84}"/>
              </a:ext>
            </a:extLst>
          </p:cNvPr>
          <p:cNvSpPr/>
          <p:nvPr/>
        </p:nvSpPr>
        <p:spPr>
          <a:xfrm>
            <a:off x="874630" y="2634561"/>
            <a:ext cx="1391050" cy="20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8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FFEEF82F-F264-4937-8DC4-08F4619A3269}"/>
              </a:ext>
            </a:extLst>
          </p:cNvPr>
          <p:cNvSpPr/>
          <p:nvPr/>
        </p:nvSpPr>
        <p:spPr>
          <a:xfrm>
            <a:off x="0" y="1"/>
            <a:ext cx="9144000" cy="584200"/>
          </a:xfrm>
          <a:prstGeom prst="rect">
            <a:avLst/>
          </a:prstGeom>
          <a:solidFill>
            <a:srgbClr val="69953D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rgbClr val="304052"/>
              </a:solidFill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E3F75C1-2E35-44AE-BBC3-5CB6ABAB189F}"/>
              </a:ext>
            </a:extLst>
          </p:cNvPr>
          <p:cNvSpPr txBox="1">
            <a:spLocks/>
          </p:cNvSpPr>
          <p:nvPr/>
        </p:nvSpPr>
        <p:spPr>
          <a:xfrm>
            <a:off x="2622924" y="31474"/>
            <a:ext cx="4241426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FUNCIONALIDADES DA APLICAÇÃO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7FE296B-D3E7-4542-B7B5-791B3575B9D0}"/>
              </a:ext>
            </a:extLst>
          </p:cNvPr>
          <p:cNvSpPr/>
          <p:nvPr/>
        </p:nvSpPr>
        <p:spPr>
          <a:xfrm>
            <a:off x="174660" y="3730146"/>
            <a:ext cx="2860158" cy="2139442"/>
          </a:xfrm>
          <a:prstGeom prst="rect">
            <a:avLst/>
          </a:prstGeom>
          <a:solidFill>
            <a:srgbClr val="699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A4B6F07-46A7-42CC-822B-22BE948DBA53}"/>
              </a:ext>
            </a:extLst>
          </p:cNvPr>
          <p:cNvSpPr/>
          <p:nvPr/>
        </p:nvSpPr>
        <p:spPr>
          <a:xfrm>
            <a:off x="6179906" y="3727997"/>
            <a:ext cx="2820255" cy="2139442"/>
          </a:xfrm>
          <a:prstGeom prst="rect">
            <a:avLst/>
          </a:prstGeom>
          <a:solidFill>
            <a:srgbClr val="699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400" dirty="0">
              <a:latin typeface="HelveticaNeueLT Com 57 Cn" panose="020B0506030502030204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40252AE-6140-4204-9C46-D87DDBD19909}"/>
              </a:ext>
            </a:extLst>
          </p:cNvPr>
          <p:cNvSpPr/>
          <p:nvPr/>
        </p:nvSpPr>
        <p:spPr>
          <a:xfrm>
            <a:off x="3200389" y="3730147"/>
            <a:ext cx="2813945" cy="2139441"/>
          </a:xfrm>
          <a:prstGeom prst="rect">
            <a:avLst/>
          </a:prstGeom>
          <a:solidFill>
            <a:srgbClr val="699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>
              <a:latin typeface="Helvetica LT Std Compressed" panose="020B0806030702040204" pitchFamily="34" charset="0"/>
            </a:endParaRPr>
          </a:p>
          <a:p>
            <a:endParaRPr lang="pt-PT" sz="1400" dirty="0">
              <a:latin typeface="HelveticaNeueLT Com 57 Cn" panose="020B0506030502030204" pitchFamily="34" charset="0"/>
            </a:endParaRPr>
          </a:p>
          <a:p>
            <a:pPr marL="285750" indent="-285750">
              <a:buFontTx/>
              <a:buChar char="-"/>
            </a:pPr>
            <a:endParaRPr lang="pt-PT" sz="1400" dirty="0">
              <a:latin typeface="HelveticaNeueLT Com 57 Cn" panose="020B0506030502030204" pitchFamily="34" charset="0"/>
            </a:endParaRPr>
          </a:p>
          <a:p>
            <a:pPr marL="285750" indent="-285750">
              <a:buFontTx/>
              <a:buChar char="-"/>
            </a:pPr>
            <a:endParaRPr lang="pt-PT" sz="1400" dirty="0">
              <a:latin typeface="HelveticaNeueLT Com 57 Cn" panose="020B0506030502030204" pitchFamily="34" charset="0"/>
            </a:endParaRPr>
          </a:p>
          <a:p>
            <a:pPr marL="285750" indent="-285750">
              <a:buFontTx/>
              <a:buChar char="-"/>
            </a:pPr>
            <a:endParaRPr lang="pt-PT" sz="1400" dirty="0">
              <a:latin typeface="HelveticaNeueLT Com 57 Cn" panose="020B05060305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907F13-BBA9-493F-B1D1-7715ABC249F5}"/>
              </a:ext>
            </a:extLst>
          </p:cNvPr>
          <p:cNvGrpSpPr/>
          <p:nvPr/>
        </p:nvGrpSpPr>
        <p:grpSpPr>
          <a:xfrm>
            <a:off x="174660" y="1145131"/>
            <a:ext cx="5839675" cy="2045325"/>
            <a:chOff x="174660" y="3297414"/>
            <a:chExt cx="5839675" cy="2045325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9667A27-BA74-41F4-8FAB-1BE9505AB220}"/>
                </a:ext>
              </a:extLst>
            </p:cNvPr>
            <p:cNvSpPr/>
            <p:nvPr/>
          </p:nvSpPr>
          <p:spPr>
            <a:xfrm>
              <a:off x="174662" y="3297414"/>
              <a:ext cx="2860158" cy="571854"/>
            </a:xfrm>
            <a:prstGeom prst="rect">
              <a:avLst/>
            </a:prstGeom>
            <a:solidFill>
              <a:srgbClr val="22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200" dirty="0">
                  <a:latin typeface="Helvetica LT Std Compressed" panose="020B0806030702040204" pitchFamily="34" charset="0"/>
                </a:rPr>
                <a:t>REGISTAR UTILIZADOR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751DB1F-9280-4914-9A13-FE97CEF71A16}"/>
                </a:ext>
              </a:extLst>
            </p:cNvPr>
            <p:cNvSpPr/>
            <p:nvPr/>
          </p:nvSpPr>
          <p:spPr>
            <a:xfrm>
              <a:off x="174660" y="4048553"/>
              <a:ext cx="2860159" cy="580461"/>
            </a:xfrm>
            <a:prstGeom prst="rect">
              <a:avLst/>
            </a:prstGeom>
            <a:solidFill>
              <a:srgbClr val="447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latin typeface="HelveticaNeueLT Com 57 Cn" panose="020B0506030502030204" pitchFamily="34" charset="0"/>
                </a:rPr>
                <a:t>Criar Password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76096C7-531F-46C7-A4E3-704DC24AA426}"/>
                </a:ext>
              </a:extLst>
            </p:cNvPr>
            <p:cNvSpPr/>
            <p:nvPr/>
          </p:nvSpPr>
          <p:spPr>
            <a:xfrm>
              <a:off x="3200390" y="4048552"/>
              <a:ext cx="2813945" cy="1294187"/>
            </a:xfrm>
            <a:prstGeom prst="rect">
              <a:avLst/>
            </a:prstGeom>
            <a:solidFill>
              <a:srgbClr val="447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latin typeface="HelveticaNeueLT Com 57 Cn" panose="020B0506030502030204" pitchFamily="34" charset="0"/>
                </a:rPr>
                <a:t>Verificar Utilizador </a:t>
              </a:r>
            </a:p>
            <a:p>
              <a:pPr algn="ctr"/>
              <a:r>
                <a:rPr lang="pt-PT" dirty="0">
                  <a:latin typeface="HelveticaNeueLT Com 57 Cn" panose="020B0506030502030204" pitchFamily="34" charset="0"/>
                </a:rPr>
                <a:t>+ </a:t>
              </a:r>
            </a:p>
            <a:p>
              <a:pPr algn="ctr"/>
              <a:r>
                <a:rPr lang="pt-PT" dirty="0">
                  <a:latin typeface="HelveticaNeueLT Com 57 Cn" panose="020B0506030502030204" pitchFamily="34" charset="0"/>
                </a:rPr>
                <a:t>Password</a:t>
              </a: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B2268A-DD8B-49FE-BB5D-E543689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4350" y="6356351"/>
            <a:ext cx="2057400" cy="365125"/>
          </a:xfrm>
        </p:spPr>
        <p:txBody>
          <a:bodyPr/>
          <a:lstStyle/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A33F4E-5C8C-4C73-BD03-CAE76C2B08B7}"/>
              </a:ext>
            </a:extLst>
          </p:cNvPr>
          <p:cNvSpPr/>
          <p:nvPr/>
        </p:nvSpPr>
        <p:spPr>
          <a:xfrm>
            <a:off x="174661" y="2609996"/>
            <a:ext cx="2860158" cy="580461"/>
          </a:xfrm>
          <a:prstGeom prst="rect">
            <a:avLst/>
          </a:prstGeom>
          <a:solidFill>
            <a:srgbClr val="447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HelveticaNeueLT Com 57 Cn" panose="020B0506030502030204" pitchFamily="34" charset="0"/>
              </a:rPr>
              <a:t>Aceitar T&amp;C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FAD04E-5D5A-48B8-95F9-40177A8046A4}"/>
              </a:ext>
            </a:extLst>
          </p:cNvPr>
          <p:cNvSpPr/>
          <p:nvPr/>
        </p:nvSpPr>
        <p:spPr>
          <a:xfrm>
            <a:off x="3200390" y="1145131"/>
            <a:ext cx="2813944" cy="571854"/>
          </a:xfrm>
          <a:prstGeom prst="rect">
            <a:avLst/>
          </a:prstGeom>
          <a:solidFill>
            <a:srgbClr val="225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dirty="0">
                <a:latin typeface="Helvetica LT Std Compressed" panose="020B0806030702040204" pitchFamily="34" charset="0"/>
              </a:rPr>
              <a:t>EFETUAR LOGIN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5294BD-9523-4B74-B38D-9971D319FB3D}"/>
              </a:ext>
            </a:extLst>
          </p:cNvPr>
          <p:cNvSpPr/>
          <p:nvPr/>
        </p:nvSpPr>
        <p:spPr>
          <a:xfrm>
            <a:off x="6179906" y="1145131"/>
            <a:ext cx="2820255" cy="571854"/>
          </a:xfrm>
          <a:prstGeom prst="rect">
            <a:avLst/>
          </a:prstGeom>
          <a:solidFill>
            <a:srgbClr val="225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dirty="0">
                <a:latin typeface="Helvetica LT Std Compressed" panose="020B0806030702040204" pitchFamily="34" charset="0"/>
              </a:rPr>
              <a:t>RETIFICAR DADOS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581286E-2938-4F45-83E0-C51DB1339926}"/>
              </a:ext>
            </a:extLst>
          </p:cNvPr>
          <p:cNvSpPr/>
          <p:nvPr/>
        </p:nvSpPr>
        <p:spPr>
          <a:xfrm>
            <a:off x="6179906" y="1896270"/>
            <a:ext cx="2820255" cy="573520"/>
          </a:xfrm>
          <a:prstGeom prst="rect">
            <a:avLst/>
          </a:prstGeom>
          <a:solidFill>
            <a:srgbClr val="447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HelveticaNeueLT Com 57 Cn" panose="020B0506030502030204" pitchFamily="34" charset="0"/>
              </a:rPr>
              <a:t>Confirmar 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80447" y="3900607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US 102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88817" y="388310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US 180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28019" y="3878039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US 201 v2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0956" y="4345700"/>
            <a:ext cx="2368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Como Administrador, pretendo que, ao registar-se, o utilizador seja informado das condições de acesso à aplicação e dê o seu consentimento.</a:t>
            </a:r>
          </a:p>
          <a:p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23069" y="4350553"/>
            <a:ext cx="23685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Como Administrador, quero que todos os utilizadores, com a exceção dos visitantes, efetuem login para aceder ao sistema.</a:t>
            </a:r>
          </a:p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05740" y="4345700"/>
            <a:ext cx="23685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Como colaborador,  atualizar dados pessoais e que o sistema me apresente os dados atualizados e peça uma confirmação.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97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0CD7F6E4-4273-4404-A3E6-A709AFA40F0E}"/>
              </a:ext>
            </a:extLst>
          </p:cNvPr>
          <p:cNvSpPr/>
          <p:nvPr/>
        </p:nvSpPr>
        <p:spPr>
          <a:xfrm>
            <a:off x="0" y="1"/>
            <a:ext cx="9144000" cy="584200"/>
          </a:xfrm>
          <a:prstGeom prst="rect">
            <a:avLst/>
          </a:prstGeom>
          <a:solidFill>
            <a:schemeClr val="accent2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rgbClr val="304052"/>
              </a:solidFill>
            </a:endParaRP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C98B7621-F131-42BB-90AF-5EB6BDE1CEEB}"/>
              </a:ext>
            </a:extLst>
          </p:cNvPr>
          <p:cNvSpPr txBox="1">
            <a:spLocks/>
          </p:cNvSpPr>
          <p:nvPr/>
        </p:nvSpPr>
        <p:spPr>
          <a:xfrm>
            <a:off x="2622924" y="31474"/>
            <a:ext cx="4241426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FUNCIONALIDADES DA APLICAÇÃO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CEE92D-AA24-4862-9521-D8108ED095FB}"/>
              </a:ext>
            </a:extLst>
          </p:cNvPr>
          <p:cNvSpPr/>
          <p:nvPr/>
        </p:nvSpPr>
        <p:spPr>
          <a:xfrm>
            <a:off x="169588" y="3945018"/>
            <a:ext cx="2073106" cy="2286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B194BB1-6A85-4045-B4CE-6D56916100CC}"/>
              </a:ext>
            </a:extLst>
          </p:cNvPr>
          <p:cNvSpPr/>
          <p:nvPr/>
        </p:nvSpPr>
        <p:spPr>
          <a:xfrm>
            <a:off x="2445772" y="3945019"/>
            <a:ext cx="2062452" cy="2286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2400"/>
              </a:spcAft>
            </a:pPr>
            <a:endParaRPr lang="pt-PT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686720-403E-4775-A4EE-7B023E49070D}"/>
              </a:ext>
            </a:extLst>
          </p:cNvPr>
          <p:cNvSpPr/>
          <p:nvPr/>
        </p:nvSpPr>
        <p:spPr>
          <a:xfrm>
            <a:off x="4655061" y="3945020"/>
            <a:ext cx="2062452" cy="2286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B690BB3-5586-4385-8103-754F0FDFE726}"/>
              </a:ext>
            </a:extLst>
          </p:cNvPr>
          <p:cNvSpPr/>
          <p:nvPr/>
        </p:nvSpPr>
        <p:spPr>
          <a:xfrm>
            <a:off x="6864350" y="3945021"/>
            <a:ext cx="2062452" cy="2286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6881CFD-E2F4-469A-9C79-404D036F26B3}"/>
              </a:ext>
            </a:extLst>
          </p:cNvPr>
          <p:cNvSpPr/>
          <p:nvPr/>
        </p:nvSpPr>
        <p:spPr>
          <a:xfrm>
            <a:off x="169588" y="1045226"/>
            <a:ext cx="4349290" cy="6602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dirty="0">
                <a:latin typeface="Helvetica LT Std Compressed" panose="020B0806030702040204" pitchFamily="34" charset="0"/>
              </a:rPr>
              <a:t>CRIAR TAREFA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C1EEA6EE-4D0B-4A6E-9F9C-55525C1D4A2E}"/>
              </a:ext>
            </a:extLst>
          </p:cNvPr>
          <p:cNvSpPr/>
          <p:nvPr/>
        </p:nvSpPr>
        <p:spPr>
          <a:xfrm>
            <a:off x="4649734" y="1043024"/>
            <a:ext cx="4277068" cy="660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dirty="0">
                <a:latin typeface="Helvetica LT Std Compressed" panose="020B0806030702040204" pitchFamily="34" charset="0"/>
              </a:rPr>
              <a:t>LISTAR  TAREFA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8E41309-6E6F-444D-817E-3FB7690E4333}"/>
              </a:ext>
            </a:extLst>
          </p:cNvPr>
          <p:cNvSpPr/>
          <p:nvPr/>
        </p:nvSpPr>
        <p:spPr>
          <a:xfrm>
            <a:off x="169588" y="1827766"/>
            <a:ext cx="2073106" cy="1721086"/>
          </a:xfrm>
          <a:prstGeom prst="rect">
            <a:avLst/>
          </a:prstGeom>
          <a:solidFill>
            <a:srgbClr val="A05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HelveticaNeueLT Com 57 Cn" panose="020B0506030502030204" pitchFamily="34" charset="0"/>
              </a:rPr>
              <a:t>Data início e fim de tarefa relativa a data de projeto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E709968-E90D-4DE5-9BF0-FC710FEABA76}"/>
              </a:ext>
            </a:extLst>
          </p:cNvPr>
          <p:cNvSpPr/>
          <p:nvPr/>
        </p:nvSpPr>
        <p:spPr>
          <a:xfrm>
            <a:off x="2412666" y="1827766"/>
            <a:ext cx="2106212" cy="1721086"/>
          </a:xfrm>
          <a:prstGeom prst="rect">
            <a:avLst/>
          </a:prstGeom>
          <a:solidFill>
            <a:srgbClr val="A05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HelveticaNeueLT Com 57 Cn" panose="020B0506030502030204" pitchFamily="34" charset="0"/>
              </a:rPr>
              <a:t>Criar dependências entre tarefas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E8BEC85-07E8-4A15-99B6-7F5D3FFDA792}"/>
              </a:ext>
            </a:extLst>
          </p:cNvPr>
          <p:cNvSpPr/>
          <p:nvPr/>
        </p:nvSpPr>
        <p:spPr>
          <a:xfrm>
            <a:off x="4644406" y="1827767"/>
            <a:ext cx="2073106" cy="813834"/>
          </a:xfrm>
          <a:prstGeom prst="rect">
            <a:avLst/>
          </a:prstGeom>
          <a:solidFill>
            <a:srgbClr val="A05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HelveticaNeueLT Com 57 Cn" panose="020B0506030502030204" pitchFamily="34" charset="0"/>
              </a:rPr>
              <a:t>Pendentes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81918B8D-E5B2-40CA-A5E9-DB5EC2F80354}"/>
              </a:ext>
            </a:extLst>
          </p:cNvPr>
          <p:cNvSpPr/>
          <p:nvPr/>
        </p:nvSpPr>
        <p:spPr>
          <a:xfrm>
            <a:off x="6853696" y="1827766"/>
            <a:ext cx="2073106" cy="813834"/>
          </a:xfrm>
          <a:prstGeom prst="rect">
            <a:avLst/>
          </a:prstGeom>
          <a:solidFill>
            <a:srgbClr val="A05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PT" dirty="0">
              <a:latin typeface="HelveticaNeueLT Com 57 Cn" panose="020B0506030502030204" pitchFamily="34" charset="0"/>
            </a:endParaRPr>
          </a:p>
          <a:p>
            <a:pPr algn="ctr"/>
            <a:r>
              <a:rPr lang="pt-PT" dirty="0">
                <a:latin typeface="HelveticaNeueLT Com 57 Cn" panose="020B0506030502030204" pitchFamily="34" charset="0"/>
              </a:rPr>
              <a:t>Concluídas</a:t>
            </a:r>
          </a:p>
          <a:p>
            <a:pPr algn="ctr"/>
            <a:endParaRPr lang="pt-PT" dirty="0">
              <a:latin typeface="HelveticaNeueLT Com 57 Cn" panose="020B0506030502030204" pitchFamily="34" charset="0"/>
            </a:endParaRPr>
          </a:p>
        </p:txBody>
      </p:sp>
      <p:sp>
        <p:nvSpPr>
          <p:cNvPr id="68" name="Marcador de Posição do Número do Diapositivo 4">
            <a:extLst>
              <a:ext uri="{FF2B5EF4-FFF2-40B4-BE49-F238E27FC236}">
                <a16:creationId xmlns:a16="http://schemas.microsoft.com/office/drawing/2014/main" id="{48212783-03AD-4EAD-933C-774C5DC040F4}"/>
              </a:ext>
            </a:extLst>
          </p:cNvPr>
          <p:cNvSpPr txBox="1">
            <a:spLocks/>
          </p:cNvSpPr>
          <p:nvPr/>
        </p:nvSpPr>
        <p:spPr>
          <a:xfrm>
            <a:off x="68262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D46BAB-64E1-4EAD-985B-8C1EB40E5712}"/>
              </a:ext>
            </a:extLst>
          </p:cNvPr>
          <p:cNvSpPr/>
          <p:nvPr/>
        </p:nvSpPr>
        <p:spPr>
          <a:xfrm>
            <a:off x="4644407" y="2738252"/>
            <a:ext cx="2073106" cy="810600"/>
          </a:xfrm>
          <a:prstGeom prst="rect">
            <a:avLst/>
          </a:prstGeom>
          <a:solidFill>
            <a:srgbClr val="A15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latin typeface="HelveticaNeueLT Com 57 Cn" panose="020B0506030502030204" pitchFamily="34" charset="0"/>
              </a:rPr>
              <a:t>Ordenar ordem crescente data limite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0D2870A-79C8-46F4-A84F-DD51AB9EAA1F}"/>
              </a:ext>
            </a:extLst>
          </p:cNvPr>
          <p:cNvSpPr/>
          <p:nvPr/>
        </p:nvSpPr>
        <p:spPr>
          <a:xfrm>
            <a:off x="6853696" y="2738252"/>
            <a:ext cx="2073106" cy="810599"/>
          </a:xfrm>
          <a:prstGeom prst="rect">
            <a:avLst/>
          </a:prstGeom>
          <a:solidFill>
            <a:srgbClr val="A15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latin typeface="HelveticaNeueLT Com 57 Cn" panose="020B0506030502030204" pitchFamily="34" charset="0"/>
              </a:rPr>
              <a:t>Ordenar ordem decrescente data conclusão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59635" y="4114297"/>
            <a:ext cx="1242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US 203 v02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268925" y="4114297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US 270 v02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091034" y="4114297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US 342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4817" y="4114297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US 340 v02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9723" y="4587235"/>
            <a:ext cx="1832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Como Gestor de projeto quero </a:t>
            </a:r>
            <a:r>
              <a:rPr lang="pt-PT" sz="1400" b="1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criar uma tarefa</a:t>
            </a:r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, podendo incluir datas previstas de início e fim relativas à data de início do projeto.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549354" y="4587235"/>
            <a:ext cx="183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Como Gestor de projeto, quero poder </a:t>
            </a:r>
            <a:r>
              <a:rPr lang="pt-PT" sz="1400" b="1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definir dependências</a:t>
            </a:r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 [entre tarefas] de uma tarefa não iniciada.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769869" y="4587235"/>
            <a:ext cx="183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Como colaborador, quero </a:t>
            </a:r>
            <a:r>
              <a:rPr lang="pt-PT" sz="1400" b="1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consultar</a:t>
            </a:r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 a minha lista de tarefas pendentes, ordenadas por ordem crescente de data limite.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973831" y="4587235"/>
            <a:ext cx="183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Como Gestor de projeto, quero </a:t>
            </a:r>
            <a:r>
              <a:rPr lang="pt-PT" sz="1400" b="1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obter uma lista de tarefas</a:t>
            </a:r>
            <a:r>
              <a:rPr lang="pt-PT" sz="1400" dirty="0">
                <a:solidFill>
                  <a:schemeClr val="bg1"/>
                </a:solidFill>
                <a:latin typeface="HelveticaNeueLT Com 57 Cn" panose="020B0506030502030204" pitchFamily="34" charset="0"/>
              </a:rPr>
              <a:t> concluídas por ordem decrescente de data de conclusão.</a:t>
            </a:r>
          </a:p>
        </p:txBody>
      </p:sp>
    </p:spTree>
    <p:extLst>
      <p:ext uri="{BB962C8B-B14F-4D97-AF65-F5344CB8AC3E}">
        <p14:creationId xmlns:p14="http://schemas.microsoft.com/office/powerpoint/2010/main" val="3343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0CD7F6E4-4273-4404-A3E6-A709AFA40F0E}"/>
              </a:ext>
            </a:extLst>
          </p:cNvPr>
          <p:cNvSpPr/>
          <p:nvPr/>
        </p:nvSpPr>
        <p:spPr>
          <a:xfrm>
            <a:off x="0" y="1"/>
            <a:ext cx="9144000" cy="584200"/>
          </a:xfrm>
          <a:prstGeom prst="rect">
            <a:avLst/>
          </a:prstGeom>
          <a:solidFill>
            <a:schemeClr val="accent2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rgbClr val="304052"/>
              </a:solidFill>
            </a:endParaRP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C98B7621-F131-42BB-90AF-5EB6BDE1CEEB}"/>
              </a:ext>
            </a:extLst>
          </p:cNvPr>
          <p:cNvSpPr txBox="1">
            <a:spLocks/>
          </p:cNvSpPr>
          <p:nvPr/>
        </p:nvSpPr>
        <p:spPr>
          <a:xfrm>
            <a:off x="2622924" y="31474"/>
            <a:ext cx="4241426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TESTES UNITÁRIOS</a:t>
            </a:r>
          </a:p>
        </p:txBody>
      </p:sp>
      <p:sp>
        <p:nvSpPr>
          <p:cNvPr id="68" name="Marcador de Posição do Número do Diapositivo 4">
            <a:extLst>
              <a:ext uri="{FF2B5EF4-FFF2-40B4-BE49-F238E27FC236}">
                <a16:creationId xmlns:a16="http://schemas.microsoft.com/office/drawing/2014/main" id="{48212783-03AD-4EAD-933C-774C5DC040F4}"/>
              </a:ext>
            </a:extLst>
          </p:cNvPr>
          <p:cNvSpPr txBox="1">
            <a:spLocks/>
          </p:cNvSpPr>
          <p:nvPr/>
        </p:nvSpPr>
        <p:spPr>
          <a:xfrm>
            <a:off x="68262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FFEEF82F-F264-4937-8DC4-08F4619A3269}"/>
              </a:ext>
            </a:extLst>
          </p:cNvPr>
          <p:cNvSpPr/>
          <p:nvPr/>
        </p:nvSpPr>
        <p:spPr>
          <a:xfrm>
            <a:off x="0" y="1"/>
            <a:ext cx="9144000" cy="584200"/>
          </a:xfrm>
          <a:prstGeom prst="rect">
            <a:avLst/>
          </a:prstGeom>
          <a:solidFill>
            <a:srgbClr val="D19665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4ADCA2-2942-4535-A674-618FB86F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830"/>
            <a:ext cx="9144000" cy="5464339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BE3F75C1-2E35-44AE-BBC3-5CB6ABAB189F}"/>
              </a:ext>
            </a:extLst>
          </p:cNvPr>
          <p:cNvSpPr txBox="1">
            <a:spLocks/>
          </p:cNvSpPr>
          <p:nvPr/>
        </p:nvSpPr>
        <p:spPr>
          <a:xfrm>
            <a:off x="3007237" y="31474"/>
            <a:ext cx="4241426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TABELA DE USER STORIES</a:t>
            </a:r>
          </a:p>
        </p:txBody>
      </p:sp>
      <p:sp>
        <p:nvSpPr>
          <p:cNvPr id="104" name="Marcador de Posição do Número do Diapositivo 4">
            <a:extLst>
              <a:ext uri="{FF2B5EF4-FFF2-40B4-BE49-F238E27FC236}">
                <a16:creationId xmlns:a16="http://schemas.microsoft.com/office/drawing/2014/main" id="{D4C80F1B-2D07-41B6-8B71-7B21E6F3D2D2}"/>
              </a:ext>
            </a:extLst>
          </p:cNvPr>
          <p:cNvSpPr txBox="1">
            <a:spLocks/>
          </p:cNvSpPr>
          <p:nvPr/>
        </p:nvSpPr>
        <p:spPr>
          <a:xfrm>
            <a:off x="68262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72DD5D9-309F-4E91-B193-798D44CAE773}"/>
              </a:ext>
            </a:extLst>
          </p:cNvPr>
          <p:cNvSpPr/>
          <p:nvPr/>
        </p:nvSpPr>
        <p:spPr>
          <a:xfrm>
            <a:off x="182880" y="4910401"/>
            <a:ext cx="1564640" cy="670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E7B42A-551C-4B96-A531-78D5140BD861}"/>
              </a:ext>
            </a:extLst>
          </p:cNvPr>
          <p:cNvSpPr/>
          <p:nvPr/>
        </p:nvSpPr>
        <p:spPr>
          <a:xfrm>
            <a:off x="6675120" y="5380882"/>
            <a:ext cx="883920" cy="298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2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FFEEF82F-F264-4937-8DC4-08F4619A3269}"/>
              </a:ext>
            </a:extLst>
          </p:cNvPr>
          <p:cNvSpPr/>
          <p:nvPr/>
        </p:nvSpPr>
        <p:spPr>
          <a:xfrm>
            <a:off x="0" y="2492830"/>
            <a:ext cx="9144000" cy="584200"/>
          </a:xfrm>
          <a:prstGeom prst="rect">
            <a:avLst/>
          </a:prstGeom>
          <a:solidFill>
            <a:srgbClr val="D19665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E3F75C1-2E35-44AE-BBC3-5CB6ABAB189F}"/>
              </a:ext>
            </a:extLst>
          </p:cNvPr>
          <p:cNvSpPr txBox="1">
            <a:spLocks/>
          </p:cNvSpPr>
          <p:nvPr/>
        </p:nvSpPr>
        <p:spPr>
          <a:xfrm>
            <a:off x="0" y="2404298"/>
            <a:ext cx="9144000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PERGUNTAS</a:t>
            </a:r>
          </a:p>
        </p:txBody>
      </p:sp>
      <p:sp>
        <p:nvSpPr>
          <p:cNvPr id="104" name="Marcador de Posição do Número do Diapositivo 4">
            <a:extLst>
              <a:ext uri="{FF2B5EF4-FFF2-40B4-BE49-F238E27FC236}">
                <a16:creationId xmlns:a16="http://schemas.microsoft.com/office/drawing/2014/main" id="{D4C80F1B-2D07-41B6-8B71-7B21E6F3D2D2}"/>
              </a:ext>
            </a:extLst>
          </p:cNvPr>
          <p:cNvSpPr txBox="1">
            <a:spLocks/>
          </p:cNvSpPr>
          <p:nvPr/>
        </p:nvSpPr>
        <p:spPr>
          <a:xfrm>
            <a:off x="68262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1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0CD7F6E4-4273-4404-A3E6-A709AFA40F0E}"/>
              </a:ext>
            </a:extLst>
          </p:cNvPr>
          <p:cNvSpPr/>
          <p:nvPr/>
        </p:nvSpPr>
        <p:spPr>
          <a:xfrm>
            <a:off x="0" y="1"/>
            <a:ext cx="9144000" cy="584200"/>
          </a:xfrm>
          <a:prstGeom prst="rect">
            <a:avLst/>
          </a:prstGeom>
          <a:solidFill>
            <a:schemeClr val="accent2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rgbClr val="313645"/>
                </a:solidFill>
              </a:ln>
              <a:solidFill>
                <a:srgbClr val="304052"/>
              </a:solidFill>
            </a:endParaRP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C98B7621-F131-42BB-90AF-5EB6BDE1CEEB}"/>
              </a:ext>
            </a:extLst>
          </p:cNvPr>
          <p:cNvSpPr txBox="1">
            <a:spLocks/>
          </p:cNvSpPr>
          <p:nvPr/>
        </p:nvSpPr>
        <p:spPr>
          <a:xfrm>
            <a:off x="2622924" y="31474"/>
            <a:ext cx="4241426" cy="761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>
                <a:solidFill>
                  <a:schemeClr val="bg1"/>
                </a:solidFill>
                <a:latin typeface="Helvetica LT Std Compressed" panose="020B0806030702040204" pitchFamily="34" charset="0"/>
              </a:rPr>
              <a:t>DIAGRAMA DE SEQUÊNCIA: US101 </a:t>
            </a:r>
          </a:p>
        </p:txBody>
      </p:sp>
      <p:sp>
        <p:nvSpPr>
          <p:cNvPr id="68" name="Marcador de Posição do Número do Diapositivo 4">
            <a:extLst>
              <a:ext uri="{FF2B5EF4-FFF2-40B4-BE49-F238E27FC236}">
                <a16:creationId xmlns:a16="http://schemas.microsoft.com/office/drawing/2014/main" id="{48212783-03AD-4EAD-933C-774C5DC040F4}"/>
              </a:ext>
            </a:extLst>
          </p:cNvPr>
          <p:cNvSpPr txBox="1">
            <a:spLocks/>
          </p:cNvSpPr>
          <p:nvPr/>
        </p:nvSpPr>
        <p:spPr>
          <a:xfrm>
            <a:off x="68262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B1FA7-7D1F-4AE8-B03C-8D6913F8B244}" type="slidenum">
              <a:rPr lang="pt-P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EEE767-337D-4204-A514-4E315F6F5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5"/>
          <a:stretch/>
        </p:blipFill>
        <p:spPr>
          <a:xfrm>
            <a:off x="476888" y="1055008"/>
            <a:ext cx="8190223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309</Words>
  <Application>Microsoft Office PowerPoint</Application>
  <PresentationFormat>Apresentação no Ecrã (4:3)</PresentationFormat>
  <Paragraphs>60</Paragraphs>
  <Slides>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Dense</vt:lpstr>
      <vt:lpstr>Helvetica LT Std Compressed</vt:lpstr>
      <vt:lpstr>HelveticaNeueLT Com 57 Cn</vt:lpstr>
      <vt:lpstr>Tema do Office</vt:lpstr>
      <vt:lpstr>GESTÃO DE PROJECTOS aplicação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application</dc:title>
  <dc:creator>Daniel Almeida</dc:creator>
  <cp:lastModifiedBy>Ana Rosa</cp:lastModifiedBy>
  <cp:revision>121</cp:revision>
  <dcterms:created xsi:type="dcterms:W3CDTF">2017-11-30T11:38:32Z</dcterms:created>
  <dcterms:modified xsi:type="dcterms:W3CDTF">2018-01-05T13:42:10Z</dcterms:modified>
</cp:coreProperties>
</file>