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Nirav Doshi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2E8915E-FCBC-488F-8078-34A1E5BF2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00560"/>
              </p:ext>
            </p:extLst>
          </p:nvPr>
        </p:nvGraphicFramePr>
        <p:xfrm>
          <a:off x="404813" y="1998038"/>
          <a:ext cx="4516508" cy="157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16508">
                  <a:extLst>
                    <a:ext uri="{9D8B030D-6E8A-4147-A177-3AD203B41FA5}">
                      <a16:colId xmlns:a16="http://schemas.microsoft.com/office/drawing/2014/main" val="1676727159"/>
                    </a:ext>
                  </a:extLst>
                </a:gridCol>
              </a:tblGrid>
              <a:tr h="15748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Problem Statement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Identify the most suitable investment type, countries and sectors for investment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Above parameter depends on the number of investments made over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58405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Problem Statement and Background</a:t>
            </a:r>
            <a:endParaRPr lang="en-IN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6188C1-42A6-434B-A90D-03C0D32C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64110"/>
              </p:ext>
            </p:extLst>
          </p:nvPr>
        </p:nvGraphicFramePr>
        <p:xfrm>
          <a:off x="404813" y="4643120"/>
          <a:ext cx="4516508" cy="157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16508">
                  <a:extLst>
                    <a:ext uri="{9D8B030D-6E8A-4147-A177-3AD203B41FA5}">
                      <a16:colId xmlns:a16="http://schemas.microsoft.com/office/drawing/2014/main" val="3042295603"/>
                    </a:ext>
                  </a:extLst>
                </a:gridCol>
              </a:tblGrid>
              <a:tr h="15748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Business Constrains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Invest between 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to 15 million USD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per round of investment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 only in English speaking countries</a:t>
                      </a:r>
                      <a:endParaRPr lang="en-IN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05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FBE13E-1596-4E35-BD56-C6948CE4F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75555"/>
              </p:ext>
            </p:extLst>
          </p:nvPr>
        </p:nvGraphicFramePr>
        <p:xfrm>
          <a:off x="6421348" y="1992615"/>
          <a:ext cx="5365840" cy="42253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840">
                  <a:extLst>
                    <a:ext uri="{9D8B030D-6E8A-4147-A177-3AD203B41FA5}">
                      <a16:colId xmlns:a16="http://schemas.microsoft.com/office/drawing/2014/main" val="462959037"/>
                    </a:ext>
                  </a:extLst>
                </a:gridCol>
              </a:tblGrid>
              <a:tr h="422530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Goals</a:t>
                      </a:r>
                    </a:p>
                    <a:p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 type analysis : 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Analysing and choosing best investment type for Spark Funds among venture, seed, angel and private equity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 Analysis : 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the most suitable country to invest as per the constrains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Sector Analysis : 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the investment performed on 8 main sectors and propose the most suited sector to invest.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9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EFD4C3-2A2F-4D53-91DC-8BA974A3B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409415"/>
              </p:ext>
            </p:extLst>
          </p:nvPr>
        </p:nvGraphicFramePr>
        <p:xfrm>
          <a:off x="404813" y="1854198"/>
          <a:ext cx="253359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596">
                  <a:extLst>
                    <a:ext uri="{9D8B030D-6E8A-4147-A177-3AD203B41FA5}">
                      <a16:colId xmlns:a16="http://schemas.microsoft.com/office/drawing/2014/main" val="2762765601"/>
                    </a:ext>
                  </a:extLst>
                </a:gridCol>
              </a:tblGrid>
              <a:tr h="1957513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Importing Files: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Import the below datafiles from various format using pandas: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Company.txt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Rounds2.csv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Mapping.csv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1212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9759" y="835289"/>
            <a:ext cx="9313817" cy="856138"/>
          </a:xfrm>
        </p:spPr>
        <p:txBody>
          <a:bodyPr/>
          <a:lstStyle/>
          <a:p>
            <a:r>
              <a:rPr lang="en-IN" b="1" dirty="0"/>
              <a:t>Problem</a:t>
            </a:r>
            <a:r>
              <a:rPr lang="en-IN" sz="2800" b="1" dirty="0"/>
              <a:t> </a:t>
            </a:r>
            <a:r>
              <a:rPr lang="en-IN" b="1" dirty="0"/>
              <a:t>Solving Methodology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599373-7043-4B2D-8269-6C11BA065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47084"/>
              </p:ext>
            </p:extLst>
          </p:nvPr>
        </p:nvGraphicFramePr>
        <p:xfrm>
          <a:off x="4138863" y="1854197"/>
          <a:ext cx="277207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75">
                  <a:extLst>
                    <a:ext uri="{9D8B030D-6E8A-4147-A177-3AD203B41FA5}">
                      <a16:colId xmlns:a16="http://schemas.microsoft.com/office/drawing/2014/main" val="585554986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Exploration: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Knowing the dataset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Check the data type of all the fields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Check for unique values and identify primary column/(s)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4588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F9F90-923F-4394-AB9D-2FEFFDBA6B2A}"/>
              </a:ext>
            </a:extLst>
          </p:cNvPr>
          <p:cNvCxnSpPr>
            <a:cxnSpLocks/>
          </p:cNvCxnSpPr>
          <p:nvPr/>
        </p:nvCxnSpPr>
        <p:spPr>
          <a:xfrm>
            <a:off x="2938409" y="2932265"/>
            <a:ext cx="1200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42612D1-8469-46D6-B0A3-918F3142D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83891"/>
              </p:ext>
            </p:extLst>
          </p:nvPr>
        </p:nvGraphicFramePr>
        <p:xfrm>
          <a:off x="7940841" y="1854197"/>
          <a:ext cx="2982089" cy="456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089">
                  <a:extLst>
                    <a:ext uri="{9D8B030D-6E8A-4147-A177-3AD203B41FA5}">
                      <a16:colId xmlns:a16="http://schemas.microsoft.com/office/drawing/2014/main" val="2477005987"/>
                    </a:ext>
                  </a:extLst>
                </a:gridCol>
              </a:tblGrid>
              <a:tr h="456585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 Cleaning &amp; </a:t>
                      </a:r>
                      <a:r>
                        <a:rPr lang="en-IN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Identify redundant column and remove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Convert all the data to required data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Check for null/NAN values and either impute or remove observations as necessary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Merge the data frames using proper join techniques viz – inner, left, right and outer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28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ABBFF7-F9C4-4090-8670-6D5D8B05BD60}"/>
              </a:ext>
            </a:extLst>
          </p:cNvPr>
          <p:cNvCxnSpPr>
            <a:cxnSpLocks/>
          </p:cNvCxnSpPr>
          <p:nvPr/>
        </p:nvCxnSpPr>
        <p:spPr>
          <a:xfrm>
            <a:off x="6910938" y="2860038"/>
            <a:ext cx="1029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0C337-DA56-4F3F-95F6-14BC88218CCA}"/>
              </a:ext>
            </a:extLst>
          </p:cNvPr>
          <p:cNvCxnSpPr>
            <a:cxnSpLocks/>
          </p:cNvCxnSpPr>
          <p:nvPr/>
        </p:nvCxnSpPr>
        <p:spPr>
          <a:xfrm flipH="1">
            <a:off x="6910938" y="5351646"/>
            <a:ext cx="102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5FF2FBE6-4785-405E-870C-25D6B99E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61574"/>
              </p:ext>
            </p:extLst>
          </p:nvPr>
        </p:nvGraphicFramePr>
        <p:xfrm>
          <a:off x="4111729" y="4408361"/>
          <a:ext cx="277207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75">
                  <a:extLst>
                    <a:ext uri="{9D8B030D-6E8A-4147-A177-3AD203B41FA5}">
                      <a16:colId xmlns:a16="http://schemas.microsoft.com/office/drawing/2014/main" val="3217575345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Analysis: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 per business requirement perform below analysis: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Best Investment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Best Countries to Invest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Best Sector to Invest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2918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900F70-EC28-4286-84DB-882A2DF76955}"/>
              </a:ext>
            </a:extLst>
          </p:cNvPr>
          <p:cNvCxnSpPr/>
          <p:nvPr/>
        </p:nvCxnSpPr>
        <p:spPr>
          <a:xfrm flipH="1">
            <a:off x="2938409" y="5351646"/>
            <a:ext cx="117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6363256D-4895-4F0A-B734-809F60F94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65077"/>
              </p:ext>
            </p:extLst>
          </p:nvPr>
        </p:nvGraphicFramePr>
        <p:xfrm>
          <a:off x="404813" y="4428179"/>
          <a:ext cx="2533596" cy="199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596">
                  <a:extLst>
                    <a:ext uri="{9D8B030D-6E8A-4147-A177-3AD203B41FA5}">
                      <a16:colId xmlns:a16="http://schemas.microsoft.com/office/drawing/2014/main" val="3876010515"/>
                    </a:ext>
                  </a:extLst>
                </a:gridCol>
              </a:tblGrid>
              <a:tr h="1991862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Plotting Graph: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Using matplotlib and seaborn library plot the results of analysis carried earlier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0B5D-53B5-4489-8F2A-B68D10F2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BF87-F794-4601-B6BA-F1BD87BD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854926"/>
            <a:ext cx="9740078" cy="43442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Below are the certain Assumptions made during the process of Data Cleaning and Data Analysis :</a:t>
            </a:r>
          </a:p>
          <a:p>
            <a:r>
              <a:rPr lang="en-IN" sz="2000" dirty="0"/>
              <a:t>Removed all the companies from companies.txt file whose status is “closed” as it is not possible to invest in a company which no longer exists</a:t>
            </a:r>
          </a:p>
          <a:p>
            <a:r>
              <a:rPr lang="en-IN" sz="2000" dirty="0"/>
              <a:t>Removed unwanted columns like </a:t>
            </a:r>
            <a:r>
              <a:rPr lang="en-IN" sz="2000" dirty="0" err="1"/>
              <a:t>founded_at</a:t>
            </a:r>
            <a:r>
              <a:rPr lang="en-IN" sz="2000" dirty="0"/>
              <a:t>, state, region, etc as these columns were of no use as far as data analyses is concerned.</a:t>
            </a:r>
          </a:p>
          <a:p>
            <a:r>
              <a:rPr lang="en-IN" sz="2000" dirty="0"/>
              <a:t>Imputing the NAN values of investment made by the company with median value of </a:t>
            </a:r>
            <a:r>
              <a:rPr lang="en-IN" sz="2000" dirty="0" err="1"/>
              <a:t>raised</a:t>
            </a:r>
            <a:r>
              <a:rPr lang="en-IN" b="1" dirty="0" err="1"/>
              <a:t>_</a:t>
            </a:r>
            <a:r>
              <a:rPr lang="en-IN" sz="2000" dirty="0" err="1"/>
              <a:t>amount_usd</a:t>
            </a:r>
            <a:endParaRPr lang="en-IN" sz="2000" dirty="0"/>
          </a:p>
          <a:p>
            <a:r>
              <a:rPr lang="en-IN" sz="2000" dirty="0"/>
              <a:t>While mapping the primary sector to mapping sector, in case of primary sector not present in mapping.csv file, we are assuming the value of Main sector as BLANKS</a:t>
            </a:r>
          </a:p>
        </p:txBody>
      </p:sp>
    </p:spTree>
    <p:extLst>
      <p:ext uri="{BB962C8B-B14F-4D97-AF65-F5344CB8AC3E}">
        <p14:creationId xmlns:p14="http://schemas.microsoft.com/office/powerpoint/2010/main" val="40625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Funding Type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D42F7-88DC-4D3E-A886-1B75C3737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74" y="766027"/>
            <a:ext cx="3749957" cy="3132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24C98-5472-4735-9480-6EFC00535FE9}"/>
              </a:ext>
            </a:extLst>
          </p:cNvPr>
          <p:cNvSpPr txBox="1"/>
          <p:nvPr/>
        </p:nvSpPr>
        <p:spPr>
          <a:xfrm>
            <a:off x="500514" y="2002055"/>
            <a:ext cx="58136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carrying out the data analysis to find the most suitable funding type for investment by calculating the mean/average of amount of investment for each type , below were the observations:</a:t>
            </a:r>
          </a:p>
          <a:p>
            <a:endParaRPr lang="en-IN" dirty="0"/>
          </a:p>
          <a:p>
            <a:r>
              <a:rPr lang="en-IN" dirty="0"/>
              <a:t>Venture - $11054170</a:t>
            </a:r>
          </a:p>
          <a:p>
            <a:r>
              <a:rPr lang="en-IN" dirty="0"/>
              <a:t>Seed - $946911.9</a:t>
            </a:r>
          </a:p>
          <a:p>
            <a:r>
              <a:rPr lang="en-IN" dirty="0"/>
              <a:t>Angel – 1124873</a:t>
            </a:r>
          </a:p>
          <a:p>
            <a:r>
              <a:rPr lang="en-IN" dirty="0"/>
              <a:t>Private Equity – 67226420</a:t>
            </a:r>
          </a:p>
          <a:p>
            <a:endParaRPr lang="en-IN" dirty="0"/>
          </a:p>
          <a:p>
            <a:r>
              <a:rPr lang="en-IN" dirty="0"/>
              <a:t>Considering the Spark Funds constrain of making investment between $5 millions to $15 millions -  </a:t>
            </a:r>
            <a:r>
              <a:rPr lang="en-IN" b="1" dirty="0"/>
              <a:t>VENTURE </a:t>
            </a:r>
            <a:r>
              <a:rPr lang="en-IN" dirty="0"/>
              <a:t>is the most suited funding type.</a:t>
            </a:r>
            <a:endParaRPr lang="en-IN" b="1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D46A79-9810-4854-84D8-8EC2E8CF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0" y="3898232"/>
            <a:ext cx="3595952" cy="28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Country Analysis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4D042F4-83C4-45F4-8B5B-91157FB9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321" y="1868579"/>
            <a:ext cx="4767431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DF8BC-BFC3-48FA-A9E1-56DD15DDF5DE}"/>
              </a:ext>
            </a:extLst>
          </p:cNvPr>
          <p:cNvSpPr txBox="1"/>
          <p:nvPr/>
        </p:nvSpPr>
        <p:spPr>
          <a:xfrm>
            <a:off x="500514" y="1868579"/>
            <a:ext cx="6198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9 countries with highest investment made for funding type as venture –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D9404-B46D-401F-AD91-08FDEE64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2455636"/>
            <a:ext cx="3705225" cy="300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6555E-D4F4-4277-BD8F-F42CA69B37BE}"/>
              </a:ext>
            </a:extLst>
          </p:cNvPr>
          <p:cNvSpPr txBox="1"/>
          <p:nvPr/>
        </p:nvSpPr>
        <p:spPr>
          <a:xfrm>
            <a:off x="500514" y="5953760"/>
            <a:ext cx="550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Since, CHN is not the English speaking country, top 3 countries for investment in venture type are </a:t>
            </a:r>
            <a:r>
              <a:rPr lang="en-IN" b="1" dirty="0"/>
              <a:t>USA, GBR and IND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dirty="0"/>
              <a:t>Sector Analysis 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20C2BE-8877-4503-A2D5-2902DE91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Below table clearly shows the country-wise sector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03B3B7-04DE-49C7-A67C-5F5FBDA3F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78355"/>
              </p:ext>
            </p:extLst>
          </p:nvPr>
        </p:nvGraphicFramePr>
        <p:xfrm>
          <a:off x="618309" y="2473693"/>
          <a:ext cx="9642224" cy="335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56">
                  <a:extLst>
                    <a:ext uri="{9D8B030D-6E8A-4147-A177-3AD203B41FA5}">
                      <a16:colId xmlns:a16="http://schemas.microsoft.com/office/drawing/2014/main" val="1383400959"/>
                    </a:ext>
                  </a:extLst>
                </a:gridCol>
                <a:gridCol w="2410556">
                  <a:extLst>
                    <a:ext uri="{9D8B030D-6E8A-4147-A177-3AD203B41FA5}">
                      <a16:colId xmlns:a16="http://schemas.microsoft.com/office/drawing/2014/main" val="351194149"/>
                    </a:ext>
                  </a:extLst>
                </a:gridCol>
                <a:gridCol w="2410556">
                  <a:extLst>
                    <a:ext uri="{9D8B030D-6E8A-4147-A177-3AD203B41FA5}">
                      <a16:colId xmlns:a16="http://schemas.microsoft.com/office/drawing/2014/main" val="2264783710"/>
                    </a:ext>
                  </a:extLst>
                </a:gridCol>
                <a:gridCol w="2410556">
                  <a:extLst>
                    <a:ext uri="{9D8B030D-6E8A-4147-A177-3AD203B41FA5}">
                      <a16:colId xmlns:a16="http://schemas.microsoft.com/office/drawing/2014/main" val="1228632477"/>
                    </a:ext>
                  </a:extLst>
                </a:gridCol>
              </a:tblGrid>
              <a:tr h="517788">
                <a:tc>
                  <a:txBody>
                    <a:bodyPr/>
                    <a:lstStyle/>
                    <a:p>
                      <a:r>
                        <a:rPr lang="en-IN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48270"/>
                  </a:ext>
                </a:extLst>
              </a:tr>
              <a:tr h="517788">
                <a:tc>
                  <a:txBody>
                    <a:bodyPr/>
                    <a:lstStyle/>
                    <a:p>
                      <a:r>
                        <a:rPr lang="en-IN" dirty="0"/>
                        <a:t>Total no. of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15198"/>
                  </a:ext>
                </a:extLst>
              </a:tr>
              <a:tr h="517788">
                <a:tc>
                  <a:txBody>
                    <a:bodyPr/>
                    <a:lstStyle/>
                    <a:p>
                      <a:r>
                        <a:rPr lang="en-IN" dirty="0"/>
                        <a:t>Amount Invested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$101010153708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$5053293406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$2820673602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7284"/>
                  </a:ext>
                </a:extLst>
              </a:tr>
              <a:tr h="517788">
                <a:tc>
                  <a:txBody>
                    <a:bodyPr/>
                    <a:lstStyle/>
                    <a:p>
                      <a:r>
                        <a:rPr lang="en-IN" dirty="0"/>
                        <a:t>Top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27582"/>
                  </a:ext>
                </a:extLst>
              </a:tr>
              <a:tr h="517788">
                <a:tc>
                  <a:txBody>
                    <a:bodyPr/>
                    <a:lstStyle/>
                    <a:p>
                      <a:r>
                        <a:rPr lang="en-IN" dirty="0"/>
                        <a:t>Second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Cleantech / 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Cleantech / 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News, Search and Messaging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1685"/>
                  </a:ext>
                </a:extLst>
              </a:tr>
              <a:tr h="517788">
                <a:tc>
                  <a:txBody>
                    <a:bodyPr/>
                    <a:lstStyle/>
                    <a:p>
                      <a:r>
                        <a:rPr lang="en-IN" dirty="0"/>
                        <a:t>Third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Social, Finance, Analytics, Advertising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4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Sector Analysis 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A9D5B-5645-4A96-8381-DE011DC2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18" y="1948021"/>
            <a:ext cx="6172200" cy="3933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0E3F4-9285-40C5-BDC2-CE43595321D3}"/>
              </a:ext>
            </a:extLst>
          </p:cNvPr>
          <p:cNvSpPr txBox="1"/>
          <p:nvPr/>
        </p:nvSpPr>
        <p:spPr>
          <a:xfrm>
            <a:off x="462013" y="1838425"/>
            <a:ext cx="4918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graph shows the exact investment done in the top three sectors for top three countries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USA, maximum investment is done in Others sector followed by Cleantech/Semiconductors and Social, Finance, Analytics, Advertising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GBR, maximum investment is done in Others sector followed by Cleantech/Semiconductors and Social, Finance, Analytics, Advertising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IND, maximum investment is done in Others sector followed by News, Search, Messaging and Social, Finance, Analytics, Advertising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Preferred Funding Type – VENTURE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Top 3 countries to Invest in are</a:t>
            </a:r>
          </a:p>
          <a:p>
            <a:pPr lvl="1">
              <a:buFontTx/>
              <a:buChar char="-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USA (United States of America)</a:t>
            </a:r>
          </a:p>
          <a:p>
            <a:pPr lvl="1">
              <a:buFontTx/>
              <a:buChar char="-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GBR (Great Britain)</a:t>
            </a:r>
          </a:p>
          <a:p>
            <a:pPr lvl="1">
              <a:buFontTx/>
              <a:buChar char="-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IND (India)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Preferred Sector to Invest in are</a:t>
            </a:r>
          </a:p>
          <a:p>
            <a:pPr lvl="1">
              <a:buFontTx/>
              <a:buChar char="-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USA and GBR, Others, Cleantech/Semiconductors and ‘Social, Finance, Analytics, Advertising’ sector</a:t>
            </a:r>
          </a:p>
          <a:p>
            <a:pPr lvl="1">
              <a:buFontTx/>
              <a:buChar char="-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IND, Others, ‘News, Search, Messaging’ and ‘Social, Finance, Analytics, Advertising’ sector</a:t>
            </a: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INVESTMENT ASSIGNMENT  SUBMISSION </vt:lpstr>
      <vt:lpstr>Problem Statement and Background</vt:lpstr>
      <vt:lpstr>Problem Solving Methodology</vt:lpstr>
      <vt:lpstr>Assumptions</vt:lpstr>
      <vt:lpstr> Funding Type Analysis</vt:lpstr>
      <vt:lpstr> Country Analysis</vt:lpstr>
      <vt:lpstr> Sector Analysis </vt:lpstr>
      <vt:lpstr> Sector Analysis 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Nirav Doshi</cp:lastModifiedBy>
  <cp:revision>44</cp:revision>
  <dcterms:created xsi:type="dcterms:W3CDTF">2016-06-09T08:16:28Z</dcterms:created>
  <dcterms:modified xsi:type="dcterms:W3CDTF">2019-10-20T17:46:49Z</dcterms:modified>
</cp:coreProperties>
</file>