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347" r:id="rId3"/>
    <p:sldId id="346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7" r:id="rId14"/>
    <p:sldId id="338" r:id="rId15"/>
    <p:sldId id="339" r:id="rId16"/>
    <p:sldId id="340" r:id="rId17"/>
    <p:sldId id="341" r:id="rId18"/>
    <p:sldId id="342" r:id="rId19"/>
    <p:sldId id="344" r:id="rId20"/>
  </p:sldIdLst>
  <p:sldSz cx="12192000" cy="6858000"/>
  <p:notesSz cx="6858000" cy="9144000"/>
  <p:embeddedFontLst>
    <p:embeddedFont>
      <p:font typeface="Roboto Condensed Light" panose="02000000000000000000" pitchFamily="2" charset="0"/>
      <p:regular r:id="rId23"/>
      <p:italic r:id="rId24"/>
    </p:embeddedFont>
    <p:embeddedFont>
      <p:font typeface="Segoe UI Black" panose="020B0A02040204020203" pitchFamily="34" charset="0"/>
      <p:bold r:id="rId25"/>
      <p:boldItalic r:id="rId26"/>
    </p:embeddedFont>
    <p:embeddedFont>
      <p:font typeface="Wingdings 2" panose="05020102010507070707" pitchFamily="18" charset="2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x2aKqRZpZNd5a9cPYsqIg==" hashData="vKTJYmU5hMLGFYy8MkB6Vs6W5GmCxxwZZERdRvgTFFuHU159FYYeH2mEtvvz9caRTHv+Dn6ZVhJjP2pa3hzSk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D81A60"/>
    <a:srgbClr val="ED524F"/>
    <a:srgbClr val="673BB7"/>
    <a:srgbClr val="607D8B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Overview of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Programming Using C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(PIC)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541F03FC-382E-D12F-1455-C7E583E79A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2" b="100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getchar() and putchar()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getchar() function reads a single character from terminal and returns it as an integer.</a:t>
            </a:r>
          </a:p>
          <a:p>
            <a:r>
              <a:rPr lang="en-US" dirty="0"/>
              <a:t>putchar() function displays the character passed to it on the screen.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566670" y="1983346"/>
            <a:ext cx="1416676" cy="309093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566670" y="2292439"/>
            <a:ext cx="412124" cy="3078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9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10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11</a:t>
            </a:r>
          </a:p>
        </p:txBody>
      </p:sp>
      <p:sp>
        <p:nvSpPr>
          <p:cNvPr id="9" name="Rectangle 8"/>
          <p:cNvSpPr/>
          <p:nvPr/>
        </p:nvSpPr>
        <p:spPr>
          <a:xfrm>
            <a:off x="978794" y="2292439"/>
            <a:ext cx="4069724" cy="3078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#include &lt;stdio.h&gt;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void main( 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int c;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printf("Enter a character: ");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/* Take a character as input 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c = getchar();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 /* Display the character 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printf("Entered character is: ");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    putchar(c);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15305" y="2312530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 character: a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Entered character is: a  </a:t>
            </a: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15305" y="198334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7494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gets() and puts()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gets() function reads a line from </a:t>
            </a:r>
            <a:r>
              <a:rPr lang="en-US" dirty="0">
                <a:solidFill>
                  <a:srgbClr val="C00000"/>
                </a:solidFill>
              </a:rPr>
              <a:t>stdin</a:t>
            </a:r>
            <a:r>
              <a:rPr lang="en-US" dirty="0"/>
              <a:t> into the buffer pointed to by s until either a terminating newline or EOF (End of File) occurs.</a:t>
            </a:r>
          </a:p>
          <a:p>
            <a:r>
              <a:rPr lang="en-US" dirty="0"/>
              <a:t>puts function writes the string 's' and 'a' trailing newline to </a:t>
            </a:r>
            <a:r>
              <a:rPr lang="en-US" dirty="0">
                <a:solidFill>
                  <a:srgbClr val="C00000"/>
                </a:solidFill>
              </a:rPr>
              <a:t>stdout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ound Same Side Corner Rectangle 3"/>
          <p:cNvSpPr/>
          <p:nvPr/>
        </p:nvSpPr>
        <p:spPr>
          <a:xfrm>
            <a:off x="489397" y="2292439"/>
            <a:ext cx="1416676" cy="309093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397" y="2601532"/>
            <a:ext cx="412124" cy="3400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9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10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11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12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521" y="2601532"/>
            <a:ext cx="4069724" cy="34000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#include &lt;stdio.h&gt;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void main( )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/*Character array of length 100*/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char str[100]; 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printf("Enter a string: ");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 /* Take a string as input 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gets( str 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 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/* Display the string */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printf("Entered string is: ");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    puts( str );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938032" y="2621623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a string: 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india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Entered string is: 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india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  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5938032" y="229243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636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C program basically consists of the different parts</a:t>
            </a:r>
          </a:p>
          <a:p>
            <a:pPr lvl="1"/>
            <a:r>
              <a:rPr lang="en-US" dirty="0"/>
              <a:t>Preprocessor Commands</a:t>
            </a:r>
          </a:p>
          <a:p>
            <a:pPr lvl="2"/>
            <a:r>
              <a:rPr lang="en-US" dirty="0"/>
              <a:t>The first line of the program </a:t>
            </a:r>
            <a:r>
              <a:rPr lang="en-US" dirty="0">
                <a:solidFill>
                  <a:srgbClr val="C00000"/>
                </a:solidFill>
              </a:rPr>
              <a:t>#include&lt;stdio.h&gt;</a:t>
            </a:r>
            <a:r>
              <a:rPr lang="en-US" dirty="0"/>
              <a:t> is a preprocessor command, which tells a C compiler to include stdio.h file before going to actual compilation.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" y="2226459"/>
            <a:ext cx="6735651" cy="422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The </a:t>
            </a:r>
            <a:r>
              <a:rPr lang="en-US" i="1" dirty="0"/>
              <a:t>void </a:t>
            </a:r>
            <a:r>
              <a:rPr lang="en-US" i="1" dirty="0">
                <a:solidFill>
                  <a:srgbClr val="C00000"/>
                </a:solidFill>
              </a:rPr>
              <a:t>main()</a:t>
            </a:r>
            <a:r>
              <a:rPr lang="en-US" dirty="0"/>
              <a:t> is the main function where the program execution begins.	 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variable</a:t>
            </a:r>
            <a:r>
              <a:rPr lang="en-US" dirty="0"/>
              <a:t> definition tells the compiler where and how much storage to create for the variable.</a:t>
            </a:r>
          </a:p>
          <a:p>
            <a:pPr lvl="1"/>
            <a:r>
              <a:rPr lang="en-US" dirty="0"/>
              <a:t>Statements &amp; Expressions</a:t>
            </a:r>
          </a:p>
          <a:p>
            <a:pPr lvl="2"/>
            <a:r>
              <a:rPr lang="en-US" dirty="0"/>
              <a:t>A </a:t>
            </a:r>
            <a:r>
              <a:rPr lang="en-US" dirty="0">
                <a:solidFill>
                  <a:srgbClr val="C00000"/>
                </a:solidFill>
              </a:rPr>
              <a:t>statement</a:t>
            </a:r>
            <a:r>
              <a:rPr lang="en-US" dirty="0"/>
              <a:t> is a command given to the computer that instructs the computer to take a specific action, such as display to the screen, or collect input.</a:t>
            </a:r>
          </a:p>
          <a:p>
            <a:pPr lvl="1"/>
            <a:r>
              <a:rPr lang="en-US" dirty="0"/>
              <a:t>Comments</a:t>
            </a:r>
          </a:p>
          <a:p>
            <a:pPr lvl="2"/>
            <a:r>
              <a:rPr lang="en-US" dirty="0"/>
              <a:t>The line </a:t>
            </a:r>
            <a:r>
              <a:rPr lang="en-US" dirty="0">
                <a:solidFill>
                  <a:srgbClr val="C00000"/>
                </a:solidFill>
              </a:rPr>
              <a:t>/*...*/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// </a:t>
            </a:r>
            <a:r>
              <a:rPr lang="en-US" dirty="0"/>
              <a:t>will be ignored by the compiler and it has been put to add additional comments in the program.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6973667" y="3024949"/>
            <a:ext cx="1455313" cy="283335"/>
          </a:xfrm>
          <a:prstGeom prst="round2Same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3666" y="3308285"/>
            <a:ext cx="425003" cy="225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8669" y="3308284"/>
            <a:ext cx="4662152" cy="2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#include&lt;stdio.h&gt;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void main()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{  </a:t>
            </a:r>
          </a:p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variable_name;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printf("Enter two numbers to be added ");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</a:t>
            </a:r>
            <a:r>
              <a:rPr lang="en-US" dirty="0">
                <a:solidFill>
                  <a:srgbClr val="C00000"/>
                </a:solidFill>
              </a:rPr>
              <a:t>// Comments  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1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933043" y="3178624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7078341" y="3192949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32691" y="5005171"/>
            <a:ext cx="2923200" cy="824400"/>
            <a:chOff x="2146779" y="4266198"/>
            <a:chExt cx="2662517" cy="612648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xmlns="" id="{A44A2616-A732-4F4F-AFF9-A00BE4DC6DA1}"/>
                </a:ext>
              </a:extLst>
            </p:cNvPr>
            <p:cNvSpPr/>
            <p:nvPr/>
          </p:nvSpPr>
          <p:spPr>
            <a:xfrm>
              <a:off x="2146779" y="4266198"/>
              <a:ext cx="2662517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xmlns="" id="{A44A2616-A732-4F4F-AFF9-A00BE4DC6DA1}"/>
                </a:ext>
              </a:extLst>
            </p:cNvPr>
            <p:cNvSpPr/>
            <p:nvPr/>
          </p:nvSpPr>
          <p:spPr>
            <a:xfrm>
              <a:off x="2435970" y="4266198"/>
              <a:ext cx="2084135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99589" y="4706322"/>
            <a:ext cx="1080000" cy="1080000"/>
            <a:chOff x="8086568" y="3930458"/>
            <a:chExt cx="778454" cy="85228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>
              <a:off x="8475794" y="4422746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rot="16200000">
              <a:off x="8685020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rot="5400000">
              <a:off x="8266566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3DA1EF8B-FEF3-4934-82C2-0DD4F750454A}"/>
                </a:ext>
              </a:extLst>
            </p:cNvPr>
            <p:cNvCxnSpPr/>
            <p:nvPr/>
          </p:nvCxnSpPr>
          <p:spPr>
            <a:xfrm flipV="1">
              <a:off x="8475794" y="3930458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932691" y="5860474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Subroutine</a:t>
            </a:r>
            <a:endParaRPr lang="en-IN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2691" y="2298023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Start / Stop</a:t>
            </a:r>
            <a:endParaRPr lang="en-IN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7989" y="2292905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Input / Output</a:t>
            </a:r>
            <a:endParaRPr lang="en-IN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2691" y="4014079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Process</a:t>
            </a:r>
            <a:endParaRPr lang="en-IN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989" y="4045012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Decision Making</a:t>
            </a:r>
            <a:endParaRPr lang="en-IN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7989" y="5852541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Arrows</a:t>
            </a:r>
            <a:endParaRPr lang="en-IN" dirty="0">
              <a:latin typeface="+mj-lt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32690" y="1442363"/>
            <a:ext cx="2922849" cy="850542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7077636" y="1442363"/>
            <a:ext cx="2923201" cy="84668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6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Number is positive or negative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no &gt;=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no is Negative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no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no is Positive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>
                <a:solidFill>
                  <a:schemeClr val="tx1"/>
                </a:solidFill>
              </a:rPr>
              <a:t>Read no.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>
                <a:solidFill>
                  <a:schemeClr val="tx1"/>
                </a:solidFill>
              </a:rPr>
              <a:t>If no is greater than equal zero,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>
                <a:solidFill>
                  <a:schemeClr val="tx1"/>
                </a:solidFill>
              </a:rPr>
              <a:t>Print no is a negative number,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>
                <a:solidFill>
                  <a:schemeClr val="tx1"/>
                </a:solidFill>
              </a:rPr>
              <a:t>Print no is a positive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Number is odd or even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no % 2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no is Odd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no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no is Even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>
                <a:solidFill>
                  <a:schemeClr val="tx1"/>
                </a:solidFill>
              </a:rPr>
              <a:t>Read no.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>
                <a:solidFill>
                  <a:schemeClr val="tx1"/>
                </a:solidFill>
              </a:rPr>
              <a:t>If no mod 2 = 0,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>
                <a:solidFill>
                  <a:schemeClr val="tx1"/>
                </a:solidFill>
              </a:rPr>
              <a:t>Print no is a odd,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>
                <a:solidFill>
                  <a:schemeClr val="tx1"/>
                </a:solidFill>
              </a:rPr>
              <a:t>Print no is a even.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2 numbers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a&gt;b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a is largest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>
                <a:solidFill>
                  <a:schemeClr val="tx1"/>
                </a:solidFill>
              </a:rPr>
              <a:t>Read a, b.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>
                <a:solidFill>
                  <a:schemeClr val="tx1"/>
                </a:solidFill>
              </a:rPr>
              <a:t>If a&gt;b,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>
                <a:solidFill>
                  <a:schemeClr val="tx1"/>
                </a:solidFill>
              </a:rPr>
              <a:t>Print b is largest number,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>
                <a:solidFill>
                  <a:schemeClr val="tx1"/>
                </a:solidFill>
              </a:rPr>
              <a:t>Print a is largest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b is largest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a, b</a:t>
            </a:r>
          </a:p>
        </p:txBody>
      </p:sp>
    </p:spTree>
    <p:extLst>
      <p:ext uri="{BB962C8B-B14F-4D97-AF65-F5344CB8AC3E}">
        <p14:creationId xmlns:p14="http://schemas.microsoft.com/office/powerpoint/2010/main" val="22075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/>
      <p:bldP spid="11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3 numbers (Flowchart)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4578561" y="2922215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a&gt;b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7523992" y="2952954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3156951" y="4952026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c is largest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5319811" y="99586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3921114" y="2940597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5324942" y="5790688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6039809" y="160510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3DA1EF8B-FEF3-4934-82C2-0DD4F750454A}"/>
              </a:ext>
            </a:extLst>
          </p:cNvPr>
          <p:cNvCxnSpPr/>
          <p:nvPr/>
        </p:nvCxnSpPr>
        <p:spPr>
          <a:xfrm>
            <a:off x="6039805" y="2584489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18" idx="0"/>
          </p:cNvCxnSpPr>
          <p:nvPr/>
        </p:nvCxnSpPr>
        <p:spPr>
          <a:xfrm>
            <a:off x="7523992" y="3331194"/>
            <a:ext cx="1856922" cy="44862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4" idx="1"/>
            <a:endCxn id="19" idx="0"/>
          </p:cNvCxnSpPr>
          <p:nvPr/>
        </p:nvCxnSpPr>
        <p:spPr>
          <a:xfrm rot="10800000" flipV="1">
            <a:off x="3078109" y="3333694"/>
            <a:ext cx="1500452" cy="446121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9" idx="3"/>
          </p:cNvCxnSpPr>
          <p:nvPr/>
        </p:nvCxnSpPr>
        <p:spPr>
          <a:xfrm rot="10800000" flipV="1">
            <a:off x="6764942" y="5564674"/>
            <a:ext cx="976678" cy="532338"/>
          </a:xfrm>
          <a:prstGeom prst="bentConnector3">
            <a:avLst>
              <a:gd name="adj1" fmla="val 318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6" idx="3"/>
            <a:endCxn id="9" idx="1"/>
          </p:cNvCxnSpPr>
          <p:nvPr/>
        </p:nvCxnSpPr>
        <p:spPr>
          <a:xfrm rot="16200000" flipH="1">
            <a:off x="4482008" y="5254078"/>
            <a:ext cx="532338" cy="115353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6268932" y="4942924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b is largest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707805" y="197184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a, b, c</a:t>
            </a: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7919665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b&gt;c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xmlns="" id="{EC4E2ACA-5419-4BF4-8EE0-6291E03D8AF6}"/>
              </a:ext>
            </a:extLst>
          </p:cNvPr>
          <p:cNvSpPr/>
          <p:nvPr/>
        </p:nvSpPr>
        <p:spPr>
          <a:xfrm>
            <a:off x="1616860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a&gt;c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9380913" y="4942923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c is largest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xmlns="" id="{A44A2616-A732-4F4F-AFF9-A00BE4DC6DA1}"/>
              </a:ext>
            </a:extLst>
          </p:cNvPr>
          <p:cNvSpPr/>
          <p:nvPr/>
        </p:nvSpPr>
        <p:spPr>
          <a:xfrm>
            <a:off x="44970" y="4911150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a is largest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140013" y="3798199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3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19" idx="1"/>
            <a:endCxn id="21" idx="0"/>
          </p:cNvCxnSpPr>
          <p:nvPr/>
        </p:nvCxnSpPr>
        <p:spPr>
          <a:xfrm rot="10800000" flipV="1">
            <a:off x="1376970" y="4191296"/>
            <a:ext cx="239890" cy="719854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7262218" y="3790784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5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endCxn id="16" idx="0"/>
          </p:cNvCxnSpPr>
          <p:nvPr/>
        </p:nvCxnSpPr>
        <p:spPr>
          <a:xfrm rot="5400000">
            <a:off x="7380778" y="4404036"/>
            <a:ext cx="759043" cy="318733"/>
          </a:xfrm>
          <a:prstGeom prst="bentConnector3">
            <a:avLst>
              <a:gd name="adj1" fmla="val 862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4570850" y="3813056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7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19" idx="3"/>
          </p:cNvCxnSpPr>
          <p:nvPr/>
        </p:nvCxnSpPr>
        <p:spPr>
          <a:xfrm>
            <a:off x="4539357" y="4191296"/>
            <a:ext cx="271459" cy="760730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EEEE01C-1EF4-464A-935E-1C323B64DEEC}"/>
              </a:ext>
            </a:extLst>
          </p:cNvPr>
          <p:cNvSpPr txBox="1"/>
          <p:nvPr/>
        </p:nvSpPr>
        <p:spPr>
          <a:xfrm>
            <a:off x="10744795" y="3815484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9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>
            <a:stCxn id="18" idx="3"/>
          </p:cNvCxnSpPr>
          <p:nvPr/>
        </p:nvCxnSpPr>
        <p:spPr>
          <a:xfrm>
            <a:off x="10842162" y="4191296"/>
            <a:ext cx="622007" cy="751627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6200000" flipH="1">
            <a:off x="3064349" y="3837407"/>
            <a:ext cx="573214" cy="3947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0">
            <a:extLst>
              <a:ext uri="{FF2B5EF4-FFF2-40B4-BE49-F238E27FC236}">
                <a16:creationId xmlns:a16="http://schemas.microsoft.com/office/drawing/2014/main" xmlns="" id="{F6F7AE6B-FA07-4029-819A-7180D7D063DD}"/>
              </a:ext>
            </a:extLst>
          </p:cNvPr>
          <p:cNvCxnSpPr/>
          <p:nvPr/>
        </p:nvCxnSpPr>
        <p:spPr>
          <a:xfrm rot="10800000" flipV="1">
            <a:off x="6783058" y="5555570"/>
            <a:ext cx="3972200" cy="541441"/>
          </a:xfrm>
          <a:prstGeom prst="bentConnector3">
            <a:avLst>
              <a:gd name="adj1" fmla="val 26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/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3 numbers 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883253" cy="559056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/>
              <a:t>Read a, b, c.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/>
              <a:t>If a&gt;b, </a:t>
            </a:r>
          </a:p>
          <a:p>
            <a:pPr marL="0" indent="0">
              <a:buNone/>
            </a:pPr>
            <a:r>
              <a:rPr lang="en-IN" dirty="0"/>
              <a:t>	go to step 5.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/>
              <a:t>If b&gt;c, </a:t>
            </a:r>
          </a:p>
          <a:p>
            <a:pPr marL="0" indent="0">
              <a:buNone/>
            </a:pPr>
            <a:r>
              <a:rPr lang="en-IN" dirty="0"/>
              <a:t>	go to step 8.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/>
              <a:t>Print c is largest number, </a:t>
            </a:r>
          </a:p>
          <a:p>
            <a:pPr marL="0" indent="0">
              <a:buNone/>
            </a:pPr>
            <a:r>
              <a:rPr lang="en-IN" dirty="0"/>
              <a:t>	go to step 9.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/>
              <a:t>If a&gt;c, </a:t>
            </a:r>
          </a:p>
          <a:p>
            <a:pPr marL="0" indent="0">
              <a:buNone/>
            </a:pPr>
            <a:r>
              <a:rPr lang="en-IN" dirty="0"/>
              <a:t>	go to step 7.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4433" y="863443"/>
            <a:ext cx="5883253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dirty="0">
                <a:solidFill>
                  <a:srgbClr val="C00000"/>
                </a:solidFill>
              </a:rPr>
              <a:t>Step 6: </a:t>
            </a:r>
            <a:r>
              <a:rPr lang="en-IN" dirty="0"/>
              <a:t>Print c is largest number,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/>
              <a:t>	go to step 9.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>
                <a:solidFill>
                  <a:srgbClr val="C00000"/>
                </a:solidFill>
              </a:rPr>
              <a:t>Step 7: </a:t>
            </a:r>
            <a:r>
              <a:rPr lang="en-IN" dirty="0"/>
              <a:t>Print a is largest number,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/>
              <a:t>	go to step 9.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>
                <a:solidFill>
                  <a:srgbClr val="C00000"/>
                </a:solidFill>
              </a:rPr>
              <a:t>Step 8: </a:t>
            </a:r>
            <a:r>
              <a:rPr lang="en-IN" dirty="0"/>
              <a:t>Print b is largest number.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>
                <a:solidFill>
                  <a:srgbClr val="C00000"/>
                </a:solidFill>
              </a:rPr>
              <a:t>Step 9: </a:t>
            </a:r>
            <a:r>
              <a:rPr lang="en-IN" dirty="0"/>
              <a:t>Stop.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C8B69F7-142A-45A5-8795-C8D78A28F496}"/>
              </a:ext>
            </a:extLst>
          </p:cNvPr>
          <p:cNvCxnSpPr/>
          <p:nvPr/>
        </p:nvCxnSpPr>
        <p:spPr>
          <a:xfrm>
            <a:off x="5667496" y="86344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4960"/>
            <a:ext cx="11929641" cy="5590565"/>
          </a:xfrm>
        </p:spPr>
        <p:txBody>
          <a:bodyPr/>
          <a:lstStyle/>
          <a:p>
            <a:r>
              <a:rPr lang="en-US" dirty="0"/>
              <a:t>C programming language was developed in 1972 by Dennis Ritchie at bell laboratories of AT&amp;T (American Telephone &amp; Telegraph).</a:t>
            </a:r>
          </a:p>
          <a:p>
            <a:r>
              <a:rPr lang="en-US" dirty="0"/>
              <a:t>C language was developed to be used in UNIX operating system.</a:t>
            </a:r>
          </a:p>
          <a:p>
            <a:r>
              <a:rPr lang="en-US" dirty="0"/>
              <a:t>It uses many features of previous languages such as B and BCPL.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0" y="2710985"/>
          <a:ext cx="59786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17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1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Developed</a:t>
                      </a:r>
                      <a:r>
                        <a:rPr lang="en-US" baseline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By</a:t>
                      </a:r>
                      <a:endParaRPr 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Group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BCPL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 Richard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 Thompson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Dennis Ritchie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 Committee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ANSI/ISO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 Committee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Standardization Committee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17342" y="2535551"/>
            <a:ext cx="5858455" cy="380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31180" y="2594353"/>
            <a:ext cx="5676233" cy="3918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B Language </a:t>
            </a:r>
            <a:r>
              <a:rPr lang="en-US" dirty="0"/>
              <a:t>did not understand </a:t>
            </a:r>
            <a:r>
              <a:rPr lang="en-US" b="1" dirty="0"/>
              <a:t>data-types</a:t>
            </a:r>
            <a:r>
              <a:rPr lang="en-US" dirty="0"/>
              <a:t> and did not provide the use of </a:t>
            </a:r>
            <a:r>
              <a:rPr lang="en-US" b="1" dirty="0"/>
              <a:t>structures</a:t>
            </a:r>
            <a:r>
              <a:rPr lang="en-US" dirty="0"/>
              <a:t>.</a:t>
            </a:r>
          </a:p>
          <a:p>
            <a:r>
              <a:rPr lang="en-US" dirty="0"/>
              <a:t>These drawbacks became the driving force of a programming language C. </a:t>
            </a:r>
          </a:p>
          <a:p>
            <a:r>
              <a:rPr lang="en-US" dirty="0"/>
              <a:t>C is widely used in development: </a:t>
            </a:r>
          </a:p>
          <a:p>
            <a:pPr lvl="1"/>
            <a:r>
              <a:rPr lang="en-US" dirty="0"/>
              <a:t> Operating Systems like Windows</a:t>
            </a:r>
          </a:p>
          <a:p>
            <a:pPr lvl="1"/>
            <a:r>
              <a:rPr lang="en-US" dirty="0"/>
              <a:t>Oracle database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Python interpreter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Modularity</a:t>
            </a:r>
          </a:p>
          <a:p>
            <a:r>
              <a:rPr lang="en-IN" dirty="0"/>
              <a:t>Extensibility</a:t>
            </a:r>
          </a:p>
          <a:p>
            <a:r>
              <a:rPr lang="en-IN" dirty="0"/>
              <a:t>Elegant syntax</a:t>
            </a:r>
          </a:p>
          <a:p>
            <a:r>
              <a:rPr lang="en-IN" dirty="0"/>
              <a:t>Case sensitive</a:t>
            </a:r>
          </a:p>
          <a:p>
            <a:r>
              <a:rPr lang="en-IN" dirty="0"/>
              <a:t>Less memory required</a:t>
            </a:r>
          </a:p>
          <a:p>
            <a:r>
              <a:rPr lang="en-IN" dirty="0"/>
              <a:t>The standard library concept</a:t>
            </a:r>
          </a:p>
          <a:p>
            <a:r>
              <a:rPr lang="en-IN" dirty="0"/>
              <a:t>The portability of the compiler</a:t>
            </a:r>
          </a:p>
          <a:p>
            <a:r>
              <a:rPr lang="en-IN" dirty="0"/>
              <a:t>A powerful and varied range of operators</a:t>
            </a:r>
          </a:p>
          <a:p>
            <a:r>
              <a:rPr lang="en-IN" dirty="0"/>
              <a:t>Ready access to the hardware when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language has numerous libraries that include predefined functions to make programming easier.</a:t>
            </a:r>
          </a:p>
          <a:p>
            <a:r>
              <a:rPr lang="en-US" dirty="0"/>
              <a:t> Header files contain the set of predefined standard library functions.</a:t>
            </a:r>
          </a:p>
          <a:p>
            <a:r>
              <a:rPr lang="en-US" dirty="0"/>
              <a:t>Can use a header file in a program by including it with the C preprocessing directive </a:t>
            </a:r>
            <a:r>
              <a:rPr lang="en-US" b="1" dirty="0">
                <a:solidFill>
                  <a:srgbClr val="C00000"/>
                </a:solidFill>
              </a:rPr>
              <a:t>#include</a:t>
            </a:r>
            <a:r>
              <a:rPr lang="en-US" dirty="0"/>
              <a:t>.</a:t>
            </a:r>
          </a:p>
          <a:p>
            <a:r>
              <a:rPr lang="en-US" dirty="0"/>
              <a:t>All the header file have a </a:t>
            </a:r>
            <a:r>
              <a:rPr lang="en-US" b="1" dirty="0">
                <a:solidFill>
                  <a:srgbClr val="C00000"/>
                </a:solidFill>
              </a:rPr>
              <a:t>.h</a:t>
            </a:r>
            <a:r>
              <a:rPr lang="en-US" dirty="0"/>
              <a:t> an extension. </a:t>
            </a:r>
          </a:p>
          <a:p>
            <a:r>
              <a:rPr lang="en-US" dirty="0"/>
              <a:t>There are of 2 types of header file: </a:t>
            </a:r>
          </a:p>
          <a:p>
            <a:pPr lvl="1"/>
            <a:r>
              <a:rPr lang="en-US" b="1" dirty="0"/>
              <a:t>Pre-existing header files:</a:t>
            </a:r>
            <a:r>
              <a:rPr lang="en-US" dirty="0"/>
              <a:t> Files which are already available in C compiler we just need to import them.</a:t>
            </a:r>
          </a:p>
          <a:p>
            <a:pPr lvl="1"/>
            <a:r>
              <a:rPr lang="en-US" b="1" dirty="0"/>
              <a:t>User-defined header files: </a:t>
            </a:r>
            <a:r>
              <a:rPr lang="en-US" dirty="0"/>
              <a:t>These files are defined by the user as per need.</a:t>
            </a:r>
          </a:p>
          <a:p>
            <a:r>
              <a:rPr lang="en-US" dirty="0"/>
              <a:t>We can include header files in our program by using one of the above two syntax.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1841679" y="4606500"/>
            <a:ext cx="1300766" cy="270457"/>
          </a:xfrm>
          <a:prstGeom prst="round2Same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Header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679" y="4893973"/>
            <a:ext cx="373487" cy="1403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5166" y="4893972"/>
            <a:ext cx="4069724" cy="1403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 &lt;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filename.h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&gt;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Or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 "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filename.h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5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#include&lt;stdio.h&gt;: </a:t>
            </a:r>
            <a:r>
              <a:rPr lang="en-US" dirty="0"/>
              <a:t>It is used to perform input and output operations using functions scanf() and printf().</a:t>
            </a:r>
          </a:p>
          <a:p>
            <a:r>
              <a:rPr lang="en-US" b="1" dirty="0"/>
              <a:t>#include&lt;iostream&gt;: </a:t>
            </a:r>
            <a:r>
              <a:rPr lang="en-US" dirty="0"/>
              <a:t>It is used as a stream of Input and Output using cin and cout.</a:t>
            </a:r>
          </a:p>
          <a:p>
            <a:r>
              <a:rPr lang="en-US" b="1" dirty="0"/>
              <a:t>#include&lt;string.h&gt;: </a:t>
            </a:r>
            <a:r>
              <a:rPr lang="en-US" dirty="0"/>
              <a:t>It is used to perform various functionalities related to string manipulation like strlen(), strcmp(), strcpy(), size(), etc.</a:t>
            </a:r>
          </a:p>
          <a:p>
            <a:r>
              <a:rPr lang="en-US" b="1" dirty="0"/>
              <a:t>#include&lt;math.h&gt;:</a:t>
            </a:r>
            <a:r>
              <a:rPr lang="en-US" dirty="0"/>
              <a:t> It is used to perform mathematical operations like sqrt(), log2(), pow(), etc.</a:t>
            </a:r>
          </a:p>
          <a:p>
            <a:r>
              <a:rPr lang="en-US" b="1" dirty="0"/>
              <a:t>#include&lt;errno.h&gt;:</a:t>
            </a:r>
            <a:r>
              <a:rPr lang="en-US" dirty="0"/>
              <a:t> It is used to perform error handling operations like errno(), strerror(), perror(), etc.</a:t>
            </a:r>
          </a:p>
        </p:txBody>
      </p:sp>
    </p:spTree>
    <p:extLst>
      <p:ext uri="{BB962C8B-B14F-4D97-AF65-F5344CB8AC3E}">
        <p14:creationId xmlns:p14="http://schemas.microsoft.com/office/powerpoint/2010/main" val="14859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start dealing with variables in C need to do some input/output.</a:t>
            </a:r>
          </a:p>
          <a:p>
            <a:r>
              <a:rPr lang="en-US" dirty="0"/>
              <a:t>The computer’s primary input device is the keyboard, and its primary output device is the monitor.</a:t>
            </a:r>
          </a:p>
          <a:p>
            <a:r>
              <a:rPr lang="en-US" b="1" dirty="0"/>
              <a:t>Input</a:t>
            </a:r>
            <a:r>
              <a:rPr lang="en-US" dirty="0"/>
              <a:t> means to provide the data to be used in the program using variables.</a:t>
            </a:r>
          </a:p>
          <a:p>
            <a:r>
              <a:rPr lang="en-US" b="1" dirty="0"/>
              <a:t>Output</a:t>
            </a:r>
            <a:r>
              <a:rPr lang="en-US" dirty="0"/>
              <a:t> means to display data on the screen or write the data to a printer or a file.</a:t>
            </a:r>
          </a:p>
          <a:p>
            <a:r>
              <a:rPr lang="en-US" dirty="0"/>
              <a:t>The functions used for standard input and output are present in the </a:t>
            </a:r>
            <a:r>
              <a:rPr lang="en-US" b="1" dirty="0"/>
              <a:t>stdio.h</a:t>
            </a:r>
            <a:r>
              <a:rPr lang="en-US" dirty="0"/>
              <a:t> header file.</a:t>
            </a:r>
          </a:p>
          <a:p>
            <a:r>
              <a:rPr lang="en-US" dirty="0"/>
              <a:t>Functions used for input/output operations are:</a:t>
            </a:r>
          </a:p>
          <a:p>
            <a:pPr lvl="1"/>
            <a:r>
              <a:rPr lang="en-US" dirty="0"/>
              <a:t>printf()</a:t>
            </a:r>
          </a:p>
          <a:p>
            <a:pPr lvl="1"/>
            <a:r>
              <a:rPr lang="en-US" dirty="0"/>
              <a:t>scanf()</a:t>
            </a:r>
          </a:p>
          <a:p>
            <a:pPr lvl="1"/>
            <a:r>
              <a:rPr lang="en-US" dirty="0"/>
              <a:t>getchar()</a:t>
            </a:r>
          </a:p>
          <a:p>
            <a:pPr lvl="1"/>
            <a:r>
              <a:rPr lang="en-US" dirty="0"/>
              <a:t>putchar()</a:t>
            </a:r>
          </a:p>
          <a:p>
            <a:pPr lvl="1"/>
            <a:r>
              <a:rPr lang="en-US" dirty="0"/>
              <a:t>gets()</a:t>
            </a:r>
          </a:p>
          <a:p>
            <a:pPr lvl="1"/>
            <a:r>
              <a:rPr lang="en-US" dirty="0"/>
              <a:t>puts()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printf() is a function defined in </a:t>
            </a:r>
            <a:r>
              <a:rPr lang="en-US" dirty="0">
                <a:solidFill>
                  <a:srgbClr val="C00000"/>
                </a:solidFill>
              </a:rPr>
              <a:t>stdio.h</a:t>
            </a:r>
            <a:r>
              <a:rPr lang="en-US" dirty="0"/>
              <a:t> file</a:t>
            </a:r>
          </a:p>
          <a:p>
            <a:r>
              <a:rPr lang="en-US" dirty="0"/>
              <a:t>It displays output on standard output, mostly monitor</a:t>
            </a:r>
          </a:p>
          <a:p>
            <a:r>
              <a:rPr lang="en-US" dirty="0"/>
              <a:t>Message and value of variable can be printed using this function</a:t>
            </a:r>
          </a:p>
          <a:p>
            <a:r>
              <a:rPr lang="en-US" dirty="0"/>
              <a:t>Examples:				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printf(“ ”);  </a:t>
            </a:r>
          </a:p>
          <a:p>
            <a:pPr lvl="1"/>
            <a:r>
              <a:rPr lang="en-US" dirty="0"/>
              <a:t>printf(“Hello World”); 		</a:t>
            </a:r>
            <a:r>
              <a:rPr lang="en-US" dirty="0">
                <a:solidFill>
                  <a:srgbClr val="C00000"/>
                </a:solidFill>
              </a:rPr>
              <a:t>// Hello World</a:t>
            </a:r>
          </a:p>
          <a:p>
            <a:pPr lvl="1"/>
            <a:r>
              <a:rPr lang="en-US" dirty="0"/>
              <a:t>printf(“%d”, c);			</a:t>
            </a:r>
            <a:r>
              <a:rPr lang="en-US" dirty="0">
                <a:solidFill>
                  <a:srgbClr val="C00000"/>
                </a:solidFill>
              </a:rPr>
              <a:t>// 15 </a:t>
            </a:r>
          </a:p>
          <a:p>
            <a:pPr lvl="1"/>
            <a:r>
              <a:rPr lang="en-US" dirty="0"/>
              <a:t>printf(“Sum = %d”, c);	</a:t>
            </a:r>
            <a:r>
              <a:rPr lang="en-US" dirty="0">
                <a:solidFill>
                  <a:srgbClr val="92D050"/>
                </a:solidFill>
              </a:rPr>
              <a:t>            	</a:t>
            </a:r>
            <a:r>
              <a:rPr lang="en-US" dirty="0">
                <a:solidFill>
                  <a:srgbClr val="C00000"/>
                </a:solidFill>
              </a:rPr>
              <a:t>// Sum = 15</a:t>
            </a:r>
          </a:p>
          <a:p>
            <a:pPr lvl="1"/>
            <a:r>
              <a:rPr lang="en-US" dirty="0"/>
              <a:t>printf(“%d+%d=%d”, a, b, c);        	</a:t>
            </a:r>
            <a:r>
              <a:rPr lang="en-US" dirty="0">
                <a:solidFill>
                  <a:srgbClr val="C00000"/>
                </a:solidFill>
              </a:rPr>
              <a:t>// 10+5=15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scanf</a:t>
            </a:r>
            <a:r>
              <a:rPr lang="en-US" dirty="0"/>
              <a:t>() is a function defined in </a:t>
            </a:r>
            <a:r>
              <a:rPr lang="en-US" dirty="0">
                <a:solidFill>
                  <a:srgbClr val="C00000"/>
                </a:solidFill>
              </a:rPr>
              <a:t>stdio.h</a:t>
            </a:r>
            <a:r>
              <a:rPr lang="en-US" dirty="0"/>
              <a:t> file</a:t>
            </a:r>
          </a:p>
          <a:p>
            <a:r>
              <a:rPr lang="en-US" dirty="0"/>
              <a:t>scanf() function is used to read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character, string, numeric data </a:t>
            </a:r>
            <a:r>
              <a:rPr lang="en-US" dirty="0"/>
              <a:t>from keyboard</a:t>
            </a:r>
          </a:p>
          <a:p>
            <a:r>
              <a:rPr lang="en-US" dirty="0"/>
              <a:t>Syntax of scanf</a:t>
            </a:r>
          </a:p>
          <a:p>
            <a:pPr lvl="1"/>
            <a:r>
              <a:rPr lang="en-US" dirty="0">
                <a:latin typeface="+mj-lt"/>
              </a:rPr>
              <a:t>scanf("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%X</a:t>
            </a:r>
            <a:r>
              <a:rPr lang="en-US" dirty="0">
                <a:latin typeface="+mj-lt"/>
              </a:rPr>
              <a:t>", &amp;variable);</a:t>
            </a:r>
          </a:p>
          <a:p>
            <a:pPr lvl="1"/>
            <a:r>
              <a:rPr lang="en-US" dirty="0"/>
              <a:t>where %X is the </a:t>
            </a:r>
            <a:r>
              <a:rPr lang="en-US" dirty="0">
                <a:solidFill>
                  <a:srgbClr val="C00000"/>
                </a:solidFill>
              </a:rPr>
              <a:t>format specifier</a:t>
            </a:r>
            <a:r>
              <a:rPr lang="en-US" dirty="0"/>
              <a:t> which tells the compiler what type of data is in a variable.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dirty="0"/>
              <a:t> refers to address of variable which is directing the input value to a address returned by </a:t>
            </a:r>
            <a:r>
              <a:rPr lang="en-US" dirty="0">
                <a:solidFill>
                  <a:srgbClr val="C00000"/>
                </a:solidFill>
              </a:rPr>
              <a:t>&amp;variable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17525"/>
              </p:ext>
            </p:extLst>
          </p:nvPr>
        </p:nvGraphicFramePr>
        <p:xfrm>
          <a:off x="705476" y="3478422"/>
          <a:ext cx="10344596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74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447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1600" dirty="0">
                          <a:solidFill>
                            <a:srgbClr val="FFC000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specifier</a:t>
                      </a:r>
                      <a:endParaRPr lang="en-IN" sz="16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en-IN" sz="1600" dirty="0">
                          <a:solidFill>
                            <a:srgbClr val="FFC000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IN" sz="1600" dirty="0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lang="en-IN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scanf(“%d”, 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integer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1, 5, 25, 105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scanf(“%f”, &amp;b)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floating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1.5, 15.20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(“%c”, &amp;c)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Accept character value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such as a, f, j, W, Z </a:t>
                      </a:r>
                      <a:r>
                        <a:rPr lang="en-IN" sz="20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(“%s”, 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Accept string value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such as diet, </a:t>
                      </a:r>
                      <a:r>
                        <a:rPr lang="en-IN" sz="2000" baseline="0" dirty="0" err="1">
                          <a:solidFill>
                            <a:schemeClr val="tx1"/>
                          </a:solidFill>
                        </a:rPr>
                        <a:t>india</a:t>
                      </a:r>
                      <a:r>
                        <a:rPr lang="en-IN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20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 Operations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360609" y="862884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</a:rPr>
              <a:t>I/O Operation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609" y="1236371"/>
            <a:ext cx="540912" cy="2575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4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6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8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521" y="1246029"/>
            <a:ext cx="4932609" cy="2566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#include &lt;stdio.h&gt;</a:t>
            </a:r>
          </a:p>
          <a:p>
            <a:r>
              <a:rPr lang="en-US" dirty="0">
                <a:solidFill>
                  <a:schemeClr val="tx1"/>
                </a:solidFill>
              </a:rPr>
              <a:t>void main() 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	int user_input;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>
                <a:solidFill>
                  <a:schemeClr val="tx1"/>
                </a:solidFill>
              </a:rPr>
              <a:t>   	printf("Please enter a number: ");</a:t>
            </a:r>
          </a:p>
          <a:p>
            <a:r>
              <a:rPr lang="en-US" dirty="0">
                <a:solidFill>
                  <a:schemeClr val="tx1"/>
                </a:solidFill>
              </a:rPr>
              <a:t>   	scanf("%d", &amp;user_input);</a:t>
            </a:r>
          </a:p>
          <a:p>
            <a:r>
              <a:rPr lang="en-US" dirty="0">
                <a:solidFill>
                  <a:schemeClr val="tx1"/>
                </a:solidFill>
              </a:rPr>
              <a:t>   	printf("You entered: %d", user_input);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6375042" y="862884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5042" y="1246030"/>
            <a:ext cx="5473521" cy="711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bg1"/>
                </a:solidFill>
              </a:rPr>
              <a:t>Please enter a number: 10</a:t>
            </a:r>
          </a:p>
          <a:p>
            <a:r>
              <a:rPr lang="en-US" dirty="0">
                <a:solidFill>
                  <a:schemeClr val="bg1"/>
                </a:solidFill>
              </a:rPr>
              <a:t>You entered: 10</a:t>
            </a:r>
          </a:p>
        </p:txBody>
      </p:sp>
    </p:spTree>
    <p:extLst>
      <p:ext uri="{BB962C8B-B14F-4D97-AF65-F5344CB8AC3E}">
        <p14:creationId xmlns:p14="http://schemas.microsoft.com/office/powerpoint/2010/main" val="601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860</Words>
  <Application>Microsoft Office PowerPoint</Application>
  <PresentationFormat>Widescreen</PresentationFormat>
  <Paragraphs>338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Roboto Condensed Light</vt:lpstr>
      <vt:lpstr>Segoe UI Black</vt:lpstr>
      <vt:lpstr>Wingdings 2</vt:lpstr>
      <vt:lpstr>Calibri</vt:lpstr>
      <vt:lpstr>Roboto Condensed</vt:lpstr>
      <vt:lpstr>Wingdings</vt:lpstr>
      <vt:lpstr>Wingdings 3</vt:lpstr>
      <vt:lpstr>Office Theme</vt:lpstr>
      <vt:lpstr>Unit-1  Overview of C</vt:lpstr>
      <vt:lpstr>History Of C</vt:lpstr>
      <vt:lpstr>Importance Of C</vt:lpstr>
      <vt:lpstr>Header Files</vt:lpstr>
      <vt:lpstr>Header Files</vt:lpstr>
      <vt:lpstr>Input &amp; Output Operations</vt:lpstr>
      <vt:lpstr>printf()</vt:lpstr>
      <vt:lpstr>scanf()</vt:lpstr>
      <vt:lpstr>Input &amp; Output Operations</vt:lpstr>
      <vt:lpstr>getchar() and putchar()</vt:lpstr>
      <vt:lpstr>gets() and puts()</vt:lpstr>
      <vt:lpstr>Structure of C Program</vt:lpstr>
      <vt:lpstr>Symbols used in flowchart</vt:lpstr>
      <vt:lpstr>Number is positive or negative</vt:lpstr>
      <vt:lpstr>Number is odd or even</vt:lpstr>
      <vt:lpstr>Largest number from 2 numbers</vt:lpstr>
      <vt:lpstr>Largest number from 3 numbers (Flowchart)</vt:lpstr>
      <vt:lpstr>Largest number from 3 numbers (Algorithm)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263</cp:revision>
  <dcterms:created xsi:type="dcterms:W3CDTF">2020-05-01T05:09:15Z</dcterms:created>
  <dcterms:modified xsi:type="dcterms:W3CDTF">2022-09-19T14:14:52Z</dcterms:modified>
</cp:coreProperties>
</file>