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83" r:id="rId2"/>
    <p:sldId id="345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44" r:id="rId15"/>
  </p:sldIdLst>
  <p:sldSz cx="12192000" cy="6858000"/>
  <p:notesSz cx="6858000" cy="9144000"/>
  <p:embeddedFontLst>
    <p:embeddedFont>
      <p:font typeface="Roboto Condensed" panose="02000000000000000000" pitchFamily="2" charset="0"/>
      <p:regular r:id="rId18"/>
      <p:bold r:id="rId19"/>
      <p:italic r:id="rId20"/>
      <p:boldItalic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Wingdings 2" panose="05020102010507070707" pitchFamily="18" charset="2"/>
      <p:regular r:id="rId26"/>
    </p:embeddedFont>
    <p:embeddedFont>
      <p:font typeface="Roboto Condensed Light" panose="02000000000000000000" pitchFamily="2" charset="0"/>
      <p:regular r:id="rId27"/>
      <p:italic r:id="rId28"/>
    </p:embeddedFont>
    <p:embeddedFont>
      <p:font typeface="Segoe UI Black" panose="020B0A02040204020203" pitchFamily="34" charset="0"/>
      <p:bold r:id="rId29"/>
      <p:bold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Wingdings 3" panose="05040102010807070707" pitchFamily="18" charset="2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38ZqLdzf4J7dNZuTeSm5Vg==" hashData="00eF/XBpLJQCUuZIPBSrPKxfx7OYk4RKDMHjrAsXmoz3TQVhQ1Qy7Gj2V6+o7lpwHbIZk2Idksq75olqJA66qg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825"/>
    <a:srgbClr val="607D8B"/>
    <a:srgbClr val="B71B1C"/>
    <a:srgbClr val="673BB7"/>
    <a:srgbClr val="301B92"/>
    <a:srgbClr val="D81A60"/>
    <a:srgbClr val="EA1E63"/>
    <a:srgbClr val="D10233"/>
    <a:srgbClr val="ED524F"/>
    <a:srgbClr val="F54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tableStyles" Target="tableStyle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691E0-E0E7-464F-892B-71ACC2518A4D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3689D-5810-4E66-9D5F-1657D824C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96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13.jpeg"/></Relationships>
</file>

<file path=ppt/slideLayouts/_rels/slideLayout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470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School of Computer Science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65C24A8B-C009-4A74-9481-67BB67CA49B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8DCFBA18-DBB7-4232-9BDC-C0D95AE93AF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5E75AD4F-9BB9-4005-AB78-4A6D388A4CD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4964C355-848F-46E4-BB2A-EA2EE69FEBA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036D56FE-CA91-4481-9096-27448303AC2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A561853C-B15A-4153-A982-7E7EB1213BC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976521A-C815-4A64-A047-CE405ED0E59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631765DD-2E04-4EE4-AFB7-43E328823E6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1018DFAF-9B15-4199-9C36-C730A2CE6C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9A329F3-B4EA-403B-BD1C-FDD65D8E9D3F}"/>
              </a:ext>
            </a:extLst>
          </p:cNvPr>
          <p:cNvGrpSpPr/>
          <p:nvPr userDrawn="1"/>
        </p:nvGrpSpPr>
        <p:grpSpPr>
          <a:xfrm>
            <a:off x="10721798" y="852808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F0325C5E-F004-43A9-9277-53A0BD206A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4B63808E-204C-4894-A747-B51DDC7425C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Vishal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baseline="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Kansagara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5720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12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Dynamic Memory Allocation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39370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744A518A-BE68-4048-BDCB-77578CB5723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C248CBD5-99BA-4017-857A-5ED400F4365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721797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Vishal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baseline="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Kansagara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5720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12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Dynamic 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AE04132C-088A-4457-A3C3-1DC6427585FC}"/>
              </a:ext>
            </a:extLst>
          </p:cNvPr>
          <p:cNvGrpSpPr/>
          <p:nvPr userDrawn="1"/>
        </p:nvGrpSpPr>
        <p:grpSpPr>
          <a:xfrm>
            <a:off x="131179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5720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12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Dynamic 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xmlns="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AE04132C-088A-4457-A3C3-1DC6427585FC}"/>
              </a:ext>
            </a:extLst>
          </p:cNvPr>
          <p:cNvGrpSpPr/>
          <p:nvPr userDrawn="1"/>
        </p:nvGrpSpPr>
        <p:grpSpPr>
          <a:xfrm>
            <a:off x="10677938" y="6350844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1AA5C57A-F840-488A-AACF-E658D398FCEC}"/>
              </a:ext>
            </a:extLst>
          </p:cNvPr>
          <p:cNvGrpSpPr/>
          <p:nvPr userDrawn="1"/>
        </p:nvGrpSpPr>
        <p:grpSpPr>
          <a:xfrm>
            <a:off x="10304203" y="212531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1B8F12B0-F30C-4955-8E3F-625C9D2A74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8508BA0B-FE99-4953-98B0-D2708C070068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5720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12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Dynamic 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5720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12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Dynamic 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Mehul 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128095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5720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12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Dynamic 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730" y="1200507"/>
            <a:ext cx="8172386" cy="3024633"/>
          </a:xfrm>
        </p:spPr>
        <p:txBody>
          <a:bodyPr/>
          <a:lstStyle/>
          <a:p>
            <a:r>
              <a:rPr lang="en-US" sz="48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Unit-10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Dynamic Memory Allocation</a:t>
            </a:r>
            <a:endParaRPr lang="en-US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Vishal.kansagara@darshan.ac.in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8200601076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</a:t>
            </a:r>
            <a:r>
              <a:rPr lang="en-US" dirty="0" smtClean="0"/>
              <a:t>Vishal </a:t>
            </a:r>
            <a:r>
              <a:rPr lang="en-US" dirty="0" err="1" smtClean="0"/>
              <a:t>Kansagara</a:t>
            </a:r>
            <a:endParaRPr lang="en-US" dirty="0"/>
          </a:p>
        </p:txBody>
      </p:sp>
      <p:sp>
        <p:nvSpPr>
          <p:cNvPr id="1027" name="Text Placeholder 1026">
            <a:extLst>
              <a:ext uri="{FF2B5EF4-FFF2-40B4-BE49-F238E27FC236}">
                <a16:creationId xmlns:a16="http://schemas.microsoft.com/office/drawing/2014/main" xmlns="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smtClean="0"/>
              <a:t>Computer Programming Using C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(PC)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</a:t>
            </a:r>
            <a:r>
              <a:rPr lang="en-US" dirty="0"/>
              <a:t>21CS01101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xmlns="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Placeholder 11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98" b="11098"/>
          <a:stretch>
            <a:fillRect/>
          </a:stretch>
        </p:blipFill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C program to sort numbers using </a:t>
            </a:r>
            <a:r>
              <a:rPr lang="en-US" dirty="0" err="1"/>
              <a:t>malloc</a:t>
            </a:r>
            <a:endParaRPr lang="en-US" dirty="0"/>
          </a:p>
        </p:txBody>
      </p:sp>
      <p:sp>
        <p:nvSpPr>
          <p:cNvPr id="4" name="Google Shape;176;p22"/>
          <p:cNvSpPr/>
          <p:nvPr/>
        </p:nvSpPr>
        <p:spPr>
          <a:xfrm>
            <a:off x="752379" y="1379196"/>
            <a:ext cx="5590676" cy="44684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 main()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i,j,t,n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*p;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 value of n: 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 &amp;n);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p=(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*)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 *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 values\n");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&lt;n;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 &amp;p[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&lt;n;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for(j= i+1; j&lt;n; j++)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{</a:t>
            </a:r>
            <a:endParaRPr lang="en-US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Google Shape;177;p22"/>
          <p:cNvSpPr/>
          <p:nvPr/>
        </p:nvSpPr>
        <p:spPr>
          <a:xfrm>
            <a:off x="252386" y="1379196"/>
            <a:ext cx="499993" cy="44684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1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2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3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4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5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6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7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8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9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10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11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12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13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14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15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16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Google Shape;178;p22"/>
          <p:cNvSpPr/>
          <p:nvPr/>
        </p:nvSpPr>
        <p:spPr>
          <a:xfrm>
            <a:off x="252386" y="1050012"/>
            <a:ext cx="1090550" cy="329184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C000"/>
                </a:solidFill>
                <a:ea typeface="Quattrocento Sans"/>
                <a:cs typeface="Quattrocento Sans"/>
                <a:sym typeface="Quattrocento Sans"/>
              </a:rPr>
              <a:t>Program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7" name="Google Shape;179;p22"/>
          <p:cNvSpPr/>
          <p:nvPr/>
        </p:nvSpPr>
        <p:spPr>
          <a:xfrm>
            <a:off x="6526814" y="1048064"/>
            <a:ext cx="1676281" cy="329184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FFC000"/>
                </a:solidFill>
                <a:ea typeface="Quattrocento Sans"/>
                <a:cs typeface="Quattrocento Sans"/>
                <a:sym typeface="Quattrocento Sans"/>
              </a:rPr>
              <a:t>Program (cont.)</a:t>
            </a:r>
            <a:endParaRPr sz="1600" dirty="0">
              <a:solidFill>
                <a:srgbClr val="FFC000"/>
              </a:solidFill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" name="Google Shape;180;p22"/>
          <p:cNvSpPr txBox="1">
            <a:spLocks/>
          </p:cNvSpPr>
          <p:nvPr/>
        </p:nvSpPr>
        <p:spPr>
          <a:xfrm>
            <a:off x="7024244" y="1379196"/>
            <a:ext cx="4965243" cy="36782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if(p[i] &gt; p[j])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t = p[i];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p[i] = p[j];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p[j] = 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}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printf("Ascending order\n");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for(i=0; i&lt;n; 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printf("%d\n", p[i]);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free(p);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8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Google Shape;177;p22">
            <a:extLst>
              <a:ext uri="{FF2B5EF4-FFF2-40B4-BE49-F238E27FC236}">
                <a16:creationId xmlns:a16="http://schemas.microsoft.com/office/drawing/2014/main" xmlns="" id="{4F9CF945-7D22-FB4E-BF61-E21507C63AB0}"/>
              </a:ext>
            </a:extLst>
          </p:cNvPr>
          <p:cNvSpPr/>
          <p:nvPr/>
        </p:nvSpPr>
        <p:spPr>
          <a:xfrm>
            <a:off x="6526275" y="1377247"/>
            <a:ext cx="499993" cy="36782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17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18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19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20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21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22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23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24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25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26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27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28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8407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animBg="1"/>
      <p:bldP spid="8" grpId="0" build="p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Write a C program to find square of numbers using </a:t>
            </a:r>
            <a:r>
              <a:rPr lang="en-US" sz="3600" dirty="0" err="1"/>
              <a:t>calloc</a:t>
            </a:r>
            <a:endParaRPr lang="en-US" dirty="0"/>
          </a:p>
        </p:txBody>
      </p:sp>
      <p:sp>
        <p:nvSpPr>
          <p:cNvPr id="4" name="Google Shape;176;p22"/>
          <p:cNvSpPr/>
          <p:nvPr/>
        </p:nvSpPr>
        <p:spPr>
          <a:xfrm>
            <a:off x="739500" y="1224650"/>
            <a:ext cx="8018134" cy="4429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 main()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*p;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 value of n: 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p=(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n,sizeof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 values\n");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n;i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("Square of %d = %d\n", p[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], p[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 * p[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free(p);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Google Shape;177;p22"/>
          <p:cNvSpPr/>
          <p:nvPr/>
        </p:nvSpPr>
        <p:spPr>
          <a:xfrm>
            <a:off x="239507" y="1224650"/>
            <a:ext cx="499993" cy="44291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1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2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3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4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5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6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7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8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9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10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11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12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13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14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15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16</a:t>
            </a:r>
            <a:endParaRPr lang="en-US" b="1" dirty="0">
              <a:solidFill>
                <a:srgbClr val="575757"/>
              </a:solidFill>
              <a:latin typeface="Courier New" panose="02070309020205020404" pitchFamily="49" charset="0"/>
              <a:cs typeface="Courier New" panose="02070309020205020404" pitchFamily="49" charset="0"/>
              <a:sym typeface="Consolas"/>
            </a:endParaRPr>
          </a:p>
        </p:txBody>
      </p:sp>
      <p:sp>
        <p:nvSpPr>
          <p:cNvPr id="6" name="Google Shape;178;p22"/>
          <p:cNvSpPr/>
          <p:nvPr/>
        </p:nvSpPr>
        <p:spPr>
          <a:xfrm>
            <a:off x="239507" y="895465"/>
            <a:ext cx="1090550" cy="329184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9A825"/>
                </a:solidFill>
                <a:ea typeface="Quattrocento Sans"/>
                <a:cs typeface="Quattrocento Sans"/>
                <a:sym typeface="Quattrocento Sans"/>
              </a:rPr>
              <a:t>Program</a:t>
            </a:r>
            <a:endParaRPr sz="1600" dirty="0">
              <a:solidFill>
                <a:srgbClr val="F9A825"/>
              </a:solidFill>
              <a:ea typeface="Quattrocento Sans"/>
              <a:cs typeface="Quattrocento Sans"/>
            </a:endParaRPr>
          </a:p>
        </p:txBody>
      </p:sp>
      <p:sp>
        <p:nvSpPr>
          <p:cNvPr id="7" name="Google Shape;179;p22"/>
          <p:cNvSpPr/>
          <p:nvPr/>
        </p:nvSpPr>
        <p:spPr>
          <a:xfrm>
            <a:off x="8933627" y="895465"/>
            <a:ext cx="1305022" cy="329184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9A825"/>
                </a:solidFill>
                <a:ea typeface="Quattrocento Sans"/>
                <a:cs typeface="Quattrocento Sans"/>
                <a:sym typeface="Quattrocento Sans"/>
              </a:rPr>
              <a:t>Output</a:t>
            </a:r>
            <a:endParaRPr sz="1600" dirty="0">
              <a:solidFill>
                <a:srgbClr val="F9A825"/>
              </a:solidFill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" name="Google Shape;180;p22"/>
          <p:cNvSpPr txBox="1">
            <a:spLocks/>
          </p:cNvSpPr>
          <p:nvPr/>
        </p:nvSpPr>
        <p:spPr>
          <a:xfrm>
            <a:off x="8933088" y="1224648"/>
            <a:ext cx="3121537" cy="2427111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IN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value of n: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IN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values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IN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IN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IN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IN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 of 3 = 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IN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 of 2 = 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IN" sz="18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 of 5 = 25</a:t>
            </a:r>
            <a:endParaRPr lang="en-IN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46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Write a C program to add/remove item from a list using </a:t>
            </a:r>
            <a:r>
              <a:rPr lang="en-US" sz="3600" dirty="0" err="1"/>
              <a:t>realloc</a:t>
            </a:r>
            <a:endParaRPr lang="en-US" dirty="0"/>
          </a:p>
        </p:txBody>
      </p:sp>
      <p:sp>
        <p:nvSpPr>
          <p:cNvPr id="4" name="Google Shape;176;p22"/>
          <p:cNvSpPr/>
          <p:nvPr/>
        </p:nvSpPr>
        <p:spPr>
          <a:xfrm>
            <a:off x="650778" y="1379197"/>
            <a:ext cx="5440929" cy="4069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void main()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 n1, n2;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*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("Enter size of list: ");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("%d", &amp;n1);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*) 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(n1 * 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("Enter %d numbers\n", n1);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for(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= 0; 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&lt; n1; 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("%d", &amp;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("The numbers in the list are\n");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for(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= 0; 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&lt; n1; 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("%d\n", 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en-US" sz="1500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Google Shape;177;p22"/>
          <p:cNvSpPr/>
          <p:nvPr/>
        </p:nvSpPr>
        <p:spPr>
          <a:xfrm>
            <a:off x="150786" y="1379197"/>
            <a:ext cx="499993" cy="40691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1</a:t>
            </a:r>
            <a:endParaRPr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2</a:t>
            </a:r>
            <a:endParaRPr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3</a:t>
            </a:r>
            <a:endParaRPr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4</a:t>
            </a:r>
            <a:endParaRPr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5</a:t>
            </a:r>
            <a:endParaRPr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6</a:t>
            </a:r>
            <a:endParaRPr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7</a:t>
            </a:r>
            <a:endParaRPr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8</a:t>
            </a:r>
            <a:endParaRPr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9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10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11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12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13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smtClean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14</a:t>
            </a:r>
            <a:endParaRPr lang="en-US" sz="1500" b="1" dirty="0">
              <a:solidFill>
                <a:srgbClr val="575757"/>
              </a:solidFill>
              <a:latin typeface="Courier New" panose="02070309020205020404" pitchFamily="49" charset="0"/>
              <a:cs typeface="Courier New" panose="02070309020205020404" pitchFamily="49" charset="0"/>
              <a:sym typeface="Consolas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15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16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17</a:t>
            </a:r>
          </a:p>
        </p:txBody>
      </p:sp>
      <p:sp>
        <p:nvSpPr>
          <p:cNvPr id="6" name="Google Shape;178;p22"/>
          <p:cNvSpPr/>
          <p:nvPr/>
        </p:nvSpPr>
        <p:spPr>
          <a:xfrm>
            <a:off x="150786" y="1050012"/>
            <a:ext cx="1090550" cy="329184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9A825"/>
                </a:solidFill>
                <a:ea typeface="Quattrocento Sans"/>
                <a:cs typeface="Quattrocento Sans"/>
                <a:sym typeface="Quattrocento Sans"/>
              </a:rPr>
              <a:t>Program</a:t>
            </a:r>
            <a:endParaRPr dirty="0">
              <a:solidFill>
                <a:srgbClr val="F9A825"/>
              </a:solidFill>
            </a:endParaRPr>
          </a:p>
        </p:txBody>
      </p:sp>
      <p:sp>
        <p:nvSpPr>
          <p:cNvPr id="7" name="Google Shape;180;p22"/>
          <p:cNvSpPr txBox="1">
            <a:spLocks/>
          </p:cNvSpPr>
          <p:nvPr/>
        </p:nvSpPr>
        <p:spPr>
          <a:xfrm>
            <a:off x="6923571" y="1384842"/>
            <a:ext cx="5015860" cy="40710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50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50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printf("Enter new size of list: 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50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scanf("%d", &amp;n2);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50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50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fp = realloc(fp, n2 * sizeof(int));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50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if(n2 &gt; n1)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50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50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printf("Enter %d numbers\n", n2 - n1);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50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for(i = n1; i &lt; n2; 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50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scanf("%d", &amp;fp[i]);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50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50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printf("The numbers in the list are\n");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50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for(i = 0; i &lt; n2; 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500" smtClean="0">
                <a:latin typeface="Courier New" panose="02070309020205020404" pitchFamily="49" charset="0"/>
                <a:cs typeface="Courier New" panose="02070309020205020404" pitchFamily="49" charset="0"/>
              </a:rPr>
              <a:t>        printf("%d\n", fp[i]);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US" sz="150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Google Shape;177;p22">
            <a:extLst>
              <a:ext uri="{FF2B5EF4-FFF2-40B4-BE49-F238E27FC236}">
                <a16:creationId xmlns:a16="http://schemas.microsoft.com/office/drawing/2014/main" xmlns="" id="{9D455AB9-62A7-F441-957B-5858CB240F89}"/>
              </a:ext>
            </a:extLst>
          </p:cNvPr>
          <p:cNvSpPr/>
          <p:nvPr/>
        </p:nvSpPr>
        <p:spPr>
          <a:xfrm>
            <a:off x="6464398" y="1384842"/>
            <a:ext cx="499993" cy="40710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18</a:t>
            </a:r>
            <a:endParaRPr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19</a:t>
            </a:r>
            <a:endParaRPr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20</a:t>
            </a:r>
            <a:endParaRPr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21</a:t>
            </a:r>
            <a:endParaRPr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smtClean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22</a:t>
            </a:r>
            <a:endParaRPr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23</a:t>
            </a:r>
            <a:endParaRPr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24</a:t>
            </a:r>
            <a:endParaRPr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25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smtClean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26</a:t>
            </a:r>
            <a:endParaRPr lang="en-US" sz="1500" b="1" dirty="0">
              <a:solidFill>
                <a:srgbClr val="575757"/>
              </a:solidFill>
              <a:latin typeface="Courier New" panose="02070309020205020404" pitchFamily="49" charset="0"/>
              <a:cs typeface="Courier New" panose="02070309020205020404" pitchFamily="49" charset="0"/>
              <a:sym typeface="Consolas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smtClean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27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smtClean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28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smtClean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29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smtClean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30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smtClean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31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smtClean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32</a:t>
            </a:r>
            <a:endParaRPr lang="en-US" sz="1500" b="1" dirty="0">
              <a:solidFill>
                <a:srgbClr val="575757"/>
              </a:solidFill>
              <a:latin typeface="Courier New" panose="02070309020205020404" pitchFamily="49" charset="0"/>
              <a:cs typeface="Courier New" panose="02070309020205020404" pitchFamily="49" charset="0"/>
              <a:sym typeface="Consolas"/>
            </a:endParaRPr>
          </a:p>
        </p:txBody>
      </p:sp>
      <p:sp>
        <p:nvSpPr>
          <p:cNvPr id="9" name="Google Shape;179;p22"/>
          <p:cNvSpPr/>
          <p:nvPr/>
        </p:nvSpPr>
        <p:spPr>
          <a:xfrm>
            <a:off x="6464398" y="1056362"/>
            <a:ext cx="1676281" cy="329184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rgbClr val="F9A825"/>
                </a:solidFill>
                <a:ea typeface="Quattrocento Sans"/>
                <a:cs typeface="Quattrocento Sans"/>
                <a:sym typeface="Quattrocento Sans"/>
              </a:rPr>
              <a:t>Program (cont.)</a:t>
            </a:r>
            <a:endParaRPr sz="1600" dirty="0">
              <a:solidFill>
                <a:srgbClr val="F9A825"/>
              </a:solidFill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28660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build="p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Practice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IN" dirty="0"/>
              <a:t>Write a C program to calculate sum of n numbers entered by user.</a:t>
            </a:r>
          </a:p>
          <a:p>
            <a:pPr marL="457200" indent="-457200">
              <a:buFont typeface="+mj-lt"/>
              <a:buAutoNum type="arabicParenR"/>
            </a:pPr>
            <a:r>
              <a:rPr lang="en-IN" dirty="0"/>
              <a:t>Write a C program to input and print text using DMA</a:t>
            </a:r>
          </a:p>
          <a:p>
            <a:pPr marL="457200" indent="-457200">
              <a:buFont typeface="+mj-lt"/>
              <a:buAutoNum type="arabicParenR"/>
            </a:pPr>
            <a:r>
              <a:rPr lang="en-IN" dirty="0"/>
              <a:t>Write a C program to read and print student details using structure and DMA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42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Thank you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33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Memory Allocation (DMA)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memory is allocated at runtime (during execution of program) then it is called dynamic memory. </a:t>
            </a:r>
          </a:p>
          <a:p>
            <a:r>
              <a:rPr lang="en-IN" dirty="0"/>
              <a:t>It allocates memory from </a:t>
            </a:r>
            <a:r>
              <a:rPr lang="en-IN" b="1" dirty="0">
                <a:solidFill>
                  <a:srgbClr val="C00000"/>
                </a:solidFill>
              </a:rPr>
              <a:t>heap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(</a:t>
            </a:r>
            <a:r>
              <a:rPr lang="en-IN" i="1" dirty="0">
                <a:solidFill>
                  <a:srgbClr val="C00000"/>
                </a:solidFill>
              </a:rPr>
              <a:t>heap</a:t>
            </a:r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IN" dirty="0"/>
              <a:t>it is an empty area in memory</a:t>
            </a:r>
            <a:r>
              <a:rPr lang="en-IN" dirty="0" smtClean="0"/>
              <a:t>).</a:t>
            </a:r>
            <a:endParaRPr lang="en-IN" dirty="0"/>
          </a:p>
          <a:p>
            <a:r>
              <a:rPr lang="en-IN" dirty="0"/>
              <a:t>Memory can be accessed only through a pointer. 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dirty="0"/>
              <a:t>When DMA is needed?</a:t>
            </a:r>
          </a:p>
          <a:p>
            <a:r>
              <a:rPr lang="en-IN" dirty="0"/>
              <a:t>It is used when number of variables are not known in advance or </a:t>
            </a:r>
            <a:r>
              <a:rPr lang="en-IN" dirty="0">
                <a:solidFill>
                  <a:srgbClr val="C00000"/>
                </a:solidFill>
              </a:rPr>
              <a:t>large</a:t>
            </a:r>
            <a:r>
              <a:rPr lang="en-IN" sz="3200" dirty="0">
                <a:solidFill>
                  <a:srgbClr val="C00000"/>
                </a:solidFill>
              </a:rPr>
              <a:t> </a:t>
            </a:r>
            <a:r>
              <a:rPr lang="en-IN" dirty="0"/>
              <a:t>in size. </a:t>
            </a:r>
          </a:p>
          <a:p>
            <a:r>
              <a:rPr lang="en-IN" dirty="0"/>
              <a:t>Memory can be allocated at any time and can be released at any time during runtime.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63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malloc</a:t>
            </a:r>
            <a:r>
              <a:rPr lang="en-IN" dirty="0"/>
              <a:t>() function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3013097"/>
          </a:xfrm>
        </p:spPr>
        <p:txBody>
          <a:bodyPr/>
          <a:lstStyle/>
          <a:p>
            <a:r>
              <a:rPr lang="en-US" dirty="0" err="1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-US" dirty="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 ()</a:t>
            </a:r>
            <a:r>
              <a:rPr lang="en-IN" dirty="0"/>
              <a:t> is used to allocate a fixed amount of memory during the execution of a program.</a:t>
            </a:r>
          </a:p>
          <a:p>
            <a:r>
              <a:rPr lang="en-US" dirty="0" err="1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-US" dirty="0">
                <a:solidFill>
                  <a:srgbClr val="F92672"/>
                </a:solidFill>
                <a:latin typeface="Consolas"/>
                <a:ea typeface="Consolas"/>
                <a:cs typeface="Consolas"/>
                <a:sym typeface="Consolas"/>
              </a:rPr>
              <a:t> ()</a:t>
            </a:r>
            <a:r>
              <a:rPr lang="en-IN" dirty="0"/>
              <a:t> allocates </a:t>
            </a:r>
            <a:r>
              <a:rPr lang="en-US" dirty="0" err="1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size_in_bytes</a:t>
            </a:r>
            <a:r>
              <a:rPr lang="en-US" dirty="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dirty="0"/>
              <a:t>of memory from heap, if the allocation succeeds, a pointer to the block of memory is returned else 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NULL </a:t>
            </a:r>
            <a:r>
              <a:rPr lang="en-IN" dirty="0"/>
              <a:t>is returned.</a:t>
            </a:r>
          </a:p>
          <a:p>
            <a:r>
              <a:rPr lang="en-IN" dirty="0"/>
              <a:t>Allocated memory space may not be contiguous.</a:t>
            </a:r>
          </a:p>
          <a:p>
            <a:r>
              <a:rPr lang="en-IN" dirty="0"/>
              <a:t>Each block contains a </a:t>
            </a:r>
            <a:r>
              <a:rPr lang="en-US" dirty="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IN" dirty="0"/>
              <a:t>, a pointer to the next block, and the space itself. </a:t>
            </a:r>
          </a:p>
          <a:p>
            <a:r>
              <a:rPr lang="en-IN" dirty="0"/>
              <a:t>The blocks are kept in ascending order of storage address, and the last block points to the first.</a:t>
            </a:r>
          </a:p>
          <a:p>
            <a:r>
              <a:rPr lang="en-IN" dirty="0"/>
              <a:t>The memory is not initialized.</a:t>
            </a:r>
          </a:p>
          <a:p>
            <a:endParaRPr lang="en-US" dirty="0"/>
          </a:p>
        </p:txBody>
      </p:sp>
      <p:graphicFrame>
        <p:nvGraphicFramePr>
          <p:cNvPr id="4" name="Google Shape;170;p21">
            <a:extLst>
              <a:ext uri="{FF2B5EF4-FFF2-40B4-BE49-F238E27FC236}">
                <a16:creationId xmlns:a16="http://schemas.microsoft.com/office/drawing/2014/main" xmlns="" id="{448FB20E-CA29-A841-9ACC-5F28845BF9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4876445"/>
              </p:ext>
            </p:extLst>
          </p:nvPr>
        </p:nvGraphicFramePr>
        <p:xfrm>
          <a:off x="277944" y="4028784"/>
          <a:ext cx="10890925" cy="15545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9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9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C00000"/>
                          </a:solidFill>
                        </a:rPr>
                        <a:t>Syntax</a:t>
                      </a:r>
                      <a:endParaRPr sz="1800" b="1" u="none" strike="noStrike" cap="none" dirty="0">
                        <a:solidFill>
                          <a:srgbClr val="C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C00000"/>
                          </a:solidFill>
                        </a:rPr>
                        <a:t>Description</a:t>
                      </a:r>
                      <a:endParaRPr sz="1800" b="1" u="none" strike="noStrike" cap="none" dirty="0">
                        <a:solidFill>
                          <a:srgbClr val="C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27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 err="1" smtClean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ptr_var</a:t>
                      </a:r>
                      <a:r>
                        <a:rPr lang="en-US" sz="1800" b="0" u="none" strike="noStrike" cap="none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= (</a:t>
                      </a:r>
                      <a:r>
                        <a:rPr lang="en-US" sz="1800" b="0" u="none" strike="noStrike" cap="none" dirty="0" err="1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cast_type</a:t>
                      </a:r>
                      <a:r>
                        <a:rPr lang="en-US" sz="1800" b="0" u="none" strike="noStrike" cap="none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*) malloc (</a:t>
                      </a:r>
                      <a:r>
                        <a:rPr lang="en-US" sz="1800" b="0" u="none" strike="noStrike" cap="none" dirty="0" err="1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size_in_bytes</a:t>
                      </a:r>
                      <a:r>
                        <a:rPr lang="en-US" sz="1800" b="0" u="none" strike="noStrike" cap="none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1800" b="0" dirty="0">
                        <a:solidFill>
                          <a:schemeClr val="tx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This statement returns a pointer to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size_in_bytes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of uninitialized storage, or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if the request cannot be satisfied. </a:t>
                      </a: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Example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= (</a:t>
                      </a:r>
                      <a:r>
                        <a:rPr lang="en-US" sz="1800" b="0" u="none" strike="noStrike" kern="1200" cap="none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*)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malloc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sz="1800" b="0" u="none" strike="noStrike" kern="1200" cap="none" dirty="0" err="1" smtClean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sizeof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sz="1800" b="0" u="none" strike="noStrike" kern="1200" cap="none" dirty="0" err="1" smtClean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*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20);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783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C program to allocate memory using </a:t>
            </a:r>
            <a:r>
              <a:rPr lang="en-US" dirty="0" err="1"/>
              <a:t>malloc</a:t>
            </a:r>
            <a:r>
              <a:rPr lang="en-US" dirty="0"/>
              <a:t>.</a:t>
            </a:r>
          </a:p>
        </p:txBody>
      </p:sp>
      <p:sp>
        <p:nvSpPr>
          <p:cNvPr id="4" name="Google Shape;176;p22"/>
          <p:cNvSpPr/>
          <p:nvPr/>
        </p:nvSpPr>
        <p:spPr>
          <a:xfrm>
            <a:off x="798174" y="1341354"/>
            <a:ext cx="11063268" cy="2638218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 </a:t>
            </a:r>
            <a:r>
              <a:rPr lang="en-US" dirty="0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main()</a:t>
            </a: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*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</a:t>
            </a:r>
            <a:r>
              <a:rPr lang="en-US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err="1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is a pointer variable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(</a:t>
            </a:r>
            <a:r>
              <a:rPr lang="en-US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*)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569CD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 </a:t>
            </a:r>
            <a:r>
              <a:rPr lang="en-US" dirty="0" smtClean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//returns</a:t>
            </a:r>
            <a:r>
              <a:rPr lang="en-US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a pointer to </a:t>
            </a:r>
            <a:r>
              <a:rPr lang="en-US" dirty="0" err="1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size storage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*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 </a:t>
            </a:r>
            <a:r>
              <a:rPr lang="en-US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//store 25 in the address pointed by </a:t>
            </a:r>
            <a:r>
              <a:rPr lang="en-US" dirty="0" err="1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"%d"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*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 </a:t>
            </a:r>
            <a:r>
              <a:rPr lang="en-US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//print the value of </a:t>
            </a:r>
            <a:r>
              <a:rPr lang="en-US" dirty="0" err="1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i.e. 25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   free(</a:t>
            </a:r>
            <a:r>
              <a:rPr lang="en-US" dirty="0" err="1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 </a:t>
            </a:r>
            <a:r>
              <a:rPr lang="en-US" dirty="0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//free up the space pointed to by </a:t>
            </a:r>
            <a:r>
              <a:rPr lang="en-US" dirty="0" err="1">
                <a:solidFill>
                  <a:srgbClr val="6A995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dirty="0">
              <a:solidFill>
                <a:srgbClr val="D4D4D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solidFill>
                  <a:srgbClr val="D4D4D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Google Shape;177;p22"/>
          <p:cNvSpPr/>
          <p:nvPr/>
        </p:nvSpPr>
        <p:spPr>
          <a:xfrm>
            <a:off x="298180" y="1341354"/>
            <a:ext cx="499993" cy="26382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1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2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3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4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5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6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7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8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9</a:t>
            </a:r>
            <a:endParaRPr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Google Shape;178;p22"/>
          <p:cNvSpPr/>
          <p:nvPr/>
        </p:nvSpPr>
        <p:spPr>
          <a:xfrm>
            <a:off x="298180" y="1012170"/>
            <a:ext cx="1090550" cy="329184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9A825"/>
                </a:solidFill>
                <a:ea typeface="Quattrocento Sans"/>
                <a:cs typeface="Quattrocento Sans"/>
                <a:sym typeface="Quattrocento Sans"/>
              </a:rPr>
              <a:t>Program</a:t>
            </a:r>
            <a:endParaRPr dirty="0">
              <a:solidFill>
                <a:srgbClr val="F9A825"/>
              </a:solidFill>
            </a:endParaRPr>
          </a:p>
        </p:txBody>
      </p:sp>
      <p:sp>
        <p:nvSpPr>
          <p:cNvPr id="7" name="Google Shape;179;p22">
            <a:extLst>
              <a:ext uri="{FF2B5EF4-FFF2-40B4-BE49-F238E27FC236}">
                <a16:creationId xmlns:a16="http://schemas.microsoft.com/office/drawing/2014/main" xmlns="" id="{081F3549-8540-E44B-893A-8C8801AA6533}"/>
              </a:ext>
            </a:extLst>
          </p:cNvPr>
          <p:cNvSpPr/>
          <p:nvPr/>
        </p:nvSpPr>
        <p:spPr>
          <a:xfrm>
            <a:off x="292460" y="4350864"/>
            <a:ext cx="1312085" cy="329184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9A825"/>
                </a:solidFill>
                <a:ea typeface="Quattrocento Sans"/>
                <a:cs typeface="Quattrocento Sans"/>
                <a:sym typeface="Quattrocento Sans"/>
              </a:rPr>
              <a:t>Output</a:t>
            </a:r>
            <a:endParaRPr sz="1600" dirty="0">
              <a:solidFill>
                <a:srgbClr val="F9A825"/>
              </a:solidFill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" name="Google Shape;180;p22">
            <a:extLst>
              <a:ext uri="{FF2B5EF4-FFF2-40B4-BE49-F238E27FC236}">
                <a16:creationId xmlns:a16="http://schemas.microsoft.com/office/drawing/2014/main" xmlns="" id="{4BF53837-BDCF-C24B-93AB-2D182CA21854}"/>
              </a:ext>
            </a:extLst>
          </p:cNvPr>
          <p:cNvSpPr txBox="1">
            <a:spLocks/>
          </p:cNvSpPr>
          <p:nvPr/>
        </p:nvSpPr>
        <p:spPr>
          <a:xfrm>
            <a:off x="298180" y="4680048"/>
            <a:ext cx="5457493" cy="371292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84591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calloc</a:t>
            </a:r>
            <a:r>
              <a:rPr lang="en-IN" dirty="0"/>
              <a:t>() function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2072939"/>
          </a:xfrm>
        </p:spPr>
        <p:txBody>
          <a:bodyPr/>
          <a:lstStyle/>
          <a:p>
            <a:r>
              <a:rPr lang="en-IN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calloc</a:t>
            </a: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() </a:t>
            </a:r>
            <a:r>
              <a:rPr lang="en-IN" dirty="0"/>
              <a:t>is used to allocate a block of memory during the execution of a </a:t>
            </a:r>
            <a:r>
              <a:rPr lang="en-IN" dirty="0" smtClean="0"/>
              <a:t>program.</a:t>
            </a:r>
            <a:endParaRPr lang="en-IN" dirty="0"/>
          </a:p>
          <a:p>
            <a:r>
              <a:rPr lang="en-IN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calloc</a:t>
            </a:r>
            <a:r>
              <a:rPr lang="en-IN" b="1" dirty="0">
                <a:solidFill>
                  <a:srgbClr val="C00000"/>
                </a:solidFill>
                <a:latin typeface="Consolas" panose="020B0609020204030204" pitchFamily="49" charset="0"/>
              </a:rPr>
              <a:t>() </a:t>
            </a:r>
            <a:r>
              <a:rPr lang="en-IN" dirty="0"/>
              <a:t>allocates a region of memory to hold </a:t>
            </a:r>
            <a:r>
              <a:rPr lang="en-US" dirty="0" err="1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no_of_blocks</a:t>
            </a:r>
            <a:r>
              <a:rPr lang="en-IN" dirty="0">
                <a:solidFill>
                  <a:srgbClr val="92D050"/>
                </a:solidFill>
              </a:rPr>
              <a:t> </a:t>
            </a:r>
            <a:r>
              <a:rPr lang="en-IN" dirty="0"/>
              <a:t>of </a:t>
            </a:r>
            <a:r>
              <a:rPr lang="en-US" dirty="0" err="1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size_of_block</a:t>
            </a:r>
            <a:r>
              <a:rPr lang="en-US" sz="1800" dirty="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IN" dirty="0"/>
              <a:t>each, if the allocation succeeds then a pointer to the block of memory is returned else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NULL </a:t>
            </a:r>
            <a:r>
              <a:rPr lang="en-IN" dirty="0"/>
              <a:t>is returned. </a:t>
            </a:r>
          </a:p>
          <a:p>
            <a:r>
              <a:rPr lang="en-IN" dirty="0"/>
              <a:t>The memory is initialized to </a:t>
            </a:r>
            <a:r>
              <a:rPr lang="en-IN" dirty="0">
                <a:solidFill>
                  <a:srgbClr val="C00000"/>
                </a:solidFill>
              </a:rPr>
              <a:t>ZERO</a:t>
            </a:r>
            <a:r>
              <a:rPr lang="en-IN" dirty="0"/>
              <a:t>.</a:t>
            </a:r>
          </a:p>
          <a:p>
            <a:endParaRPr lang="en-US" dirty="0"/>
          </a:p>
        </p:txBody>
      </p:sp>
      <p:graphicFrame>
        <p:nvGraphicFramePr>
          <p:cNvPr id="4" name="Google Shape;170;p21">
            <a:extLst>
              <a:ext uri="{FF2B5EF4-FFF2-40B4-BE49-F238E27FC236}">
                <a16:creationId xmlns:a16="http://schemas.microsoft.com/office/drawing/2014/main" xmlns="" id="{448FB20E-CA29-A841-9ACC-5F28845BF9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9930919"/>
              </p:ext>
            </p:extLst>
          </p:nvPr>
        </p:nvGraphicFramePr>
        <p:xfrm>
          <a:off x="701515" y="3619500"/>
          <a:ext cx="10890925" cy="21031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9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9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C00000"/>
                          </a:solidFill>
                        </a:rPr>
                        <a:t>Syntax</a:t>
                      </a:r>
                      <a:endParaRPr sz="1800" b="1" u="none" strike="noStrike" cap="none" dirty="0">
                        <a:solidFill>
                          <a:srgbClr val="C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C00000"/>
                          </a:solidFill>
                        </a:rPr>
                        <a:t>Description</a:t>
                      </a:r>
                      <a:endParaRPr sz="1800" b="1" u="none" strike="noStrike" cap="none" dirty="0">
                        <a:solidFill>
                          <a:srgbClr val="C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27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ptr_var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= (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cast_type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*)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calloc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no_of_blocks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size_of_block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1800" b="0" dirty="0">
                        <a:solidFill>
                          <a:schemeClr val="tx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This statement returns a pointer to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no_of_blocks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of size 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size_of_blocks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,  it returns  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if the request cannot be satisfied. </a:t>
                      </a: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Example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endParaRPr lang="en-US" sz="18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 = 20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= (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*)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calloc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(n, 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sizeof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</a:t>
                      </a:r>
                      <a:r>
                        <a:rPr lang="en-US" sz="1800" b="0" kern="1200" dirty="0" err="1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));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189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C program to allocate memory using </a:t>
            </a:r>
            <a:r>
              <a:rPr lang="en-US" dirty="0" err="1"/>
              <a:t>calloc</a:t>
            </a:r>
            <a:r>
              <a:rPr lang="en-US" dirty="0"/>
              <a:t>.</a:t>
            </a:r>
          </a:p>
        </p:txBody>
      </p:sp>
      <p:sp>
        <p:nvSpPr>
          <p:cNvPr id="4" name="Google Shape;176;p22"/>
          <p:cNvSpPr/>
          <p:nvPr/>
        </p:nvSpPr>
        <p:spPr>
          <a:xfrm>
            <a:off x="825718" y="1431506"/>
            <a:ext cx="10997087" cy="42738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 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 main()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 n; 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 n are integer variables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 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is a pointer variable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 how many numbers: ");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 &amp;n);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= 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*)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(n,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 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returns a pointer to n blocks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= 0;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&lt; n;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  //loop through until all the blocks are read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 //read and store into location where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points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++; //increment the pointer variable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free(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 //frees the space pointed to by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Google Shape;177;p22"/>
          <p:cNvSpPr/>
          <p:nvPr/>
        </p:nvSpPr>
        <p:spPr>
          <a:xfrm>
            <a:off x="325726" y="1431506"/>
            <a:ext cx="499993" cy="42738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1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2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3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4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5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6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7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8</a:t>
            </a:r>
            <a:endParaRPr lang="en-US" sz="1800" b="1" dirty="0">
              <a:solidFill>
                <a:srgbClr val="575757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9</a:t>
            </a:r>
            <a:endParaRPr lang="en-US" b="1" dirty="0">
              <a:solidFill>
                <a:srgbClr val="575757"/>
              </a:solidFill>
              <a:latin typeface="Courier New" panose="02070309020205020404" pitchFamily="49" charset="0"/>
              <a:cs typeface="Courier New" panose="02070309020205020404" pitchFamily="49" charset="0"/>
              <a:sym typeface="Consolas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10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11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12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13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14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575757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nsolas"/>
              </a:rPr>
              <a:t>15</a:t>
            </a:r>
            <a:endParaRPr lang="en-US" b="1" dirty="0">
              <a:solidFill>
                <a:srgbClr val="575757"/>
              </a:solidFill>
              <a:latin typeface="Courier New" panose="02070309020205020404" pitchFamily="49" charset="0"/>
              <a:cs typeface="Courier New" panose="02070309020205020404" pitchFamily="49" charset="0"/>
              <a:sym typeface="Consolas"/>
            </a:endParaRPr>
          </a:p>
        </p:txBody>
      </p:sp>
      <p:sp>
        <p:nvSpPr>
          <p:cNvPr id="6" name="Google Shape;178;p22"/>
          <p:cNvSpPr/>
          <p:nvPr/>
        </p:nvSpPr>
        <p:spPr>
          <a:xfrm>
            <a:off x="325726" y="1102322"/>
            <a:ext cx="1090550" cy="329184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  <a:ea typeface="Quattrocento Sans"/>
                <a:cs typeface="Quattrocento Sans"/>
                <a:sym typeface="Quattrocento Sans"/>
              </a:rPr>
              <a:t>Program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672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realloc</a:t>
            </a:r>
            <a:r>
              <a:rPr lang="en-IN" dirty="0"/>
              <a:t>() function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2175970"/>
          </a:xfrm>
        </p:spPr>
        <p:txBody>
          <a:bodyPr/>
          <a:lstStyle/>
          <a:p>
            <a:r>
              <a:rPr lang="en-IN" dirty="0" err="1">
                <a:solidFill>
                  <a:srgbClr val="C00000"/>
                </a:solidFill>
                <a:latin typeface="Consolas" panose="020B0609020204030204" pitchFamily="49" charset="0"/>
              </a:rPr>
              <a:t>realloc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changes the size of the object pointed to by pointer </a:t>
            </a:r>
            <a:r>
              <a:rPr lang="en-IN" dirty="0" err="1"/>
              <a:t>fp</a:t>
            </a:r>
            <a:r>
              <a:rPr lang="en-IN" dirty="0"/>
              <a:t> to specified size. </a:t>
            </a:r>
          </a:p>
          <a:p>
            <a:r>
              <a:rPr lang="en-IN" dirty="0"/>
              <a:t>The contents will be unchanged up to the minimum of the old and new sizes. </a:t>
            </a:r>
          </a:p>
          <a:p>
            <a:r>
              <a:rPr lang="en-IN" dirty="0"/>
              <a:t>If the new size is larger, the new space will be uninitialized. </a:t>
            </a:r>
          </a:p>
          <a:p>
            <a:r>
              <a:rPr lang="en-IN" dirty="0" err="1">
                <a:solidFill>
                  <a:srgbClr val="C00000"/>
                </a:solidFill>
                <a:latin typeface="Consolas" panose="020B0609020204030204" pitchFamily="49" charset="0"/>
              </a:rPr>
              <a:t>realloc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returns a pointer to the new space, or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if the request cannot be satisfied, in which case </a:t>
            </a:r>
            <a:r>
              <a:rPr lang="en-IN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IN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IN" dirty="0"/>
              <a:t> is unchanged. </a:t>
            </a:r>
          </a:p>
          <a:p>
            <a:endParaRPr lang="en-US" dirty="0"/>
          </a:p>
        </p:txBody>
      </p:sp>
      <p:graphicFrame>
        <p:nvGraphicFramePr>
          <p:cNvPr id="4" name="Google Shape;170;p21">
            <a:extLst>
              <a:ext uri="{FF2B5EF4-FFF2-40B4-BE49-F238E27FC236}">
                <a16:creationId xmlns:a16="http://schemas.microsoft.com/office/drawing/2014/main" xmlns="" id="{448FB20E-CA29-A841-9ACC-5F28845BF9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3293314"/>
              </p:ext>
            </p:extLst>
          </p:nvPr>
        </p:nvGraphicFramePr>
        <p:xfrm>
          <a:off x="675937" y="3856387"/>
          <a:ext cx="10890925" cy="15545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9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9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C00000"/>
                          </a:solidFill>
                        </a:rPr>
                        <a:t>Syntax</a:t>
                      </a:r>
                      <a:endParaRPr sz="1800" b="1" u="none" strike="noStrike" cap="none" dirty="0">
                        <a:solidFill>
                          <a:srgbClr val="C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C00000"/>
                          </a:solidFill>
                        </a:rPr>
                        <a:t>Description</a:t>
                      </a:r>
                      <a:endParaRPr sz="1800" b="1" u="none" strike="noStrike" cap="none" dirty="0">
                        <a:solidFill>
                          <a:srgbClr val="C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27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 err="1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ptr_var</a:t>
                      </a:r>
                      <a:r>
                        <a:rPr lang="en-US" sz="1800" b="0" u="none" strike="noStrike" cap="none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= (</a:t>
                      </a:r>
                      <a:r>
                        <a:rPr lang="en-US" sz="1800" b="0" u="none" strike="noStrike" cap="none" dirty="0" err="1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cast_type</a:t>
                      </a:r>
                      <a:r>
                        <a:rPr lang="en-US" sz="1800" b="0" u="none" strike="noStrike" cap="none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 *) </a:t>
                      </a:r>
                      <a:r>
                        <a:rPr lang="en-US" sz="1800" b="0" u="none" strike="noStrike" cap="none" dirty="0" err="1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realloc</a:t>
                      </a:r>
                      <a:r>
                        <a:rPr lang="en-US" sz="1800" b="0" u="none" strike="noStrike" cap="none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(void </a:t>
                      </a:r>
                      <a:r>
                        <a:rPr lang="en-US" sz="1800" b="0" u="none" strike="noStrike" cap="none" dirty="0" smtClean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</a:t>
                      </a:r>
                      <a:r>
                        <a:rPr lang="en-US" sz="1800" b="0" u="none" strike="noStrike" cap="none" dirty="0" err="1" smtClean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fp</a:t>
                      </a:r>
                      <a:r>
                        <a:rPr lang="en-US" sz="1800" b="0" u="none" strike="noStrike" cap="none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 err="1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size_t</a:t>
                      </a:r>
                      <a:r>
                        <a:rPr lang="en-US" sz="1800" b="0" u="none" strike="noStrike" cap="none" dirty="0">
                          <a:solidFill>
                            <a:schemeClr val="tx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1800" b="0" dirty="0">
                        <a:solidFill>
                          <a:schemeClr val="tx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This statement returns a pointer to new space, or NULL if the request cannot be satisfied.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Example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fp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= (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*)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realloc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fp,sizeof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)*20);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32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C program to allocate memory using </a:t>
            </a:r>
            <a:r>
              <a:rPr lang="en-US" dirty="0" err="1"/>
              <a:t>realloc</a:t>
            </a:r>
            <a:r>
              <a:rPr lang="en-US" dirty="0"/>
              <a:t>.</a:t>
            </a:r>
          </a:p>
        </p:txBody>
      </p:sp>
      <p:sp>
        <p:nvSpPr>
          <p:cNvPr id="4" name="Google Shape;176;p22"/>
          <p:cNvSpPr/>
          <p:nvPr/>
        </p:nvSpPr>
        <p:spPr>
          <a:xfrm>
            <a:off x="742163" y="1229021"/>
            <a:ext cx="10745793" cy="3098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 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 main()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 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is a file pointer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= 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*)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 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returns a pointer to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size storage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= 25; //store 25 in the address pointed by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=(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*)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 2*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 //returns a pointer to new space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 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 //print the value of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   free(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 //free up the space pointed to by 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Google Shape;177;p22"/>
          <p:cNvSpPr/>
          <p:nvPr/>
        </p:nvSpPr>
        <p:spPr>
          <a:xfrm>
            <a:off x="242171" y="1229021"/>
            <a:ext cx="499993" cy="30982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rgbClr val="575757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10</a:t>
            </a: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solidFill>
                  <a:srgbClr val="575757"/>
                </a:solidFill>
                <a:latin typeface="Consolas"/>
                <a:cs typeface="Consolas"/>
                <a:sym typeface="Consolas"/>
              </a:rPr>
              <a:t>11</a:t>
            </a:r>
            <a:endParaRPr dirty="0"/>
          </a:p>
        </p:txBody>
      </p:sp>
      <p:sp>
        <p:nvSpPr>
          <p:cNvPr id="6" name="Google Shape;178;p22"/>
          <p:cNvSpPr/>
          <p:nvPr/>
        </p:nvSpPr>
        <p:spPr>
          <a:xfrm>
            <a:off x="242171" y="899837"/>
            <a:ext cx="1090550" cy="329184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9A825"/>
                </a:solidFill>
                <a:ea typeface="Quattrocento Sans"/>
                <a:cs typeface="Quattrocento Sans"/>
                <a:sym typeface="Quattrocento Sans"/>
              </a:rPr>
              <a:t>Program</a:t>
            </a:r>
            <a:endParaRPr dirty="0">
              <a:solidFill>
                <a:srgbClr val="F9A825"/>
              </a:solidFill>
            </a:endParaRPr>
          </a:p>
        </p:txBody>
      </p:sp>
      <p:sp>
        <p:nvSpPr>
          <p:cNvPr id="7" name="Google Shape;179;p22">
            <a:extLst>
              <a:ext uri="{FF2B5EF4-FFF2-40B4-BE49-F238E27FC236}">
                <a16:creationId xmlns:a16="http://schemas.microsoft.com/office/drawing/2014/main" xmlns="" id="{081F3549-8540-E44B-893A-8C8801AA6533}"/>
              </a:ext>
            </a:extLst>
          </p:cNvPr>
          <p:cNvSpPr/>
          <p:nvPr/>
        </p:nvSpPr>
        <p:spPr>
          <a:xfrm>
            <a:off x="242171" y="4845121"/>
            <a:ext cx="1305022" cy="329184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575757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9A825"/>
                </a:solidFill>
                <a:ea typeface="Quattrocento Sans"/>
                <a:cs typeface="Quattrocento Sans"/>
                <a:sym typeface="Quattrocento Sans"/>
              </a:rPr>
              <a:t>Output</a:t>
            </a:r>
            <a:endParaRPr sz="1600" dirty="0">
              <a:solidFill>
                <a:srgbClr val="F9A825"/>
              </a:solidFill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" name="Google Shape;180;p22">
            <a:extLst>
              <a:ext uri="{FF2B5EF4-FFF2-40B4-BE49-F238E27FC236}">
                <a16:creationId xmlns:a16="http://schemas.microsoft.com/office/drawing/2014/main" xmlns="" id="{4BF53837-BDCF-C24B-93AB-2D182CA21854}"/>
              </a:ext>
            </a:extLst>
          </p:cNvPr>
          <p:cNvSpPr txBox="1">
            <a:spLocks/>
          </p:cNvSpPr>
          <p:nvPr/>
        </p:nvSpPr>
        <p:spPr>
          <a:xfrm>
            <a:off x="247891" y="5174305"/>
            <a:ext cx="3388206" cy="347566"/>
          </a:xfrm>
          <a:prstGeom prst="rect">
            <a:avLst/>
          </a:prstGeom>
          <a:solidFill>
            <a:srgbClr val="363636"/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Wingdings 3" panose="05040102010807070707" pitchFamily="18" charset="2"/>
              <a:buNone/>
            </a:pPr>
            <a:r>
              <a:rPr lang="en-I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9565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free() function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1506269"/>
          </a:xfrm>
        </p:spPr>
        <p:txBody>
          <a:bodyPr/>
          <a:lstStyle/>
          <a:p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free</a:t>
            </a:r>
            <a:r>
              <a:rPr lang="en-IN" dirty="0"/>
              <a:t> </a:t>
            </a:r>
            <a:r>
              <a:rPr lang="en-IN" dirty="0" err="1"/>
              <a:t>deallocates</a:t>
            </a:r>
            <a:r>
              <a:rPr lang="en-IN" dirty="0"/>
              <a:t> the space pointed to by fp.</a:t>
            </a:r>
          </a:p>
          <a:p>
            <a:r>
              <a:rPr lang="en-IN" dirty="0"/>
              <a:t>It does nothing if </a:t>
            </a:r>
            <a:r>
              <a:rPr lang="en-IN" dirty="0" err="1"/>
              <a:t>fp</a:t>
            </a:r>
            <a:r>
              <a:rPr lang="en-IN" dirty="0"/>
              <a:t> is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NULL</a:t>
            </a:r>
            <a:r>
              <a:rPr lang="en-IN" dirty="0"/>
              <a:t>.</a:t>
            </a:r>
          </a:p>
          <a:p>
            <a:r>
              <a:rPr lang="en-IN" dirty="0" err="1"/>
              <a:t>fp</a:t>
            </a:r>
            <a:r>
              <a:rPr lang="en-IN" dirty="0"/>
              <a:t> must be a pointer to space previously allocated by </a:t>
            </a:r>
            <a:r>
              <a:rPr lang="en-IN" dirty="0" err="1">
                <a:solidFill>
                  <a:srgbClr val="C00000"/>
                </a:solidFill>
                <a:latin typeface="Consolas" panose="020B0609020204030204" pitchFamily="49" charset="0"/>
              </a:rPr>
              <a:t>calloc</a:t>
            </a:r>
            <a:r>
              <a:rPr lang="en-IN" dirty="0"/>
              <a:t>,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malloc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dirty="0"/>
              <a:t>or </a:t>
            </a:r>
            <a:r>
              <a:rPr lang="en-IN" dirty="0" err="1">
                <a:solidFill>
                  <a:srgbClr val="C00000"/>
                </a:solidFill>
                <a:latin typeface="Consolas" panose="020B0609020204030204" pitchFamily="49" charset="0"/>
              </a:rPr>
              <a:t>realloc</a:t>
            </a:r>
            <a:r>
              <a:rPr lang="en-IN" dirty="0"/>
              <a:t>. </a:t>
            </a:r>
          </a:p>
        </p:txBody>
      </p:sp>
      <p:graphicFrame>
        <p:nvGraphicFramePr>
          <p:cNvPr id="4" name="Google Shape;170;p21">
            <a:extLst>
              <a:ext uri="{FF2B5EF4-FFF2-40B4-BE49-F238E27FC236}">
                <a16:creationId xmlns:a16="http://schemas.microsoft.com/office/drawing/2014/main" xmlns="" id="{448FB20E-CA29-A841-9ACC-5F28845BF9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4039161"/>
              </p:ext>
            </p:extLst>
          </p:nvPr>
        </p:nvGraphicFramePr>
        <p:xfrm>
          <a:off x="328565" y="2628640"/>
          <a:ext cx="10890925" cy="12801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195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69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527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C00000"/>
                          </a:solidFill>
                        </a:rPr>
                        <a:t>Syntax</a:t>
                      </a:r>
                      <a:endParaRPr sz="1800" b="1" u="none" strike="noStrike" cap="none" dirty="0">
                        <a:solidFill>
                          <a:srgbClr val="C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C00000"/>
                          </a:solidFill>
                        </a:rPr>
                        <a:t>Description</a:t>
                      </a:r>
                      <a:endParaRPr sz="1800" b="1" u="none" strike="noStrike" cap="none" dirty="0">
                        <a:solidFill>
                          <a:srgbClr val="C00000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270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void free(void *);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This statement free up the memory not needed anymore.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Example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free(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fp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34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2976</TotalTime>
  <Words>611</Words>
  <Application>Microsoft Office PowerPoint</Application>
  <PresentationFormat>Widescreen</PresentationFormat>
  <Paragraphs>320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Roboto Condensed</vt:lpstr>
      <vt:lpstr>Arial</vt:lpstr>
      <vt:lpstr>Consolas</vt:lpstr>
      <vt:lpstr>Wingdings 2</vt:lpstr>
      <vt:lpstr>Roboto Condensed Light</vt:lpstr>
      <vt:lpstr>Segoe UI Black</vt:lpstr>
      <vt:lpstr>Courier New</vt:lpstr>
      <vt:lpstr>Calibri</vt:lpstr>
      <vt:lpstr>Quattrocento Sans</vt:lpstr>
      <vt:lpstr>Wingdings 3</vt:lpstr>
      <vt:lpstr>Wingdings</vt:lpstr>
      <vt:lpstr>Office Theme</vt:lpstr>
      <vt:lpstr>Unit-10 Dynamic Memory Allocation</vt:lpstr>
      <vt:lpstr>Dynamic Memory Allocation (DMA)</vt:lpstr>
      <vt:lpstr>malloc() function </vt:lpstr>
      <vt:lpstr>Write a C program to allocate memory using malloc.</vt:lpstr>
      <vt:lpstr>calloc() function </vt:lpstr>
      <vt:lpstr>Write a C program to allocate memory using calloc.</vt:lpstr>
      <vt:lpstr>realloc() function </vt:lpstr>
      <vt:lpstr>Write a C program to allocate memory using realloc.</vt:lpstr>
      <vt:lpstr>free() function </vt:lpstr>
      <vt:lpstr>Write a C program to sort numbers using malloc</vt:lpstr>
      <vt:lpstr>Write a C program to find square of numbers using calloc</vt:lpstr>
      <vt:lpstr>Write a C program to add/remove item from a list using realloc</vt:lpstr>
      <vt:lpstr>Practice Programs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account</cp:lastModifiedBy>
  <cp:revision>531</cp:revision>
  <dcterms:created xsi:type="dcterms:W3CDTF">2020-05-01T05:09:15Z</dcterms:created>
  <dcterms:modified xsi:type="dcterms:W3CDTF">2022-12-23T12:14:24Z</dcterms:modified>
</cp:coreProperties>
</file>