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9"/>
  </p:notesMasterIdLst>
  <p:handoutMasterIdLst>
    <p:handoutMasterId r:id="rId30"/>
  </p:handoutMasterIdLst>
  <p:sldIdLst>
    <p:sldId id="283" r:id="rId2"/>
    <p:sldId id="345" r:id="rId3"/>
    <p:sldId id="346" r:id="rId4"/>
    <p:sldId id="347" r:id="rId5"/>
    <p:sldId id="348" r:id="rId6"/>
    <p:sldId id="349" r:id="rId7"/>
    <p:sldId id="350" r:id="rId8"/>
    <p:sldId id="351" r:id="rId9"/>
    <p:sldId id="352" r:id="rId10"/>
    <p:sldId id="353" r:id="rId11"/>
    <p:sldId id="354" r:id="rId12"/>
    <p:sldId id="355" r:id="rId13"/>
    <p:sldId id="356" r:id="rId14"/>
    <p:sldId id="357" r:id="rId15"/>
    <p:sldId id="358" r:id="rId16"/>
    <p:sldId id="359" r:id="rId17"/>
    <p:sldId id="360" r:id="rId18"/>
    <p:sldId id="361" r:id="rId19"/>
    <p:sldId id="362" r:id="rId20"/>
    <p:sldId id="363" r:id="rId21"/>
    <p:sldId id="364" r:id="rId22"/>
    <p:sldId id="365" r:id="rId23"/>
    <p:sldId id="366" r:id="rId24"/>
    <p:sldId id="367" r:id="rId25"/>
    <p:sldId id="368" r:id="rId26"/>
    <p:sldId id="369" r:id="rId27"/>
    <p:sldId id="344" r:id="rId28"/>
  </p:sldIdLst>
  <p:sldSz cx="12192000" cy="6858000"/>
  <p:notesSz cx="6858000" cy="9144000"/>
  <p:embeddedFontLst>
    <p:embeddedFont>
      <p:font typeface="Roboto Condensed" panose="020B0604020202020204" charset="0"/>
      <p:regular r:id="rId31"/>
      <p:bold r:id="rId32"/>
      <p:italic r:id="rId33"/>
      <p:boldItalic r:id="rId34"/>
    </p:embeddedFont>
    <p:embeddedFont>
      <p:font typeface="Consolas" panose="020B0609020204030204" pitchFamily="49" charset="0"/>
      <p:regular r:id="rId35"/>
      <p:bold r:id="rId36"/>
      <p:italic r:id="rId37"/>
      <p:boldItalic r:id="rId38"/>
    </p:embeddedFont>
    <p:embeddedFont>
      <p:font typeface="Segoe UI Black" panose="020B0A02040204020203" pitchFamily="34" charset="0"/>
      <p:bold r:id="rId39"/>
      <p:boldItalic r:id="rId40"/>
    </p:embeddedFont>
    <p:embeddedFont>
      <p:font typeface="Calibri" panose="020F0502020204030204" pitchFamily="34" charset="0"/>
      <p:regular r:id="rId41"/>
      <p:bold r:id="rId42"/>
      <p:italic r:id="rId43"/>
      <p:boldItalic r:id="rId44"/>
    </p:embeddedFont>
    <p:embeddedFont>
      <p:font typeface="Wingdings 2" panose="05020102010507070707" pitchFamily="18" charset="2"/>
      <p:regular r:id="rId45"/>
    </p:embeddedFont>
    <p:embeddedFont>
      <p:font typeface="Roboto Condensed Light" panose="020B0604020202020204" charset="0"/>
      <p:regular r:id="rId46"/>
      <p:italic r:id="rId47"/>
    </p:embeddedFont>
    <p:embeddedFont>
      <p:font typeface="Wingdings 3" panose="05040102010807070707" pitchFamily="18" charset="2"/>
      <p:regular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8alnGmFk3zG0jpeGEyopVQ==" hashData="PjTE0HBKEPtE8o78kOXNcbvC9NF+eG44EXzr3kdSTsAvjTC10wfj8VWbHrWeJpu07v5Isx5fvoR38rN5M4ubrA=="/>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A825"/>
    <a:srgbClr val="607D8B"/>
    <a:srgbClr val="B71B1C"/>
    <a:srgbClr val="673BB7"/>
    <a:srgbClr val="301B92"/>
    <a:srgbClr val="D81A60"/>
    <a:srgbClr val="EA1E63"/>
    <a:srgbClr val="D10233"/>
    <a:srgbClr val="ED524F"/>
    <a:srgbClr val="F543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2" y="96"/>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0691E0-E0E7-464F-892B-71ACC2518A4D}" type="datetimeFigureOut">
              <a:rPr lang="en-US" smtClean="0"/>
              <a:t>12/16/2022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53689D-5810-4E66-9D5F-1657D824CFAB}" type="slidenum">
              <a:rPr lang="en-US" smtClean="0"/>
              <a:t>‹#›</a:t>
            </a:fld>
            <a:endParaRPr lang="en-US"/>
          </a:p>
        </p:txBody>
      </p:sp>
    </p:spTree>
    <p:extLst>
      <p:ext uri="{BB962C8B-B14F-4D97-AF65-F5344CB8AC3E}">
        <p14:creationId xmlns:p14="http://schemas.microsoft.com/office/powerpoint/2010/main" val="9870960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12/16/2022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13.jpeg"/></Relationships>
</file>

<file path=ppt/slideLayouts/_rels/slideLayout2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9.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2470548" cy="338554"/>
          </a:xfrm>
          <a:prstGeom prst="rect">
            <a:avLst/>
          </a:prstGeom>
          <a:noFill/>
        </p:spPr>
        <p:txBody>
          <a:bodyPr wrap="none" rtlCol="0">
            <a:spAutoFit/>
          </a:bodyPr>
          <a:lstStyle/>
          <a:p>
            <a:r>
              <a:rPr lang="en-US" sz="1600" dirty="0" smtClean="0"/>
              <a:t>School of Computer Science</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xmlns=""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9">
            <a:extLst>
              <a:ext uri="{FF2B5EF4-FFF2-40B4-BE49-F238E27FC236}">
                <a16:creationId xmlns:a16="http://schemas.microsoft.com/office/drawing/2014/main" xmlns="" id="{E75253BA-841C-4898-BAAF-3A16D7F9433E}"/>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xmlns=""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xmlns="" id="{4A8E0F54-DC01-449D-B951-DC7CBAFD9546}"/>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xmlns=""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9">
            <a:extLst>
              <a:ext uri="{FF2B5EF4-FFF2-40B4-BE49-F238E27FC236}">
                <a16:creationId xmlns:a16="http://schemas.microsoft.com/office/drawing/2014/main" xmlns="" id="{65C24A8B-C009-4A74-9481-67BB67CA49B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xmlns="" id="{5F55812D-505A-4B1A-9EB5-16DCD08F2B8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xmlns=""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21" name="Picture 20">
            <a:extLst>
              <a:ext uri="{FF2B5EF4-FFF2-40B4-BE49-F238E27FC236}">
                <a16:creationId xmlns:a16="http://schemas.microsoft.com/office/drawing/2014/main" xmlns="" id="{8DCFBA18-DBB7-4232-9BDC-C0D95AE93AF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6570A8-081D-45CE-A0DD-F78F5EDB0F9B}"/>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5E75AD4F-9BB9-4005-AB78-4A6D388A4CD6}"/>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00C9ED70-1CC8-4EF2-BE10-AAFE24AAC5D7}"/>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4964C355-848F-46E4-BB2A-EA2EE69FEBA2}"/>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036D56FE-CA91-4481-9096-27448303AC2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B45C91-0DA6-4973-9AEA-FF1388508ACC}"/>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A561853C-B15A-4153-A982-7E7EB1213BC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7E386D9D-B92A-4F40-9089-A1FD00CD387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B976521A-C815-4A64-A047-CE405ED0E59A}"/>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BE300026-40E8-4FB1-998A-9CEB5F7A1B8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631765DD-2E04-4EE4-AFB7-43E328823E61}"/>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1018DFAF-9B15-4199-9C36-C730A2CE6C5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B9A329F3-B4EA-403B-BD1C-FDD65D8E9D3F}"/>
              </a:ext>
            </a:extLst>
          </p:cNvPr>
          <p:cNvGrpSpPr/>
          <p:nvPr userDrawn="1"/>
        </p:nvGrpSpPr>
        <p:grpSpPr>
          <a:xfrm>
            <a:off x="10721798" y="852808"/>
            <a:ext cx="1339023" cy="407045"/>
            <a:chOff x="10721798" y="852808"/>
            <a:chExt cx="1339023" cy="407045"/>
          </a:xfrm>
        </p:grpSpPr>
        <p:pic>
          <p:nvPicPr>
            <p:cNvPr id="16" name="Picture 15">
              <a:extLst>
                <a:ext uri="{FF2B5EF4-FFF2-40B4-BE49-F238E27FC236}">
                  <a16:creationId xmlns:a16="http://schemas.microsoft.com/office/drawing/2014/main" xmlns="" id="{F0325C5E-F004-43A9-9277-53A0BD206A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a16="http://schemas.microsoft.com/office/drawing/2014/main" xmlns="" id="{4B63808E-204C-4894-A747-B51DDC7425C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Vishal</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baseline="0"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Kansagara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#21CS01101 (C-Programming)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10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Structure &amp; Union</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userDrawn="1">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39370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663331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xmlns="" id="{77B7B864-C091-4493-B14B-F5B61B586EED}"/>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5" name="Picture 34">
            <a:extLst>
              <a:ext uri="{FF2B5EF4-FFF2-40B4-BE49-F238E27FC236}">
                <a16:creationId xmlns:a16="http://schemas.microsoft.com/office/drawing/2014/main" xmlns="" id="{744A518A-BE68-4048-BDCB-77578CB57230}"/>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2F1AAAC-C051-4A31-837B-4A9977722A4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C248CBD5-99BA-4017-857A-5ED400F43651}"/>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xmlns="" id="{619E228D-B2BD-4EFA-9FE9-86D81DDC600E}"/>
              </a:ext>
            </a:extLst>
          </p:cNvPr>
          <p:cNvGrpSpPr/>
          <p:nvPr userDrawn="1"/>
        </p:nvGrpSpPr>
        <p:grpSpPr>
          <a:xfrm>
            <a:off x="10721797" y="6047527"/>
            <a:ext cx="1339023" cy="407045"/>
            <a:chOff x="10721798" y="852808"/>
            <a:chExt cx="1339023" cy="407045"/>
          </a:xfrm>
        </p:grpSpPr>
        <p:pic>
          <p:nvPicPr>
            <p:cNvPr id="25" name="Picture 24">
              <a:extLst>
                <a:ext uri="{FF2B5EF4-FFF2-40B4-BE49-F238E27FC236}">
                  <a16:creationId xmlns:a16="http://schemas.microsoft.com/office/drawing/2014/main" xmlns=""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xmlns=""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Vishal </a:t>
            </a:r>
            <a:r>
              <a:rPr lang="en-US" baseline="0"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Kansagara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#21CS01101 (C-Programming)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10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Structure &amp; Union</a:t>
            </a:r>
          </a:p>
        </p:txBody>
      </p:sp>
    </p:spTree>
    <p:extLst>
      <p:ext uri="{BB962C8B-B14F-4D97-AF65-F5344CB8AC3E}">
        <p14:creationId xmlns:p14="http://schemas.microsoft.com/office/powerpoint/2010/main" val="42027612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xmlns="" id="{AE04132C-088A-4457-A3C3-1DC6427585FC}"/>
              </a:ext>
            </a:extLst>
          </p:cNvPr>
          <p:cNvGrpSpPr/>
          <p:nvPr userDrawn="1"/>
        </p:nvGrpSpPr>
        <p:grpSpPr>
          <a:xfrm>
            <a:off x="131179" y="6047527"/>
            <a:ext cx="1339023" cy="407045"/>
            <a:chOff x="10721798" y="852808"/>
            <a:chExt cx="1339023" cy="407045"/>
          </a:xfrm>
        </p:grpSpPr>
        <p:pic>
          <p:nvPicPr>
            <p:cNvPr id="25" name="Picture 24">
              <a:extLst>
                <a:ext uri="{FF2B5EF4-FFF2-40B4-BE49-F238E27FC236}">
                  <a16:creationId xmlns:a16="http://schemas.microsoft.com/office/drawing/2014/main" xmlns="" id="{B49C31A0-0173-45C3-B715-F73A797EA6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xmlns=""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Vishal</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baseline="0"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Kansagara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#21CS01101 (C-Programming)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10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Structure &amp; Union</a:t>
            </a:r>
          </a:p>
        </p:txBody>
      </p:sp>
    </p:spTree>
    <p:extLst>
      <p:ext uri="{BB962C8B-B14F-4D97-AF65-F5344CB8AC3E}">
        <p14:creationId xmlns:p14="http://schemas.microsoft.com/office/powerpoint/2010/main" val="3468628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xmlns=""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0" name="Group 9">
            <a:extLst>
              <a:ext uri="{FF2B5EF4-FFF2-40B4-BE49-F238E27FC236}">
                <a16:creationId xmlns:a16="http://schemas.microsoft.com/office/drawing/2014/main" xmlns="" id="{AE04132C-088A-4457-A3C3-1DC6427585FC}"/>
              </a:ext>
            </a:extLst>
          </p:cNvPr>
          <p:cNvGrpSpPr/>
          <p:nvPr userDrawn="1"/>
        </p:nvGrpSpPr>
        <p:grpSpPr>
          <a:xfrm>
            <a:off x="10677938" y="6350844"/>
            <a:ext cx="1339023" cy="407045"/>
            <a:chOff x="10721798" y="852808"/>
            <a:chExt cx="1339023" cy="407045"/>
          </a:xfrm>
        </p:grpSpPr>
        <p:pic>
          <p:nvPicPr>
            <p:cNvPr id="15" name="Picture 14">
              <a:extLst>
                <a:ext uri="{FF2B5EF4-FFF2-40B4-BE49-F238E27FC236}">
                  <a16:creationId xmlns:a16="http://schemas.microsoft.com/office/drawing/2014/main" xmlns="" id="{B49C31A0-0173-45C3-B715-F73A797EA64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6" name="Rectangle 15">
              <a:extLst>
                <a:ext uri="{FF2B5EF4-FFF2-40B4-BE49-F238E27FC236}">
                  <a16:creationId xmlns:a16="http://schemas.microsoft.com/office/drawing/2014/main" xmlns=""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Mehul Bhundiya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1AA5C57A-F840-488A-AACF-E658D398FCEC}"/>
              </a:ext>
            </a:extLst>
          </p:cNvPr>
          <p:cNvGrpSpPr/>
          <p:nvPr userDrawn="1"/>
        </p:nvGrpSpPr>
        <p:grpSpPr>
          <a:xfrm>
            <a:off x="10304203" y="212531"/>
            <a:ext cx="1649043" cy="501287"/>
            <a:chOff x="10721798" y="852808"/>
            <a:chExt cx="1339023" cy="407045"/>
          </a:xfrm>
        </p:grpSpPr>
        <p:pic>
          <p:nvPicPr>
            <p:cNvPr id="15" name="Picture 14">
              <a:extLst>
                <a:ext uri="{FF2B5EF4-FFF2-40B4-BE49-F238E27FC236}">
                  <a16:creationId xmlns:a16="http://schemas.microsoft.com/office/drawing/2014/main" xmlns="" id="{1B8F12B0-F30C-4955-8E3F-625C9D2A74C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xmlns="" id="{8508BA0B-FE99-4953-98B0-D2708C070068}"/>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#21CS01101 (C-Programming)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10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Structure &amp; Union</a:t>
            </a:r>
          </a:p>
        </p:txBody>
      </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Mehul Bhundiya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8FD38B6F-D549-4D28-B5DA-3AF636652084}"/>
              </a:ext>
            </a:extLst>
          </p:cNvPr>
          <p:cNvGrpSpPr/>
          <p:nvPr userDrawn="1"/>
        </p:nvGrpSpPr>
        <p:grpSpPr>
          <a:xfrm>
            <a:off x="10357991" y="5976558"/>
            <a:ext cx="1649043" cy="501287"/>
            <a:chOff x="10721798" y="852808"/>
            <a:chExt cx="1339023" cy="407045"/>
          </a:xfrm>
        </p:grpSpPr>
        <p:pic>
          <p:nvPicPr>
            <p:cNvPr id="15" name="Picture 14">
              <a:extLst>
                <a:ext uri="{FF2B5EF4-FFF2-40B4-BE49-F238E27FC236}">
                  <a16:creationId xmlns:a16="http://schemas.microsoft.com/office/drawing/2014/main" xmlns="" id="{538C9597-8AB6-41B2-8903-FB3D0B47AD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xmlns=""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#21CS01101 (C-Programming)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10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Structure &amp; Union</a:t>
            </a:r>
          </a:p>
        </p:txBody>
      </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Mehul Bhundiya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128095"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xmlns=""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#21CS01101 (C-Programming)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10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Structure &amp; Union</a:t>
            </a:r>
          </a:p>
        </p:txBody>
      </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12/16/2022</a:t>
            </a:fld>
            <a:endParaRPr lang="en-US"/>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6.tiff"/><Relationship Id="rId2" Type="http://schemas.openxmlformats.org/officeDocument/2006/relationships/image" Target="../media/image15.tif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0A5353-D4D5-43D7-A039-6CFC6871D64F}"/>
              </a:ext>
            </a:extLst>
          </p:cNvPr>
          <p:cNvSpPr>
            <a:spLocks noGrp="1"/>
          </p:cNvSpPr>
          <p:nvPr>
            <p:ph type="ctrTitle"/>
          </p:nvPr>
        </p:nvSpPr>
        <p:spPr>
          <a:xfrm>
            <a:off x="347730" y="1200507"/>
            <a:ext cx="8172386" cy="3024633"/>
          </a:xfrm>
        </p:spPr>
        <p:txBody>
          <a:bodyPr/>
          <a:lstStyle/>
          <a:p>
            <a:r>
              <a:rPr lang="en-US" sz="4800" b="0" dirty="0" smtClean="0">
                <a:latin typeface="Roboto Condensed Light" panose="02000000000000000000" pitchFamily="2" charset="0"/>
                <a:ea typeface="Roboto Condensed Light" panose="02000000000000000000" pitchFamily="2" charset="0"/>
              </a:rPr>
              <a:t>Unit-10</a:t>
            </a:r>
            <a:r>
              <a:rPr lang="en-US" dirty="0"/>
              <a:t/>
            </a:r>
            <a:br>
              <a:rPr lang="en-US" dirty="0"/>
            </a:br>
            <a:r>
              <a:rPr lang="en-US" dirty="0"/>
              <a:t>Structure and Unions</a:t>
            </a:r>
            <a:endParaRPr lang="en-US" b="0" dirty="0"/>
          </a:p>
        </p:txBody>
      </p:sp>
      <p:sp>
        <p:nvSpPr>
          <p:cNvPr id="3" name="Text Placeholder 2">
            <a:extLst>
              <a:ext uri="{FF2B5EF4-FFF2-40B4-BE49-F238E27FC236}">
                <a16:creationId xmlns:a16="http://schemas.microsoft.com/office/drawing/2014/main" xmlns="" id="{E4D4005A-4647-4086-9144-7BCC7DFEFB1B}"/>
              </a:ext>
            </a:extLst>
          </p:cNvPr>
          <p:cNvSpPr>
            <a:spLocks noGrp="1"/>
          </p:cNvSpPr>
          <p:nvPr>
            <p:ph type="body" sz="quarter" idx="11"/>
          </p:nvPr>
        </p:nvSpPr>
        <p:spPr/>
        <p:txBody>
          <a:bodyPr/>
          <a:lstStyle/>
          <a:p>
            <a:r>
              <a:rPr lang="en-US" dirty="0" smtClean="0"/>
              <a:t>Vishal.kansagara@darshan.ac.in</a:t>
            </a:r>
            <a:endParaRPr lang="en-US" dirty="0"/>
          </a:p>
        </p:txBody>
      </p:sp>
      <p:sp>
        <p:nvSpPr>
          <p:cNvPr id="4" name="Text Placeholder 3">
            <a:extLst>
              <a:ext uri="{FF2B5EF4-FFF2-40B4-BE49-F238E27FC236}">
                <a16:creationId xmlns:a16="http://schemas.microsoft.com/office/drawing/2014/main" xmlns="" id="{6F817D43-889A-4049-ACFD-9B3B648B6A91}"/>
              </a:ext>
            </a:extLst>
          </p:cNvPr>
          <p:cNvSpPr>
            <a:spLocks noGrp="1"/>
          </p:cNvSpPr>
          <p:nvPr>
            <p:ph type="body" sz="quarter" idx="12"/>
          </p:nvPr>
        </p:nvSpPr>
        <p:spPr/>
        <p:txBody>
          <a:bodyPr/>
          <a:lstStyle/>
          <a:p>
            <a:r>
              <a:rPr lang="en-US" dirty="0" smtClean="0"/>
              <a:t>8200601076</a:t>
            </a:r>
            <a:endParaRPr lang="en-US" dirty="0"/>
          </a:p>
        </p:txBody>
      </p:sp>
      <p:sp>
        <p:nvSpPr>
          <p:cNvPr id="5" name="Text Placeholder 4">
            <a:extLst>
              <a:ext uri="{FF2B5EF4-FFF2-40B4-BE49-F238E27FC236}">
                <a16:creationId xmlns:a16="http://schemas.microsoft.com/office/drawing/2014/main" xmlns="" id="{B786D614-6447-4787-8025-9C902A1B7344}"/>
              </a:ext>
            </a:extLst>
          </p:cNvPr>
          <p:cNvSpPr>
            <a:spLocks noGrp="1"/>
          </p:cNvSpPr>
          <p:nvPr>
            <p:ph type="body" sz="quarter" idx="13"/>
          </p:nvPr>
        </p:nvSpPr>
        <p:spPr/>
        <p:txBody>
          <a:bodyPr/>
          <a:lstStyle/>
          <a:p>
            <a:r>
              <a:rPr lang="en-US" dirty="0"/>
              <a:t>Computer Engineering Department</a:t>
            </a:r>
          </a:p>
        </p:txBody>
      </p:sp>
      <p:sp>
        <p:nvSpPr>
          <p:cNvPr id="6" name="Text Placeholder 5">
            <a:extLst>
              <a:ext uri="{FF2B5EF4-FFF2-40B4-BE49-F238E27FC236}">
                <a16:creationId xmlns:a16="http://schemas.microsoft.com/office/drawing/2014/main" xmlns="" id="{1F7AB9BC-FE08-46B2-A19C-803CB5DF0CD1}"/>
              </a:ext>
            </a:extLst>
          </p:cNvPr>
          <p:cNvSpPr>
            <a:spLocks noGrp="1"/>
          </p:cNvSpPr>
          <p:nvPr>
            <p:ph type="body" sz="quarter" idx="14"/>
          </p:nvPr>
        </p:nvSpPr>
        <p:spPr/>
        <p:txBody>
          <a:bodyPr/>
          <a:lstStyle/>
          <a:p>
            <a:r>
              <a:rPr lang="en-US" dirty="0"/>
              <a:t>Prof. </a:t>
            </a:r>
            <a:r>
              <a:rPr lang="en-US" dirty="0" smtClean="0"/>
              <a:t>Vishal </a:t>
            </a:r>
            <a:r>
              <a:rPr lang="en-US" dirty="0" err="1" smtClean="0"/>
              <a:t>Kansagara</a:t>
            </a:r>
            <a:endParaRPr lang="en-US" dirty="0"/>
          </a:p>
        </p:txBody>
      </p:sp>
      <p:sp>
        <p:nvSpPr>
          <p:cNvPr id="1027" name="Text Placeholder 1026">
            <a:extLst>
              <a:ext uri="{FF2B5EF4-FFF2-40B4-BE49-F238E27FC236}">
                <a16:creationId xmlns:a16="http://schemas.microsoft.com/office/drawing/2014/main" xmlns="" id="{D1F0AA94-EAF3-4868-942A-0125EFC5C764}"/>
              </a:ext>
            </a:extLst>
          </p:cNvPr>
          <p:cNvSpPr>
            <a:spLocks noGrp="1"/>
          </p:cNvSpPr>
          <p:nvPr>
            <p:ph type="body" sz="quarter" idx="16"/>
          </p:nvPr>
        </p:nvSpPr>
        <p:spPr/>
        <p:txBody>
          <a:bodyPr/>
          <a:lstStyle/>
          <a:p>
            <a:r>
              <a:rPr lang="en-US" b="1" dirty="0" smtClean="0"/>
              <a:t>Computer Programming Using C</a:t>
            </a:r>
            <a:r>
              <a:rPr lang="en-US" dirty="0" smtClean="0">
                <a:latin typeface="Roboto Condensed Light" panose="02000000000000000000" pitchFamily="2" charset="0"/>
                <a:ea typeface="Roboto Condensed Light" panose="02000000000000000000" pitchFamily="2" charset="0"/>
              </a:rPr>
              <a:t>(PC)</a:t>
            </a:r>
            <a:endParaRPr lang="en-US" dirty="0">
              <a:latin typeface="Roboto Condensed Light" panose="02000000000000000000" pitchFamily="2" charset="0"/>
              <a:ea typeface="Roboto Condensed Light" panose="02000000000000000000" pitchFamily="2" charset="0"/>
            </a:endParaRPr>
          </a:p>
          <a:p>
            <a:r>
              <a:rPr lang="en-US" dirty="0" smtClean="0">
                <a:latin typeface="Roboto Condensed Light" panose="02000000000000000000" pitchFamily="2" charset="0"/>
                <a:ea typeface="Roboto Condensed Light" panose="02000000000000000000" pitchFamily="2" charset="0"/>
              </a:rPr>
              <a:t>DU </a:t>
            </a:r>
            <a:r>
              <a:rPr lang="en-US" dirty="0">
                <a:latin typeface="Roboto Condensed Light" panose="02000000000000000000" pitchFamily="2" charset="0"/>
                <a:ea typeface="Roboto Condensed Light" panose="02000000000000000000" pitchFamily="2" charset="0"/>
              </a:rPr>
              <a:t># </a:t>
            </a:r>
            <a:r>
              <a:rPr lang="en-US" dirty="0"/>
              <a:t>21CS01101</a:t>
            </a:r>
            <a:endParaRPr lang="en-US" dirty="0">
              <a:latin typeface="Roboto Condensed Light" panose="02000000000000000000" pitchFamily="2" charset="0"/>
              <a:ea typeface="Roboto Condensed Light" panose="02000000000000000000" pitchFamily="2" charset="0"/>
            </a:endParaRPr>
          </a:p>
        </p:txBody>
      </p:sp>
      <p:sp>
        <p:nvSpPr>
          <p:cNvPr id="11" name="AutoShape 3">
            <a:extLst>
              <a:ext uri="{FF2B5EF4-FFF2-40B4-BE49-F238E27FC236}">
                <a16:creationId xmlns:a16="http://schemas.microsoft.com/office/drawing/2014/main" xmlns=""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2" name="Picture Placeholder 11"/>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t="11098" b="11098"/>
          <a:stretch>
            <a:fillRect/>
          </a:stretch>
        </p:blipFill>
        <p:spPr>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pic>
    </p:spTree>
    <p:extLst>
      <p:ext uri="{BB962C8B-B14F-4D97-AF65-F5344CB8AC3E}">
        <p14:creationId xmlns:p14="http://schemas.microsoft.com/office/powerpoint/2010/main" val="6610019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a:t>
            </a:r>
            <a:r>
              <a:rPr lang="en-US" dirty="0">
                <a:cs typeface="Consolas" panose="020B0609020204030204" pitchFamily="49" charset="0"/>
              </a:rPr>
              <a:t>Structure</a:t>
            </a:r>
            <a:r>
              <a:rPr lang="en-US" dirty="0"/>
              <a:t> member (data)</a:t>
            </a:r>
          </a:p>
        </p:txBody>
      </p:sp>
      <p:sp>
        <p:nvSpPr>
          <p:cNvPr id="3" name="Content Placeholder 2"/>
          <p:cNvSpPr>
            <a:spLocks noGrp="1"/>
          </p:cNvSpPr>
          <p:nvPr>
            <p:ph idx="1"/>
          </p:nvPr>
        </p:nvSpPr>
        <p:spPr/>
        <p:txBody>
          <a:bodyPr/>
          <a:lstStyle/>
          <a:p>
            <a:r>
              <a:rPr lang="en-US" dirty="0"/>
              <a:t>Structure is a complex data type, we cannot assign any value directly to it using assignment operator. </a:t>
            </a:r>
          </a:p>
          <a:p>
            <a:r>
              <a:rPr lang="en-US" dirty="0"/>
              <a:t>We must assign data to individual </a:t>
            </a:r>
            <a:r>
              <a:rPr lang="en-US" dirty="0">
                <a:solidFill>
                  <a:srgbClr val="C00000"/>
                </a:solidFill>
              </a:rPr>
              <a:t>structure members</a:t>
            </a:r>
            <a:r>
              <a:rPr lang="en-US" dirty="0">
                <a:solidFill>
                  <a:srgbClr val="92D050"/>
                </a:solidFill>
              </a:rPr>
              <a:t> </a:t>
            </a:r>
            <a:r>
              <a:rPr lang="en-US" dirty="0"/>
              <a:t>separately.</a:t>
            </a:r>
          </a:p>
          <a:p>
            <a:r>
              <a:rPr lang="en-US" dirty="0"/>
              <a:t>C supports two operators to access structure members, using a </a:t>
            </a:r>
            <a:r>
              <a:rPr lang="en-US" dirty="0">
                <a:cs typeface="Consolas" panose="020B0609020204030204" pitchFamily="49" charset="0"/>
              </a:rPr>
              <a:t>structure</a:t>
            </a:r>
            <a:r>
              <a:rPr lang="en-US" dirty="0"/>
              <a:t> variable.</a:t>
            </a:r>
          </a:p>
          <a:p>
            <a:pPr marL="914400" lvl="1" indent="-457200">
              <a:buFont typeface="+mj-lt"/>
              <a:buAutoNum type="arabicPeriod"/>
            </a:pPr>
            <a:r>
              <a:rPr lang="en-US" dirty="0"/>
              <a:t>Dot/period operator </a:t>
            </a:r>
            <a:r>
              <a:rPr lang="en-US" dirty="0">
                <a:solidFill>
                  <a:srgbClr val="C00000"/>
                </a:solidFill>
              </a:rPr>
              <a:t>(.)</a:t>
            </a:r>
          </a:p>
          <a:p>
            <a:pPr marL="914400" lvl="1" indent="-457200">
              <a:buFont typeface="+mj-lt"/>
              <a:buAutoNum type="arabicPeriod"/>
            </a:pPr>
            <a:r>
              <a:rPr lang="en-US" dirty="0"/>
              <a:t>Arrow operator </a:t>
            </a:r>
            <a:r>
              <a:rPr lang="en-US" dirty="0" smtClean="0">
                <a:solidFill>
                  <a:srgbClr val="C00000"/>
                </a:solidFill>
              </a:rPr>
              <a:t>(-&gt;)</a:t>
            </a:r>
            <a:endParaRPr lang="en-US" dirty="0">
              <a:solidFill>
                <a:srgbClr val="C00000"/>
              </a:solidFill>
            </a:endParaRPr>
          </a:p>
        </p:txBody>
      </p:sp>
    </p:spTree>
    <p:extLst>
      <p:ext uri="{BB962C8B-B14F-4D97-AF65-F5344CB8AC3E}">
        <p14:creationId xmlns:p14="http://schemas.microsoft.com/office/powerpoint/2010/main" val="3801165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a:t>
            </a:r>
            <a:r>
              <a:rPr lang="en-US" dirty="0">
                <a:cs typeface="Consolas" panose="020B0609020204030204" pitchFamily="49" charset="0"/>
              </a:rPr>
              <a:t>Structure</a:t>
            </a:r>
            <a:r>
              <a:rPr lang="en-US" dirty="0"/>
              <a:t> member (data) – Cont.</a:t>
            </a:r>
          </a:p>
        </p:txBody>
      </p:sp>
      <p:sp>
        <p:nvSpPr>
          <p:cNvPr id="4" name="Content Placeholder 2">
            <a:extLst>
              <a:ext uri="{FF2B5EF4-FFF2-40B4-BE49-F238E27FC236}">
                <a16:creationId xmlns:a16="http://schemas.microsoft.com/office/drawing/2014/main" xmlns="" id="{F260C308-F014-B242-9737-3ED48B0E0EBE}"/>
              </a:ext>
            </a:extLst>
          </p:cNvPr>
          <p:cNvSpPr>
            <a:spLocks noGrp="1"/>
          </p:cNvSpPr>
          <p:nvPr>
            <p:ph idx="1"/>
          </p:nvPr>
        </p:nvSpPr>
        <p:spPr>
          <a:xfrm>
            <a:off x="262360" y="1098788"/>
            <a:ext cx="11667281" cy="5220000"/>
          </a:xfrm>
        </p:spPr>
        <p:txBody>
          <a:bodyPr/>
          <a:lstStyle/>
          <a:p>
            <a:pPr marL="457200" indent="-457200" algn="just">
              <a:buFont typeface="+mj-lt"/>
              <a:buAutoNum type="arabicPeriod"/>
            </a:pPr>
            <a:r>
              <a:rPr lang="en-US" dirty="0">
                <a:solidFill>
                  <a:srgbClr val="C00000"/>
                </a:solidFill>
              </a:rPr>
              <a:t>Dot/period operator (.)</a:t>
            </a:r>
          </a:p>
          <a:p>
            <a:pPr lvl="1" algn="just"/>
            <a:r>
              <a:rPr lang="en-US" dirty="0"/>
              <a:t>It is known as member access operator. We use </a:t>
            </a:r>
            <a:r>
              <a:rPr lang="en-US" dirty="0">
                <a:solidFill>
                  <a:srgbClr val="C00000"/>
                </a:solidFill>
              </a:rPr>
              <a:t>dot operator </a:t>
            </a:r>
            <a:r>
              <a:rPr lang="en-US" dirty="0"/>
              <a:t>to access members of simple </a:t>
            </a:r>
            <a:r>
              <a:rPr lang="en-US" dirty="0">
                <a:cs typeface="Consolas" panose="020B0609020204030204" pitchFamily="49" charset="0"/>
              </a:rPr>
              <a:t>structure</a:t>
            </a:r>
            <a:r>
              <a:rPr lang="en-US" dirty="0"/>
              <a:t> variable.</a:t>
            </a:r>
          </a:p>
          <a:p>
            <a:pPr marL="457200" lvl="1" indent="0" algn="just">
              <a:buNone/>
            </a:pPr>
            <a:endParaRPr lang="en-US" dirty="0"/>
          </a:p>
          <a:p>
            <a:pPr marL="457200" lvl="1" indent="0" algn="just">
              <a:buNone/>
            </a:pPr>
            <a:endParaRPr lang="en-US" dirty="0"/>
          </a:p>
          <a:p>
            <a:pPr algn="just"/>
            <a:endParaRPr lang="en-US" dirty="0"/>
          </a:p>
          <a:p>
            <a:pPr marL="457200" indent="-457200" algn="just">
              <a:buFont typeface="+mj-lt"/>
              <a:buAutoNum type="arabicPeriod" startAt="2"/>
            </a:pPr>
            <a:r>
              <a:rPr lang="en-US" dirty="0">
                <a:solidFill>
                  <a:srgbClr val="C00000"/>
                </a:solidFill>
              </a:rPr>
              <a:t>Arrow operator (-&gt;)</a:t>
            </a:r>
          </a:p>
          <a:p>
            <a:pPr lvl="1" algn="just"/>
            <a:r>
              <a:rPr lang="en-US" dirty="0"/>
              <a:t>In C language it is illegal to access a </a:t>
            </a:r>
            <a:r>
              <a:rPr lang="en-US" dirty="0">
                <a:cs typeface="Consolas" panose="020B0609020204030204" pitchFamily="49" charset="0"/>
              </a:rPr>
              <a:t>structure</a:t>
            </a:r>
            <a:r>
              <a:rPr lang="en-US" dirty="0"/>
              <a:t> member from a pointer to </a:t>
            </a:r>
            <a:r>
              <a:rPr lang="en-US" dirty="0">
                <a:cs typeface="Consolas" panose="020B0609020204030204" pitchFamily="49" charset="0"/>
              </a:rPr>
              <a:t>structure</a:t>
            </a:r>
            <a:r>
              <a:rPr lang="en-US" dirty="0"/>
              <a:t> variable using dot operator. </a:t>
            </a:r>
          </a:p>
          <a:p>
            <a:pPr lvl="1" algn="just"/>
            <a:r>
              <a:rPr lang="en-US" dirty="0"/>
              <a:t>We use </a:t>
            </a:r>
            <a:r>
              <a:rPr lang="en-US" dirty="0">
                <a:solidFill>
                  <a:srgbClr val="C00000"/>
                </a:solidFill>
              </a:rPr>
              <a:t>arrow operator</a:t>
            </a:r>
            <a:r>
              <a:rPr lang="en-US" dirty="0"/>
              <a:t> to access </a:t>
            </a:r>
            <a:r>
              <a:rPr lang="en-US" dirty="0">
                <a:cs typeface="Consolas" panose="020B0609020204030204" pitchFamily="49" charset="0"/>
              </a:rPr>
              <a:t>structure</a:t>
            </a:r>
            <a:r>
              <a:rPr lang="en-US" dirty="0"/>
              <a:t> member from pointer to </a:t>
            </a:r>
            <a:r>
              <a:rPr lang="en-US" dirty="0">
                <a:cs typeface="Consolas" panose="020B0609020204030204" pitchFamily="49" charset="0"/>
              </a:rPr>
              <a:t>structure</a:t>
            </a:r>
            <a:r>
              <a:rPr lang="en-US" dirty="0"/>
              <a:t>.</a:t>
            </a:r>
          </a:p>
          <a:p>
            <a:pPr marL="457200" lvl="1" indent="0" algn="just">
              <a:buNone/>
            </a:pPr>
            <a:endParaRPr lang="en-US" dirty="0"/>
          </a:p>
          <a:p>
            <a:pPr algn="just"/>
            <a:endParaRPr lang="en-US" dirty="0"/>
          </a:p>
        </p:txBody>
      </p:sp>
      <p:sp>
        <p:nvSpPr>
          <p:cNvPr id="5" name="Rectangle 4">
            <a:extLst>
              <a:ext uri="{FF2B5EF4-FFF2-40B4-BE49-F238E27FC236}">
                <a16:creationId xmlns:a16="http://schemas.microsoft.com/office/drawing/2014/main" xmlns="" id="{78EC12B5-0668-1A4E-8520-248D1668DEC7}"/>
              </a:ext>
            </a:extLst>
          </p:cNvPr>
          <p:cNvSpPr/>
          <p:nvPr/>
        </p:nvSpPr>
        <p:spPr>
          <a:xfrm>
            <a:off x="446773" y="2713197"/>
            <a:ext cx="4777100" cy="369332"/>
          </a:xfrm>
          <a:prstGeom prst="rect">
            <a:avLst/>
          </a:prstGeom>
          <a:solidFill>
            <a:schemeClr val="tx1">
              <a:lumMod val="90000"/>
              <a:lumOff val="10000"/>
            </a:schemeClr>
          </a:solidFill>
          <a:ln>
            <a:noFill/>
          </a:ln>
        </p:spPr>
        <p:txBody>
          <a:bodyPr wrap="square">
            <a:spAutoFit/>
          </a:bodyPr>
          <a:lstStyle/>
          <a:p>
            <a:r>
              <a:rPr lang="en-IN" b="1" dirty="0" err="1">
                <a:solidFill>
                  <a:srgbClr val="D4D4D4"/>
                </a:solidFill>
                <a:latin typeface="+mj-lt"/>
                <a:cs typeface="Consolas" panose="020B0609020204030204" pitchFamily="49" charset="0"/>
              </a:rPr>
              <a:t>structure_variable.member_name</a:t>
            </a:r>
            <a:r>
              <a:rPr lang="en-IN" b="1" dirty="0">
                <a:solidFill>
                  <a:srgbClr val="D4D4D4"/>
                </a:solidFill>
                <a:latin typeface="+mj-lt"/>
                <a:cs typeface="Consolas" panose="020B0609020204030204" pitchFamily="49" charset="0"/>
              </a:rPr>
              <a:t>;</a:t>
            </a:r>
          </a:p>
        </p:txBody>
      </p:sp>
      <p:sp>
        <p:nvSpPr>
          <p:cNvPr id="7" name="Rectangle 6">
            <a:extLst>
              <a:ext uri="{FF2B5EF4-FFF2-40B4-BE49-F238E27FC236}">
                <a16:creationId xmlns:a16="http://schemas.microsoft.com/office/drawing/2014/main" xmlns="" id="{960F58B8-3229-9444-A5C3-00903B54ECB2}"/>
              </a:ext>
            </a:extLst>
          </p:cNvPr>
          <p:cNvSpPr/>
          <p:nvPr/>
        </p:nvSpPr>
        <p:spPr>
          <a:xfrm>
            <a:off x="7155627" y="2713197"/>
            <a:ext cx="4777100" cy="646331"/>
          </a:xfrm>
          <a:prstGeom prst="rect">
            <a:avLst/>
          </a:prstGeom>
          <a:solidFill>
            <a:schemeClr val="bg1">
              <a:lumMod val="95000"/>
            </a:schemeClr>
          </a:solidFill>
          <a:ln>
            <a:noFill/>
          </a:ln>
        </p:spPr>
        <p:txBody>
          <a:bodyPr wrap="square">
            <a:spAutoFit/>
          </a:bodyPr>
          <a:lstStyle/>
          <a:p>
            <a:r>
              <a:rPr lang="en-IN" b="1" dirty="0">
                <a:solidFill>
                  <a:srgbClr val="6A9955"/>
                </a:solidFill>
                <a:latin typeface="+mj-lt"/>
                <a:cs typeface="Consolas" panose="020B0609020204030204" pitchFamily="49" charset="0"/>
              </a:rPr>
              <a:t>// Assign CPI of student1</a:t>
            </a:r>
            <a:endParaRPr lang="en-IN" b="1" dirty="0">
              <a:solidFill>
                <a:srgbClr val="D4D4D4"/>
              </a:solidFill>
              <a:latin typeface="+mj-lt"/>
              <a:cs typeface="Consolas" panose="020B0609020204030204" pitchFamily="49" charset="0"/>
            </a:endParaRPr>
          </a:p>
          <a:p>
            <a:r>
              <a:rPr lang="en-IN" b="1" dirty="0">
                <a:latin typeface="+mj-lt"/>
                <a:cs typeface="Consolas" panose="020B0609020204030204" pitchFamily="49" charset="0"/>
              </a:rPr>
              <a:t>student1.CPI = 7.46;</a:t>
            </a:r>
          </a:p>
        </p:txBody>
      </p:sp>
      <p:sp>
        <p:nvSpPr>
          <p:cNvPr id="8" name="Rectangle 7">
            <a:extLst>
              <a:ext uri="{FF2B5EF4-FFF2-40B4-BE49-F238E27FC236}">
                <a16:creationId xmlns:a16="http://schemas.microsoft.com/office/drawing/2014/main" xmlns="" id="{72BA0221-EEB9-C14B-AB1A-E2F04647E2E3}"/>
              </a:ext>
            </a:extLst>
          </p:cNvPr>
          <p:cNvSpPr/>
          <p:nvPr/>
        </p:nvSpPr>
        <p:spPr>
          <a:xfrm>
            <a:off x="6655633" y="2713196"/>
            <a:ext cx="499994" cy="646331"/>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latin typeface="Consolas" panose="020B0609020204030204" pitchFamily="49" charset="0"/>
              </a:rPr>
              <a:t>2</a:t>
            </a:r>
          </a:p>
        </p:txBody>
      </p:sp>
      <p:sp>
        <p:nvSpPr>
          <p:cNvPr id="9" name="Rectangle 8">
            <a:extLst>
              <a:ext uri="{FF2B5EF4-FFF2-40B4-BE49-F238E27FC236}">
                <a16:creationId xmlns:a16="http://schemas.microsoft.com/office/drawing/2014/main" xmlns="" id="{6762AA61-D496-9142-A6B0-707C09C1AB95}"/>
              </a:ext>
            </a:extLst>
          </p:cNvPr>
          <p:cNvSpPr/>
          <p:nvPr/>
        </p:nvSpPr>
        <p:spPr>
          <a:xfrm>
            <a:off x="446773" y="5229807"/>
            <a:ext cx="5277094" cy="369332"/>
          </a:xfrm>
          <a:prstGeom prst="rect">
            <a:avLst/>
          </a:prstGeom>
          <a:solidFill>
            <a:schemeClr val="tx1">
              <a:lumMod val="90000"/>
              <a:lumOff val="10000"/>
            </a:schemeClr>
          </a:solidFill>
          <a:ln>
            <a:noFill/>
          </a:ln>
        </p:spPr>
        <p:txBody>
          <a:bodyPr wrap="square">
            <a:spAutoFit/>
          </a:bodyPr>
          <a:lstStyle/>
          <a:p>
            <a:r>
              <a:rPr lang="en-IN" b="1" dirty="0" err="1">
                <a:solidFill>
                  <a:srgbClr val="D4D4D4"/>
                </a:solidFill>
                <a:latin typeface="+mj-lt"/>
                <a:cs typeface="Consolas" panose="020B0609020204030204" pitchFamily="49" charset="0"/>
              </a:rPr>
              <a:t>pointer_to_structure</a:t>
            </a:r>
            <a:r>
              <a:rPr lang="en-IN" b="1" dirty="0">
                <a:solidFill>
                  <a:srgbClr val="D4D4D4"/>
                </a:solidFill>
                <a:latin typeface="+mj-lt"/>
                <a:cs typeface="Consolas" panose="020B0609020204030204" pitchFamily="49" charset="0"/>
              </a:rPr>
              <a:t>-&gt;</a:t>
            </a:r>
            <a:r>
              <a:rPr lang="en-IN" b="1" dirty="0" err="1">
                <a:solidFill>
                  <a:srgbClr val="D4D4D4"/>
                </a:solidFill>
                <a:latin typeface="+mj-lt"/>
                <a:cs typeface="Consolas" panose="020B0609020204030204" pitchFamily="49" charset="0"/>
              </a:rPr>
              <a:t>member_name</a:t>
            </a:r>
            <a:r>
              <a:rPr lang="en-IN" b="1" dirty="0">
                <a:solidFill>
                  <a:srgbClr val="D4D4D4"/>
                </a:solidFill>
                <a:latin typeface="+mj-lt"/>
                <a:cs typeface="Consolas" panose="020B0609020204030204" pitchFamily="49" charset="0"/>
              </a:rPr>
              <a:t>;</a:t>
            </a:r>
          </a:p>
        </p:txBody>
      </p:sp>
      <p:sp>
        <p:nvSpPr>
          <p:cNvPr id="11" name="Rectangle 10">
            <a:extLst>
              <a:ext uri="{FF2B5EF4-FFF2-40B4-BE49-F238E27FC236}">
                <a16:creationId xmlns:a16="http://schemas.microsoft.com/office/drawing/2014/main" xmlns="" id="{B96CC263-7A48-9B4E-808F-B915E28CB97E}"/>
              </a:ext>
            </a:extLst>
          </p:cNvPr>
          <p:cNvSpPr/>
          <p:nvPr/>
        </p:nvSpPr>
        <p:spPr>
          <a:xfrm>
            <a:off x="7220894" y="5229805"/>
            <a:ext cx="4708747" cy="584775"/>
          </a:xfrm>
          <a:prstGeom prst="rect">
            <a:avLst/>
          </a:prstGeom>
          <a:solidFill>
            <a:schemeClr val="bg1">
              <a:lumMod val="95000"/>
            </a:schemeClr>
          </a:solidFill>
          <a:ln>
            <a:noFill/>
          </a:ln>
        </p:spPr>
        <p:txBody>
          <a:bodyPr wrap="square">
            <a:spAutoFit/>
          </a:bodyPr>
          <a:lstStyle/>
          <a:p>
            <a:r>
              <a:rPr lang="en-IN" sz="1600" b="1" dirty="0">
                <a:solidFill>
                  <a:srgbClr val="6A9955"/>
                </a:solidFill>
                <a:latin typeface="+mj-lt"/>
                <a:cs typeface="Consolas" panose="020B0609020204030204" pitchFamily="49" charset="0"/>
              </a:rPr>
              <a:t>// Student1 is a pointer to student type</a:t>
            </a:r>
            <a:endParaRPr lang="en-IN" sz="1600" b="1" dirty="0">
              <a:solidFill>
                <a:srgbClr val="D4D4D4"/>
              </a:solidFill>
              <a:latin typeface="+mj-lt"/>
              <a:cs typeface="Consolas" panose="020B0609020204030204" pitchFamily="49" charset="0"/>
            </a:endParaRPr>
          </a:p>
          <a:p>
            <a:r>
              <a:rPr lang="en-IN" sz="1600" b="1" dirty="0">
                <a:latin typeface="+mj-lt"/>
                <a:cs typeface="Consolas" panose="020B0609020204030204" pitchFamily="49" charset="0"/>
              </a:rPr>
              <a:t>student1 -&gt; CPI = 7.46;</a:t>
            </a:r>
          </a:p>
        </p:txBody>
      </p:sp>
      <p:sp>
        <p:nvSpPr>
          <p:cNvPr id="12" name="Rectangle 11">
            <a:extLst>
              <a:ext uri="{FF2B5EF4-FFF2-40B4-BE49-F238E27FC236}">
                <a16:creationId xmlns:a16="http://schemas.microsoft.com/office/drawing/2014/main" xmlns="" id="{9BDA1C24-6AB2-3649-B354-98A2DB221A70}"/>
              </a:ext>
            </a:extLst>
          </p:cNvPr>
          <p:cNvSpPr/>
          <p:nvPr/>
        </p:nvSpPr>
        <p:spPr>
          <a:xfrm>
            <a:off x="6720901" y="5229804"/>
            <a:ext cx="499994" cy="584775"/>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mj-lt"/>
              </a:rPr>
              <a:t>1</a:t>
            </a:r>
          </a:p>
          <a:p>
            <a:pPr algn="r"/>
            <a:r>
              <a:rPr lang="en-US" sz="1600" b="1" dirty="0">
                <a:solidFill>
                  <a:schemeClr val="tx1">
                    <a:lumMod val="75000"/>
                    <a:lumOff val="25000"/>
                  </a:schemeClr>
                </a:solidFill>
                <a:latin typeface="+mj-lt"/>
              </a:rPr>
              <a:t>2</a:t>
            </a:r>
          </a:p>
        </p:txBody>
      </p:sp>
      <p:sp>
        <p:nvSpPr>
          <p:cNvPr id="13" name="Rectangle: Top Corners Rounded 6">
            <a:extLst>
              <a:ext uri="{FF2B5EF4-FFF2-40B4-BE49-F238E27FC236}">
                <a16:creationId xmlns:a16="http://schemas.microsoft.com/office/drawing/2014/main" xmlns="" id="{B65429C1-87CD-A341-A0E1-05531B0D7319}"/>
              </a:ext>
            </a:extLst>
          </p:cNvPr>
          <p:cNvSpPr/>
          <p:nvPr/>
        </p:nvSpPr>
        <p:spPr>
          <a:xfrm>
            <a:off x="449059" y="2384012"/>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Syntax</a:t>
            </a:r>
          </a:p>
        </p:txBody>
      </p:sp>
      <p:sp>
        <p:nvSpPr>
          <p:cNvPr id="14" name="Rectangle: Top Corners Rounded 6">
            <a:extLst>
              <a:ext uri="{FF2B5EF4-FFF2-40B4-BE49-F238E27FC236}">
                <a16:creationId xmlns:a16="http://schemas.microsoft.com/office/drawing/2014/main" xmlns="" id="{5D5434D9-0F5F-FD44-9B0A-567261BDABD9}"/>
              </a:ext>
            </a:extLst>
          </p:cNvPr>
          <p:cNvSpPr/>
          <p:nvPr/>
        </p:nvSpPr>
        <p:spPr>
          <a:xfrm>
            <a:off x="449059" y="4900621"/>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Syntax</a:t>
            </a:r>
          </a:p>
        </p:txBody>
      </p:sp>
      <p:sp>
        <p:nvSpPr>
          <p:cNvPr id="15" name="Rectangle: Top Corners Rounded 6">
            <a:extLst>
              <a:ext uri="{FF2B5EF4-FFF2-40B4-BE49-F238E27FC236}">
                <a16:creationId xmlns:a16="http://schemas.microsoft.com/office/drawing/2014/main" xmlns="" id="{E757D912-7034-7046-9FF2-63DB037AD888}"/>
              </a:ext>
            </a:extLst>
          </p:cNvPr>
          <p:cNvSpPr/>
          <p:nvPr/>
        </p:nvSpPr>
        <p:spPr>
          <a:xfrm>
            <a:off x="6655633" y="2391306"/>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Example</a:t>
            </a:r>
          </a:p>
        </p:txBody>
      </p:sp>
      <p:sp>
        <p:nvSpPr>
          <p:cNvPr id="16" name="Rectangle: Top Corners Rounded 6">
            <a:extLst>
              <a:ext uri="{FF2B5EF4-FFF2-40B4-BE49-F238E27FC236}">
                <a16:creationId xmlns:a16="http://schemas.microsoft.com/office/drawing/2014/main" xmlns="" id="{A62E34EC-44BE-0241-A342-C973A590B900}"/>
              </a:ext>
            </a:extLst>
          </p:cNvPr>
          <p:cNvSpPr/>
          <p:nvPr/>
        </p:nvSpPr>
        <p:spPr>
          <a:xfrm>
            <a:off x="6720901" y="4900619"/>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Example</a:t>
            </a:r>
          </a:p>
        </p:txBody>
      </p:sp>
    </p:spTree>
    <p:extLst>
      <p:ext uri="{BB962C8B-B14F-4D97-AF65-F5344CB8AC3E}">
        <p14:creationId xmlns:p14="http://schemas.microsoft.com/office/powerpoint/2010/main" val="1858987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1" grpId="0" animBg="1"/>
      <p:bldP spid="12" grpId="0" animBg="1"/>
      <p:bldP spid="13" grpId="0" animBg="1"/>
      <p:bldP spid="14" grpId="0" animBg="1"/>
      <p:bldP spid="15"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rPr>
              <a:t>Write a program to read and display student information using structure</a:t>
            </a:r>
            <a:r>
              <a:rPr lang="en-US" dirty="0" smtClean="0">
                <a:solidFill>
                  <a:schemeClr val="tx1"/>
                </a:solidFill>
              </a:rPr>
              <a:t>.</a:t>
            </a:r>
            <a:endParaRPr lang="en-US" dirty="0">
              <a:solidFill>
                <a:schemeClr val="tx1"/>
              </a:solidFill>
            </a:endParaRPr>
          </a:p>
        </p:txBody>
      </p:sp>
      <p:sp>
        <p:nvSpPr>
          <p:cNvPr id="4" name="Rectangle 3">
            <a:extLst>
              <a:ext uri="{FF2B5EF4-FFF2-40B4-BE49-F238E27FC236}">
                <a16:creationId xmlns:a16="http://schemas.microsoft.com/office/drawing/2014/main" xmlns="" id="{D1398A39-DA79-443A-B149-0FEF04D5E58D}"/>
              </a:ext>
            </a:extLst>
          </p:cNvPr>
          <p:cNvSpPr/>
          <p:nvPr/>
        </p:nvSpPr>
        <p:spPr>
          <a:xfrm>
            <a:off x="697022" y="1040385"/>
            <a:ext cx="5749375" cy="5493812"/>
          </a:xfrm>
          <a:prstGeom prst="rect">
            <a:avLst/>
          </a:prstGeom>
          <a:solidFill>
            <a:schemeClr val="bg1">
              <a:lumMod val="95000"/>
            </a:schemeClr>
          </a:solidFill>
          <a:ln>
            <a:noFill/>
          </a:ln>
        </p:spPr>
        <p:txBody>
          <a:bodyPr wrap="square">
            <a:spAutoFit/>
          </a:bodyPr>
          <a:lstStyle/>
          <a:p>
            <a:r>
              <a:rPr lang="en-IN" sz="1300" b="1" dirty="0">
                <a:latin typeface="+mj-lt"/>
                <a:cs typeface="Consolas" panose="020B0609020204030204" pitchFamily="49" charset="0"/>
              </a:rPr>
              <a:t>#include &lt;</a:t>
            </a:r>
            <a:r>
              <a:rPr lang="en-IN" sz="1300" b="1" dirty="0" err="1">
                <a:latin typeface="+mj-lt"/>
                <a:cs typeface="Consolas" panose="020B0609020204030204" pitchFamily="49" charset="0"/>
              </a:rPr>
              <a:t>stdio.h</a:t>
            </a:r>
            <a:r>
              <a:rPr lang="en-IN" sz="1300" b="1" dirty="0">
                <a:latin typeface="+mj-lt"/>
                <a:cs typeface="Consolas" panose="020B0609020204030204" pitchFamily="49" charset="0"/>
              </a:rPr>
              <a:t>&gt;</a:t>
            </a:r>
          </a:p>
          <a:p>
            <a:r>
              <a:rPr lang="en-IN" sz="1300" b="1" dirty="0">
                <a:latin typeface="+mj-lt"/>
                <a:cs typeface="Consolas" panose="020B0609020204030204" pitchFamily="49" charset="0"/>
              </a:rPr>
              <a:t>struct student</a:t>
            </a:r>
          </a:p>
          <a:p>
            <a:r>
              <a:rPr lang="en-IN" sz="1300" b="1" dirty="0">
                <a:latin typeface="+mj-lt"/>
                <a:cs typeface="Consolas" panose="020B0609020204030204" pitchFamily="49" charset="0"/>
              </a:rPr>
              <a:t>{</a:t>
            </a:r>
          </a:p>
          <a:p>
            <a:pPr lvl="1"/>
            <a:r>
              <a:rPr lang="en-IN" sz="1300" b="1" dirty="0">
                <a:latin typeface="+mj-lt"/>
                <a:cs typeface="Consolas" panose="020B0609020204030204" pitchFamily="49" charset="0"/>
              </a:rPr>
              <a:t>char name[40]; // Student name</a:t>
            </a:r>
          </a:p>
          <a:p>
            <a:pPr lvl="1"/>
            <a:r>
              <a:rPr lang="en-IN" sz="1300" b="1" dirty="0" err="1">
                <a:latin typeface="+mj-lt"/>
                <a:cs typeface="Consolas" panose="020B0609020204030204" pitchFamily="49" charset="0"/>
              </a:rPr>
              <a:t>int</a:t>
            </a:r>
            <a:r>
              <a:rPr lang="en-IN" sz="1300" b="1" dirty="0">
                <a:latin typeface="+mj-lt"/>
                <a:cs typeface="Consolas" panose="020B0609020204030204" pitchFamily="49" charset="0"/>
              </a:rPr>
              <a:t> roll; // Student </a:t>
            </a:r>
            <a:r>
              <a:rPr lang="en-IN" sz="1300" b="1" dirty="0" err="1">
                <a:latin typeface="+mj-lt"/>
                <a:cs typeface="Consolas" panose="020B0609020204030204" pitchFamily="49" charset="0"/>
              </a:rPr>
              <a:t>enrollment</a:t>
            </a:r>
            <a:endParaRPr lang="en-IN" sz="1300" b="1" dirty="0">
              <a:latin typeface="+mj-lt"/>
              <a:cs typeface="Consolas" panose="020B0609020204030204" pitchFamily="49" charset="0"/>
            </a:endParaRPr>
          </a:p>
          <a:p>
            <a:pPr lvl="1"/>
            <a:r>
              <a:rPr lang="en-IN" sz="1300" b="1" dirty="0">
                <a:latin typeface="+mj-lt"/>
                <a:cs typeface="Consolas" panose="020B0609020204030204" pitchFamily="49" charset="0"/>
              </a:rPr>
              <a:t>float CPI; // Student mobile number</a:t>
            </a:r>
          </a:p>
          <a:p>
            <a:pPr lvl="1"/>
            <a:r>
              <a:rPr lang="en-IN" sz="1300" b="1" dirty="0" err="1">
                <a:latin typeface="+mj-lt"/>
                <a:cs typeface="Consolas" panose="020B0609020204030204" pitchFamily="49" charset="0"/>
              </a:rPr>
              <a:t>int</a:t>
            </a:r>
            <a:r>
              <a:rPr lang="en-IN" sz="1300" b="1" dirty="0">
                <a:latin typeface="+mj-lt"/>
                <a:cs typeface="Consolas" panose="020B0609020204030204" pitchFamily="49" charset="0"/>
              </a:rPr>
              <a:t> backlog;</a:t>
            </a:r>
          </a:p>
          <a:p>
            <a:r>
              <a:rPr lang="en-IN" sz="1300" b="1" dirty="0">
                <a:latin typeface="+mj-lt"/>
                <a:cs typeface="Consolas" panose="020B0609020204030204" pitchFamily="49" charset="0"/>
              </a:rPr>
              <a:t>};</a:t>
            </a:r>
            <a:br>
              <a:rPr lang="en-IN" sz="1300" b="1" dirty="0">
                <a:latin typeface="+mj-lt"/>
                <a:cs typeface="Consolas" panose="020B0609020204030204" pitchFamily="49" charset="0"/>
              </a:rPr>
            </a:br>
            <a:r>
              <a:rPr lang="en-IN" sz="1300" b="1" dirty="0" err="1">
                <a:latin typeface="+mj-lt"/>
                <a:cs typeface="Consolas" panose="020B0609020204030204" pitchFamily="49" charset="0"/>
              </a:rPr>
              <a:t>int</a:t>
            </a:r>
            <a:r>
              <a:rPr lang="en-IN" sz="1300" b="1" dirty="0">
                <a:latin typeface="+mj-lt"/>
                <a:cs typeface="Consolas" panose="020B0609020204030204" pitchFamily="49" charset="0"/>
              </a:rPr>
              <a:t> main()</a:t>
            </a:r>
          </a:p>
          <a:p>
            <a:r>
              <a:rPr lang="en-IN" sz="1300" b="1" dirty="0">
                <a:latin typeface="+mj-lt"/>
                <a:cs typeface="Consolas" panose="020B0609020204030204" pitchFamily="49" charset="0"/>
              </a:rPr>
              <a:t>{</a:t>
            </a:r>
          </a:p>
          <a:p>
            <a:pPr lvl="1"/>
            <a:r>
              <a:rPr lang="en-IN" sz="1300" b="1" dirty="0">
                <a:latin typeface="+mj-lt"/>
                <a:cs typeface="Consolas" panose="020B0609020204030204" pitchFamily="49" charset="0"/>
              </a:rPr>
              <a:t>struct student student1; // Simple structure variable</a:t>
            </a:r>
          </a:p>
          <a:p>
            <a:pPr lvl="1"/>
            <a:r>
              <a:rPr lang="en-IN" sz="1300" b="1" dirty="0">
                <a:latin typeface="+mj-lt"/>
                <a:cs typeface="Consolas" panose="020B0609020204030204" pitchFamily="49" charset="0"/>
              </a:rPr>
              <a:t>// Input data in structure members using dot operator</a:t>
            </a:r>
          </a:p>
          <a:p>
            <a:pPr lvl="1"/>
            <a:r>
              <a:rPr lang="en-IN" sz="1300" b="1" dirty="0" err="1">
                <a:latin typeface="+mj-lt"/>
                <a:cs typeface="Consolas" panose="020B0609020204030204" pitchFamily="49" charset="0"/>
              </a:rPr>
              <a:t>printf</a:t>
            </a:r>
            <a:r>
              <a:rPr lang="en-IN" sz="1300" b="1" dirty="0">
                <a:latin typeface="+mj-lt"/>
                <a:cs typeface="Consolas" panose="020B0609020204030204" pitchFamily="49" charset="0"/>
              </a:rPr>
              <a:t>("Enter Student Name:");</a:t>
            </a:r>
          </a:p>
          <a:p>
            <a:pPr lvl="1"/>
            <a:r>
              <a:rPr lang="en-IN" sz="1300" b="1" dirty="0" err="1">
                <a:latin typeface="+mj-lt"/>
                <a:cs typeface="Consolas" panose="020B0609020204030204" pitchFamily="49" charset="0"/>
              </a:rPr>
              <a:t>scanf</a:t>
            </a:r>
            <a:r>
              <a:rPr lang="en-IN" sz="1300" b="1" dirty="0">
                <a:latin typeface="+mj-lt"/>
                <a:cs typeface="Consolas" panose="020B0609020204030204" pitchFamily="49" charset="0"/>
              </a:rPr>
              <a:t>("%s", student1.name);</a:t>
            </a:r>
          </a:p>
          <a:p>
            <a:pPr lvl="1"/>
            <a:r>
              <a:rPr lang="en-IN" sz="1300" b="1" dirty="0" err="1">
                <a:latin typeface="+mj-lt"/>
                <a:cs typeface="Consolas" panose="020B0609020204030204" pitchFamily="49" charset="0"/>
              </a:rPr>
              <a:t>printf</a:t>
            </a:r>
            <a:r>
              <a:rPr lang="en-IN" sz="1300" b="1" dirty="0">
                <a:latin typeface="+mj-lt"/>
                <a:cs typeface="Consolas" panose="020B0609020204030204" pitchFamily="49" charset="0"/>
              </a:rPr>
              <a:t>("Enter Student Roll Number:");</a:t>
            </a:r>
          </a:p>
          <a:p>
            <a:pPr lvl="1"/>
            <a:r>
              <a:rPr lang="en-IN" sz="1300" b="1" dirty="0" err="1">
                <a:latin typeface="+mj-lt"/>
                <a:cs typeface="Consolas" panose="020B0609020204030204" pitchFamily="49" charset="0"/>
              </a:rPr>
              <a:t>scanf</a:t>
            </a:r>
            <a:r>
              <a:rPr lang="en-IN" sz="1300" b="1" dirty="0">
                <a:latin typeface="+mj-lt"/>
                <a:cs typeface="Consolas" panose="020B0609020204030204" pitchFamily="49" charset="0"/>
              </a:rPr>
              <a:t>("%d", &amp;student1.roll);</a:t>
            </a:r>
          </a:p>
          <a:p>
            <a:pPr lvl="1"/>
            <a:r>
              <a:rPr lang="en-IN" sz="1300" b="1" dirty="0" err="1">
                <a:latin typeface="+mj-lt"/>
                <a:cs typeface="Consolas" panose="020B0609020204030204" pitchFamily="49" charset="0"/>
              </a:rPr>
              <a:t>printf</a:t>
            </a:r>
            <a:r>
              <a:rPr lang="en-IN" sz="1300" b="1" dirty="0">
                <a:latin typeface="+mj-lt"/>
                <a:cs typeface="Consolas" panose="020B0609020204030204" pitchFamily="49" charset="0"/>
              </a:rPr>
              <a:t>("Enter Student CPI:");</a:t>
            </a:r>
          </a:p>
          <a:p>
            <a:pPr lvl="1"/>
            <a:r>
              <a:rPr lang="en-IN" sz="1300" b="1" dirty="0" err="1">
                <a:latin typeface="+mj-lt"/>
                <a:cs typeface="Consolas" panose="020B0609020204030204" pitchFamily="49" charset="0"/>
              </a:rPr>
              <a:t>scanf</a:t>
            </a:r>
            <a:r>
              <a:rPr lang="en-IN" sz="1300" b="1" dirty="0">
                <a:latin typeface="+mj-lt"/>
                <a:cs typeface="Consolas" panose="020B0609020204030204" pitchFamily="49" charset="0"/>
              </a:rPr>
              <a:t>("%f", &amp;student1.CPI);</a:t>
            </a:r>
          </a:p>
          <a:p>
            <a:pPr lvl="1"/>
            <a:r>
              <a:rPr lang="en-IN" sz="1300" b="1" dirty="0" err="1">
                <a:latin typeface="+mj-lt"/>
                <a:cs typeface="Consolas" panose="020B0609020204030204" pitchFamily="49" charset="0"/>
              </a:rPr>
              <a:t>printf</a:t>
            </a:r>
            <a:r>
              <a:rPr lang="en-IN" sz="1300" b="1" dirty="0">
                <a:latin typeface="+mj-lt"/>
                <a:cs typeface="Consolas" panose="020B0609020204030204" pitchFamily="49" charset="0"/>
              </a:rPr>
              <a:t>("Enter Student Backlog:");</a:t>
            </a:r>
          </a:p>
          <a:p>
            <a:pPr lvl="1"/>
            <a:r>
              <a:rPr lang="en-IN" sz="1300" b="1" dirty="0" err="1">
                <a:latin typeface="+mj-lt"/>
                <a:cs typeface="Consolas" panose="020B0609020204030204" pitchFamily="49" charset="0"/>
              </a:rPr>
              <a:t>scanf</a:t>
            </a:r>
            <a:r>
              <a:rPr lang="en-IN" sz="1300" b="1" dirty="0">
                <a:latin typeface="+mj-lt"/>
                <a:cs typeface="Consolas" panose="020B0609020204030204" pitchFamily="49" charset="0"/>
              </a:rPr>
              <a:t>("%d", &amp;student1.backlog);</a:t>
            </a:r>
          </a:p>
          <a:p>
            <a:pPr lvl="1"/>
            <a:r>
              <a:rPr lang="en-IN" sz="1300" b="1" dirty="0">
                <a:latin typeface="+mj-lt"/>
                <a:cs typeface="Consolas" panose="020B0609020204030204" pitchFamily="49" charset="0"/>
              </a:rPr>
              <a:t>// Display data in structure members using dot operator</a:t>
            </a:r>
          </a:p>
          <a:p>
            <a:pPr lvl="1"/>
            <a:r>
              <a:rPr lang="en-IN" sz="1300" b="1" dirty="0" err="1">
                <a:latin typeface="+mj-lt"/>
                <a:cs typeface="Consolas" panose="020B0609020204030204" pitchFamily="49" charset="0"/>
              </a:rPr>
              <a:t>printf</a:t>
            </a:r>
            <a:r>
              <a:rPr lang="en-IN" sz="1300" b="1" dirty="0">
                <a:latin typeface="+mj-lt"/>
                <a:cs typeface="Consolas" panose="020B0609020204030204" pitchFamily="49" charset="0"/>
              </a:rPr>
              <a:t>("\</a:t>
            </a:r>
            <a:r>
              <a:rPr lang="en-IN" sz="1300" b="1" dirty="0" err="1">
                <a:latin typeface="+mj-lt"/>
                <a:cs typeface="Consolas" panose="020B0609020204030204" pitchFamily="49" charset="0"/>
              </a:rPr>
              <a:t>nStudent</a:t>
            </a:r>
            <a:r>
              <a:rPr lang="en-IN" sz="1300" b="1" dirty="0">
                <a:latin typeface="+mj-lt"/>
                <a:cs typeface="Consolas" panose="020B0609020204030204" pitchFamily="49" charset="0"/>
              </a:rPr>
              <a:t> using simple structure variable.\n");</a:t>
            </a:r>
          </a:p>
          <a:p>
            <a:pPr lvl="1"/>
            <a:r>
              <a:rPr lang="en-IN" sz="1300" b="1" dirty="0" err="1">
                <a:latin typeface="+mj-lt"/>
                <a:cs typeface="Consolas" panose="020B0609020204030204" pitchFamily="49" charset="0"/>
              </a:rPr>
              <a:t>printf</a:t>
            </a:r>
            <a:r>
              <a:rPr lang="en-IN" sz="1300" b="1" dirty="0">
                <a:latin typeface="+mj-lt"/>
                <a:cs typeface="Consolas" panose="020B0609020204030204" pitchFamily="49" charset="0"/>
              </a:rPr>
              <a:t>("Student name: %s\n", student1.name);</a:t>
            </a:r>
          </a:p>
          <a:p>
            <a:pPr lvl="1"/>
            <a:r>
              <a:rPr lang="en-IN" sz="1300" b="1" dirty="0" err="1">
                <a:latin typeface="+mj-lt"/>
                <a:cs typeface="Consolas" panose="020B0609020204030204" pitchFamily="49" charset="0"/>
              </a:rPr>
              <a:t>printf</a:t>
            </a:r>
            <a:r>
              <a:rPr lang="en-IN" sz="1300" b="1" dirty="0">
                <a:latin typeface="+mj-lt"/>
                <a:cs typeface="Consolas" panose="020B0609020204030204" pitchFamily="49" charset="0"/>
              </a:rPr>
              <a:t>("Student </a:t>
            </a:r>
            <a:r>
              <a:rPr lang="en-IN" sz="1300" b="1" dirty="0" err="1">
                <a:latin typeface="+mj-lt"/>
                <a:cs typeface="Consolas" panose="020B0609020204030204" pitchFamily="49" charset="0"/>
              </a:rPr>
              <a:t>Enrollment</a:t>
            </a:r>
            <a:r>
              <a:rPr lang="en-IN" sz="1300" b="1" dirty="0">
                <a:latin typeface="+mj-lt"/>
                <a:cs typeface="Consolas" panose="020B0609020204030204" pitchFamily="49" charset="0"/>
              </a:rPr>
              <a:t>: %d\n", student1.roll);</a:t>
            </a:r>
          </a:p>
          <a:p>
            <a:pPr lvl="1"/>
            <a:r>
              <a:rPr lang="en-IN" sz="1300" b="1" dirty="0" err="1">
                <a:latin typeface="+mj-lt"/>
                <a:cs typeface="Consolas" panose="020B0609020204030204" pitchFamily="49" charset="0"/>
              </a:rPr>
              <a:t>printf</a:t>
            </a:r>
            <a:r>
              <a:rPr lang="en-IN" sz="1300" b="1" dirty="0">
                <a:latin typeface="+mj-lt"/>
                <a:cs typeface="Consolas" panose="020B0609020204030204" pitchFamily="49" charset="0"/>
              </a:rPr>
              <a:t>("Student CPI: %f\n", student1.CPI);</a:t>
            </a:r>
          </a:p>
          <a:p>
            <a:pPr lvl="1"/>
            <a:r>
              <a:rPr lang="en-IN" sz="1300" b="1" dirty="0" err="1">
                <a:latin typeface="+mj-lt"/>
                <a:cs typeface="Consolas" panose="020B0609020204030204" pitchFamily="49" charset="0"/>
              </a:rPr>
              <a:t>printf</a:t>
            </a:r>
            <a:r>
              <a:rPr lang="en-IN" sz="1300" b="1" dirty="0">
                <a:latin typeface="+mj-lt"/>
                <a:cs typeface="Consolas" panose="020B0609020204030204" pitchFamily="49" charset="0"/>
              </a:rPr>
              <a:t>("Student Backlog: %</a:t>
            </a:r>
            <a:r>
              <a:rPr lang="en-IN" sz="1300" b="1" dirty="0" err="1">
                <a:latin typeface="+mj-lt"/>
                <a:cs typeface="Consolas" panose="020B0609020204030204" pitchFamily="49" charset="0"/>
              </a:rPr>
              <a:t>i</a:t>
            </a:r>
            <a:r>
              <a:rPr lang="en-IN" sz="1300" b="1" dirty="0">
                <a:latin typeface="+mj-lt"/>
                <a:cs typeface="Consolas" panose="020B0609020204030204" pitchFamily="49" charset="0"/>
              </a:rPr>
              <a:t>\n", student1.backlog); </a:t>
            </a:r>
          </a:p>
          <a:p>
            <a:r>
              <a:rPr lang="en-IN" sz="1300" b="1" dirty="0">
                <a:latin typeface="+mj-lt"/>
                <a:cs typeface="Consolas" panose="020B0609020204030204" pitchFamily="49" charset="0"/>
              </a:rPr>
              <a:t>}</a:t>
            </a:r>
          </a:p>
        </p:txBody>
      </p:sp>
      <p:sp>
        <p:nvSpPr>
          <p:cNvPr id="5" name="Rectangle 4">
            <a:extLst>
              <a:ext uri="{FF2B5EF4-FFF2-40B4-BE49-F238E27FC236}">
                <a16:creationId xmlns:a16="http://schemas.microsoft.com/office/drawing/2014/main" xmlns="" id="{C069A0A8-F683-4712-9714-F0527051DD3B}"/>
              </a:ext>
            </a:extLst>
          </p:cNvPr>
          <p:cNvSpPr/>
          <p:nvPr/>
        </p:nvSpPr>
        <p:spPr>
          <a:xfrm>
            <a:off x="197029" y="1040385"/>
            <a:ext cx="499993" cy="5493812"/>
          </a:xfrm>
          <a:prstGeom prst="rect">
            <a:avLst/>
          </a:prstGeom>
          <a:solidFill>
            <a:schemeClr val="bg1">
              <a:lumMod val="85000"/>
            </a:schemeClr>
          </a:solidFill>
          <a:ln>
            <a:noFill/>
          </a:ln>
        </p:spPr>
        <p:txBody>
          <a:bodyPr wrap="square">
            <a:spAutoFit/>
          </a:bodyPr>
          <a:lstStyle/>
          <a:p>
            <a:pPr algn="r"/>
            <a:r>
              <a:rPr lang="en-US" sz="1300" b="1" dirty="0">
                <a:solidFill>
                  <a:schemeClr val="tx1">
                    <a:lumMod val="75000"/>
                    <a:lumOff val="25000"/>
                  </a:schemeClr>
                </a:solidFill>
                <a:latin typeface="+mj-lt"/>
              </a:rPr>
              <a:t>1</a:t>
            </a:r>
          </a:p>
          <a:p>
            <a:pPr algn="r"/>
            <a:r>
              <a:rPr lang="en-US" sz="1300" b="1" dirty="0">
                <a:solidFill>
                  <a:schemeClr val="tx1">
                    <a:lumMod val="75000"/>
                    <a:lumOff val="25000"/>
                  </a:schemeClr>
                </a:solidFill>
                <a:effectLst/>
                <a:latin typeface="+mj-lt"/>
              </a:rPr>
              <a:t>2</a:t>
            </a:r>
          </a:p>
          <a:p>
            <a:pPr algn="r"/>
            <a:r>
              <a:rPr lang="en-US" sz="1300" b="1" dirty="0">
                <a:solidFill>
                  <a:schemeClr val="tx1">
                    <a:lumMod val="75000"/>
                    <a:lumOff val="25000"/>
                  </a:schemeClr>
                </a:solidFill>
                <a:latin typeface="+mj-lt"/>
              </a:rPr>
              <a:t>3</a:t>
            </a:r>
          </a:p>
          <a:p>
            <a:pPr algn="r"/>
            <a:r>
              <a:rPr lang="en-US" sz="1300" b="1" dirty="0">
                <a:solidFill>
                  <a:schemeClr val="tx1">
                    <a:lumMod val="75000"/>
                    <a:lumOff val="25000"/>
                  </a:schemeClr>
                </a:solidFill>
                <a:effectLst/>
                <a:latin typeface="+mj-lt"/>
              </a:rPr>
              <a:t>4</a:t>
            </a:r>
          </a:p>
          <a:p>
            <a:pPr algn="r"/>
            <a:r>
              <a:rPr lang="en-US" sz="1300" b="1" dirty="0">
                <a:solidFill>
                  <a:schemeClr val="tx1">
                    <a:lumMod val="75000"/>
                    <a:lumOff val="25000"/>
                  </a:schemeClr>
                </a:solidFill>
                <a:latin typeface="+mj-lt"/>
              </a:rPr>
              <a:t>5</a:t>
            </a:r>
          </a:p>
          <a:p>
            <a:pPr algn="r"/>
            <a:r>
              <a:rPr lang="en-US" sz="1300" b="1" dirty="0">
                <a:solidFill>
                  <a:schemeClr val="tx1">
                    <a:lumMod val="75000"/>
                    <a:lumOff val="25000"/>
                  </a:schemeClr>
                </a:solidFill>
                <a:effectLst/>
                <a:latin typeface="+mj-lt"/>
              </a:rPr>
              <a:t>6</a:t>
            </a:r>
          </a:p>
          <a:p>
            <a:pPr algn="r"/>
            <a:r>
              <a:rPr lang="en-US" sz="1300" b="1" dirty="0">
                <a:solidFill>
                  <a:schemeClr val="tx1">
                    <a:lumMod val="75000"/>
                    <a:lumOff val="25000"/>
                  </a:schemeClr>
                </a:solidFill>
                <a:latin typeface="+mj-lt"/>
              </a:rPr>
              <a:t>7</a:t>
            </a:r>
          </a:p>
          <a:p>
            <a:pPr algn="r"/>
            <a:r>
              <a:rPr lang="en-US" sz="1300" b="1" dirty="0">
                <a:solidFill>
                  <a:schemeClr val="tx1">
                    <a:lumMod val="75000"/>
                    <a:lumOff val="25000"/>
                  </a:schemeClr>
                </a:solidFill>
                <a:effectLst/>
                <a:latin typeface="+mj-lt"/>
              </a:rPr>
              <a:t>8</a:t>
            </a:r>
          </a:p>
          <a:p>
            <a:pPr algn="r"/>
            <a:r>
              <a:rPr lang="en-US" sz="1300" b="1" dirty="0">
                <a:solidFill>
                  <a:schemeClr val="tx1">
                    <a:lumMod val="75000"/>
                    <a:lumOff val="25000"/>
                  </a:schemeClr>
                </a:solidFill>
                <a:latin typeface="+mj-lt"/>
              </a:rPr>
              <a:t>9</a:t>
            </a:r>
          </a:p>
          <a:p>
            <a:pPr algn="r"/>
            <a:r>
              <a:rPr lang="en-US" sz="1300" b="1" dirty="0">
                <a:solidFill>
                  <a:schemeClr val="tx1">
                    <a:lumMod val="75000"/>
                    <a:lumOff val="25000"/>
                  </a:schemeClr>
                </a:solidFill>
                <a:effectLst/>
                <a:latin typeface="+mj-lt"/>
              </a:rPr>
              <a:t>10</a:t>
            </a:r>
          </a:p>
          <a:p>
            <a:pPr algn="r"/>
            <a:r>
              <a:rPr lang="en-US" sz="1300" b="1" dirty="0">
                <a:solidFill>
                  <a:schemeClr val="tx1">
                    <a:lumMod val="75000"/>
                    <a:lumOff val="25000"/>
                  </a:schemeClr>
                </a:solidFill>
                <a:latin typeface="+mj-lt"/>
              </a:rPr>
              <a:t>11</a:t>
            </a:r>
          </a:p>
          <a:p>
            <a:pPr algn="r"/>
            <a:r>
              <a:rPr lang="en-US" sz="1300" b="1" dirty="0">
                <a:solidFill>
                  <a:schemeClr val="tx1">
                    <a:lumMod val="75000"/>
                    <a:lumOff val="25000"/>
                  </a:schemeClr>
                </a:solidFill>
                <a:effectLst/>
                <a:latin typeface="+mj-lt"/>
              </a:rPr>
              <a:t>12</a:t>
            </a:r>
          </a:p>
          <a:p>
            <a:pPr algn="r"/>
            <a:r>
              <a:rPr lang="en-US" sz="1300" b="1" dirty="0">
                <a:solidFill>
                  <a:schemeClr val="tx1">
                    <a:lumMod val="75000"/>
                    <a:lumOff val="25000"/>
                  </a:schemeClr>
                </a:solidFill>
                <a:latin typeface="+mj-lt"/>
              </a:rPr>
              <a:t>13</a:t>
            </a:r>
          </a:p>
          <a:p>
            <a:pPr algn="r"/>
            <a:r>
              <a:rPr lang="en-US" sz="1300" b="1" dirty="0">
                <a:solidFill>
                  <a:schemeClr val="tx1">
                    <a:lumMod val="75000"/>
                    <a:lumOff val="25000"/>
                  </a:schemeClr>
                </a:solidFill>
                <a:effectLst/>
                <a:latin typeface="+mj-lt"/>
              </a:rPr>
              <a:t>14</a:t>
            </a:r>
          </a:p>
          <a:p>
            <a:pPr algn="r"/>
            <a:r>
              <a:rPr lang="en-US" sz="1300" b="1" dirty="0">
                <a:solidFill>
                  <a:schemeClr val="tx1">
                    <a:lumMod val="75000"/>
                    <a:lumOff val="25000"/>
                  </a:schemeClr>
                </a:solidFill>
                <a:latin typeface="+mj-lt"/>
              </a:rPr>
              <a:t>15</a:t>
            </a:r>
          </a:p>
          <a:p>
            <a:pPr algn="r"/>
            <a:r>
              <a:rPr lang="en-US" sz="1300" b="1" dirty="0">
                <a:solidFill>
                  <a:schemeClr val="tx1">
                    <a:lumMod val="75000"/>
                    <a:lumOff val="25000"/>
                  </a:schemeClr>
                </a:solidFill>
                <a:effectLst/>
                <a:latin typeface="+mj-lt"/>
              </a:rPr>
              <a:t>16</a:t>
            </a:r>
          </a:p>
          <a:p>
            <a:pPr algn="r"/>
            <a:r>
              <a:rPr lang="en-US" sz="1300" b="1" dirty="0">
                <a:solidFill>
                  <a:schemeClr val="tx1">
                    <a:lumMod val="75000"/>
                    <a:lumOff val="25000"/>
                  </a:schemeClr>
                </a:solidFill>
                <a:latin typeface="+mj-lt"/>
              </a:rPr>
              <a:t>17</a:t>
            </a:r>
          </a:p>
          <a:p>
            <a:pPr algn="r"/>
            <a:r>
              <a:rPr lang="en-US" sz="1300" b="1" dirty="0">
                <a:solidFill>
                  <a:schemeClr val="tx1">
                    <a:lumMod val="75000"/>
                    <a:lumOff val="25000"/>
                  </a:schemeClr>
                </a:solidFill>
                <a:effectLst/>
                <a:latin typeface="+mj-lt"/>
              </a:rPr>
              <a:t>18</a:t>
            </a:r>
          </a:p>
          <a:p>
            <a:pPr algn="r"/>
            <a:r>
              <a:rPr lang="en-US" sz="1300" b="1" dirty="0">
                <a:solidFill>
                  <a:schemeClr val="tx1">
                    <a:lumMod val="75000"/>
                    <a:lumOff val="25000"/>
                  </a:schemeClr>
                </a:solidFill>
                <a:latin typeface="+mj-lt"/>
              </a:rPr>
              <a:t>19</a:t>
            </a:r>
          </a:p>
          <a:p>
            <a:pPr algn="r"/>
            <a:r>
              <a:rPr lang="en-US" sz="1300" b="1" dirty="0">
                <a:solidFill>
                  <a:schemeClr val="tx1">
                    <a:lumMod val="75000"/>
                    <a:lumOff val="25000"/>
                  </a:schemeClr>
                </a:solidFill>
                <a:effectLst/>
                <a:latin typeface="+mj-lt"/>
              </a:rPr>
              <a:t>20</a:t>
            </a:r>
          </a:p>
          <a:p>
            <a:pPr algn="r"/>
            <a:r>
              <a:rPr lang="en-US" sz="1300" b="1" dirty="0">
                <a:solidFill>
                  <a:schemeClr val="tx1">
                    <a:lumMod val="75000"/>
                    <a:lumOff val="25000"/>
                  </a:schemeClr>
                </a:solidFill>
                <a:latin typeface="+mj-lt"/>
              </a:rPr>
              <a:t>21</a:t>
            </a:r>
          </a:p>
          <a:p>
            <a:pPr algn="r"/>
            <a:r>
              <a:rPr lang="en-US" sz="1300" b="1" dirty="0">
                <a:solidFill>
                  <a:schemeClr val="tx1">
                    <a:lumMod val="75000"/>
                    <a:lumOff val="25000"/>
                  </a:schemeClr>
                </a:solidFill>
                <a:effectLst/>
                <a:latin typeface="+mj-lt"/>
              </a:rPr>
              <a:t>22</a:t>
            </a:r>
          </a:p>
          <a:p>
            <a:pPr algn="r"/>
            <a:r>
              <a:rPr lang="en-US" sz="1300" b="1" dirty="0">
                <a:solidFill>
                  <a:schemeClr val="tx1">
                    <a:lumMod val="75000"/>
                    <a:lumOff val="25000"/>
                  </a:schemeClr>
                </a:solidFill>
                <a:latin typeface="+mj-lt"/>
              </a:rPr>
              <a:t>23</a:t>
            </a:r>
          </a:p>
          <a:p>
            <a:pPr algn="r"/>
            <a:r>
              <a:rPr lang="en-US" sz="1300" b="1" dirty="0">
                <a:solidFill>
                  <a:schemeClr val="tx1">
                    <a:lumMod val="75000"/>
                    <a:lumOff val="25000"/>
                  </a:schemeClr>
                </a:solidFill>
                <a:effectLst/>
                <a:latin typeface="+mj-lt"/>
              </a:rPr>
              <a:t>24</a:t>
            </a:r>
          </a:p>
          <a:p>
            <a:pPr algn="r"/>
            <a:r>
              <a:rPr lang="en-US" sz="1300" b="1" dirty="0">
                <a:solidFill>
                  <a:schemeClr val="tx1">
                    <a:lumMod val="75000"/>
                    <a:lumOff val="25000"/>
                  </a:schemeClr>
                </a:solidFill>
                <a:latin typeface="+mj-lt"/>
              </a:rPr>
              <a:t>25</a:t>
            </a:r>
          </a:p>
          <a:p>
            <a:pPr algn="r"/>
            <a:r>
              <a:rPr lang="en-US" sz="1300" b="1" dirty="0">
                <a:solidFill>
                  <a:schemeClr val="tx1">
                    <a:lumMod val="75000"/>
                    <a:lumOff val="25000"/>
                  </a:schemeClr>
                </a:solidFill>
                <a:effectLst/>
                <a:latin typeface="+mj-lt"/>
              </a:rPr>
              <a:t>26</a:t>
            </a:r>
          </a:p>
          <a:p>
            <a:pPr algn="r"/>
            <a:r>
              <a:rPr lang="en-US" sz="1300" b="1" dirty="0">
                <a:solidFill>
                  <a:schemeClr val="tx1">
                    <a:lumMod val="75000"/>
                    <a:lumOff val="25000"/>
                  </a:schemeClr>
                </a:solidFill>
                <a:latin typeface="+mj-lt"/>
              </a:rPr>
              <a:t>27</a:t>
            </a:r>
            <a:endParaRPr lang="en-US" sz="1300" b="1" dirty="0">
              <a:solidFill>
                <a:schemeClr val="tx1">
                  <a:lumMod val="75000"/>
                  <a:lumOff val="25000"/>
                </a:schemeClr>
              </a:solidFill>
              <a:effectLst/>
              <a:latin typeface="+mj-lt"/>
            </a:endParaRPr>
          </a:p>
        </p:txBody>
      </p:sp>
      <p:sp>
        <p:nvSpPr>
          <p:cNvPr id="6" name="Rectangle 5">
            <a:extLst>
              <a:ext uri="{FF2B5EF4-FFF2-40B4-BE49-F238E27FC236}">
                <a16:creationId xmlns:a16="http://schemas.microsoft.com/office/drawing/2014/main" xmlns="" id="{43D3284F-95E2-4F26-9D5F-AAD352CF22BD}"/>
              </a:ext>
            </a:extLst>
          </p:cNvPr>
          <p:cNvSpPr/>
          <p:nvPr/>
        </p:nvSpPr>
        <p:spPr>
          <a:xfrm>
            <a:off x="6750365" y="1040385"/>
            <a:ext cx="4787017" cy="2554545"/>
          </a:xfrm>
          <a:prstGeom prst="rect">
            <a:avLst/>
          </a:prstGeom>
          <a:solidFill>
            <a:schemeClr val="tx1">
              <a:lumMod val="90000"/>
              <a:lumOff val="10000"/>
            </a:schemeClr>
          </a:solidFill>
          <a:ln>
            <a:noFill/>
          </a:ln>
        </p:spPr>
        <p:txBody>
          <a:bodyPr wrap="square">
            <a:spAutoFit/>
          </a:bodyPr>
          <a:lstStyle/>
          <a:p>
            <a:r>
              <a:rPr lang="en-US" sz="1600" dirty="0">
                <a:solidFill>
                  <a:schemeClr val="bg1"/>
                </a:solidFill>
                <a:latin typeface="+mj-lt"/>
              </a:rPr>
              <a:t>Enter Student </a:t>
            </a:r>
            <a:r>
              <a:rPr lang="en-US" sz="1600" dirty="0" err="1">
                <a:solidFill>
                  <a:schemeClr val="bg1"/>
                </a:solidFill>
                <a:latin typeface="+mj-lt"/>
              </a:rPr>
              <a:t>Name:aaa</a:t>
            </a:r>
            <a:endParaRPr lang="en-US" sz="1600" dirty="0">
              <a:solidFill>
                <a:schemeClr val="bg1"/>
              </a:solidFill>
              <a:latin typeface="+mj-lt"/>
            </a:endParaRPr>
          </a:p>
          <a:p>
            <a:r>
              <a:rPr lang="en-US" sz="1600" dirty="0">
                <a:solidFill>
                  <a:schemeClr val="bg1"/>
                </a:solidFill>
                <a:latin typeface="+mj-lt"/>
              </a:rPr>
              <a:t>Enter Student Roll Number:111</a:t>
            </a:r>
          </a:p>
          <a:p>
            <a:r>
              <a:rPr lang="en-US" sz="1600" dirty="0">
                <a:solidFill>
                  <a:schemeClr val="bg1"/>
                </a:solidFill>
                <a:latin typeface="+mj-lt"/>
              </a:rPr>
              <a:t>Enter Student CPI:7.89</a:t>
            </a:r>
          </a:p>
          <a:p>
            <a:r>
              <a:rPr lang="en-US" sz="1600" dirty="0">
                <a:solidFill>
                  <a:schemeClr val="bg1"/>
                </a:solidFill>
                <a:latin typeface="+mj-lt"/>
              </a:rPr>
              <a:t>Enter Student Backlog:0</a:t>
            </a:r>
          </a:p>
          <a:p>
            <a:endParaRPr lang="en-US" sz="1600" dirty="0">
              <a:solidFill>
                <a:schemeClr val="bg1"/>
              </a:solidFill>
              <a:latin typeface="+mj-lt"/>
            </a:endParaRPr>
          </a:p>
          <a:p>
            <a:r>
              <a:rPr lang="en-US" sz="1600" dirty="0">
                <a:solidFill>
                  <a:schemeClr val="bg1"/>
                </a:solidFill>
                <a:latin typeface="+mj-lt"/>
              </a:rPr>
              <a:t>Student using simple structure variable.</a:t>
            </a:r>
          </a:p>
          <a:p>
            <a:r>
              <a:rPr lang="en-US" sz="1600" dirty="0">
                <a:solidFill>
                  <a:schemeClr val="bg1"/>
                </a:solidFill>
                <a:latin typeface="+mj-lt"/>
              </a:rPr>
              <a:t>Student name: </a:t>
            </a:r>
            <a:r>
              <a:rPr lang="en-US" sz="1600" dirty="0" err="1">
                <a:solidFill>
                  <a:schemeClr val="bg1"/>
                </a:solidFill>
                <a:latin typeface="+mj-lt"/>
              </a:rPr>
              <a:t>aaa</a:t>
            </a:r>
            <a:endParaRPr lang="en-US" sz="1600" dirty="0">
              <a:solidFill>
                <a:schemeClr val="bg1"/>
              </a:solidFill>
              <a:latin typeface="+mj-lt"/>
            </a:endParaRPr>
          </a:p>
          <a:p>
            <a:r>
              <a:rPr lang="en-US" sz="1600" dirty="0">
                <a:solidFill>
                  <a:schemeClr val="bg1"/>
                </a:solidFill>
                <a:latin typeface="+mj-lt"/>
              </a:rPr>
              <a:t>Student Enrollment: 111</a:t>
            </a:r>
          </a:p>
          <a:p>
            <a:r>
              <a:rPr lang="en-US" sz="1600" dirty="0">
                <a:solidFill>
                  <a:schemeClr val="bg1"/>
                </a:solidFill>
                <a:latin typeface="+mj-lt"/>
              </a:rPr>
              <a:t>Student CPI: 7.890000</a:t>
            </a:r>
          </a:p>
          <a:p>
            <a:r>
              <a:rPr lang="en-US" sz="1600" dirty="0">
                <a:solidFill>
                  <a:schemeClr val="bg1"/>
                </a:solidFill>
                <a:latin typeface="+mj-lt"/>
              </a:rPr>
              <a:t>Student Backlog: 0</a:t>
            </a:r>
          </a:p>
        </p:txBody>
      </p:sp>
      <p:sp>
        <p:nvSpPr>
          <p:cNvPr id="7" name="Rectangle: Top Corners Rounded 6">
            <a:extLst>
              <a:ext uri="{FF2B5EF4-FFF2-40B4-BE49-F238E27FC236}">
                <a16:creationId xmlns:a16="http://schemas.microsoft.com/office/drawing/2014/main" xmlns="" id="{7DE2E865-9E82-412F-B6BA-A643E4B60DC8}"/>
              </a:ext>
            </a:extLst>
          </p:cNvPr>
          <p:cNvSpPr/>
          <p:nvPr/>
        </p:nvSpPr>
        <p:spPr>
          <a:xfrm>
            <a:off x="197029" y="711201"/>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Program</a:t>
            </a:r>
          </a:p>
        </p:txBody>
      </p:sp>
      <p:sp>
        <p:nvSpPr>
          <p:cNvPr id="8" name="Rectangle: Top Corners Rounded 7">
            <a:extLst>
              <a:ext uri="{FF2B5EF4-FFF2-40B4-BE49-F238E27FC236}">
                <a16:creationId xmlns:a16="http://schemas.microsoft.com/office/drawing/2014/main" xmlns="" id="{44F07624-C23C-4B43-A144-CB0878CB992A}"/>
              </a:ext>
            </a:extLst>
          </p:cNvPr>
          <p:cNvSpPr/>
          <p:nvPr/>
        </p:nvSpPr>
        <p:spPr>
          <a:xfrm>
            <a:off x="6750365" y="711201"/>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Tree>
    <p:extLst>
      <p:ext uri="{BB962C8B-B14F-4D97-AF65-F5344CB8AC3E}">
        <p14:creationId xmlns:p14="http://schemas.microsoft.com/office/powerpoint/2010/main" val="296754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
                                            <p:txEl>
                                              <p:pRg st="22" end="22"/>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4">
                                            <p:txEl>
                                              <p:pRg st="23" end="23"/>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
                                            <p:txEl>
                                              <p:pRg st="24" end="24"/>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
                                            <p:txEl>
                                              <p:pRg st="25" end="25"/>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8"/>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
                                            <p:bg/>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build="p"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500" dirty="0" smtClean="0">
                <a:solidFill>
                  <a:schemeClr val="tx1"/>
                </a:solidFill>
              </a:rPr>
              <a:t>WAP </a:t>
            </a:r>
            <a:r>
              <a:rPr lang="en-US" sz="2500" dirty="0">
                <a:solidFill>
                  <a:schemeClr val="tx1"/>
                </a:solidFill>
              </a:rPr>
              <a:t>to declare time structure and read two different time period and display sum of it</a:t>
            </a:r>
            <a:r>
              <a:rPr lang="en-US" sz="2500" dirty="0" smtClean="0">
                <a:solidFill>
                  <a:schemeClr val="tx1"/>
                </a:solidFill>
              </a:rPr>
              <a:t>.</a:t>
            </a:r>
            <a:endParaRPr lang="en-US" sz="2500" dirty="0">
              <a:solidFill>
                <a:schemeClr val="tx1"/>
              </a:solidFill>
            </a:endParaRPr>
          </a:p>
        </p:txBody>
      </p:sp>
      <p:sp>
        <p:nvSpPr>
          <p:cNvPr id="4" name="Rectangle 3">
            <a:extLst>
              <a:ext uri="{FF2B5EF4-FFF2-40B4-BE49-F238E27FC236}">
                <a16:creationId xmlns:a16="http://schemas.microsoft.com/office/drawing/2014/main" xmlns="" id="{D456EBDA-49A4-A843-A786-6989C63A54AA}"/>
              </a:ext>
            </a:extLst>
          </p:cNvPr>
          <p:cNvSpPr/>
          <p:nvPr/>
        </p:nvSpPr>
        <p:spPr>
          <a:xfrm>
            <a:off x="658385" y="807753"/>
            <a:ext cx="5749375" cy="5693866"/>
          </a:xfrm>
          <a:prstGeom prst="rect">
            <a:avLst/>
          </a:prstGeom>
          <a:solidFill>
            <a:schemeClr val="bg1">
              <a:lumMod val="95000"/>
            </a:schemeClr>
          </a:solidFill>
          <a:ln>
            <a:noFill/>
          </a:ln>
        </p:spPr>
        <p:txBody>
          <a:bodyPr wrap="square">
            <a:spAutoFit/>
          </a:bodyPr>
          <a:lstStyle/>
          <a:p>
            <a:r>
              <a:rPr lang="en-IN" sz="1400" dirty="0">
                <a:latin typeface="+mj-lt"/>
                <a:cs typeface="Consolas" panose="020B0609020204030204" pitchFamily="49" charset="0"/>
              </a:rPr>
              <a:t>#include&lt;</a:t>
            </a:r>
            <a:r>
              <a:rPr lang="en-IN" sz="1400" dirty="0" err="1">
                <a:latin typeface="+mj-lt"/>
                <a:cs typeface="Consolas" panose="020B0609020204030204" pitchFamily="49" charset="0"/>
              </a:rPr>
              <a:t>stdio.h</a:t>
            </a:r>
            <a:r>
              <a:rPr lang="en-IN" sz="1400" dirty="0">
                <a:latin typeface="+mj-lt"/>
                <a:cs typeface="Consolas" panose="020B0609020204030204" pitchFamily="49" charset="0"/>
              </a:rPr>
              <a:t>&gt;</a:t>
            </a:r>
          </a:p>
          <a:p>
            <a:r>
              <a:rPr lang="en-IN" sz="1400" dirty="0">
                <a:latin typeface="+mj-lt"/>
                <a:cs typeface="Consolas" panose="020B0609020204030204" pitchFamily="49" charset="0"/>
              </a:rPr>
              <a:t>struct time {</a:t>
            </a:r>
          </a:p>
          <a:p>
            <a:pPr lvl="1"/>
            <a:r>
              <a:rPr lang="en-IN" sz="1400" dirty="0" err="1">
                <a:latin typeface="+mj-lt"/>
                <a:cs typeface="Consolas" panose="020B0609020204030204" pitchFamily="49" charset="0"/>
              </a:rPr>
              <a:t>int</a:t>
            </a:r>
            <a:r>
              <a:rPr lang="en-IN" sz="1400" dirty="0">
                <a:latin typeface="+mj-lt"/>
                <a:cs typeface="Consolas" panose="020B0609020204030204" pitchFamily="49" charset="0"/>
              </a:rPr>
              <a:t> hours;</a:t>
            </a:r>
          </a:p>
          <a:p>
            <a:pPr lvl="1"/>
            <a:r>
              <a:rPr lang="en-IN" sz="1400" dirty="0" err="1">
                <a:latin typeface="+mj-lt"/>
                <a:cs typeface="Consolas" panose="020B0609020204030204" pitchFamily="49" charset="0"/>
              </a:rPr>
              <a:t>int</a:t>
            </a:r>
            <a:r>
              <a:rPr lang="en-IN" sz="1400" dirty="0">
                <a:latin typeface="+mj-lt"/>
                <a:cs typeface="Consolas" panose="020B0609020204030204" pitchFamily="49" charset="0"/>
              </a:rPr>
              <a:t> minutes;</a:t>
            </a:r>
          </a:p>
          <a:p>
            <a:pPr lvl="1"/>
            <a:r>
              <a:rPr lang="en-IN" sz="1400" dirty="0" err="1">
                <a:latin typeface="+mj-lt"/>
                <a:cs typeface="Consolas" panose="020B0609020204030204" pitchFamily="49" charset="0"/>
              </a:rPr>
              <a:t>int</a:t>
            </a:r>
            <a:r>
              <a:rPr lang="en-IN" sz="1400" dirty="0">
                <a:latin typeface="+mj-lt"/>
                <a:cs typeface="Consolas" panose="020B0609020204030204" pitchFamily="49" charset="0"/>
              </a:rPr>
              <a:t> seconds;</a:t>
            </a:r>
          </a:p>
          <a:p>
            <a:r>
              <a:rPr lang="en-IN" sz="1400" dirty="0">
                <a:latin typeface="+mj-lt"/>
                <a:cs typeface="Consolas" panose="020B0609020204030204" pitchFamily="49" charset="0"/>
              </a:rPr>
              <a:t>};</a:t>
            </a:r>
            <a:br>
              <a:rPr lang="en-IN" sz="1400" dirty="0">
                <a:latin typeface="+mj-lt"/>
                <a:cs typeface="Consolas" panose="020B0609020204030204" pitchFamily="49" charset="0"/>
              </a:rPr>
            </a:br>
            <a:r>
              <a:rPr lang="en-IN" sz="1400" dirty="0" err="1">
                <a:latin typeface="+mj-lt"/>
                <a:cs typeface="Consolas" panose="020B0609020204030204" pitchFamily="49" charset="0"/>
              </a:rPr>
              <a:t>int</a:t>
            </a:r>
            <a:r>
              <a:rPr lang="en-IN" sz="1400" dirty="0">
                <a:latin typeface="+mj-lt"/>
                <a:cs typeface="Consolas" panose="020B0609020204030204" pitchFamily="49" charset="0"/>
              </a:rPr>
              <a:t> main() {</a:t>
            </a:r>
          </a:p>
          <a:p>
            <a:pPr lvl="1"/>
            <a:r>
              <a:rPr lang="en-IN" sz="1400" dirty="0">
                <a:latin typeface="+mj-lt"/>
                <a:cs typeface="Consolas" panose="020B0609020204030204" pitchFamily="49" charset="0"/>
              </a:rPr>
              <a:t>struct time t1,t2;</a:t>
            </a:r>
          </a:p>
          <a:p>
            <a:pPr lvl="1"/>
            <a:r>
              <a:rPr lang="en-IN" sz="1400" dirty="0" err="1">
                <a:latin typeface="+mj-lt"/>
                <a:cs typeface="Consolas" panose="020B0609020204030204" pitchFamily="49" charset="0"/>
              </a:rPr>
              <a:t>int</a:t>
            </a:r>
            <a:r>
              <a:rPr lang="en-IN" sz="1400" dirty="0">
                <a:latin typeface="+mj-lt"/>
                <a:cs typeface="Consolas" panose="020B0609020204030204" pitchFamily="49" charset="0"/>
              </a:rPr>
              <a:t> h, m, s;</a:t>
            </a:r>
          </a:p>
          <a:p>
            <a:pPr lvl="1"/>
            <a:r>
              <a:rPr lang="en-IN" sz="1400" dirty="0">
                <a:solidFill>
                  <a:srgbClr val="92D050"/>
                </a:solidFill>
                <a:latin typeface="+mj-lt"/>
                <a:cs typeface="Consolas" panose="020B0609020204030204" pitchFamily="49" charset="0"/>
              </a:rPr>
              <a:t>//1st time</a:t>
            </a:r>
          </a:p>
          <a:p>
            <a:pPr lvl="1"/>
            <a:r>
              <a:rPr lang="en-IN" sz="1400" dirty="0" err="1">
                <a:latin typeface="+mj-lt"/>
                <a:cs typeface="Consolas" panose="020B0609020204030204" pitchFamily="49" charset="0"/>
              </a:rPr>
              <a:t>printf</a:t>
            </a:r>
            <a:r>
              <a:rPr lang="en-IN" sz="1400" dirty="0">
                <a:latin typeface="+mj-lt"/>
                <a:cs typeface="Consolas" panose="020B0609020204030204" pitchFamily="49" charset="0"/>
              </a:rPr>
              <a:t> ("Enter 1st time.");</a:t>
            </a:r>
          </a:p>
          <a:p>
            <a:pPr lvl="1"/>
            <a:r>
              <a:rPr lang="en-IN" sz="1400" dirty="0" err="1">
                <a:latin typeface="+mj-lt"/>
                <a:cs typeface="Consolas" panose="020B0609020204030204" pitchFamily="49" charset="0"/>
              </a:rPr>
              <a:t>printf</a:t>
            </a:r>
            <a:r>
              <a:rPr lang="en-IN" sz="1400" dirty="0">
                <a:latin typeface="+mj-lt"/>
                <a:cs typeface="Consolas" panose="020B0609020204030204" pitchFamily="49" charset="0"/>
              </a:rPr>
              <a:t> ("\</a:t>
            </a:r>
            <a:r>
              <a:rPr lang="en-IN" sz="1400" dirty="0" err="1">
                <a:latin typeface="+mj-lt"/>
                <a:cs typeface="Consolas" panose="020B0609020204030204" pitchFamily="49" charset="0"/>
              </a:rPr>
              <a:t>nEnter</a:t>
            </a:r>
            <a:r>
              <a:rPr lang="en-IN" sz="1400" dirty="0">
                <a:latin typeface="+mj-lt"/>
                <a:cs typeface="Consolas" panose="020B0609020204030204" pitchFamily="49" charset="0"/>
              </a:rPr>
              <a:t> Hours: ");</a:t>
            </a:r>
          </a:p>
          <a:p>
            <a:pPr lvl="1"/>
            <a:r>
              <a:rPr lang="en-IN" sz="1400" dirty="0" err="1">
                <a:latin typeface="+mj-lt"/>
                <a:cs typeface="Consolas" panose="020B0609020204030204" pitchFamily="49" charset="0"/>
              </a:rPr>
              <a:t>scanf</a:t>
            </a:r>
            <a:r>
              <a:rPr lang="en-IN" sz="1400" dirty="0">
                <a:latin typeface="+mj-lt"/>
                <a:cs typeface="Consolas" panose="020B0609020204030204" pitchFamily="49" charset="0"/>
              </a:rPr>
              <a:t> ("%d",&amp;t1.hours);</a:t>
            </a:r>
          </a:p>
          <a:p>
            <a:pPr lvl="1"/>
            <a:r>
              <a:rPr lang="en-IN" sz="1400" dirty="0" err="1">
                <a:latin typeface="+mj-lt"/>
                <a:cs typeface="Consolas" panose="020B0609020204030204" pitchFamily="49" charset="0"/>
              </a:rPr>
              <a:t>printf</a:t>
            </a:r>
            <a:r>
              <a:rPr lang="en-IN" sz="1400" dirty="0">
                <a:latin typeface="+mj-lt"/>
                <a:cs typeface="Consolas" panose="020B0609020204030204" pitchFamily="49" charset="0"/>
              </a:rPr>
              <a:t> ("Enter Minutes: ");</a:t>
            </a:r>
          </a:p>
          <a:p>
            <a:pPr lvl="1"/>
            <a:r>
              <a:rPr lang="en-IN" sz="1400" dirty="0" err="1">
                <a:latin typeface="+mj-lt"/>
                <a:cs typeface="Consolas" panose="020B0609020204030204" pitchFamily="49" charset="0"/>
              </a:rPr>
              <a:t>scanf</a:t>
            </a:r>
            <a:r>
              <a:rPr lang="en-IN" sz="1400" dirty="0">
                <a:latin typeface="+mj-lt"/>
                <a:cs typeface="Consolas" panose="020B0609020204030204" pitchFamily="49" charset="0"/>
              </a:rPr>
              <a:t> ("%d",&amp;t1.minutes);</a:t>
            </a:r>
          </a:p>
          <a:p>
            <a:pPr lvl="1"/>
            <a:r>
              <a:rPr lang="en-IN" sz="1400" dirty="0" err="1">
                <a:latin typeface="+mj-lt"/>
                <a:cs typeface="Consolas" panose="020B0609020204030204" pitchFamily="49" charset="0"/>
              </a:rPr>
              <a:t>printf</a:t>
            </a:r>
            <a:r>
              <a:rPr lang="en-IN" sz="1400" dirty="0">
                <a:latin typeface="+mj-lt"/>
                <a:cs typeface="Consolas" panose="020B0609020204030204" pitchFamily="49" charset="0"/>
              </a:rPr>
              <a:t> ("Enter Seconds: ");</a:t>
            </a:r>
          </a:p>
          <a:p>
            <a:pPr lvl="1"/>
            <a:r>
              <a:rPr lang="en-IN" sz="1400" dirty="0" err="1">
                <a:latin typeface="+mj-lt"/>
                <a:cs typeface="Consolas" panose="020B0609020204030204" pitchFamily="49" charset="0"/>
              </a:rPr>
              <a:t>scanf</a:t>
            </a:r>
            <a:r>
              <a:rPr lang="en-IN" sz="1400" dirty="0">
                <a:latin typeface="+mj-lt"/>
                <a:cs typeface="Consolas" panose="020B0609020204030204" pitchFamily="49" charset="0"/>
              </a:rPr>
              <a:t> ("%d",&amp;t1.seconds);</a:t>
            </a:r>
          </a:p>
          <a:p>
            <a:pPr lvl="1"/>
            <a:r>
              <a:rPr lang="en-IN" sz="1400" dirty="0" err="1">
                <a:latin typeface="+mj-lt"/>
                <a:cs typeface="Consolas" panose="020B0609020204030204" pitchFamily="49" charset="0"/>
              </a:rPr>
              <a:t>printf</a:t>
            </a:r>
            <a:r>
              <a:rPr lang="en-IN" sz="1400" dirty="0">
                <a:latin typeface="+mj-lt"/>
                <a:cs typeface="Consolas" panose="020B0609020204030204" pitchFamily="49" charset="0"/>
              </a:rPr>
              <a:t> ("The Time is %d:%d:%d",t1.hours,t1.minutes,t1.seconds);</a:t>
            </a:r>
          </a:p>
          <a:p>
            <a:pPr lvl="1"/>
            <a:r>
              <a:rPr lang="en-IN" sz="1400" dirty="0">
                <a:solidFill>
                  <a:srgbClr val="92D050"/>
                </a:solidFill>
                <a:latin typeface="+mj-lt"/>
                <a:cs typeface="Consolas" panose="020B0609020204030204" pitchFamily="49" charset="0"/>
              </a:rPr>
              <a:t>//2nd time</a:t>
            </a:r>
          </a:p>
          <a:p>
            <a:pPr lvl="1"/>
            <a:r>
              <a:rPr lang="en-IN" sz="1400" dirty="0" err="1">
                <a:latin typeface="+mj-lt"/>
                <a:cs typeface="Consolas" panose="020B0609020204030204" pitchFamily="49" charset="0"/>
              </a:rPr>
              <a:t>printf</a:t>
            </a:r>
            <a:r>
              <a:rPr lang="en-IN" sz="1400" dirty="0">
                <a:latin typeface="+mj-lt"/>
                <a:cs typeface="Consolas" panose="020B0609020204030204" pitchFamily="49" charset="0"/>
              </a:rPr>
              <a:t> ("\n\</a:t>
            </a:r>
            <a:r>
              <a:rPr lang="en-IN" sz="1400" dirty="0" err="1">
                <a:latin typeface="+mj-lt"/>
                <a:cs typeface="Consolas" panose="020B0609020204030204" pitchFamily="49" charset="0"/>
              </a:rPr>
              <a:t>nEnter</a:t>
            </a:r>
            <a:r>
              <a:rPr lang="en-IN" sz="1400" dirty="0">
                <a:latin typeface="+mj-lt"/>
                <a:cs typeface="Consolas" panose="020B0609020204030204" pitchFamily="49" charset="0"/>
              </a:rPr>
              <a:t> the 2nd time.");</a:t>
            </a:r>
          </a:p>
          <a:p>
            <a:pPr lvl="1"/>
            <a:r>
              <a:rPr lang="en-IN" sz="1400" dirty="0" err="1">
                <a:latin typeface="+mj-lt"/>
                <a:cs typeface="Consolas" panose="020B0609020204030204" pitchFamily="49" charset="0"/>
              </a:rPr>
              <a:t>printf</a:t>
            </a:r>
            <a:r>
              <a:rPr lang="en-IN" sz="1400" dirty="0">
                <a:latin typeface="+mj-lt"/>
                <a:cs typeface="Consolas" panose="020B0609020204030204" pitchFamily="49" charset="0"/>
              </a:rPr>
              <a:t> ("\</a:t>
            </a:r>
            <a:r>
              <a:rPr lang="en-IN" sz="1400" dirty="0" err="1">
                <a:latin typeface="+mj-lt"/>
                <a:cs typeface="Consolas" panose="020B0609020204030204" pitchFamily="49" charset="0"/>
              </a:rPr>
              <a:t>nEnter</a:t>
            </a:r>
            <a:r>
              <a:rPr lang="en-IN" sz="1400" dirty="0">
                <a:latin typeface="+mj-lt"/>
                <a:cs typeface="Consolas" panose="020B0609020204030204" pitchFamily="49" charset="0"/>
              </a:rPr>
              <a:t> Hours: ");</a:t>
            </a:r>
          </a:p>
          <a:p>
            <a:pPr lvl="1"/>
            <a:r>
              <a:rPr lang="en-IN" sz="1400" dirty="0" err="1">
                <a:latin typeface="+mj-lt"/>
                <a:cs typeface="Consolas" panose="020B0609020204030204" pitchFamily="49" charset="0"/>
              </a:rPr>
              <a:t>scanf</a:t>
            </a:r>
            <a:r>
              <a:rPr lang="en-IN" sz="1400" dirty="0">
                <a:latin typeface="+mj-lt"/>
                <a:cs typeface="Consolas" panose="020B0609020204030204" pitchFamily="49" charset="0"/>
              </a:rPr>
              <a:t> ("%d",&amp;t2.hours);</a:t>
            </a:r>
          </a:p>
          <a:p>
            <a:pPr lvl="1"/>
            <a:r>
              <a:rPr lang="en-IN" sz="1400" dirty="0" err="1">
                <a:latin typeface="+mj-lt"/>
                <a:cs typeface="Consolas" panose="020B0609020204030204" pitchFamily="49" charset="0"/>
              </a:rPr>
              <a:t>printf</a:t>
            </a:r>
            <a:r>
              <a:rPr lang="en-IN" sz="1400" dirty="0">
                <a:latin typeface="+mj-lt"/>
                <a:cs typeface="Consolas" panose="020B0609020204030204" pitchFamily="49" charset="0"/>
              </a:rPr>
              <a:t> ("Enter Minutes: ");</a:t>
            </a:r>
          </a:p>
          <a:p>
            <a:pPr lvl="1"/>
            <a:r>
              <a:rPr lang="en-IN" sz="1400" dirty="0" err="1">
                <a:latin typeface="+mj-lt"/>
                <a:cs typeface="Consolas" panose="020B0609020204030204" pitchFamily="49" charset="0"/>
              </a:rPr>
              <a:t>scanf</a:t>
            </a:r>
            <a:r>
              <a:rPr lang="en-IN" sz="1400" dirty="0">
                <a:latin typeface="+mj-lt"/>
                <a:cs typeface="Consolas" panose="020B0609020204030204" pitchFamily="49" charset="0"/>
              </a:rPr>
              <a:t> ("%d",&amp;t2.minutes);</a:t>
            </a:r>
          </a:p>
          <a:p>
            <a:pPr lvl="1"/>
            <a:r>
              <a:rPr lang="en-IN" sz="1400" dirty="0" err="1">
                <a:latin typeface="+mj-lt"/>
                <a:cs typeface="Consolas" panose="020B0609020204030204" pitchFamily="49" charset="0"/>
              </a:rPr>
              <a:t>printf</a:t>
            </a:r>
            <a:r>
              <a:rPr lang="en-IN" sz="1400" dirty="0">
                <a:latin typeface="+mj-lt"/>
                <a:cs typeface="Consolas" panose="020B0609020204030204" pitchFamily="49" charset="0"/>
              </a:rPr>
              <a:t> ("Enter Seconds: ");</a:t>
            </a:r>
          </a:p>
        </p:txBody>
      </p:sp>
      <p:sp>
        <p:nvSpPr>
          <p:cNvPr id="5" name="Rectangle 4">
            <a:extLst>
              <a:ext uri="{FF2B5EF4-FFF2-40B4-BE49-F238E27FC236}">
                <a16:creationId xmlns:a16="http://schemas.microsoft.com/office/drawing/2014/main" xmlns="" id="{35F9F4A0-4592-C04D-B2D0-0BF66A3BFA20}"/>
              </a:ext>
            </a:extLst>
          </p:cNvPr>
          <p:cNvSpPr/>
          <p:nvPr/>
        </p:nvSpPr>
        <p:spPr>
          <a:xfrm>
            <a:off x="158392" y="807753"/>
            <a:ext cx="499993" cy="5693866"/>
          </a:xfrm>
          <a:prstGeom prst="rect">
            <a:avLst/>
          </a:prstGeom>
          <a:solidFill>
            <a:schemeClr val="bg1">
              <a:lumMod val="85000"/>
            </a:schemeClr>
          </a:solidFill>
          <a:ln>
            <a:noFill/>
          </a:ln>
        </p:spPr>
        <p:txBody>
          <a:bodyPr wrap="square">
            <a:spAutoFit/>
          </a:bodyPr>
          <a:lstStyle/>
          <a:p>
            <a:pPr algn="r"/>
            <a:r>
              <a:rPr lang="en-US" sz="1400" b="1" dirty="0">
                <a:solidFill>
                  <a:schemeClr val="tx1">
                    <a:lumMod val="75000"/>
                    <a:lumOff val="25000"/>
                  </a:schemeClr>
                </a:solidFill>
                <a:latin typeface="+mj-lt"/>
              </a:rPr>
              <a:t>1</a:t>
            </a:r>
          </a:p>
          <a:p>
            <a:pPr algn="r"/>
            <a:r>
              <a:rPr lang="en-US" sz="1400" b="1" dirty="0">
                <a:solidFill>
                  <a:schemeClr val="tx1">
                    <a:lumMod val="75000"/>
                    <a:lumOff val="25000"/>
                  </a:schemeClr>
                </a:solidFill>
                <a:effectLst/>
                <a:latin typeface="+mj-lt"/>
              </a:rPr>
              <a:t>2</a:t>
            </a:r>
          </a:p>
          <a:p>
            <a:pPr algn="r"/>
            <a:r>
              <a:rPr lang="en-US" sz="1400" b="1" dirty="0">
                <a:solidFill>
                  <a:schemeClr val="tx1">
                    <a:lumMod val="75000"/>
                    <a:lumOff val="25000"/>
                  </a:schemeClr>
                </a:solidFill>
                <a:latin typeface="+mj-lt"/>
              </a:rPr>
              <a:t>3</a:t>
            </a:r>
          </a:p>
          <a:p>
            <a:pPr algn="r"/>
            <a:r>
              <a:rPr lang="en-US" sz="1400" b="1" dirty="0">
                <a:solidFill>
                  <a:schemeClr val="tx1">
                    <a:lumMod val="75000"/>
                    <a:lumOff val="25000"/>
                  </a:schemeClr>
                </a:solidFill>
                <a:effectLst/>
                <a:latin typeface="+mj-lt"/>
              </a:rPr>
              <a:t>4</a:t>
            </a:r>
          </a:p>
          <a:p>
            <a:pPr algn="r"/>
            <a:r>
              <a:rPr lang="en-US" sz="1400" b="1" dirty="0">
                <a:solidFill>
                  <a:schemeClr val="tx1">
                    <a:lumMod val="75000"/>
                    <a:lumOff val="25000"/>
                  </a:schemeClr>
                </a:solidFill>
                <a:latin typeface="+mj-lt"/>
              </a:rPr>
              <a:t>5</a:t>
            </a:r>
          </a:p>
          <a:p>
            <a:pPr algn="r"/>
            <a:r>
              <a:rPr lang="en-US" sz="1400" b="1" dirty="0">
                <a:solidFill>
                  <a:schemeClr val="tx1">
                    <a:lumMod val="75000"/>
                    <a:lumOff val="25000"/>
                  </a:schemeClr>
                </a:solidFill>
                <a:effectLst/>
                <a:latin typeface="+mj-lt"/>
              </a:rPr>
              <a:t>6</a:t>
            </a:r>
          </a:p>
          <a:p>
            <a:pPr algn="r"/>
            <a:r>
              <a:rPr lang="en-US" sz="1400" b="1" dirty="0">
                <a:solidFill>
                  <a:schemeClr val="tx1">
                    <a:lumMod val="75000"/>
                    <a:lumOff val="25000"/>
                  </a:schemeClr>
                </a:solidFill>
                <a:latin typeface="+mj-lt"/>
              </a:rPr>
              <a:t>7</a:t>
            </a:r>
          </a:p>
          <a:p>
            <a:pPr algn="r"/>
            <a:r>
              <a:rPr lang="en-US" sz="1400" b="1" dirty="0">
                <a:solidFill>
                  <a:schemeClr val="tx1">
                    <a:lumMod val="75000"/>
                    <a:lumOff val="25000"/>
                  </a:schemeClr>
                </a:solidFill>
                <a:effectLst/>
                <a:latin typeface="+mj-lt"/>
              </a:rPr>
              <a:t>8</a:t>
            </a:r>
          </a:p>
          <a:p>
            <a:pPr algn="r"/>
            <a:r>
              <a:rPr lang="en-US" sz="1400" b="1" dirty="0">
                <a:solidFill>
                  <a:schemeClr val="tx1">
                    <a:lumMod val="75000"/>
                    <a:lumOff val="25000"/>
                  </a:schemeClr>
                </a:solidFill>
                <a:latin typeface="+mj-lt"/>
              </a:rPr>
              <a:t>9</a:t>
            </a:r>
          </a:p>
          <a:p>
            <a:pPr algn="r"/>
            <a:r>
              <a:rPr lang="en-US" sz="1400" b="1" dirty="0">
                <a:solidFill>
                  <a:schemeClr val="tx1">
                    <a:lumMod val="75000"/>
                    <a:lumOff val="25000"/>
                  </a:schemeClr>
                </a:solidFill>
                <a:effectLst/>
                <a:latin typeface="+mj-lt"/>
              </a:rPr>
              <a:t>10</a:t>
            </a:r>
          </a:p>
          <a:p>
            <a:pPr algn="r"/>
            <a:r>
              <a:rPr lang="en-US" sz="1400" b="1" dirty="0">
                <a:solidFill>
                  <a:schemeClr val="tx1">
                    <a:lumMod val="75000"/>
                    <a:lumOff val="25000"/>
                  </a:schemeClr>
                </a:solidFill>
                <a:latin typeface="+mj-lt"/>
              </a:rPr>
              <a:t>11</a:t>
            </a:r>
          </a:p>
          <a:p>
            <a:pPr algn="r"/>
            <a:r>
              <a:rPr lang="en-US" sz="1400" b="1" dirty="0">
                <a:solidFill>
                  <a:schemeClr val="tx1">
                    <a:lumMod val="75000"/>
                    <a:lumOff val="25000"/>
                  </a:schemeClr>
                </a:solidFill>
                <a:effectLst/>
                <a:latin typeface="+mj-lt"/>
              </a:rPr>
              <a:t>12</a:t>
            </a:r>
          </a:p>
          <a:p>
            <a:pPr algn="r"/>
            <a:r>
              <a:rPr lang="en-US" sz="1400" b="1" dirty="0">
                <a:solidFill>
                  <a:schemeClr val="tx1">
                    <a:lumMod val="75000"/>
                    <a:lumOff val="25000"/>
                  </a:schemeClr>
                </a:solidFill>
                <a:latin typeface="+mj-lt"/>
              </a:rPr>
              <a:t>13</a:t>
            </a:r>
          </a:p>
          <a:p>
            <a:pPr algn="r"/>
            <a:r>
              <a:rPr lang="en-US" sz="1400" b="1" dirty="0">
                <a:solidFill>
                  <a:schemeClr val="tx1">
                    <a:lumMod val="75000"/>
                    <a:lumOff val="25000"/>
                  </a:schemeClr>
                </a:solidFill>
                <a:effectLst/>
                <a:latin typeface="+mj-lt"/>
              </a:rPr>
              <a:t>14</a:t>
            </a:r>
          </a:p>
          <a:p>
            <a:pPr algn="r"/>
            <a:r>
              <a:rPr lang="en-US" sz="1400" b="1" dirty="0">
                <a:solidFill>
                  <a:schemeClr val="tx1">
                    <a:lumMod val="75000"/>
                    <a:lumOff val="25000"/>
                  </a:schemeClr>
                </a:solidFill>
                <a:latin typeface="+mj-lt"/>
              </a:rPr>
              <a:t>15</a:t>
            </a:r>
          </a:p>
          <a:p>
            <a:pPr algn="r"/>
            <a:r>
              <a:rPr lang="en-US" sz="1400" b="1" dirty="0">
                <a:solidFill>
                  <a:schemeClr val="tx1">
                    <a:lumMod val="75000"/>
                    <a:lumOff val="25000"/>
                  </a:schemeClr>
                </a:solidFill>
                <a:effectLst/>
                <a:latin typeface="+mj-lt"/>
              </a:rPr>
              <a:t>16</a:t>
            </a:r>
          </a:p>
          <a:p>
            <a:pPr algn="r"/>
            <a:r>
              <a:rPr lang="en-US" sz="1400" b="1" dirty="0">
                <a:solidFill>
                  <a:schemeClr val="tx1">
                    <a:lumMod val="75000"/>
                    <a:lumOff val="25000"/>
                  </a:schemeClr>
                </a:solidFill>
                <a:latin typeface="+mj-lt"/>
              </a:rPr>
              <a:t>17</a:t>
            </a:r>
          </a:p>
          <a:p>
            <a:pPr algn="r"/>
            <a:r>
              <a:rPr lang="en-US" sz="1400" b="1" dirty="0">
                <a:solidFill>
                  <a:schemeClr val="tx1">
                    <a:lumMod val="75000"/>
                    <a:lumOff val="25000"/>
                  </a:schemeClr>
                </a:solidFill>
                <a:effectLst/>
                <a:latin typeface="+mj-lt"/>
              </a:rPr>
              <a:t>18</a:t>
            </a:r>
          </a:p>
          <a:p>
            <a:pPr algn="r"/>
            <a:r>
              <a:rPr lang="en-US" sz="1400" b="1" dirty="0">
                <a:solidFill>
                  <a:schemeClr val="tx1">
                    <a:lumMod val="75000"/>
                    <a:lumOff val="25000"/>
                  </a:schemeClr>
                </a:solidFill>
                <a:latin typeface="+mj-lt"/>
              </a:rPr>
              <a:t>19</a:t>
            </a:r>
          </a:p>
          <a:p>
            <a:pPr algn="r"/>
            <a:r>
              <a:rPr lang="en-US" sz="1400" b="1" dirty="0">
                <a:solidFill>
                  <a:schemeClr val="tx1">
                    <a:lumMod val="75000"/>
                    <a:lumOff val="25000"/>
                  </a:schemeClr>
                </a:solidFill>
                <a:effectLst/>
                <a:latin typeface="+mj-lt"/>
              </a:rPr>
              <a:t>20</a:t>
            </a:r>
          </a:p>
          <a:p>
            <a:pPr algn="r"/>
            <a:r>
              <a:rPr lang="en-US" sz="1400" b="1" dirty="0">
                <a:solidFill>
                  <a:schemeClr val="tx1">
                    <a:lumMod val="75000"/>
                    <a:lumOff val="25000"/>
                  </a:schemeClr>
                </a:solidFill>
                <a:latin typeface="+mj-lt"/>
              </a:rPr>
              <a:t>21</a:t>
            </a:r>
          </a:p>
          <a:p>
            <a:pPr algn="r"/>
            <a:r>
              <a:rPr lang="en-US" sz="1400" b="1" dirty="0">
                <a:solidFill>
                  <a:schemeClr val="tx1">
                    <a:lumMod val="75000"/>
                    <a:lumOff val="25000"/>
                  </a:schemeClr>
                </a:solidFill>
                <a:effectLst/>
                <a:latin typeface="+mj-lt"/>
              </a:rPr>
              <a:t>22</a:t>
            </a:r>
          </a:p>
          <a:p>
            <a:pPr algn="r"/>
            <a:r>
              <a:rPr lang="en-US" sz="1400" b="1" dirty="0">
                <a:solidFill>
                  <a:schemeClr val="tx1">
                    <a:lumMod val="75000"/>
                    <a:lumOff val="25000"/>
                  </a:schemeClr>
                </a:solidFill>
                <a:latin typeface="+mj-lt"/>
              </a:rPr>
              <a:t>23</a:t>
            </a:r>
          </a:p>
          <a:p>
            <a:pPr algn="r"/>
            <a:r>
              <a:rPr lang="en-US" sz="1400" b="1" dirty="0">
                <a:solidFill>
                  <a:schemeClr val="tx1">
                    <a:lumMod val="75000"/>
                    <a:lumOff val="25000"/>
                  </a:schemeClr>
                </a:solidFill>
                <a:effectLst/>
                <a:latin typeface="+mj-lt"/>
              </a:rPr>
              <a:t>24</a:t>
            </a:r>
          </a:p>
          <a:p>
            <a:pPr algn="r"/>
            <a:r>
              <a:rPr lang="en-US" sz="1400" b="1" dirty="0">
                <a:solidFill>
                  <a:schemeClr val="tx1">
                    <a:lumMod val="75000"/>
                    <a:lumOff val="25000"/>
                  </a:schemeClr>
                </a:solidFill>
                <a:latin typeface="+mj-lt"/>
              </a:rPr>
              <a:t>25</a:t>
            </a:r>
          </a:p>
          <a:p>
            <a:pPr algn="r"/>
            <a:r>
              <a:rPr lang="en-US" sz="1400" b="1" dirty="0">
                <a:solidFill>
                  <a:schemeClr val="tx1">
                    <a:lumMod val="75000"/>
                    <a:lumOff val="25000"/>
                  </a:schemeClr>
                </a:solidFill>
                <a:effectLst/>
                <a:latin typeface="+mj-lt"/>
              </a:rPr>
              <a:t>26</a:t>
            </a:r>
          </a:p>
        </p:txBody>
      </p:sp>
      <p:sp>
        <p:nvSpPr>
          <p:cNvPr id="6" name="Rectangle 5">
            <a:extLst>
              <a:ext uri="{FF2B5EF4-FFF2-40B4-BE49-F238E27FC236}">
                <a16:creationId xmlns:a16="http://schemas.microsoft.com/office/drawing/2014/main" xmlns="" id="{7F89FE68-BCE8-454F-B6D7-830E382636F9}"/>
              </a:ext>
            </a:extLst>
          </p:cNvPr>
          <p:cNvSpPr/>
          <p:nvPr/>
        </p:nvSpPr>
        <p:spPr>
          <a:xfrm>
            <a:off x="6624611" y="3264812"/>
            <a:ext cx="4787017" cy="2677656"/>
          </a:xfrm>
          <a:prstGeom prst="rect">
            <a:avLst/>
          </a:prstGeom>
          <a:solidFill>
            <a:schemeClr val="tx1">
              <a:lumMod val="90000"/>
              <a:lumOff val="10000"/>
            </a:schemeClr>
          </a:solidFill>
          <a:ln>
            <a:noFill/>
          </a:ln>
        </p:spPr>
        <p:txBody>
          <a:bodyPr wrap="square">
            <a:spAutoFit/>
          </a:bodyPr>
          <a:lstStyle/>
          <a:p>
            <a:r>
              <a:rPr lang="en-US" sz="1400" dirty="0">
                <a:solidFill>
                  <a:schemeClr val="bg1"/>
                </a:solidFill>
                <a:latin typeface="+mj-lt"/>
              </a:rPr>
              <a:t>Enter 1st time.</a:t>
            </a:r>
          </a:p>
          <a:p>
            <a:r>
              <a:rPr lang="en-US" sz="1400" dirty="0">
                <a:solidFill>
                  <a:schemeClr val="bg1"/>
                </a:solidFill>
                <a:latin typeface="+mj-lt"/>
              </a:rPr>
              <a:t>Enter Hours: 1</a:t>
            </a:r>
          </a:p>
          <a:p>
            <a:r>
              <a:rPr lang="en-US" sz="1400" dirty="0">
                <a:solidFill>
                  <a:schemeClr val="bg1"/>
                </a:solidFill>
                <a:latin typeface="+mj-lt"/>
              </a:rPr>
              <a:t>Enter Minutes: 20</a:t>
            </a:r>
          </a:p>
          <a:p>
            <a:r>
              <a:rPr lang="en-US" sz="1400" dirty="0">
                <a:solidFill>
                  <a:schemeClr val="bg1"/>
                </a:solidFill>
                <a:latin typeface="+mj-lt"/>
              </a:rPr>
              <a:t>Enter Seconds: 20</a:t>
            </a:r>
          </a:p>
          <a:p>
            <a:r>
              <a:rPr lang="en-US" sz="1400" dirty="0">
                <a:solidFill>
                  <a:schemeClr val="bg1"/>
                </a:solidFill>
                <a:latin typeface="+mj-lt"/>
              </a:rPr>
              <a:t>The Time is 1:20:20</a:t>
            </a:r>
          </a:p>
          <a:p>
            <a:endParaRPr lang="en-US" sz="1400" dirty="0">
              <a:solidFill>
                <a:schemeClr val="bg1"/>
              </a:solidFill>
              <a:latin typeface="+mj-lt"/>
            </a:endParaRPr>
          </a:p>
          <a:p>
            <a:r>
              <a:rPr lang="en-US" sz="1400" dirty="0">
                <a:solidFill>
                  <a:schemeClr val="bg1"/>
                </a:solidFill>
                <a:latin typeface="+mj-lt"/>
              </a:rPr>
              <a:t>Enter the 2nd time.</a:t>
            </a:r>
          </a:p>
          <a:p>
            <a:r>
              <a:rPr lang="en-US" sz="1400" dirty="0">
                <a:solidFill>
                  <a:schemeClr val="bg1"/>
                </a:solidFill>
                <a:latin typeface="+mj-lt"/>
              </a:rPr>
              <a:t>Enter Hours: 2</a:t>
            </a:r>
          </a:p>
          <a:p>
            <a:r>
              <a:rPr lang="en-US" sz="1400" dirty="0">
                <a:solidFill>
                  <a:schemeClr val="bg1"/>
                </a:solidFill>
                <a:latin typeface="+mj-lt"/>
              </a:rPr>
              <a:t>Enter Minutes: 10</a:t>
            </a:r>
          </a:p>
          <a:p>
            <a:r>
              <a:rPr lang="en-US" sz="1400" dirty="0">
                <a:solidFill>
                  <a:schemeClr val="bg1"/>
                </a:solidFill>
                <a:latin typeface="+mj-lt"/>
              </a:rPr>
              <a:t>Enter Seconds: 10</a:t>
            </a:r>
          </a:p>
          <a:p>
            <a:r>
              <a:rPr lang="en-US" sz="1400" dirty="0">
                <a:solidFill>
                  <a:schemeClr val="bg1"/>
                </a:solidFill>
                <a:latin typeface="+mj-lt"/>
              </a:rPr>
              <a:t>The Time is 2:10:10</a:t>
            </a:r>
          </a:p>
          <a:p>
            <a:r>
              <a:rPr lang="en-US" sz="1400" dirty="0">
                <a:solidFill>
                  <a:schemeClr val="bg1"/>
                </a:solidFill>
                <a:latin typeface="+mj-lt"/>
              </a:rPr>
              <a:t>Sum of the two time's is 3:30:30</a:t>
            </a:r>
          </a:p>
        </p:txBody>
      </p:sp>
      <p:sp>
        <p:nvSpPr>
          <p:cNvPr id="8" name="Rectangle: Top Corners Rounded 7">
            <a:extLst>
              <a:ext uri="{FF2B5EF4-FFF2-40B4-BE49-F238E27FC236}">
                <a16:creationId xmlns:a16="http://schemas.microsoft.com/office/drawing/2014/main" xmlns="" id="{C41A6BE6-E231-BA4C-BA83-72B739C39BAF}"/>
              </a:ext>
            </a:extLst>
          </p:cNvPr>
          <p:cNvSpPr/>
          <p:nvPr/>
        </p:nvSpPr>
        <p:spPr>
          <a:xfrm>
            <a:off x="6624611" y="2935628"/>
            <a:ext cx="94100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b="1" dirty="0">
                <a:latin typeface="+mj-lt"/>
              </a:rPr>
              <a:t>Output</a:t>
            </a:r>
          </a:p>
        </p:txBody>
      </p:sp>
      <p:sp>
        <p:nvSpPr>
          <p:cNvPr id="9" name="Rectangle 8">
            <a:extLst>
              <a:ext uri="{FF2B5EF4-FFF2-40B4-BE49-F238E27FC236}">
                <a16:creationId xmlns:a16="http://schemas.microsoft.com/office/drawing/2014/main" xmlns="" id="{F75EFA4F-1F94-2842-BAE0-E217EE78C65A}"/>
              </a:ext>
            </a:extLst>
          </p:cNvPr>
          <p:cNvSpPr/>
          <p:nvPr/>
        </p:nvSpPr>
        <p:spPr>
          <a:xfrm>
            <a:off x="7105683" y="807752"/>
            <a:ext cx="4368764" cy="2031325"/>
          </a:xfrm>
          <a:prstGeom prst="rect">
            <a:avLst/>
          </a:prstGeom>
          <a:solidFill>
            <a:schemeClr val="bg1">
              <a:lumMod val="95000"/>
            </a:schemeClr>
          </a:solidFill>
          <a:ln>
            <a:noFill/>
          </a:ln>
        </p:spPr>
        <p:txBody>
          <a:bodyPr wrap="square">
            <a:spAutoFit/>
          </a:bodyPr>
          <a:lstStyle/>
          <a:p>
            <a:pPr lvl="1"/>
            <a:r>
              <a:rPr lang="en-IN" sz="1400" dirty="0" err="1">
                <a:latin typeface="+mj-lt"/>
                <a:cs typeface="Consolas" panose="020B0609020204030204" pitchFamily="49" charset="0"/>
              </a:rPr>
              <a:t>scanf</a:t>
            </a:r>
            <a:r>
              <a:rPr lang="en-IN" sz="1400" dirty="0">
                <a:latin typeface="+mj-lt"/>
                <a:cs typeface="Consolas" panose="020B0609020204030204" pitchFamily="49" charset="0"/>
              </a:rPr>
              <a:t> ("%d",&amp;t2.seconds);</a:t>
            </a:r>
          </a:p>
          <a:p>
            <a:pPr lvl="1"/>
            <a:r>
              <a:rPr lang="en-IN" sz="1400" dirty="0" err="1">
                <a:latin typeface="+mj-lt"/>
                <a:cs typeface="Consolas" panose="020B0609020204030204" pitchFamily="49" charset="0"/>
              </a:rPr>
              <a:t>printf</a:t>
            </a:r>
            <a:r>
              <a:rPr lang="en-IN" sz="1400" dirty="0">
                <a:latin typeface="+mj-lt"/>
                <a:cs typeface="Consolas" panose="020B0609020204030204" pitchFamily="49" charset="0"/>
              </a:rPr>
              <a:t> ("The Time is %d:%d:%d",t2.hours,t2.minutes,t2.seconds);</a:t>
            </a:r>
          </a:p>
          <a:p>
            <a:pPr lvl="1"/>
            <a:r>
              <a:rPr lang="en-IN" sz="1400" dirty="0">
                <a:latin typeface="+mj-lt"/>
                <a:cs typeface="Consolas" panose="020B0609020204030204" pitchFamily="49" charset="0"/>
              </a:rPr>
              <a:t>h = t1.hours + t2.hours;</a:t>
            </a:r>
          </a:p>
          <a:p>
            <a:pPr lvl="1"/>
            <a:r>
              <a:rPr lang="en-IN" sz="1400" dirty="0">
                <a:latin typeface="+mj-lt"/>
                <a:cs typeface="Consolas" panose="020B0609020204030204" pitchFamily="49" charset="0"/>
              </a:rPr>
              <a:t>m = t1.minutes + t2.minutes;</a:t>
            </a:r>
          </a:p>
          <a:p>
            <a:pPr lvl="1"/>
            <a:r>
              <a:rPr lang="en-IN" sz="1400" dirty="0">
                <a:latin typeface="+mj-lt"/>
                <a:cs typeface="Consolas" panose="020B0609020204030204" pitchFamily="49" charset="0"/>
              </a:rPr>
              <a:t>s = t1.seconds + t2.seconds; </a:t>
            </a:r>
          </a:p>
          <a:p>
            <a:pPr lvl="1"/>
            <a:r>
              <a:rPr lang="en-IN" sz="1400" dirty="0" err="1">
                <a:latin typeface="+mj-lt"/>
                <a:cs typeface="Consolas" panose="020B0609020204030204" pitchFamily="49" charset="0"/>
              </a:rPr>
              <a:t>printf</a:t>
            </a:r>
            <a:r>
              <a:rPr lang="en-IN" sz="1400" dirty="0">
                <a:latin typeface="+mj-lt"/>
                <a:cs typeface="Consolas" panose="020B0609020204030204" pitchFamily="49" charset="0"/>
              </a:rPr>
              <a:t> ("\</a:t>
            </a:r>
            <a:r>
              <a:rPr lang="en-IN" sz="1400" dirty="0" err="1">
                <a:latin typeface="+mj-lt"/>
                <a:cs typeface="Consolas" panose="020B0609020204030204" pitchFamily="49" charset="0"/>
              </a:rPr>
              <a:t>nSum</a:t>
            </a:r>
            <a:r>
              <a:rPr lang="en-IN" sz="1400" dirty="0">
                <a:latin typeface="+mj-lt"/>
                <a:cs typeface="Consolas" panose="020B0609020204030204" pitchFamily="49" charset="0"/>
              </a:rPr>
              <a:t> of the two time's is %d:%d:%d",</a:t>
            </a:r>
            <a:r>
              <a:rPr lang="en-IN" sz="1400" dirty="0" err="1">
                <a:latin typeface="+mj-lt"/>
                <a:cs typeface="Consolas" panose="020B0609020204030204" pitchFamily="49" charset="0"/>
              </a:rPr>
              <a:t>h,m,s</a:t>
            </a:r>
            <a:r>
              <a:rPr lang="en-IN" sz="1400" dirty="0">
                <a:latin typeface="+mj-lt"/>
                <a:cs typeface="Consolas" panose="020B0609020204030204" pitchFamily="49" charset="0"/>
              </a:rPr>
              <a:t>);</a:t>
            </a:r>
          </a:p>
          <a:p>
            <a:pPr lvl="1"/>
            <a:r>
              <a:rPr lang="en-IN" sz="1400" dirty="0">
                <a:latin typeface="+mj-lt"/>
                <a:cs typeface="Consolas" panose="020B0609020204030204" pitchFamily="49" charset="0"/>
              </a:rPr>
              <a:t>return 0;</a:t>
            </a:r>
          </a:p>
          <a:p>
            <a:r>
              <a:rPr lang="en-IN" sz="1400" dirty="0">
                <a:latin typeface="+mj-lt"/>
                <a:cs typeface="Consolas" panose="020B0609020204030204" pitchFamily="49" charset="0"/>
              </a:rPr>
              <a:t>}</a:t>
            </a:r>
          </a:p>
        </p:txBody>
      </p:sp>
      <p:sp>
        <p:nvSpPr>
          <p:cNvPr id="10" name="Rectangle 9">
            <a:extLst>
              <a:ext uri="{FF2B5EF4-FFF2-40B4-BE49-F238E27FC236}">
                <a16:creationId xmlns:a16="http://schemas.microsoft.com/office/drawing/2014/main" xmlns="" id="{907B4A24-7771-1147-B9B5-01E87B9EEFF9}"/>
              </a:ext>
            </a:extLst>
          </p:cNvPr>
          <p:cNvSpPr/>
          <p:nvPr/>
        </p:nvSpPr>
        <p:spPr>
          <a:xfrm>
            <a:off x="6624611" y="807752"/>
            <a:ext cx="499993" cy="2031325"/>
          </a:xfrm>
          <a:prstGeom prst="rect">
            <a:avLst/>
          </a:prstGeom>
          <a:solidFill>
            <a:schemeClr val="bg1">
              <a:lumMod val="85000"/>
            </a:schemeClr>
          </a:solidFill>
          <a:ln>
            <a:noFill/>
          </a:ln>
        </p:spPr>
        <p:txBody>
          <a:bodyPr wrap="square">
            <a:spAutoFit/>
          </a:bodyPr>
          <a:lstStyle/>
          <a:p>
            <a:pPr algn="r"/>
            <a:r>
              <a:rPr lang="en-US" sz="1400" b="1" dirty="0">
                <a:solidFill>
                  <a:schemeClr val="tx1">
                    <a:lumMod val="75000"/>
                    <a:lumOff val="25000"/>
                  </a:schemeClr>
                </a:solidFill>
                <a:latin typeface="+mj-lt"/>
              </a:rPr>
              <a:t>27</a:t>
            </a:r>
          </a:p>
          <a:p>
            <a:pPr algn="r"/>
            <a:r>
              <a:rPr lang="en-US" sz="1400" b="1" dirty="0">
                <a:solidFill>
                  <a:schemeClr val="tx1">
                    <a:lumMod val="75000"/>
                    <a:lumOff val="25000"/>
                  </a:schemeClr>
                </a:solidFill>
                <a:latin typeface="+mj-lt"/>
              </a:rPr>
              <a:t>28</a:t>
            </a:r>
          </a:p>
          <a:p>
            <a:pPr algn="r"/>
            <a:r>
              <a:rPr lang="en-US" sz="1400" b="1" dirty="0">
                <a:solidFill>
                  <a:schemeClr val="tx1">
                    <a:lumMod val="75000"/>
                    <a:lumOff val="25000"/>
                  </a:schemeClr>
                </a:solidFill>
                <a:latin typeface="+mj-lt"/>
              </a:rPr>
              <a:t>29</a:t>
            </a:r>
          </a:p>
          <a:p>
            <a:pPr algn="r"/>
            <a:r>
              <a:rPr lang="en-US" sz="1400" b="1" dirty="0">
                <a:solidFill>
                  <a:schemeClr val="tx1">
                    <a:lumMod val="75000"/>
                    <a:lumOff val="25000"/>
                  </a:schemeClr>
                </a:solidFill>
                <a:latin typeface="+mj-lt"/>
              </a:rPr>
              <a:t>30</a:t>
            </a:r>
          </a:p>
          <a:p>
            <a:pPr algn="r"/>
            <a:r>
              <a:rPr lang="en-US" sz="1400" b="1" dirty="0">
                <a:solidFill>
                  <a:schemeClr val="tx1">
                    <a:lumMod val="75000"/>
                    <a:lumOff val="25000"/>
                  </a:schemeClr>
                </a:solidFill>
                <a:latin typeface="+mj-lt"/>
              </a:rPr>
              <a:t>31</a:t>
            </a:r>
          </a:p>
          <a:p>
            <a:pPr algn="r"/>
            <a:r>
              <a:rPr lang="en-US" sz="1400" b="1" dirty="0">
                <a:solidFill>
                  <a:schemeClr val="tx1">
                    <a:lumMod val="75000"/>
                    <a:lumOff val="25000"/>
                  </a:schemeClr>
                </a:solidFill>
                <a:latin typeface="+mj-lt"/>
              </a:rPr>
              <a:t>32</a:t>
            </a:r>
          </a:p>
          <a:p>
            <a:pPr algn="r"/>
            <a:r>
              <a:rPr lang="en-US" sz="1400" b="1" dirty="0">
                <a:solidFill>
                  <a:schemeClr val="tx1">
                    <a:lumMod val="75000"/>
                    <a:lumOff val="25000"/>
                  </a:schemeClr>
                </a:solidFill>
                <a:latin typeface="+mj-lt"/>
              </a:rPr>
              <a:t>33</a:t>
            </a:r>
          </a:p>
          <a:p>
            <a:pPr algn="r"/>
            <a:r>
              <a:rPr lang="en-US" sz="1400" b="1" dirty="0">
                <a:solidFill>
                  <a:schemeClr val="tx1">
                    <a:lumMod val="75000"/>
                    <a:lumOff val="25000"/>
                  </a:schemeClr>
                </a:solidFill>
                <a:latin typeface="+mj-lt"/>
              </a:rPr>
              <a:t>34</a:t>
            </a:r>
          </a:p>
          <a:p>
            <a:pPr algn="r"/>
            <a:r>
              <a:rPr lang="en-US" sz="1400" b="1" dirty="0" smtClean="0">
                <a:solidFill>
                  <a:schemeClr val="tx1">
                    <a:lumMod val="75000"/>
                    <a:lumOff val="25000"/>
                  </a:schemeClr>
                </a:solidFill>
                <a:latin typeface="+mj-lt"/>
              </a:rPr>
              <a:t>35</a:t>
            </a:r>
            <a:endParaRPr lang="en-US" sz="1400" b="1" dirty="0">
              <a:solidFill>
                <a:schemeClr val="tx1">
                  <a:lumMod val="75000"/>
                  <a:lumOff val="25000"/>
                </a:schemeClr>
              </a:solidFill>
              <a:latin typeface="+mj-lt"/>
            </a:endParaRPr>
          </a:p>
        </p:txBody>
      </p:sp>
    </p:spTree>
    <p:extLst>
      <p:ext uri="{BB962C8B-B14F-4D97-AF65-F5344CB8AC3E}">
        <p14:creationId xmlns:p14="http://schemas.microsoft.com/office/powerpoint/2010/main" val="3872498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
                                            <p:txEl>
                                              <p:pRg st="22" end="2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
                                            <p:txEl>
                                              <p:pRg st="23" end="23"/>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9">
                                            <p:bg/>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8"/>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6">
                                            <p:bg/>
                                          </p:spTgt>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build="p" animBg="1"/>
      <p:bldP spid="8" grpId="0" animBg="1"/>
      <p:bldP spid="9" grpId="0" build="p"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of </a:t>
            </a:r>
            <a:r>
              <a:rPr lang="en-US" dirty="0">
                <a:cs typeface="Consolas" panose="020B0609020204030204" pitchFamily="49" charset="0"/>
              </a:rPr>
              <a:t>Structure</a:t>
            </a:r>
            <a:endParaRPr lang="en-US" dirty="0"/>
          </a:p>
        </p:txBody>
      </p:sp>
      <p:sp>
        <p:nvSpPr>
          <p:cNvPr id="3" name="Content Placeholder 2"/>
          <p:cNvSpPr>
            <a:spLocks noGrp="1"/>
          </p:cNvSpPr>
          <p:nvPr>
            <p:ph idx="1"/>
          </p:nvPr>
        </p:nvSpPr>
        <p:spPr/>
        <p:txBody>
          <a:bodyPr/>
          <a:lstStyle/>
          <a:p>
            <a:r>
              <a:rPr lang="en-IN" dirty="0"/>
              <a:t>It can be defined as the collection of multiple </a:t>
            </a:r>
            <a:r>
              <a:rPr lang="en-IN" dirty="0">
                <a:cs typeface="Consolas" panose="020B0609020204030204" pitchFamily="49" charset="0"/>
              </a:rPr>
              <a:t>structure</a:t>
            </a:r>
            <a:r>
              <a:rPr lang="en-IN" dirty="0"/>
              <a:t> variables where each variable contains information about different entities. </a:t>
            </a:r>
          </a:p>
          <a:p>
            <a:r>
              <a:rPr lang="en-IN" dirty="0"/>
              <a:t>The array of </a:t>
            </a:r>
            <a:r>
              <a:rPr lang="en-IN" dirty="0">
                <a:cs typeface="Consolas" panose="020B0609020204030204" pitchFamily="49" charset="0"/>
              </a:rPr>
              <a:t>structures</a:t>
            </a:r>
            <a:r>
              <a:rPr lang="en-IN" dirty="0"/>
              <a:t> in C are used to store information about </a:t>
            </a:r>
            <a:r>
              <a:rPr lang="en-IN" dirty="0">
                <a:solidFill>
                  <a:srgbClr val="C00000"/>
                </a:solidFill>
              </a:rPr>
              <a:t>multiple entities of different data types</a:t>
            </a:r>
            <a:r>
              <a:rPr lang="en-IN" dirty="0"/>
              <a:t>.</a:t>
            </a:r>
          </a:p>
          <a:p>
            <a:pPr marL="0" indent="0">
              <a:buNone/>
            </a:pPr>
            <a:endParaRPr lang="en-US" dirty="0"/>
          </a:p>
        </p:txBody>
      </p:sp>
      <p:sp>
        <p:nvSpPr>
          <p:cNvPr id="4" name="Rectangle 3">
            <a:extLst>
              <a:ext uri="{FF2B5EF4-FFF2-40B4-BE49-F238E27FC236}">
                <a16:creationId xmlns:a16="http://schemas.microsoft.com/office/drawing/2014/main" xmlns="" id="{ADF876A5-3F82-FA4C-9C05-DF5E2915705B}"/>
              </a:ext>
            </a:extLst>
          </p:cNvPr>
          <p:cNvSpPr/>
          <p:nvPr/>
        </p:nvSpPr>
        <p:spPr>
          <a:xfrm>
            <a:off x="980693" y="3093808"/>
            <a:ext cx="4777100" cy="2031325"/>
          </a:xfrm>
          <a:prstGeom prst="rect">
            <a:avLst/>
          </a:prstGeom>
          <a:solidFill>
            <a:schemeClr val="tx1">
              <a:lumMod val="90000"/>
              <a:lumOff val="10000"/>
            </a:schemeClr>
          </a:solidFill>
          <a:ln>
            <a:noFill/>
          </a:ln>
        </p:spPr>
        <p:txBody>
          <a:bodyPr wrap="square">
            <a:spAutoFit/>
          </a:bodyPr>
          <a:lstStyle/>
          <a:p>
            <a:r>
              <a:rPr lang="en-IN" b="1" dirty="0">
                <a:solidFill>
                  <a:srgbClr val="569CD6"/>
                </a:solidFill>
                <a:latin typeface="+mj-lt"/>
                <a:cs typeface="Consolas" panose="020B0609020204030204" pitchFamily="49" charset="0"/>
              </a:rPr>
              <a:t>struct</a:t>
            </a:r>
            <a:r>
              <a:rPr lang="en-IN" b="1" dirty="0">
                <a:solidFill>
                  <a:srgbClr val="D4D4D4"/>
                </a:solidFill>
                <a:latin typeface="+mj-lt"/>
                <a:cs typeface="Consolas" panose="020B0609020204030204" pitchFamily="49" charset="0"/>
              </a:rPr>
              <a:t> </a:t>
            </a:r>
            <a:r>
              <a:rPr lang="en-IN" b="1" dirty="0" err="1">
                <a:solidFill>
                  <a:srgbClr val="D4D4D4"/>
                </a:solidFill>
                <a:latin typeface="+mj-lt"/>
                <a:cs typeface="Consolas" panose="020B0609020204030204" pitchFamily="49" charset="0"/>
              </a:rPr>
              <a:t>structure_name</a:t>
            </a:r>
            <a:endParaRPr lang="en-IN" b="1" dirty="0">
              <a:solidFill>
                <a:srgbClr val="D4D4D4"/>
              </a:solidFill>
              <a:latin typeface="+mj-lt"/>
              <a:cs typeface="Consolas" panose="020B0609020204030204" pitchFamily="49" charset="0"/>
            </a:endParaRPr>
          </a:p>
          <a:p>
            <a:r>
              <a:rPr lang="en-IN" b="1" dirty="0">
                <a:solidFill>
                  <a:srgbClr val="D4D4D4"/>
                </a:solidFill>
                <a:latin typeface="+mj-lt"/>
                <a:cs typeface="Consolas" panose="020B0609020204030204" pitchFamily="49" charset="0"/>
              </a:rPr>
              <a:t>{</a:t>
            </a:r>
          </a:p>
          <a:p>
            <a:pPr lvl="1"/>
            <a:r>
              <a:rPr lang="en-IN" b="1" dirty="0">
                <a:solidFill>
                  <a:srgbClr val="D4D4D4"/>
                </a:solidFill>
                <a:latin typeface="+mj-lt"/>
                <a:cs typeface="Consolas" panose="020B0609020204030204" pitchFamily="49" charset="0"/>
              </a:rPr>
              <a:t>member1_declaration;</a:t>
            </a:r>
          </a:p>
          <a:p>
            <a:pPr lvl="1"/>
            <a:r>
              <a:rPr lang="en-IN" b="1" dirty="0">
                <a:solidFill>
                  <a:srgbClr val="D4D4D4"/>
                </a:solidFill>
                <a:latin typeface="+mj-lt"/>
                <a:cs typeface="Consolas" panose="020B0609020204030204" pitchFamily="49" charset="0"/>
              </a:rPr>
              <a:t>member2_declaration;</a:t>
            </a:r>
          </a:p>
          <a:p>
            <a:pPr lvl="1"/>
            <a:r>
              <a:rPr lang="en-IN" b="1" dirty="0">
                <a:solidFill>
                  <a:srgbClr val="D4D4D4"/>
                </a:solidFill>
                <a:latin typeface="+mj-lt"/>
                <a:cs typeface="Consolas" panose="020B0609020204030204" pitchFamily="49" charset="0"/>
              </a:rPr>
              <a:t>...</a:t>
            </a:r>
          </a:p>
          <a:p>
            <a:pPr lvl="1"/>
            <a:r>
              <a:rPr lang="en-IN" b="1" dirty="0" err="1">
                <a:solidFill>
                  <a:srgbClr val="D4D4D4"/>
                </a:solidFill>
                <a:latin typeface="+mj-lt"/>
                <a:cs typeface="Consolas" panose="020B0609020204030204" pitchFamily="49" charset="0"/>
              </a:rPr>
              <a:t>memberN_declaration</a:t>
            </a:r>
            <a:r>
              <a:rPr lang="en-IN" b="1" dirty="0">
                <a:solidFill>
                  <a:srgbClr val="D4D4D4"/>
                </a:solidFill>
                <a:latin typeface="+mj-lt"/>
                <a:cs typeface="Consolas" panose="020B0609020204030204" pitchFamily="49" charset="0"/>
              </a:rPr>
              <a:t>;</a:t>
            </a:r>
          </a:p>
          <a:p>
            <a:r>
              <a:rPr lang="en-IN" b="1" dirty="0">
                <a:solidFill>
                  <a:srgbClr val="D4D4D4"/>
                </a:solidFill>
                <a:latin typeface="+mj-lt"/>
                <a:cs typeface="Consolas" panose="020B0609020204030204" pitchFamily="49" charset="0"/>
              </a:rPr>
              <a:t>} </a:t>
            </a:r>
            <a:r>
              <a:rPr lang="en-IN" b="1" dirty="0" err="1">
                <a:solidFill>
                  <a:srgbClr val="D4D4D4"/>
                </a:solidFill>
                <a:latin typeface="+mj-lt"/>
                <a:cs typeface="Consolas" panose="020B0609020204030204" pitchFamily="49" charset="0"/>
              </a:rPr>
              <a:t>structure_variable</a:t>
            </a:r>
            <a:r>
              <a:rPr lang="en-IN" b="1" dirty="0">
                <a:solidFill>
                  <a:srgbClr val="D4D4D4"/>
                </a:solidFill>
                <a:latin typeface="+mj-lt"/>
                <a:cs typeface="Consolas" panose="020B0609020204030204" pitchFamily="49" charset="0"/>
              </a:rPr>
              <a:t>[size];</a:t>
            </a:r>
          </a:p>
        </p:txBody>
      </p:sp>
      <p:sp>
        <p:nvSpPr>
          <p:cNvPr id="6" name="Rectangle: Top Corners Rounded 6">
            <a:extLst>
              <a:ext uri="{FF2B5EF4-FFF2-40B4-BE49-F238E27FC236}">
                <a16:creationId xmlns:a16="http://schemas.microsoft.com/office/drawing/2014/main" xmlns="" id="{D87334C8-9671-E148-9680-5E7180A7A60A}"/>
              </a:ext>
            </a:extLst>
          </p:cNvPr>
          <p:cNvSpPr/>
          <p:nvPr/>
        </p:nvSpPr>
        <p:spPr>
          <a:xfrm>
            <a:off x="982976" y="2764622"/>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Syntax</a:t>
            </a:r>
          </a:p>
        </p:txBody>
      </p:sp>
    </p:spTree>
    <p:extLst>
      <p:ext uri="{BB962C8B-B14F-4D97-AF65-F5344CB8AC3E}">
        <p14:creationId xmlns:p14="http://schemas.microsoft.com/office/powerpoint/2010/main" val="873922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1"/>
                </a:solidFill>
              </a:rPr>
              <a:t>WAP to </a:t>
            </a:r>
            <a:r>
              <a:rPr lang="en-US" dirty="0">
                <a:solidFill>
                  <a:schemeClr val="tx1"/>
                </a:solidFill>
              </a:rPr>
              <a:t>read and display N student information using array of structure</a:t>
            </a:r>
            <a:r>
              <a:rPr lang="en-US" dirty="0" smtClean="0">
                <a:solidFill>
                  <a:schemeClr val="tx1"/>
                </a:solidFill>
              </a:rPr>
              <a:t>.</a:t>
            </a:r>
            <a:endParaRPr lang="en-US" dirty="0">
              <a:solidFill>
                <a:schemeClr val="tx1"/>
              </a:solidFill>
            </a:endParaRPr>
          </a:p>
        </p:txBody>
      </p:sp>
      <p:sp>
        <p:nvSpPr>
          <p:cNvPr id="4" name="Rectangle 3">
            <a:extLst>
              <a:ext uri="{FF2B5EF4-FFF2-40B4-BE49-F238E27FC236}">
                <a16:creationId xmlns:a16="http://schemas.microsoft.com/office/drawing/2014/main" xmlns="" id="{D456EBDA-49A4-A843-A786-6989C63A54AA}"/>
              </a:ext>
            </a:extLst>
          </p:cNvPr>
          <p:cNvSpPr/>
          <p:nvPr/>
        </p:nvSpPr>
        <p:spPr>
          <a:xfrm>
            <a:off x="761416" y="875793"/>
            <a:ext cx="5749375" cy="5693866"/>
          </a:xfrm>
          <a:prstGeom prst="rect">
            <a:avLst/>
          </a:prstGeom>
          <a:solidFill>
            <a:schemeClr val="bg1">
              <a:lumMod val="95000"/>
            </a:schemeClr>
          </a:solidFill>
          <a:ln>
            <a:noFill/>
          </a:ln>
        </p:spPr>
        <p:txBody>
          <a:bodyPr wrap="square">
            <a:spAutoFit/>
          </a:bodyPr>
          <a:lstStyle/>
          <a:p>
            <a:r>
              <a:rPr lang="en-IN" sz="1300" b="1" dirty="0">
                <a:latin typeface="+mj-lt"/>
                <a:cs typeface="Consolas" panose="020B0609020204030204" pitchFamily="49" charset="0"/>
              </a:rPr>
              <a:t>#include&lt;</a:t>
            </a:r>
            <a:r>
              <a:rPr lang="en-IN" sz="1300" b="1" dirty="0" err="1">
                <a:latin typeface="+mj-lt"/>
                <a:cs typeface="Consolas" panose="020B0609020204030204" pitchFamily="49" charset="0"/>
              </a:rPr>
              <a:t>stdio.h</a:t>
            </a:r>
            <a:r>
              <a:rPr lang="en-IN" sz="1300" b="1" dirty="0">
                <a:latin typeface="+mj-lt"/>
                <a:cs typeface="Consolas" panose="020B0609020204030204" pitchFamily="49" charset="0"/>
              </a:rPr>
              <a:t>&gt;</a:t>
            </a:r>
          </a:p>
          <a:p>
            <a:r>
              <a:rPr lang="en-IN" sz="1300" b="1" dirty="0">
                <a:latin typeface="+mj-lt"/>
                <a:cs typeface="Consolas" panose="020B0609020204030204" pitchFamily="49" charset="0"/>
              </a:rPr>
              <a:t>struct student {</a:t>
            </a:r>
          </a:p>
          <a:p>
            <a:pPr lvl="1"/>
            <a:r>
              <a:rPr lang="en-IN" sz="1300" b="1" dirty="0">
                <a:latin typeface="+mj-lt"/>
                <a:cs typeface="Consolas" panose="020B0609020204030204" pitchFamily="49" charset="0"/>
              </a:rPr>
              <a:t>char name[20];</a:t>
            </a:r>
          </a:p>
          <a:p>
            <a:pPr lvl="1"/>
            <a:r>
              <a:rPr lang="en-IN" sz="1300" b="1" dirty="0" err="1">
                <a:latin typeface="+mj-lt"/>
                <a:cs typeface="Consolas" panose="020B0609020204030204" pitchFamily="49" charset="0"/>
              </a:rPr>
              <a:t>int</a:t>
            </a:r>
            <a:r>
              <a:rPr lang="en-IN" sz="1300" b="1" dirty="0">
                <a:latin typeface="+mj-lt"/>
                <a:cs typeface="Consolas" panose="020B0609020204030204" pitchFamily="49" charset="0"/>
              </a:rPr>
              <a:t> </a:t>
            </a:r>
            <a:r>
              <a:rPr lang="en-IN" sz="1300" b="1" dirty="0" err="1">
                <a:latin typeface="+mj-lt"/>
                <a:cs typeface="Consolas" panose="020B0609020204030204" pitchFamily="49" charset="0"/>
              </a:rPr>
              <a:t>rollno</a:t>
            </a:r>
            <a:r>
              <a:rPr lang="en-IN" sz="1300" b="1" dirty="0">
                <a:latin typeface="+mj-lt"/>
                <a:cs typeface="Consolas" panose="020B0609020204030204" pitchFamily="49" charset="0"/>
              </a:rPr>
              <a:t>;</a:t>
            </a:r>
          </a:p>
          <a:p>
            <a:pPr lvl="1"/>
            <a:r>
              <a:rPr lang="en-IN" sz="1300" b="1" dirty="0">
                <a:latin typeface="+mj-lt"/>
                <a:cs typeface="Consolas" panose="020B0609020204030204" pitchFamily="49" charset="0"/>
              </a:rPr>
              <a:t>float </a:t>
            </a:r>
            <a:r>
              <a:rPr lang="en-IN" sz="1300" b="1" dirty="0" err="1">
                <a:latin typeface="+mj-lt"/>
                <a:cs typeface="Consolas" panose="020B0609020204030204" pitchFamily="49" charset="0"/>
              </a:rPr>
              <a:t>cpi</a:t>
            </a:r>
            <a:r>
              <a:rPr lang="en-IN" sz="1300" b="1" dirty="0">
                <a:latin typeface="+mj-lt"/>
                <a:cs typeface="Consolas" panose="020B0609020204030204" pitchFamily="49" charset="0"/>
              </a:rPr>
              <a:t>;</a:t>
            </a:r>
          </a:p>
          <a:p>
            <a:r>
              <a:rPr lang="en-IN" sz="1300" b="1" dirty="0">
                <a:latin typeface="+mj-lt"/>
                <a:cs typeface="Consolas" panose="020B0609020204030204" pitchFamily="49" charset="0"/>
              </a:rPr>
              <a:t>};</a:t>
            </a:r>
          </a:p>
          <a:p>
            <a:r>
              <a:rPr lang="en-IN" sz="1300" b="1" dirty="0" err="1">
                <a:latin typeface="+mj-lt"/>
                <a:cs typeface="Consolas" panose="020B0609020204030204" pitchFamily="49" charset="0"/>
              </a:rPr>
              <a:t>int</a:t>
            </a:r>
            <a:r>
              <a:rPr lang="en-IN" sz="1300" b="1" dirty="0">
                <a:latin typeface="+mj-lt"/>
                <a:cs typeface="Consolas" panose="020B0609020204030204" pitchFamily="49" charset="0"/>
              </a:rPr>
              <a:t> main( ) {</a:t>
            </a:r>
          </a:p>
          <a:p>
            <a:pPr lvl="1"/>
            <a:r>
              <a:rPr lang="en-IN" sz="1300" b="1" dirty="0" err="1">
                <a:latin typeface="+mj-lt"/>
                <a:cs typeface="Consolas" panose="020B0609020204030204" pitchFamily="49" charset="0"/>
              </a:rPr>
              <a:t>int</a:t>
            </a:r>
            <a:r>
              <a:rPr lang="en-IN" sz="1300" b="1" dirty="0">
                <a:latin typeface="+mj-lt"/>
                <a:cs typeface="Consolas" panose="020B0609020204030204" pitchFamily="49" charset="0"/>
              </a:rPr>
              <a:t> </a:t>
            </a:r>
            <a:r>
              <a:rPr lang="en-IN" sz="1300" b="1" dirty="0" err="1">
                <a:latin typeface="+mj-lt"/>
                <a:cs typeface="Consolas" panose="020B0609020204030204" pitchFamily="49" charset="0"/>
              </a:rPr>
              <a:t>i,n</a:t>
            </a:r>
            <a:r>
              <a:rPr lang="en-IN" sz="1300" b="1" dirty="0">
                <a:latin typeface="+mj-lt"/>
                <a:cs typeface="Consolas" panose="020B0609020204030204" pitchFamily="49" charset="0"/>
              </a:rPr>
              <a:t>;</a:t>
            </a:r>
          </a:p>
          <a:p>
            <a:pPr lvl="1"/>
            <a:r>
              <a:rPr lang="en-IN" sz="1300" b="1" dirty="0" err="1">
                <a:latin typeface="+mj-lt"/>
                <a:cs typeface="Consolas" panose="020B0609020204030204" pitchFamily="49" charset="0"/>
              </a:rPr>
              <a:t>printf</a:t>
            </a:r>
            <a:r>
              <a:rPr lang="en-IN" sz="1300" b="1" dirty="0">
                <a:latin typeface="+mj-lt"/>
                <a:cs typeface="Consolas" panose="020B0609020204030204" pitchFamily="49" charset="0"/>
              </a:rPr>
              <a:t>("Enter how many records u want to store : ");</a:t>
            </a:r>
          </a:p>
          <a:p>
            <a:pPr lvl="1"/>
            <a:r>
              <a:rPr lang="en-IN" sz="1300" b="1" dirty="0" err="1">
                <a:latin typeface="+mj-lt"/>
                <a:cs typeface="Consolas" panose="020B0609020204030204" pitchFamily="49" charset="0"/>
              </a:rPr>
              <a:t>scanf</a:t>
            </a:r>
            <a:r>
              <a:rPr lang="en-IN" sz="1300" b="1" dirty="0">
                <a:latin typeface="+mj-lt"/>
                <a:cs typeface="Consolas" panose="020B0609020204030204" pitchFamily="49" charset="0"/>
              </a:rPr>
              <a:t>("%</a:t>
            </a:r>
            <a:r>
              <a:rPr lang="en-IN" sz="1300" b="1" dirty="0" err="1">
                <a:latin typeface="+mj-lt"/>
                <a:cs typeface="Consolas" panose="020B0609020204030204" pitchFamily="49" charset="0"/>
              </a:rPr>
              <a:t>d",&amp;n</a:t>
            </a:r>
            <a:r>
              <a:rPr lang="en-IN" sz="1300" b="1" dirty="0">
                <a:latin typeface="+mj-lt"/>
                <a:cs typeface="Consolas" panose="020B0609020204030204" pitchFamily="49" charset="0"/>
              </a:rPr>
              <a:t>);</a:t>
            </a:r>
          </a:p>
          <a:p>
            <a:pPr lvl="1"/>
            <a:r>
              <a:rPr lang="en-IN" sz="1300" b="1" dirty="0">
                <a:latin typeface="+mj-lt"/>
                <a:cs typeface="Consolas" panose="020B0609020204030204" pitchFamily="49" charset="0"/>
              </a:rPr>
              <a:t>struct student </a:t>
            </a:r>
            <a:r>
              <a:rPr lang="en-IN" sz="1300" b="1" dirty="0" err="1">
                <a:latin typeface="+mj-lt"/>
                <a:cs typeface="Consolas" panose="020B0609020204030204" pitchFamily="49" charset="0"/>
              </a:rPr>
              <a:t>sarr</a:t>
            </a:r>
            <a:r>
              <a:rPr lang="en-IN" sz="1300" b="1" dirty="0">
                <a:latin typeface="+mj-lt"/>
                <a:cs typeface="Consolas" panose="020B0609020204030204" pitchFamily="49" charset="0"/>
              </a:rPr>
              <a:t>[n];</a:t>
            </a:r>
          </a:p>
          <a:p>
            <a:pPr lvl="1"/>
            <a:r>
              <a:rPr lang="en-IN" sz="1300" b="1" dirty="0">
                <a:latin typeface="+mj-lt"/>
                <a:cs typeface="Consolas" panose="020B0609020204030204" pitchFamily="49" charset="0"/>
              </a:rPr>
              <a:t>for(</a:t>
            </a:r>
            <a:r>
              <a:rPr lang="en-IN" sz="1300" b="1" dirty="0" err="1">
                <a:latin typeface="+mj-lt"/>
                <a:cs typeface="Consolas" panose="020B0609020204030204" pitchFamily="49" charset="0"/>
              </a:rPr>
              <a:t>i</a:t>
            </a:r>
            <a:r>
              <a:rPr lang="en-IN" sz="1300" b="1" dirty="0">
                <a:latin typeface="+mj-lt"/>
                <a:cs typeface="Consolas" panose="020B0609020204030204" pitchFamily="49" charset="0"/>
              </a:rPr>
              <a:t>=0; </a:t>
            </a:r>
            <a:r>
              <a:rPr lang="en-IN" sz="1300" b="1" dirty="0" err="1">
                <a:latin typeface="+mj-lt"/>
                <a:cs typeface="Consolas" panose="020B0609020204030204" pitchFamily="49" charset="0"/>
              </a:rPr>
              <a:t>i</a:t>
            </a:r>
            <a:r>
              <a:rPr lang="en-IN" sz="1300" b="1" dirty="0">
                <a:latin typeface="+mj-lt"/>
                <a:cs typeface="Consolas" panose="020B0609020204030204" pitchFamily="49" charset="0"/>
              </a:rPr>
              <a:t>&lt;n; </a:t>
            </a:r>
            <a:r>
              <a:rPr lang="en-IN" sz="1300" b="1" dirty="0" err="1">
                <a:latin typeface="+mj-lt"/>
                <a:cs typeface="Consolas" panose="020B0609020204030204" pitchFamily="49" charset="0"/>
              </a:rPr>
              <a:t>i</a:t>
            </a:r>
            <a:r>
              <a:rPr lang="en-IN" sz="1300" b="1" dirty="0">
                <a:latin typeface="+mj-lt"/>
                <a:cs typeface="Consolas" panose="020B0609020204030204" pitchFamily="49" charset="0"/>
              </a:rPr>
              <a:t>++)</a:t>
            </a:r>
          </a:p>
          <a:p>
            <a:pPr lvl="1"/>
            <a:r>
              <a:rPr lang="en-IN" sz="1300" b="1" dirty="0">
                <a:latin typeface="+mj-lt"/>
                <a:cs typeface="Consolas" panose="020B0609020204030204" pitchFamily="49" charset="0"/>
              </a:rPr>
              <a:t>{</a:t>
            </a:r>
          </a:p>
          <a:p>
            <a:pPr lvl="2"/>
            <a:r>
              <a:rPr lang="en-IN" sz="1300" b="1" dirty="0" err="1">
                <a:latin typeface="+mj-lt"/>
                <a:cs typeface="Consolas" panose="020B0609020204030204" pitchFamily="49" charset="0"/>
              </a:rPr>
              <a:t>printf</a:t>
            </a:r>
            <a:r>
              <a:rPr lang="en-IN" sz="1300" b="1" dirty="0">
                <a:latin typeface="+mj-lt"/>
                <a:cs typeface="Consolas" panose="020B0609020204030204" pitchFamily="49" charset="0"/>
              </a:rPr>
              <a:t>("\</a:t>
            </a:r>
            <a:r>
              <a:rPr lang="en-IN" sz="1300" b="1" dirty="0" err="1">
                <a:latin typeface="+mj-lt"/>
                <a:cs typeface="Consolas" panose="020B0609020204030204" pitchFamily="49" charset="0"/>
              </a:rPr>
              <a:t>nEnter</a:t>
            </a:r>
            <a:r>
              <a:rPr lang="en-IN" sz="1300" b="1" dirty="0">
                <a:latin typeface="+mj-lt"/>
                <a:cs typeface="Consolas" panose="020B0609020204030204" pitchFamily="49" charset="0"/>
              </a:rPr>
              <a:t> %d record : \n",i+1);</a:t>
            </a:r>
          </a:p>
          <a:p>
            <a:pPr lvl="2"/>
            <a:r>
              <a:rPr lang="en-IN" sz="1300" b="1" dirty="0" err="1">
                <a:latin typeface="+mj-lt"/>
                <a:cs typeface="Consolas" panose="020B0609020204030204" pitchFamily="49" charset="0"/>
              </a:rPr>
              <a:t>printf</a:t>
            </a:r>
            <a:r>
              <a:rPr lang="en-IN" sz="1300" b="1" dirty="0">
                <a:latin typeface="+mj-lt"/>
                <a:cs typeface="Consolas" panose="020B0609020204030204" pitchFamily="49" charset="0"/>
              </a:rPr>
              <a:t>("Enter Name : ");</a:t>
            </a:r>
          </a:p>
          <a:p>
            <a:pPr lvl="2"/>
            <a:r>
              <a:rPr lang="en-IN" sz="1300" b="1" dirty="0" err="1">
                <a:latin typeface="+mj-lt"/>
                <a:cs typeface="Consolas" panose="020B0609020204030204" pitchFamily="49" charset="0"/>
              </a:rPr>
              <a:t>scanf</a:t>
            </a:r>
            <a:r>
              <a:rPr lang="en-IN" sz="1300" b="1" dirty="0">
                <a:latin typeface="+mj-lt"/>
                <a:cs typeface="Consolas" panose="020B0609020204030204" pitchFamily="49" charset="0"/>
              </a:rPr>
              <a:t>("%s",</a:t>
            </a:r>
            <a:r>
              <a:rPr lang="en-IN" sz="1300" b="1" dirty="0" err="1">
                <a:latin typeface="+mj-lt"/>
                <a:cs typeface="Consolas" panose="020B0609020204030204" pitchFamily="49" charset="0"/>
              </a:rPr>
              <a:t>sarr</a:t>
            </a:r>
            <a:r>
              <a:rPr lang="en-IN" sz="1300" b="1" dirty="0">
                <a:latin typeface="+mj-lt"/>
                <a:cs typeface="Consolas" panose="020B0609020204030204" pitchFamily="49" charset="0"/>
              </a:rPr>
              <a:t>[</a:t>
            </a:r>
            <a:r>
              <a:rPr lang="en-IN" sz="1300" b="1" dirty="0" err="1">
                <a:latin typeface="+mj-lt"/>
                <a:cs typeface="Consolas" panose="020B0609020204030204" pitchFamily="49" charset="0"/>
              </a:rPr>
              <a:t>i</a:t>
            </a:r>
            <a:r>
              <a:rPr lang="en-IN" sz="1300" b="1" dirty="0">
                <a:latin typeface="+mj-lt"/>
                <a:cs typeface="Consolas" panose="020B0609020204030204" pitchFamily="49" charset="0"/>
              </a:rPr>
              <a:t>].name);</a:t>
            </a:r>
          </a:p>
          <a:p>
            <a:pPr lvl="2"/>
            <a:r>
              <a:rPr lang="en-IN" sz="1300" b="1" dirty="0" err="1">
                <a:latin typeface="+mj-lt"/>
                <a:cs typeface="Consolas" panose="020B0609020204030204" pitchFamily="49" charset="0"/>
              </a:rPr>
              <a:t>printf</a:t>
            </a:r>
            <a:r>
              <a:rPr lang="en-IN" sz="1300" b="1" dirty="0">
                <a:latin typeface="+mj-lt"/>
                <a:cs typeface="Consolas" panose="020B0609020204030204" pitchFamily="49" charset="0"/>
              </a:rPr>
              <a:t>("Enter </a:t>
            </a:r>
            <a:r>
              <a:rPr lang="en-IN" sz="1300" b="1" dirty="0" err="1">
                <a:latin typeface="+mj-lt"/>
                <a:cs typeface="Consolas" panose="020B0609020204030204" pitchFamily="49" charset="0"/>
              </a:rPr>
              <a:t>RollNo</a:t>
            </a:r>
            <a:r>
              <a:rPr lang="en-IN" sz="1300" b="1" dirty="0">
                <a:latin typeface="+mj-lt"/>
                <a:cs typeface="Consolas" panose="020B0609020204030204" pitchFamily="49" charset="0"/>
              </a:rPr>
              <a:t>. : ");</a:t>
            </a:r>
          </a:p>
          <a:p>
            <a:pPr lvl="2"/>
            <a:r>
              <a:rPr lang="en-IN" sz="1300" b="1" dirty="0" err="1">
                <a:latin typeface="+mj-lt"/>
                <a:cs typeface="Consolas" panose="020B0609020204030204" pitchFamily="49" charset="0"/>
              </a:rPr>
              <a:t>scanf</a:t>
            </a:r>
            <a:r>
              <a:rPr lang="en-IN" sz="1300" b="1" dirty="0">
                <a:latin typeface="+mj-lt"/>
                <a:cs typeface="Consolas" panose="020B0609020204030204" pitchFamily="49" charset="0"/>
              </a:rPr>
              <a:t>("%d",&amp;</a:t>
            </a:r>
            <a:r>
              <a:rPr lang="en-IN" sz="1300" b="1" dirty="0" err="1">
                <a:latin typeface="+mj-lt"/>
                <a:cs typeface="Consolas" panose="020B0609020204030204" pitchFamily="49" charset="0"/>
              </a:rPr>
              <a:t>sarr</a:t>
            </a:r>
            <a:r>
              <a:rPr lang="en-IN" sz="1300" b="1" dirty="0">
                <a:latin typeface="+mj-lt"/>
                <a:cs typeface="Consolas" panose="020B0609020204030204" pitchFamily="49" charset="0"/>
              </a:rPr>
              <a:t>[</a:t>
            </a:r>
            <a:r>
              <a:rPr lang="en-IN" sz="1300" b="1" dirty="0" err="1">
                <a:latin typeface="+mj-lt"/>
                <a:cs typeface="Consolas" panose="020B0609020204030204" pitchFamily="49" charset="0"/>
              </a:rPr>
              <a:t>i</a:t>
            </a:r>
            <a:r>
              <a:rPr lang="en-IN" sz="1300" b="1" dirty="0">
                <a:latin typeface="+mj-lt"/>
                <a:cs typeface="Consolas" panose="020B0609020204030204" pitchFamily="49" charset="0"/>
              </a:rPr>
              <a:t>].</a:t>
            </a:r>
            <a:r>
              <a:rPr lang="en-IN" sz="1300" b="1" dirty="0" err="1">
                <a:latin typeface="+mj-lt"/>
                <a:cs typeface="Consolas" panose="020B0609020204030204" pitchFamily="49" charset="0"/>
              </a:rPr>
              <a:t>rollno</a:t>
            </a:r>
            <a:r>
              <a:rPr lang="en-IN" sz="1300" b="1" dirty="0">
                <a:latin typeface="+mj-lt"/>
                <a:cs typeface="Consolas" panose="020B0609020204030204" pitchFamily="49" charset="0"/>
              </a:rPr>
              <a:t>);</a:t>
            </a:r>
          </a:p>
          <a:p>
            <a:pPr lvl="2"/>
            <a:r>
              <a:rPr lang="en-IN" sz="1300" b="1" dirty="0" err="1">
                <a:latin typeface="+mj-lt"/>
                <a:cs typeface="Consolas" panose="020B0609020204030204" pitchFamily="49" charset="0"/>
              </a:rPr>
              <a:t>printf</a:t>
            </a:r>
            <a:r>
              <a:rPr lang="en-IN" sz="1300" b="1" dirty="0">
                <a:latin typeface="+mj-lt"/>
                <a:cs typeface="Consolas" panose="020B0609020204030204" pitchFamily="49" charset="0"/>
              </a:rPr>
              <a:t>("Enter CPI : ");</a:t>
            </a:r>
          </a:p>
          <a:p>
            <a:pPr lvl="2"/>
            <a:r>
              <a:rPr lang="en-IN" sz="1300" b="1" dirty="0" err="1">
                <a:latin typeface="+mj-lt"/>
                <a:cs typeface="Consolas" panose="020B0609020204030204" pitchFamily="49" charset="0"/>
              </a:rPr>
              <a:t>scanf</a:t>
            </a:r>
            <a:r>
              <a:rPr lang="en-IN" sz="1300" b="1" dirty="0">
                <a:latin typeface="+mj-lt"/>
                <a:cs typeface="Consolas" panose="020B0609020204030204" pitchFamily="49" charset="0"/>
              </a:rPr>
              <a:t>("%f",&amp;</a:t>
            </a:r>
            <a:r>
              <a:rPr lang="en-IN" sz="1300" b="1" dirty="0" err="1">
                <a:latin typeface="+mj-lt"/>
                <a:cs typeface="Consolas" panose="020B0609020204030204" pitchFamily="49" charset="0"/>
              </a:rPr>
              <a:t>sarr</a:t>
            </a:r>
            <a:r>
              <a:rPr lang="en-IN" sz="1300" b="1" dirty="0">
                <a:latin typeface="+mj-lt"/>
                <a:cs typeface="Consolas" panose="020B0609020204030204" pitchFamily="49" charset="0"/>
              </a:rPr>
              <a:t>[</a:t>
            </a:r>
            <a:r>
              <a:rPr lang="en-IN" sz="1300" b="1" dirty="0" err="1">
                <a:latin typeface="+mj-lt"/>
                <a:cs typeface="Consolas" panose="020B0609020204030204" pitchFamily="49" charset="0"/>
              </a:rPr>
              <a:t>i</a:t>
            </a:r>
            <a:r>
              <a:rPr lang="en-IN" sz="1300" b="1" dirty="0">
                <a:latin typeface="+mj-lt"/>
                <a:cs typeface="Consolas" panose="020B0609020204030204" pitchFamily="49" charset="0"/>
              </a:rPr>
              <a:t>].</a:t>
            </a:r>
            <a:r>
              <a:rPr lang="en-IN" sz="1300" b="1" dirty="0" err="1">
                <a:latin typeface="+mj-lt"/>
                <a:cs typeface="Consolas" panose="020B0609020204030204" pitchFamily="49" charset="0"/>
              </a:rPr>
              <a:t>cpi</a:t>
            </a:r>
            <a:r>
              <a:rPr lang="en-IN" sz="1300" b="1" dirty="0">
                <a:latin typeface="+mj-lt"/>
                <a:cs typeface="Consolas" panose="020B0609020204030204" pitchFamily="49" charset="0"/>
              </a:rPr>
              <a:t>);</a:t>
            </a:r>
          </a:p>
          <a:p>
            <a:pPr lvl="1"/>
            <a:r>
              <a:rPr lang="en-IN" sz="1300" b="1" dirty="0">
                <a:latin typeface="+mj-lt"/>
                <a:cs typeface="Consolas" panose="020B0609020204030204" pitchFamily="49" charset="0"/>
              </a:rPr>
              <a:t>}</a:t>
            </a:r>
          </a:p>
          <a:p>
            <a:pPr lvl="1"/>
            <a:r>
              <a:rPr lang="en-IN" sz="1300" b="1" dirty="0" err="1">
                <a:latin typeface="+mj-lt"/>
                <a:cs typeface="Consolas" panose="020B0609020204030204" pitchFamily="49" charset="0"/>
              </a:rPr>
              <a:t>printf</a:t>
            </a:r>
            <a:r>
              <a:rPr lang="en-IN" sz="1300" b="1" dirty="0">
                <a:latin typeface="+mj-lt"/>
                <a:cs typeface="Consolas" panose="020B0609020204030204" pitchFamily="49" charset="0"/>
              </a:rPr>
              <a:t>("\n\</a:t>
            </a:r>
            <a:r>
              <a:rPr lang="en-IN" sz="1300" b="1" dirty="0" err="1">
                <a:latin typeface="+mj-lt"/>
                <a:cs typeface="Consolas" panose="020B0609020204030204" pitchFamily="49" charset="0"/>
              </a:rPr>
              <a:t>tName</a:t>
            </a:r>
            <a:r>
              <a:rPr lang="en-IN" sz="1300" b="1" dirty="0">
                <a:latin typeface="+mj-lt"/>
                <a:cs typeface="Consolas" panose="020B0609020204030204" pitchFamily="49" charset="0"/>
              </a:rPr>
              <a:t>\</a:t>
            </a:r>
            <a:r>
              <a:rPr lang="en-IN" sz="1300" b="1" dirty="0" err="1">
                <a:latin typeface="+mj-lt"/>
                <a:cs typeface="Consolas" panose="020B0609020204030204" pitchFamily="49" charset="0"/>
              </a:rPr>
              <a:t>tRollNo</a:t>
            </a:r>
            <a:r>
              <a:rPr lang="en-IN" sz="1300" b="1" dirty="0">
                <a:latin typeface="+mj-lt"/>
                <a:cs typeface="Consolas" panose="020B0609020204030204" pitchFamily="49" charset="0"/>
              </a:rPr>
              <a:t>\</a:t>
            </a:r>
            <a:r>
              <a:rPr lang="en-IN" sz="1300" b="1" dirty="0" err="1">
                <a:latin typeface="+mj-lt"/>
                <a:cs typeface="Consolas" panose="020B0609020204030204" pitchFamily="49" charset="0"/>
              </a:rPr>
              <a:t>tMarks</a:t>
            </a:r>
            <a:r>
              <a:rPr lang="en-IN" sz="1300" b="1" dirty="0">
                <a:latin typeface="+mj-lt"/>
                <a:cs typeface="Consolas" panose="020B0609020204030204" pitchFamily="49" charset="0"/>
              </a:rPr>
              <a:t>\t\n");</a:t>
            </a:r>
          </a:p>
          <a:p>
            <a:pPr lvl="1"/>
            <a:r>
              <a:rPr lang="en-IN" sz="1300" b="1" dirty="0">
                <a:latin typeface="+mj-lt"/>
                <a:cs typeface="Consolas" panose="020B0609020204030204" pitchFamily="49" charset="0"/>
              </a:rPr>
              <a:t>for(</a:t>
            </a:r>
            <a:r>
              <a:rPr lang="en-IN" sz="1300" b="1" dirty="0" err="1">
                <a:latin typeface="+mj-lt"/>
                <a:cs typeface="Consolas" panose="020B0609020204030204" pitchFamily="49" charset="0"/>
              </a:rPr>
              <a:t>i</a:t>
            </a:r>
            <a:r>
              <a:rPr lang="en-IN" sz="1300" b="1" dirty="0">
                <a:latin typeface="+mj-lt"/>
                <a:cs typeface="Consolas" panose="020B0609020204030204" pitchFamily="49" charset="0"/>
              </a:rPr>
              <a:t>=0; </a:t>
            </a:r>
            <a:r>
              <a:rPr lang="en-IN" sz="1300" b="1" dirty="0" err="1">
                <a:latin typeface="+mj-lt"/>
                <a:cs typeface="Consolas" panose="020B0609020204030204" pitchFamily="49" charset="0"/>
              </a:rPr>
              <a:t>i</a:t>
            </a:r>
            <a:r>
              <a:rPr lang="en-IN" sz="1300" b="1" dirty="0">
                <a:latin typeface="+mj-lt"/>
                <a:cs typeface="Consolas" panose="020B0609020204030204" pitchFamily="49" charset="0"/>
              </a:rPr>
              <a:t>&lt;n; </a:t>
            </a:r>
            <a:r>
              <a:rPr lang="en-IN" sz="1300" b="1" dirty="0" err="1">
                <a:latin typeface="+mj-lt"/>
                <a:cs typeface="Consolas" panose="020B0609020204030204" pitchFamily="49" charset="0"/>
              </a:rPr>
              <a:t>i</a:t>
            </a:r>
            <a:r>
              <a:rPr lang="en-IN" sz="1300" b="1" dirty="0">
                <a:latin typeface="+mj-lt"/>
                <a:cs typeface="Consolas" panose="020B0609020204030204" pitchFamily="49" charset="0"/>
              </a:rPr>
              <a:t>++) {</a:t>
            </a:r>
          </a:p>
          <a:p>
            <a:pPr lvl="2"/>
            <a:r>
              <a:rPr lang="en-IN" sz="1300" b="1" dirty="0" err="1">
                <a:latin typeface="+mj-lt"/>
                <a:cs typeface="Consolas" panose="020B0609020204030204" pitchFamily="49" charset="0"/>
              </a:rPr>
              <a:t>printf</a:t>
            </a:r>
            <a:r>
              <a:rPr lang="en-IN" sz="1300" b="1" dirty="0">
                <a:latin typeface="+mj-lt"/>
                <a:cs typeface="Consolas" panose="020B0609020204030204" pitchFamily="49" charset="0"/>
              </a:rPr>
              <a:t>("\</a:t>
            </a:r>
            <a:r>
              <a:rPr lang="en-IN" sz="1300" b="1" dirty="0" err="1">
                <a:latin typeface="+mj-lt"/>
                <a:cs typeface="Consolas" panose="020B0609020204030204" pitchFamily="49" charset="0"/>
              </a:rPr>
              <a:t>t%s</a:t>
            </a:r>
            <a:r>
              <a:rPr lang="en-IN" sz="1300" b="1" dirty="0">
                <a:latin typeface="+mj-lt"/>
                <a:cs typeface="Consolas" panose="020B0609020204030204" pitchFamily="49" charset="0"/>
              </a:rPr>
              <a:t>\t\</a:t>
            </a:r>
            <a:r>
              <a:rPr lang="en-IN" sz="1300" b="1" dirty="0" err="1">
                <a:latin typeface="+mj-lt"/>
                <a:cs typeface="Consolas" panose="020B0609020204030204" pitchFamily="49" charset="0"/>
              </a:rPr>
              <a:t>t%d</a:t>
            </a:r>
            <a:r>
              <a:rPr lang="en-IN" sz="1300" b="1" dirty="0">
                <a:latin typeface="+mj-lt"/>
                <a:cs typeface="Consolas" panose="020B0609020204030204" pitchFamily="49" charset="0"/>
              </a:rPr>
              <a:t>\t\t%.2f\t\n", </a:t>
            </a:r>
            <a:r>
              <a:rPr lang="en-IN" sz="1300" b="1" dirty="0" err="1">
                <a:latin typeface="+mj-lt"/>
                <a:cs typeface="Consolas" panose="020B0609020204030204" pitchFamily="49" charset="0"/>
              </a:rPr>
              <a:t>sarr</a:t>
            </a:r>
            <a:r>
              <a:rPr lang="en-IN" sz="1300" b="1" dirty="0">
                <a:latin typeface="+mj-lt"/>
                <a:cs typeface="Consolas" panose="020B0609020204030204" pitchFamily="49" charset="0"/>
              </a:rPr>
              <a:t>[</a:t>
            </a:r>
            <a:r>
              <a:rPr lang="en-IN" sz="1300" b="1" dirty="0" err="1">
                <a:latin typeface="+mj-lt"/>
                <a:cs typeface="Consolas" panose="020B0609020204030204" pitchFamily="49" charset="0"/>
              </a:rPr>
              <a:t>i</a:t>
            </a:r>
            <a:r>
              <a:rPr lang="en-IN" sz="1300" b="1" dirty="0">
                <a:latin typeface="+mj-lt"/>
                <a:cs typeface="Consolas" panose="020B0609020204030204" pitchFamily="49" charset="0"/>
              </a:rPr>
              <a:t>].name, </a:t>
            </a:r>
            <a:r>
              <a:rPr lang="en-IN" sz="1300" b="1" dirty="0" err="1">
                <a:latin typeface="+mj-lt"/>
                <a:cs typeface="Consolas" panose="020B0609020204030204" pitchFamily="49" charset="0"/>
              </a:rPr>
              <a:t>sarr</a:t>
            </a:r>
            <a:r>
              <a:rPr lang="en-IN" sz="1300" b="1" dirty="0">
                <a:latin typeface="+mj-lt"/>
                <a:cs typeface="Consolas" panose="020B0609020204030204" pitchFamily="49" charset="0"/>
              </a:rPr>
              <a:t>[</a:t>
            </a:r>
            <a:r>
              <a:rPr lang="en-IN" sz="1300" b="1" dirty="0" err="1">
                <a:latin typeface="+mj-lt"/>
                <a:cs typeface="Consolas" panose="020B0609020204030204" pitchFamily="49" charset="0"/>
              </a:rPr>
              <a:t>i</a:t>
            </a:r>
            <a:r>
              <a:rPr lang="en-IN" sz="1300" b="1" dirty="0">
                <a:latin typeface="+mj-lt"/>
                <a:cs typeface="Consolas" panose="020B0609020204030204" pitchFamily="49" charset="0"/>
              </a:rPr>
              <a:t>].</a:t>
            </a:r>
            <a:r>
              <a:rPr lang="en-IN" sz="1300" b="1" dirty="0" err="1">
                <a:latin typeface="+mj-lt"/>
                <a:cs typeface="Consolas" panose="020B0609020204030204" pitchFamily="49" charset="0"/>
              </a:rPr>
              <a:t>rollno</a:t>
            </a:r>
            <a:r>
              <a:rPr lang="en-IN" sz="1300" b="1" dirty="0">
                <a:latin typeface="+mj-lt"/>
                <a:cs typeface="Consolas" panose="020B0609020204030204" pitchFamily="49" charset="0"/>
              </a:rPr>
              <a:t>, </a:t>
            </a:r>
            <a:r>
              <a:rPr lang="en-IN" sz="1300" b="1" dirty="0" err="1">
                <a:latin typeface="+mj-lt"/>
                <a:cs typeface="Consolas" panose="020B0609020204030204" pitchFamily="49" charset="0"/>
              </a:rPr>
              <a:t>sarr</a:t>
            </a:r>
            <a:r>
              <a:rPr lang="en-IN" sz="1300" b="1" dirty="0">
                <a:latin typeface="+mj-lt"/>
                <a:cs typeface="Consolas" panose="020B0609020204030204" pitchFamily="49" charset="0"/>
              </a:rPr>
              <a:t>[</a:t>
            </a:r>
            <a:r>
              <a:rPr lang="en-IN" sz="1300" b="1" dirty="0" err="1">
                <a:latin typeface="+mj-lt"/>
                <a:cs typeface="Consolas" panose="020B0609020204030204" pitchFamily="49" charset="0"/>
              </a:rPr>
              <a:t>i</a:t>
            </a:r>
            <a:r>
              <a:rPr lang="en-IN" sz="1300" b="1" dirty="0">
                <a:latin typeface="+mj-lt"/>
                <a:cs typeface="Consolas" panose="020B0609020204030204" pitchFamily="49" charset="0"/>
              </a:rPr>
              <a:t>].</a:t>
            </a:r>
            <a:r>
              <a:rPr lang="en-IN" sz="1300" b="1" dirty="0" err="1">
                <a:latin typeface="+mj-lt"/>
                <a:cs typeface="Consolas" panose="020B0609020204030204" pitchFamily="49" charset="0"/>
              </a:rPr>
              <a:t>cpi</a:t>
            </a:r>
            <a:r>
              <a:rPr lang="en-IN" sz="1300" b="1" dirty="0">
                <a:latin typeface="+mj-lt"/>
                <a:cs typeface="Consolas" panose="020B0609020204030204" pitchFamily="49" charset="0"/>
              </a:rPr>
              <a:t>); </a:t>
            </a:r>
          </a:p>
          <a:p>
            <a:pPr lvl="1"/>
            <a:r>
              <a:rPr lang="en-IN" sz="1300" b="1" dirty="0">
                <a:latin typeface="+mj-lt"/>
                <a:cs typeface="Consolas" panose="020B0609020204030204" pitchFamily="49" charset="0"/>
              </a:rPr>
              <a:t>}</a:t>
            </a:r>
          </a:p>
          <a:p>
            <a:pPr lvl="1"/>
            <a:r>
              <a:rPr lang="en-IN" sz="1300" b="1" dirty="0">
                <a:latin typeface="+mj-lt"/>
                <a:cs typeface="Consolas" panose="020B0609020204030204" pitchFamily="49" charset="0"/>
              </a:rPr>
              <a:t>return 0;</a:t>
            </a:r>
          </a:p>
          <a:p>
            <a:r>
              <a:rPr lang="en-IN" sz="1300" b="1" dirty="0">
                <a:latin typeface="+mj-lt"/>
                <a:cs typeface="Consolas" panose="020B0609020204030204" pitchFamily="49" charset="0"/>
              </a:rPr>
              <a:t>}</a:t>
            </a:r>
          </a:p>
        </p:txBody>
      </p:sp>
      <p:sp>
        <p:nvSpPr>
          <p:cNvPr id="5" name="Rectangle 4">
            <a:extLst>
              <a:ext uri="{FF2B5EF4-FFF2-40B4-BE49-F238E27FC236}">
                <a16:creationId xmlns:a16="http://schemas.microsoft.com/office/drawing/2014/main" xmlns="" id="{35F9F4A0-4592-C04D-B2D0-0BF66A3BFA20}"/>
              </a:ext>
            </a:extLst>
          </p:cNvPr>
          <p:cNvSpPr/>
          <p:nvPr/>
        </p:nvSpPr>
        <p:spPr>
          <a:xfrm>
            <a:off x="334851" y="875793"/>
            <a:ext cx="426565" cy="5693866"/>
          </a:xfrm>
          <a:prstGeom prst="rect">
            <a:avLst/>
          </a:prstGeom>
          <a:solidFill>
            <a:schemeClr val="bg1">
              <a:lumMod val="85000"/>
            </a:schemeClr>
          </a:solidFill>
          <a:ln>
            <a:noFill/>
          </a:ln>
        </p:spPr>
        <p:txBody>
          <a:bodyPr wrap="square">
            <a:spAutoFit/>
          </a:bodyPr>
          <a:lstStyle/>
          <a:p>
            <a:pPr algn="r"/>
            <a:r>
              <a:rPr lang="en-US" sz="1300" b="1" dirty="0">
                <a:solidFill>
                  <a:schemeClr val="tx1">
                    <a:lumMod val="75000"/>
                    <a:lumOff val="25000"/>
                  </a:schemeClr>
                </a:solidFill>
                <a:latin typeface="+mj-lt"/>
              </a:rPr>
              <a:t>1</a:t>
            </a:r>
          </a:p>
          <a:p>
            <a:pPr algn="r"/>
            <a:r>
              <a:rPr lang="en-US" sz="1300" b="1" dirty="0">
                <a:solidFill>
                  <a:schemeClr val="tx1">
                    <a:lumMod val="75000"/>
                    <a:lumOff val="25000"/>
                  </a:schemeClr>
                </a:solidFill>
                <a:effectLst/>
                <a:latin typeface="+mj-lt"/>
              </a:rPr>
              <a:t>2</a:t>
            </a:r>
          </a:p>
          <a:p>
            <a:pPr algn="r"/>
            <a:r>
              <a:rPr lang="en-US" sz="1300" b="1" dirty="0">
                <a:solidFill>
                  <a:schemeClr val="tx1">
                    <a:lumMod val="75000"/>
                    <a:lumOff val="25000"/>
                  </a:schemeClr>
                </a:solidFill>
                <a:latin typeface="+mj-lt"/>
              </a:rPr>
              <a:t>3</a:t>
            </a:r>
          </a:p>
          <a:p>
            <a:pPr algn="r"/>
            <a:r>
              <a:rPr lang="en-US" sz="1300" b="1" dirty="0">
                <a:solidFill>
                  <a:schemeClr val="tx1">
                    <a:lumMod val="75000"/>
                    <a:lumOff val="25000"/>
                  </a:schemeClr>
                </a:solidFill>
                <a:effectLst/>
                <a:latin typeface="+mj-lt"/>
              </a:rPr>
              <a:t>4</a:t>
            </a:r>
          </a:p>
          <a:p>
            <a:pPr algn="r"/>
            <a:r>
              <a:rPr lang="en-US" sz="1300" b="1" dirty="0">
                <a:solidFill>
                  <a:schemeClr val="tx1">
                    <a:lumMod val="75000"/>
                    <a:lumOff val="25000"/>
                  </a:schemeClr>
                </a:solidFill>
                <a:latin typeface="+mj-lt"/>
              </a:rPr>
              <a:t>5</a:t>
            </a:r>
          </a:p>
          <a:p>
            <a:pPr algn="r"/>
            <a:r>
              <a:rPr lang="en-US" sz="1300" b="1" dirty="0">
                <a:solidFill>
                  <a:schemeClr val="tx1">
                    <a:lumMod val="75000"/>
                    <a:lumOff val="25000"/>
                  </a:schemeClr>
                </a:solidFill>
                <a:effectLst/>
                <a:latin typeface="+mj-lt"/>
              </a:rPr>
              <a:t>6</a:t>
            </a:r>
          </a:p>
          <a:p>
            <a:pPr algn="r"/>
            <a:r>
              <a:rPr lang="en-US" sz="1300" b="1" dirty="0">
                <a:solidFill>
                  <a:schemeClr val="tx1">
                    <a:lumMod val="75000"/>
                    <a:lumOff val="25000"/>
                  </a:schemeClr>
                </a:solidFill>
                <a:latin typeface="+mj-lt"/>
              </a:rPr>
              <a:t>7</a:t>
            </a:r>
          </a:p>
          <a:p>
            <a:pPr algn="r"/>
            <a:r>
              <a:rPr lang="en-US" sz="1300" b="1" dirty="0">
                <a:solidFill>
                  <a:schemeClr val="tx1">
                    <a:lumMod val="75000"/>
                    <a:lumOff val="25000"/>
                  </a:schemeClr>
                </a:solidFill>
                <a:effectLst/>
                <a:latin typeface="+mj-lt"/>
              </a:rPr>
              <a:t>8</a:t>
            </a:r>
          </a:p>
          <a:p>
            <a:pPr algn="r"/>
            <a:r>
              <a:rPr lang="en-US" sz="1300" b="1" dirty="0">
                <a:solidFill>
                  <a:schemeClr val="tx1">
                    <a:lumMod val="75000"/>
                    <a:lumOff val="25000"/>
                  </a:schemeClr>
                </a:solidFill>
                <a:latin typeface="+mj-lt"/>
              </a:rPr>
              <a:t>9</a:t>
            </a:r>
          </a:p>
          <a:p>
            <a:pPr algn="r"/>
            <a:r>
              <a:rPr lang="en-US" sz="1300" b="1" dirty="0">
                <a:solidFill>
                  <a:schemeClr val="tx1">
                    <a:lumMod val="75000"/>
                    <a:lumOff val="25000"/>
                  </a:schemeClr>
                </a:solidFill>
                <a:effectLst/>
                <a:latin typeface="+mj-lt"/>
              </a:rPr>
              <a:t>10</a:t>
            </a:r>
          </a:p>
          <a:p>
            <a:pPr algn="r"/>
            <a:r>
              <a:rPr lang="en-US" sz="1300" b="1" dirty="0">
                <a:solidFill>
                  <a:schemeClr val="tx1">
                    <a:lumMod val="75000"/>
                    <a:lumOff val="25000"/>
                  </a:schemeClr>
                </a:solidFill>
                <a:latin typeface="+mj-lt"/>
              </a:rPr>
              <a:t>11</a:t>
            </a:r>
          </a:p>
          <a:p>
            <a:pPr algn="r"/>
            <a:r>
              <a:rPr lang="en-US" sz="1300" b="1" dirty="0">
                <a:solidFill>
                  <a:schemeClr val="tx1">
                    <a:lumMod val="75000"/>
                    <a:lumOff val="25000"/>
                  </a:schemeClr>
                </a:solidFill>
                <a:effectLst/>
                <a:latin typeface="+mj-lt"/>
              </a:rPr>
              <a:t>12</a:t>
            </a:r>
          </a:p>
          <a:p>
            <a:pPr algn="r"/>
            <a:r>
              <a:rPr lang="en-US" sz="1300" b="1" dirty="0">
                <a:solidFill>
                  <a:schemeClr val="tx1">
                    <a:lumMod val="75000"/>
                    <a:lumOff val="25000"/>
                  </a:schemeClr>
                </a:solidFill>
                <a:latin typeface="+mj-lt"/>
              </a:rPr>
              <a:t>13</a:t>
            </a:r>
          </a:p>
          <a:p>
            <a:pPr algn="r"/>
            <a:r>
              <a:rPr lang="en-US" sz="1300" b="1" dirty="0">
                <a:solidFill>
                  <a:schemeClr val="tx1">
                    <a:lumMod val="75000"/>
                    <a:lumOff val="25000"/>
                  </a:schemeClr>
                </a:solidFill>
                <a:effectLst/>
                <a:latin typeface="+mj-lt"/>
              </a:rPr>
              <a:t>14</a:t>
            </a:r>
          </a:p>
          <a:p>
            <a:pPr algn="r"/>
            <a:r>
              <a:rPr lang="en-US" sz="1300" b="1" dirty="0">
                <a:solidFill>
                  <a:schemeClr val="tx1">
                    <a:lumMod val="75000"/>
                    <a:lumOff val="25000"/>
                  </a:schemeClr>
                </a:solidFill>
                <a:latin typeface="+mj-lt"/>
              </a:rPr>
              <a:t>15</a:t>
            </a:r>
          </a:p>
          <a:p>
            <a:pPr algn="r"/>
            <a:r>
              <a:rPr lang="en-US" sz="1300" b="1" dirty="0">
                <a:solidFill>
                  <a:schemeClr val="tx1">
                    <a:lumMod val="75000"/>
                    <a:lumOff val="25000"/>
                  </a:schemeClr>
                </a:solidFill>
                <a:effectLst/>
                <a:latin typeface="+mj-lt"/>
              </a:rPr>
              <a:t>16</a:t>
            </a:r>
          </a:p>
          <a:p>
            <a:pPr algn="r"/>
            <a:r>
              <a:rPr lang="en-US" sz="1300" b="1" dirty="0">
                <a:solidFill>
                  <a:schemeClr val="tx1">
                    <a:lumMod val="75000"/>
                    <a:lumOff val="25000"/>
                  </a:schemeClr>
                </a:solidFill>
                <a:latin typeface="+mj-lt"/>
              </a:rPr>
              <a:t>17</a:t>
            </a:r>
          </a:p>
          <a:p>
            <a:pPr algn="r"/>
            <a:r>
              <a:rPr lang="en-US" sz="1300" b="1" dirty="0">
                <a:solidFill>
                  <a:schemeClr val="tx1">
                    <a:lumMod val="75000"/>
                    <a:lumOff val="25000"/>
                  </a:schemeClr>
                </a:solidFill>
                <a:effectLst/>
                <a:latin typeface="+mj-lt"/>
              </a:rPr>
              <a:t>18</a:t>
            </a:r>
          </a:p>
          <a:p>
            <a:pPr algn="r"/>
            <a:r>
              <a:rPr lang="en-US" sz="1300" b="1" dirty="0">
                <a:solidFill>
                  <a:schemeClr val="tx1">
                    <a:lumMod val="75000"/>
                    <a:lumOff val="25000"/>
                  </a:schemeClr>
                </a:solidFill>
                <a:latin typeface="+mj-lt"/>
              </a:rPr>
              <a:t>19</a:t>
            </a:r>
          </a:p>
          <a:p>
            <a:pPr algn="r"/>
            <a:r>
              <a:rPr lang="en-US" sz="1300" b="1" dirty="0">
                <a:solidFill>
                  <a:schemeClr val="tx1">
                    <a:lumMod val="75000"/>
                    <a:lumOff val="25000"/>
                  </a:schemeClr>
                </a:solidFill>
                <a:effectLst/>
                <a:latin typeface="+mj-lt"/>
              </a:rPr>
              <a:t>20</a:t>
            </a:r>
          </a:p>
          <a:p>
            <a:pPr algn="r"/>
            <a:r>
              <a:rPr lang="en-US" sz="1300" b="1" dirty="0">
                <a:solidFill>
                  <a:schemeClr val="tx1">
                    <a:lumMod val="75000"/>
                    <a:lumOff val="25000"/>
                  </a:schemeClr>
                </a:solidFill>
                <a:latin typeface="+mj-lt"/>
              </a:rPr>
              <a:t>21</a:t>
            </a:r>
          </a:p>
          <a:p>
            <a:pPr algn="r"/>
            <a:r>
              <a:rPr lang="en-US" sz="1300" b="1" dirty="0">
                <a:solidFill>
                  <a:schemeClr val="tx1">
                    <a:lumMod val="75000"/>
                    <a:lumOff val="25000"/>
                  </a:schemeClr>
                </a:solidFill>
                <a:effectLst/>
                <a:latin typeface="+mj-lt"/>
              </a:rPr>
              <a:t>22</a:t>
            </a:r>
          </a:p>
          <a:p>
            <a:pPr algn="r"/>
            <a:r>
              <a:rPr lang="en-US" sz="1300" b="1" dirty="0">
                <a:solidFill>
                  <a:schemeClr val="tx1">
                    <a:lumMod val="75000"/>
                    <a:lumOff val="25000"/>
                  </a:schemeClr>
                </a:solidFill>
                <a:latin typeface="+mj-lt"/>
              </a:rPr>
              <a:t>23</a:t>
            </a:r>
          </a:p>
          <a:p>
            <a:pPr algn="r"/>
            <a:r>
              <a:rPr lang="en-US" sz="1300" b="1" dirty="0">
                <a:solidFill>
                  <a:schemeClr val="tx1">
                    <a:lumMod val="75000"/>
                    <a:lumOff val="25000"/>
                  </a:schemeClr>
                </a:solidFill>
                <a:effectLst/>
                <a:latin typeface="+mj-lt"/>
              </a:rPr>
              <a:t>24</a:t>
            </a:r>
          </a:p>
          <a:p>
            <a:pPr algn="r"/>
            <a:r>
              <a:rPr lang="en-US" sz="1300" b="1" dirty="0">
                <a:solidFill>
                  <a:schemeClr val="tx1">
                    <a:lumMod val="75000"/>
                    <a:lumOff val="25000"/>
                  </a:schemeClr>
                </a:solidFill>
                <a:latin typeface="+mj-lt"/>
              </a:rPr>
              <a:t>25</a:t>
            </a:r>
          </a:p>
          <a:p>
            <a:pPr algn="r"/>
            <a:r>
              <a:rPr lang="en-US" sz="1300" b="1" dirty="0">
                <a:solidFill>
                  <a:schemeClr val="tx1">
                    <a:lumMod val="75000"/>
                    <a:lumOff val="25000"/>
                  </a:schemeClr>
                </a:solidFill>
                <a:effectLst/>
                <a:latin typeface="+mj-lt"/>
              </a:rPr>
              <a:t>26</a:t>
            </a:r>
          </a:p>
          <a:p>
            <a:pPr algn="r"/>
            <a:r>
              <a:rPr lang="en-US" sz="1300" b="1" dirty="0">
                <a:solidFill>
                  <a:schemeClr val="tx1">
                    <a:lumMod val="75000"/>
                    <a:lumOff val="25000"/>
                  </a:schemeClr>
                </a:solidFill>
                <a:latin typeface="+mj-lt"/>
              </a:rPr>
              <a:t>27</a:t>
            </a:r>
          </a:p>
          <a:p>
            <a:pPr algn="r"/>
            <a:r>
              <a:rPr lang="en-US" sz="1300" b="1" dirty="0">
                <a:solidFill>
                  <a:schemeClr val="tx1">
                    <a:lumMod val="75000"/>
                    <a:lumOff val="25000"/>
                  </a:schemeClr>
                </a:solidFill>
                <a:effectLst/>
                <a:latin typeface="+mj-lt"/>
              </a:rPr>
              <a:t>28</a:t>
            </a:r>
          </a:p>
        </p:txBody>
      </p:sp>
      <p:sp>
        <p:nvSpPr>
          <p:cNvPr id="6" name="Rectangle 5">
            <a:extLst>
              <a:ext uri="{FF2B5EF4-FFF2-40B4-BE49-F238E27FC236}">
                <a16:creationId xmlns:a16="http://schemas.microsoft.com/office/drawing/2014/main" xmlns="" id="{7F89FE68-BCE8-454F-B6D7-830E382636F9}"/>
              </a:ext>
            </a:extLst>
          </p:cNvPr>
          <p:cNvSpPr/>
          <p:nvPr/>
        </p:nvSpPr>
        <p:spPr>
          <a:xfrm>
            <a:off x="6790461" y="1204977"/>
            <a:ext cx="4787017" cy="4616648"/>
          </a:xfrm>
          <a:prstGeom prst="rect">
            <a:avLst/>
          </a:prstGeom>
          <a:solidFill>
            <a:schemeClr val="tx1">
              <a:lumMod val="90000"/>
              <a:lumOff val="10000"/>
            </a:schemeClr>
          </a:solidFill>
          <a:ln>
            <a:noFill/>
          </a:ln>
        </p:spPr>
        <p:txBody>
          <a:bodyPr wrap="square">
            <a:spAutoFit/>
          </a:bodyPr>
          <a:lstStyle/>
          <a:p>
            <a:r>
              <a:rPr lang="en-US" sz="1400" dirty="0">
                <a:solidFill>
                  <a:schemeClr val="bg1"/>
                </a:solidFill>
                <a:latin typeface="+mj-lt"/>
              </a:rPr>
              <a:t>Enter how many records u want to store : 3</a:t>
            </a:r>
          </a:p>
          <a:p>
            <a:endParaRPr lang="en-US" sz="1400" dirty="0">
              <a:solidFill>
                <a:schemeClr val="bg1"/>
              </a:solidFill>
              <a:latin typeface="+mj-lt"/>
            </a:endParaRPr>
          </a:p>
          <a:p>
            <a:r>
              <a:rPr lang="en-US" sz="1400" dirty="0">
                <a:solidFill>
                  <a:schemeClr val="bg1"/>
                </a:solidFill>
                <a:latin typeface="+mj-lt"/>
              </a:rPr>
              <a:t>Enter 1 record : </a:t>
            </a:r>
          </a:p>
          <a:p>
            <a:r>
              <a:rPr lang="en-US" sz="1400" dirty="0">
                <a:solidFill>
                  <a:schemeClr val="bg1"/>
                </a:solidFill>
                <a:latin typeface="+mj-lt"/>
              </a:rPr>
              <a:t>Enter Name : </a:t>
            </a:r>
            <a:r>
              <a:rPr lang="en-US" sz="1400" dirty="0" err="1">
                <a:solidFill>
                  <a:schemeClr val="bg1"/>
                </a:solidFill>
                <a:latin typeface="+mj-lt"/>
              </a:rPr>
              <a:t>aaa</a:t>
            </a:r>
            <a:endParaRPr lang="en-US" sz="1400" dirty="0">
              <a:solidFill>
                <a:schemeClr val="bg1"/>
              </a:solidFill>
              <a:latin typeface="+mj-lt"/>
            </a:endParaRPr>
          </a:p>
          <a:p>
            <a:r>
              <a:rPr lang="en-US" sz="1400" dirty="0">
                <a:solidFill>
                  <a:schemeClr val="bg1"/>
                </a:solidFill>
                <a:latin typeface="+mj-lt"/>
              </a:rPr>
              <a:t>Enter </a:t>
            </a:r>
            <a:r>
              <a:rPr lang="en-US" sz="1400" dirty="0" err="1">
                <a:solidFill>
                  <a:schemeClr val="bg1"/>
                </a:solidFill>
                <a:latin typeface="+mj-lt"/>
              </a:rPr>
              <a:t>RollNo</a:t>
            </a:r>
            <a:r>
              <a:rPr lang="en-US" sz="1400" dirty="0">
                <a:solidFill>
                  <a:schemeClr val="bg1"/>
                </a:solidFill>
                <a:latin typeface="+mj-lt"/>
              </a:rPr>
              <a:t>. : 111</a:t>
            </a:r>
          </a:p>
          <a:p>
            <a:r>
              <a:rPr lang="en-US" sz="1400" dirty="0">
                <a:solidFill>
                  <a:schemeClr val="bg1"/>
                </a:solidFill>
                <a:latin typeface="+mj-lt"/>
              </a:rPr>
              <a:t>Enter CPI : 7.89</a:t>
            </a:r>
          </a:p>
          <a:p>
            <a:endParaRPr lang="en-US" sz="1400" dirty="0">
              <a:solidFill>
                <a:schemeClr val="bg1"/>
              </a:solidFill>
              <a:latin typeface="+mj-lt"/>
            </a:endParaRPr>
          </a:p>
          <a:p>
            <a:r>
              <a:rPr lang="en-US" sz="1400" dirty="0">
                <a:solidFill>
                  <a:schemeClr val="bg1"/>
                </a:solidFill>
                <a:latin typeface="+mj-lt"/>
              </a:rPr>
              <a:t>Enter 2 record : </a:t>
            </a:r>
          </a:p>
          <a:p>
            <a:r>
              <a:rPr lang="en-US" sz="1400" dirty="0">
                <a:solidFill>
                  <a:schemeClr val="bg1"/>
                </a:solidFill>
                <a:latin typeface="+mj-lt"/>
              </a:rPr>
              <a:t>Enter Name : </a:t>
            </a:r>
            <a:r>
              <a:rPr lang="en-US" sz="1400" dirty="0" err="1">
                <a:solidFill>
                  <a:schemeClr val="bg1"/>
                </a:solidFill>
                <a:latin typeface="+mj-lt"/>
              </a:rPr>
              <a:t>bbb</a:t>
            </a:r>
            <a:endParaRPr lang="en-US" sz="1400" dirty="0">
              <a:solidFill>
                <a:schemeClr val="bg1"/>
              </a:solidFill>
              <a:latin typeface="+mj-lt"/>
            </a:endParaRPr>
          </a:p>
          <a:p>
            <a:r>
              <a:rPr lang="en-US" sz="1400" dirty="0">
                <a:solidFill>
                  <a:schemeClr val="bg1"/>
                </a:solidFill>
                <a:latin typeface="+mj-lt"/>
              </a:rPr>
              <a:t>Enter </a:t>
            </a:r>
            <a:r>
              <a:rPr lang="en-US" sz="1400" dirty="0" err="1">
                <a:solidFill>
                  <a:schemeClr val="bg1"/>
                </a:solidFill>
                <a:latin typeface="+mj-lt"/>
              </a:rPr>
              <a:t>RollNo</a:t>
            </a:r>
            <a:r>
              <a:rPr lang="en-US" sz="1400" dirty="0">
                <a:solidFill>
                  <a:schemeClr val="bg1"/>
                </a:solidFill>
                <a:latin typeface="+mj-lt"/>
              </a:rPr>
              <a:t>. : 222</a:t>
            </a:r>
          </a:p>
          <a:p>
            <a:r>
              <a:rPr lang="en-US" sz="1400" dirty="0">
                <a:solidFill>
                  <a:schemeClr val="bg1"/>
                </a:solidFill>
                <a:latin typeface="+mj-lt"/>
              </a:rPr>
              <a:t>Enter CPI : 7.85</a:t>
            </a:r>
          </a:p>
          <a:p>
            <a:endParaRPr lang="en-US" sz="1400" dirty="0">
              <a:solidFill>
                <a:schemeClr val="bg1"/>
              </a:solidFill>
              <a:latin typeface="+mj-lt"/>
            </a:endParaRPr>
          </a:p>
          <a:p>
            <a:r>
              <a:rPr lang="en-US" sz="1400" dirty="0">
                <a:solidFill>
                  <a:schemeClr val="bg1"/>
                </a:solidFill>
                <a:latin typeface="+mj-lt"/>
              </a:rPr>
              <a:t>Enter 3 record : </a:t>
            </a:r>
          </a:p>
          <a:p>
            <a:r>
              <a:rPr lang="en-US" sz="1400" dirty="0">
                <a:solidFill>
                  <a:schemeClr val="bg1"/>
                </a:solidFill>
                <a:latin typeface="+mj-lt"/>
              </a:rPr>
              <a:t>Enter Name : ccc</a:t>
            </a:r>
          </a:p>
          <a:p>
            <a:r>
              <a:rPr lang="en-US" sz="1400" dirty="0">
                <a:solidFill>
                  <a:schemeClr val="bg1"/>
                </a:solidFill>
                <a:latin typeface="+mj-lt"/>
              </a:rPr>
              <a:t>Enter </a:t>
            </a:r>
            <a:r>
              <a:rPr lang="en-US" sz="1400" dirty="0" err="1">
                <a:solidFill>
                  <a:schemeClr val="bg1"/>
                </a:solidFill>
                <a:latin typeface="+mj-lt"/>
              </a:rPr>
              <a:t>RollNo</a:t>
            </a:r>
            <a:r>
              <a:rPr lang="en-US" sz="1400" dirty="0">
                <a:solidFill>
                  <a:schemeClr val="bg1"/>
                </a:solidFill>
                <a:latin typeface="+mj-lt"/>
              </a:rPr>
              <a:t>. : 333</a:t>
            </a:r>
          </a:p>
          <a:p>
            <a:r>
              <a:rPr lang="en-US" sz="1400" dirty="0">
                <a:solidFill>
                  <a:schemeClr val="bg1"/>
                </a:solidFill>
                <a:latin typeface="+mj-lt"/>
              </a:rPr>
              <a:t>Enter CPI : 8.56</a:t>
            </a:r>
          </a:p>
          <a:p>
            <a:endParaRPr lang="en-US" sz="1400" dirty="0">
              <a:solidFill>
                <a:schemeClr val="bg1"/>
              </a:solidFill>
              <a:latin typeface="+mj-lt"/>
            </a:endParaRPr>
          </a:p>
          <a:p>
            <a:r>
              <a:rPr lang="en-US" sz="1400" dirty="0">
                <a:solidFill>
                  <a:schemeClr val="bg1"/>
                </a:solidFill>
                <a:latin typeface="+mj-lt"/>
              </a:rPr>
              <a:t>    Name    </a:t>
            </a:r>
            <a:r>
              <a:rPr lang="en-US" sz="1400" dirty="0" err="1">
                <a:solidFill>
                  <a:schemeClr val="bg1"/>
                </a:solidFill>
                <a:latin typeface="+mj-lt"/>
              </a:rPr>
              <a:t>RollNo</a:t>
            </a:r>
            <a:r>
              <a:rPr lang="en-US" sz="1400" dirty="0">
                <a:solidFill>
                  <a:schemeClr val="bg1"/>
                </a:solidFill>
                <a:latin typeface="+mj-lt"/>
              </a:rPr>
              <a:t>  Marks</a:t>
            </a:r>
          </a:p>
          <a:p>
            <a:r>
              <a:rPr lang="en-US" sz="1400" dirty="0">
                <a:solidFill>
                  <a:schemeClr val="bg1"/>
                </a:solidFill>
                <a:latin typeface="+mj-lt"/>
              </a:rPr>
              <a:t>    </a:t>
            </a:r>
            <a:r>
              <a:rPr lang="en-US" sz="1400" dirty="0" err="1">
                <a:solidFill>
                  <a:schemeClr val="bg1"/>
                </a:solidFill>
                <a:latin typeface="+mj-lt"/>
              </a:rPr>
              <a:t>aaa</a:t>
            </a:r>
            <a:r>
              <a:rPr lang="en-US" sz="1400" dirty="0">
                <a:solidFill>
                  <a:schemeClr val="bg1"/>
                </a:solidFill>
                <a:latin typeface="+mj-lt"/>
              </a:rPr>
              <a:t>     111     7.89</a:t>
            </a:r>
          </a:p>
          <a:p>
            <a:r>
              <a:rPr lang="en-US" sz="1400" dirty="0">
                <a:solidFill>
                  <a:schemeClr val="bg1"/>
                </a:solidFill>
                <a:latin typeface="+mj-lt"/>
              </a:rPr>
              <a:t>    </a:t>
            </a:r>
            <a:r>
              <a:rPr lang="en-US" sz="1400" dirty="0" err="1">
                <a:solidFill>
                  <a:schemeClr val="bg1"/>
                </a:solidFill>
                <a:latin typeface="+mj-lt"/>
              </a:rPr>
              <a:t>bbb</a:t>
            </a:r>
            <a:r>
              <a:rPr lang="en-US" sz="1400" dirty="0">
                <a:solidFill>
                  <a:schemeClr val="bg1"/>
                </a:solidFill>
                <a:latin typeface="+mj-lt"/>
              </a:rPr>
              <a:t>     222     7.85</a:t>
            </a:r>
          </a:p>
          <a:p>
            <a:r>
              <a:rPr lang="en-US" sz="1400" dirty="0">
                <a:solidFill>
                  <a:schemeClr val="bg1"/>
                </a:solidFill>
                <a:latin typeface="+mj-lt"/>
              </a:rPr>
              <a:t>    ccc     333     8.56</a:t>
            </a:r>
          </a:p>
        </p:txBody>
      </p:sp>
    </p:spTree>
    <p:extLst>
      <p:ext uri="{BB962C8B-B14F-4D97-AF65-F5344CB8AC3E}">
        <p14:creationId xmlns:p14="http://schemas.microsoft.com/office/powerpoint/2010/main" val="213186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
                                            <p:txEl>
                                              <p:pRg st="22" end="2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
                                            <p:txEl>
                                              <p:pRg st="23" end="23"/>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4">
                                            <p:txEl>
                                              <p:pRg st="24" end="24"/>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
                                            <p:txEl>
                                              <p:pRg st="25" end="25"/>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
                                            <p:txEl>
                                              <p:pRg st="26" end="26"/>
                                            </p:txEl>
                                          </p:spTgt>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
                                            <p:bg/>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6">
                                            <p:txEl>
                                              <p:pRg st="18" end="18"/>
                                            </p:txEl>
                                          </p:spTgt>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6">
                                            <p:txEl>
                                              <p:pRg st="19" end="19"/>
                                            </p:txEl>
                                          </p:spTgt>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6">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solidFill>
                  <a:schemeClr val="tx1"/>
                </a:solidFill>
              </a:rPr>
              <a:t>WAP to declare time structure and read two different time period and display it using function.</a:t>
            </a:r>
            <a:endParaRPr lang="en-US" sz="2400" dirty="0">
              <a:solidFill>
                <a:schemeClr val="tx1"/>
              </a:solidFill>
            </a:endParaRPr>
          </a:p>
        </p:txBody>
      </p:sp>
      <p:sp>
        <p:nvSpPr>
          <p:cNvPr id="4" name="Rectangle 3">
            <a:extLst>
              <a:ext uri="{FF2B5EF4-FFF2-40B4-BE49-F238E27FC236}">
                <a16:creationId xmlns:a16="http://schemas.microsoft.com/office/drawing/2014/main" xmlns="" id="{D456EBDA-49A4-A843-A786-6989C63A54AA}"/>
              </a:ext>
            </a:extLst>
          </p:cNvPr>
          <p:cNvSpPr/>
          <p:nvPr/>
        </p:nvSpPr>
        <p:spPr>
          <a:xfrm>
            <a:off x="632627" y="807753"/>
            <a:ext cx="5749375" cy="5693866"/>
          </a:xfrm>
          <a:prstGeom prst="rect">
            <a:avLst/>
          </a:prstGeom>
          <a:solidFill>
            <a:schemeClr val="bg1">
              <a:lumMod val="95000"/>
            </a:schemeClr>
          </a:solidFill>
          <a:ln>
            <a:noFill/>
          </a:ln>
        </p:spPr>
        <p:txBody>
          <a:bodyPr wrap="square">
            <a:spAutoFit/>
          </a:bodyPr>
          <a:lstStyle/>
          <a:p>
            <a:r>
              <a:rPr lang="en-IN" sz="1400" b="1" dirty="0">
                <a:latin typeface="+mj-lt"/>
                <a:cs typeface="Consolas" panose="020B0609020204030204" pitchFamily="49" charset="0"/>
              </a:rPr>
              <a:t>#include&lt;</a:t>
            </a:r>
            <a:r>
              <a:rPr lang="en-IN" sz="1400" b="1" dirty="0" err="1">
                <a:latin typeface="+mj-lt"/>
                <a:cs typeface="Consolas" panose="020B0609020204030204" pitchFamily="49" charset="0"/>
              </a:rPr>
              <a:t>stdio.h</a:t>
            </a:r>
            <a:r>
              <a:rPr lang="en-IN" sz="1400" b="1" dirty="0">
                <a:latin typeface="+mj-lt"/>
                <a:cs typeface="Consolas" panose="020B0609020204030204" pitchFamily="49" charset="0"/>
              </a:rPr>
              <a:t>&gt;</a:t>
            </a:r>
          </a:p>
          <a:p>
            <a:r>
              <a:rPr lang="en-IN" sz="1400" b="1" dirty="0">
                <a:latin typeface="+mj-lt"/>
                <a:cs typeface="Consolas" panose="020B0609020204030204" pitchFamily="49" charset="0"/>
              </a:rPr>
              <a:t>struct Time {</a:t>
            </a:r>
          </a:p>
          <a:p>
            <a:pPr lvl="1"/>
            <a:r>
              <a:rPr lang="en-IN" sz="1400" b="1" dirty="0" err="1">
                <a:latin typeface="+mj-lt"/>
                <a:cs typeface="Consolas" panose="020B0609020204030204" pitchFamily="49" charset="0"/>
              </a:rPr>
              <a:t>int</a:t>
            </a:r>
            <a:r>
              <a:rPr lang="en-IN" sz="1400" b="1" dirty="0">
                <a:latin typeface="+mj-lt"/>
                <a:cs typeface="Consolas" panose="020B0609020204030204" pitchFamily="49" charset="0"/>
              </a:rPr>
              <a:t> hours;</a:t>
            </a:r>
          </a:p>
          <a:p>
            <a:pPr lvl="1"/>
            <a:r>
              <a:rPr lang="en-IN" sz="1400" b="1" dirty="0" err="1">
                <a:latin typeface="+mj-lt"/>
                <a:cs typeface="Consolas" panose="020B0609020204030204" pitchFamily="49" charset="0"/>
              </a:rPr>
              <a:t>int</a:t>
            </a:r>
            <a:r>
              <a:rPr lang="en-IN" sz="1400" b="1" dirty="0">
                <a:latin typeface="+mj-lt"/>
                <a:cs typeface="Consolas" panose="020B0609020204030204" pitchFamily="49" charset="0"/>
              </a:rPr>
              <a:t> minutes;</a:t>
            </a:r>
          </a:p>
          <a:p>
            <a:pPr lvl="1"/>
            <a:r>
              <a:rPr lang="en-IN" sz="1400" b="1" dirty="0" err="1">
                <a:latin typeface="+mj-lt"/>
                <a:cs typeface="Consolas" panose="020B0609020204030204" pitchFamily="49" charset="0"/>
              </a:rPr>
              <a:t>int</a:t>
            </a:r>
            <a:r>
              <a:rPr lang="en-IN" sz="1400" b="1" dirty="0">
                <a:latin typeface="+mj-lt"/>
                <a:cs typeface="Consolas" panose="020B0609020204030204" pitchFamily="49" charset="0"/>
              </a:rPr>
              <a:t> seconds;</a:t>
            </a:r>
          </a:p>
          <a:p>
            <a:r>
              <a:rPr lang="en-IN" sz="1400" b="1" dirty="0">
                <a:latin typeface="+mj-lt"/>
                <a:cs typeface="Consolas" panose="020B0609020204030204" pitchFamily="49" charset="0"/>
              </a:rPr>
              <a:t>};</a:t>
            </a:r>
            <a:br>
              <a:rPr lang="en-IN" sz="1400" b="1" dirty="0">
                <a:latin typeface="+mj-lt"/>
                <a:cs typeface="Consolas" panose="020B0609020204030204" pitchFamily="49" charset="0"/>
              </a:rPr>
            </a:br>
            <a:r>
              <a:rPr lang="en-IN" sz="1400" b="1" dirty="0">
                <a:latin typeface="+mj-lt"/>
                <a:cs typeface="Consolas" panose="020B0609020204030204" pitchFamily="49" charset="0"/>
              </a:rPr>
              <a:t>struct Time input(); // function declaration</a:t>
            </a:r>
            <a:br>
              <a:rPr lang="en-IN" sz="1400" b="1" dirty="0">
                <a:latin typeface="+mj-lt"/>
                <a:cs typeface="Consolas" panose="020B0609020204030204" pitchFamily="49" charset="0"/>
              </a:rPr>
            </a:br>
            <a:r>
              <a:rPr lang="en-IN" sz="1400" b="1" dirty="0" err="1">
                <a:latin typeface="+mj-lt"/>
                <a:cs typeface="Consolas" panose="020B0609020204030204" pitchFamily="49" charset="0"/>
              </a:rPr>
              <a:t>int</a:t>
            </a:r>
            <a:r>
              <a:rPr lang="en-IN" sz="1400" b="1" dirty="0">
                <a:latin typeface="+mj-lt"/>
                <a:cs typeface="Consolas" panose="020B0609020204030204" pitchFamily="49" charset="0"/>
              </a:rPr>
              <a:t> main()</a:t>
            </a:r>
          </a:p>
          <a:p>
            <a:r>
              <a:rPr lang="en-IN" sz="1400" b="1" dirty="0">
                <a:latin typeface="+mj-lt"/>
                <a:cs typeface="Consolas" panose="020B0609020204030204" pitchFamily="49" charset="0"/>
              </a:rPr>
              <a:t>{</a:t>
            </a:r>
          </a:p>
          <a:p>
            <a:pPr lvl="1"/>
            <a:r>
              <a:rPr lang="en-IN" sz="1400" b="1" dirty="0">
                <a:latin typeface="+mj-lt"/>
                <a:cs typeface="Consolas" panose="020B0609020204030204" pitchFamily="49" charset="0"/>
              </a:rPr>
              <a:t>struct Time t;</a:t>
            </a:r>
          </a:p>
          <a:p>
            <a:pPr lvl="1"/>
            <a:r>
              <a:rPr lang="en-IN" sz="1400" b="1" dirty="0">
                <a:latin typeface="+mj-lt"/>
                <a:cs typeface="Consolas" panose="020B0609020204030204" pitchFamily="49" charset="0"/>
              </a:rPr>
              <a:t>t=input();</a:t>
            </a:r>
          </a:p>
          <a:p>
            <a:pPr lvl="1"/>
            <a:r>
              <a:rPr lang="en-IN" sz="1400" b="1" dirty="0" err="1">
                <a:latin typeface="+mj-lt"/>
                <a:cs typeface="Consolas" panose="020B0609020204030204" pitchFamily="49" charset="0"/>
              </a:rPr>
              <a:t>printf</a:t>
            </a:r>
            <a:r>
              <a:rPr lang="en-IN" sz="1400" b="1" dirty="0">
                <a:latin typeface="+mj-lt"/>
                <a:cs typeface="Consolas" panose="020B0609020204030204" pitchFamily="49" charset="0"/>
              </a:rPr>
              <a:t>("Hours : Minutes : Seconds\n %d : %d : %d",</a:t>
            </a:r>
            <a:r>
              <a:rPr lang="en-IN" sz="1400" b="1" dirty="0" err="1">
                <a:latin typeface="+mj-lt"/>
                <a:cs typeface="Consolas" panose="020B0609020204030204" pitchFamily="49" charset="0"/>
              </a:rPr>
              <a:t>t.hours,t.minutes,t.seconds</a:t>
            </a:r>
            <a:r>
              <a:rPr lang="en-IN" sz="1400" b="1" dirty="0">
                <a:latin typeface="+mj-lt"/>
                <a:cs typeface="Consolas" panose="020B0609020204030204" pitchFamily="49" charset="0"/>
              </a:rPr>
              <a:t>);</a:t>
            </a:r>
          </a:p>
          <a:p>
            <a:pPr lvl="1"/>
            <a:r>
              <a:rPr lang="en-IN" sz="1400" b="1" dirty="0">
                <a:latin typeface="+mj-lt"/>
                <a:cs typeface="Consolas" panose="020B0609020204030204" pitchFamily="49" charset="0"/>
              </a:rPr>
              <a:t>return 0;</a:t>
            </a:r>
          </a:p>
          <a:p>
            <a:r>
              <a:rPr lang="en-IN" sz="1400" b="1" dirty="0">
                <a:latin typeface="+mj-lt"/>
                <a:cs typeface="Consolas" panose="020B0609020204030204" pitchFamily="49" charset="0"/>
              </a:rPr>
              <a:t>}</a:t>
            </a:r>
            <a:br>
              <a:rPr lang="en-IN" sz="1400" b="1" dirty="0">
                <a:latin typeface="+mj-lt"/>
                <a:cs typeface="Consolas" panose="020B0609020204030204" pitchFamily="49" charset="0"/>
              </a:rPr>
            </a:br>
            <a:r>
              <a:rPr lang="en-IN" sz="1400" b="1" dirty="0">
                <a:latin typeface="+mj-lt"/>
                <a:cs typeface="Consolas" panose="020B0609020204030204" pitchFamily="49" charset="0"/>
              </a:rPr>
              <a:t>struct Time input() </a:t>
            </a:r>
            <a:r>
              <a:rPr lang="en-IN" sz="1300" b="1" dirty="0">
                <a:latin typeface="+mj-lt"/>
                <a:cs typeface="Consolas" panose="020B0609020204030204" pitchFamily="49" charset="0"/>
              </a:rPr>
              <a:t>// function definition</a:t>
            </a:r>
          </a:p>
          <a:p>
            <a:r>
              <a:rPr lang="en-IN" sz="1400" b="1" dirty="0">
                <a:latin typeface="+mj-lt"/>
                <a:cs typeface="Consolas" panose="020B0609020204030204" pitchFamily="49" charset="0"/>
              </a:rPr>
              <a:t>{</a:t>
            </a:r>
          </a:p>
          <a:p>
            <a:pPr lvl="1"/>
            <a:r>
              <a:rPr lang="en-IN" sz="1400" b="1" dirty="0">
                <a:latin typeface="+mj-lt"/>
                <a:cs typeface="Consolas" panose="020B0609020204030204" pitchFamily="49" charset="0"/>
              </a:rPr>
              <a:t>struct Time </a:t>
            </a:r>
            <a:r>
              <a:rPr lang="en-IN" sz="1400" b="1" dirty="0" err="1">
                <a:latin typeface="+mj-lt"/>
                <a:cs typeface="Consolas" panose="020B0609020204030204" pitchFamily="49" charset="0"/>
              </a:rPr>
              <a:t>tt</a:t>
            </a:r>
            <a:r>
              <a:rPr lang="en-IN" sz="1400" b="1" dirty="0">
                <a:latin typeface="+mj-lt"/>
                <a:cs typeface="Consolas" panose="020B0609020204030204" pitchFamily="49" charset="0"/>
              </a:rPr>
              <a:t>;</a:t>
            </a:r>
          </a:p>
          <a:p>
            <a:pPr lvl="1"/>
            <a:r>
              <a:rPr lang="en-IN" sz="1400" b="1" dirty="0" err="1">
                <a:latin typeface="+mj-lt"/>
                <a:cs typeface="Consolas" panose="020B0609020204030204" pitchFamily="49" charset="0"/>
              </a:rPr>
              <a:t>printf</a:t>
            </a:r>
            <a:r>
              <a:rPr lang="en-IN" sz="1400" b="1" dirty="0">
                <a:latin typeface="+mj-lt"/>
                <a:cs typeface="Consolas" panose="020B0609020204030204" pitchFamily="49" charset="0"/>
              </a:rPr>
              <a:t> ("Enter Hours: ");</a:t>
            </a:r>
          </a:p>
          <a:p>
            <a:pPr lvl="1"/>
            <a:r>
              <a:rPr lang="en-IN" sz="1400" b="1" dirty="0" err="1">
                <a:latin typeface="+mj-lt"/>
                <a:cs typeface="Consolas" panose="020B0609020204030204" pitchFamily="49" charset="0"/>
              </a:rPr>
              <a:t>scanf</a:t>
            </a:r>
            <a:r>
              <a:rPr lang="en-IN" sz="1400" b="1" dirty="0">
                <a:latin typeface="+mj-lt"/>
                <a:cs typeface="Consolas" panose="020B0609020204030204" pitchFamily="49" charset="0"/>
              </a:rPr>
              <a:t> ("%d",&amp;</a:t>
            </a:r>
            <a:r>
              <a:rPr lang="en-IN" sz="1400" b="1" dirty="0" err="1">
                <a:latin typeface="+mj-lt"/>
                <a:cs typeface="Consolas" panose="020B0609020204030204" pitchFamily="49" charset="0"/>
              </a:rPr>
              <a:t>tt.hours</a:t>
            </a:r>
            <a:r>
              <a:rPr lang="en-IN" sz="1400" b="1" dirty="0">
                <a:latin typeface="+mj-lt"/>
                <a:cs typeface="Consolas" panose="020B0609020204030204" pitchFamily="49" charset="0"/>
              </a:rPr>
              <a:t>);</a:t>
            </a:r>
          </a:p>
          <a:p>
            <a:pPr lvl="1"/>
            <a:r>
              <a:rPr lang="en-IN" sz="1400" b="1" dirty="0" err="1">
                <a:latin typeface="+mj-lt"/>
                <a:cs typeface="Consolas" panose="020B0609020204030204" pitchFamily="49" charset="0"/>
              </a:rPr>
              <a:t>printf</a:t>
            </a:r>
            <a:r>
              <a:rPr lang="en-IN" sz="1400" b="1" dirty="0">
                <a:latin typeface="+mj-lt"/>
                <a:cs typeface="Consolas" panose="020B0609020204030204" pitchFamily="49" charset="0"/>
              </a:rPr>
              <a:t> ("Enter Minutes: ");</a:t>
            </a:r>
          </a:p>
          <a:p>
            <a:pPr lvl="1"/>
            <a:r>
              <a:rPr lang="en-IN" sz="1400" b="1" dirty="0" err="1">
                <a:latin typeface="+mj-lt"/>
                <a:cs typeface="Consolas" panose="020B0609020204030204" pitchFamily="49" charset="0"/>
              </a:rPr>
              <a:t>scanf</a:t>
            </a:r>
            <a:r>
              <a:rPr lang="en-IN" sz="1400" b="1" dirty="0">
                <a:latin typeface="+mj-lt"/>
                <a:cs typeface="Consolas" panose="020B0609020204030204" pitchFamily="49" charset="0"/>
              </a:rPr>
              <a:t> ("%d",&amp;</a:t>
            </a:r>
            <a:r>
              <a:rPr lang="en-IN" sz="1400" b="1" dirty="0" err="1">
                <a:latin typeface="+mj-lt"/>
                <a:cs typeface="Consolas" panose="020B0609020204030204" pitchFamily="49" charset="0"/>
              </a:rPr>
              <a:t>tt.minutes</a:t>
            </a:r>
            <a:r>
              <a:rPr lang="en-IN" sz="1400" b="1" dirty="0">
                <a:latin typeface="+mj-lt"/>
                <a:cs typeface="Consolas" panose="020B0609020204030204" pitchFamily="49" charset="0"/>
              </a:rPr>
              <a:t>);</a:t>
            </a:r>
          </a:p>
          <a:p>
            <a:pPr lvl="1"/>
            <a:r>
              <a:rPr lang="en-IN" sz="1400" b="1" dirty="0" err="1">
                <a:latin typeface="+mj-lt"/>
                <a:cs typeface="Consolas" panose="020B0609020204030204" pitchFamily="49" charset="0"/>
              </a:rPr>
              <a:t>printf</a:t>
            </a:r>
            <a:r>
              <a:rPr lang="en-IN" sz="1400" b="1" dirty="0">
                <a:latin typeface="+mj-lt"/>
                <a:cs typeface="Consolas" panose="020B0609020204030204" pitchFamily="49" charset="0"/>
              </a:rPr>
              <a:t> ("Enter Seconds: ");</a:t>
            </a:r>
          </a:p>
          <a:p>
            <a:pPr lvl="1"/>
            <a:r>
              <a:rPr lang="en-IN" sz="1400" b="1" dirty="0" err="1">
                <a:latin typeface="+mj-lt"/>
                <a:cs typeface="Consolas" panose="020B0609020204030204" pitchFamily="49" charset="0"/>
              </a:rPr>
              <a:t>scanf</a:t>
            </a:r>
            <a:r>
              <a:rPr lang="en-IN" sz="1400" b="1" dirty="0">
                <a:latin typeface="+mj-lt"/>
                <a:cs typeface="Consolas" panose="020B0609020204030204" pitchFamily="49" charset="0"/>
              </a:rPr>
              <a:t> ("%d",&amp;</a:t>
            </a:r>
            <a:r>
              <a:rPr lang="en-IN" sz="1400" b="1" dirty="0" err="1">
                <a:latin typeface="+mj-lt"/>
                <a:cs typeface="Consolas" panose="020B0609020204030204" pitchFamily="49" charset="0"/>
              </a:rPr>
              <a:t>tt.seconds</a:t>
            </a:r>
            <a:r>
              <a:rPr lang="en-IN" sz="1400" b="1" dirty="0">
                <a:latin typeface="+mj-lt"/>
                <a:cs typeface="Consolas" panose="020B0609020204030204" pitchFamily="49" charset="0"/>
              </a:rPr>
              <a:t>);</a:t>
            </a:r>
          </a:p>
          <a:p>
            <a:pPr lvl="1"/>
            <a:r>
              <a:rPr lang="en-IN" sz="1400" b="1" dirty="0">
                <a:latin typeface="+mj-lt"/>
                <a:cs typeface="Consolas" panose="020B0609020204030204" pitchFamily="49" charset="0"/>
              </a:rPr>
              <a:t>return </a:t>
            </a:r>
            <a:r>
              <a:rPr lang="en-IN" sz="1400" b="1" dirty="0" err="1">
                <a:latin typeface="+mj-lt"/>
                <a:cs typeface="Consolas" panose="020B0609020204030204" pitchFamily="49" charset="0"/>
              </a:rPr>
              <a:t>tt</a:t>
            </a:r>
            <a:r>
              <a:rPr lang="en-IN" sz="1400" b="1" dirty="0">
                <a:latin typeface="+mj-lt"/>
                <a:cs typeface="Consolas" panose="020B0609020204030204" pitchFamily="49" charset="0"/>
              </a:rPr>
              <a:t>; // return structure variable</a:t>
            </a:r>
          </a:p>
          <a:p>
            <a:pPr marL="47625" lvl="1"/>
            <a:r>
              <a:rPr lang="en-IN" sz="1400" b="1" dirty="0">
                <a:latin typeface="+mj-lt"/>
                <a:cs typeface="Consolas" panose="020B0609020204030204" pitchFamily="49" charset="0"/>
              </a:rPr>
              <a:t>}</a:t>
            </a:r>
          </a:p>
        </p:txBody>
      </p:sp>
      <p:sp>
        <p:nvSpPr>
          <p:cNvPr id="5" name="Rectangle 4">
            <a:extLst>
              <a:ext uri="{FF2B5EF4-FFF2-40B4-BE49-F238E27FC236}">
                <a16:creationId xmlns:a16="http://schemas.microsoft.com/office/drawing/2014/main" xmlns="" id="{35F9F4A0-4592-C04D-B2D0-0BF66A3BFA20}"/>
              </a:ext>
            </a:extLst>
          </p:cNvPr>
          <p:cNvSpPr/>
          <p:nvPr/>
        </p:nvSpPr>
        <p:spPr>
          <a:xfrm>
            <a:off x="206062" y="807753"/>
            <a:ext cx="426565" cy="5693866"/>
          </a:xfrm>
          <a:prstGeom prst="rect">
            <a:avLst/>
          </a:prstGeom>
          <a:solidFill>
            <a:schemeClr val="bg1">
              <a:lumMod val="85000"/>
            </a:schemeClr>
          </a:solidFill>
          <a:ln>
            <a:noFill/>
          </a:ln>
        </p:spPr>
        <p:txBody>
          <a:bodyPr wrap="square">
            <a:spAutoFit/>
          </a:bodyPr>
          <a:lstStyle/>
          <a:p>
            <a:pPr algn="r"/>
            <a:r>
              <a:rPr lang="en-US" sz="1400" b="1" dirty="0">
                <a:solidFill>
                  <a:schemeClr val="tx1">
                    <a:lumMod val="75000"/>
                    <a:lumOff val="25000"/>
                  </a:schemeClr>
                </a:solidFill>
                <a:latin typeface="+mj-lt"/>
              </a:rPr>
              <a:t>1</a:t>
            </a:r>
          </a:p>
          <a:p>
            <a:pPr algn="r"/>
            <a:r>
              <a:rPr lang="en-US" sz="1400" b="1" dirty="0">
                <a:solidFill>
                  <a:schemeClr val="tx1">
                    <a:lumMod val="75000"/>
                    <a:lumOff val="25000"/>
                  </a:schemeClr>
                </a:solidFill>
                <a:effectLst/>
                <a:latin typeface="+mj-lt"/>
              </a:rPr>
              <a:t>2</a:t>
            </a:r>
          </a:p>
          <a:p>
            <a:pPr algn="r"/>
            <a:r>
              <a:rPr lang="en-US" sz="1400" b="1" dirty="0">
                <a:solidFill>
                  <a:schemeClr val="tx1">
                    <a:lumMod val="75000"/>
                    <a:lumOff val="25000"/>
                  </a:schemeClr>
                </a:solidFill>
                <a:latin typeface="+mj-lt"/>
              </a:rPr>
              <a:t>3</a:t>
            </a:r>
          </a:p>
          <a:p>
            <a:pPr algn="r"/>
            <a:r>
              <a:rPr lang="en-US" sz="1400" b="1" dirty="0">
                <a:solidFill>
                  <a:schemeClr val="tx1">
                    <a:lumMod val="75000"/>
                    <a:lumOff val="25000"/>
                  </a:schemeClr>
                </a:solidFill>
                <a:effectLst/>
                <a:latin typeface="+mj-lt"/>
              </a:rPr>
              <a:t>4</a:t>
            </a:r>
          </a:p>
          <a:p>
            <a:pPr algn="r"/>
            <a:r>
              <a:rPr lang="en-US" sz="1400" b="1" dirty="0">
                <a:solidFill>
                  <a:schemeClr val="tx1">
                    <a:lumMod val="75000"/>
                    <a:lumOff val="25000"/>
                  </a:schemeClr>
                </a:solidFill>
                <a:latin typeface="+mj-lt"/>
              </a:rPr>
              <a:t>5</a:t>
            </a:r>
          </a:p>
          <a:p>
            <a:pPr algn="r"/>
            <a:r>
              <a:rPr lang="en-US" sz="1400" b="1" dirty="0">
                <a:solidFill>
                  <a:schemeClr val="tx1">
                    <a:lumMod val="75000"/>
                    <a:lumOff val="25000"/>
                  </a:schemeClr>
                </a:solidFill>
                <a:effectLst/>
                <a:latin typeface="+mj-lt"/>
              </a:rPr>
              <a:t>6</a:t>
            </a:r>
          </a:p>
          <a:p>
            <a:pPr algn="r"/>
            <a:r>
              <a:rPr lang="en-US" sz="1400" b="1" dirty="0">
                <a:solidFill>
                  <a:schemeClr val="tx1">
                    <a:lumMod val="75000"/>
                    <a:lumOff val="25000"/>
                  </a:schemeClr>
                </a:solidFill>
                <a:latin typeface="+mj-lt"/>
              </a:rPr>
              <a:t>7</a:t>
            </a:r>
          </a:p>
          <a:p>
            <a:pPr algn="r"/>
            <a:r>
              <a:rPr lang="en-US" sz="1400" b="1" dirty="0">
                <a:solidFill>
                  <a:schemeClr val="tx1">
                    <a:lumMod val="75000"/>
                    <a:lumOff val="25000"/>
                  </a:schemeClr>
                </a:solidFill>
                <a:effectLst/>
                <a:latin typeface="+mj-lt"/>
              </a:rPr>
              <a:t>8</a:t>
            </a:r>
          </a:p>
          <a:p>
            <a:pPr algn="r"/>
            <a:r>
              <a:rPr lang="en-US" sz="1400" b="1" dirty="0">
                <a:solidFill>
                  <a:schemeClr val="tx1">
                    <a:lumMod val="75000"/>
                    <a:lumOff val="25000"/>
                  </a:schemeClr>
                </a:solidFill>
                <a:latin typeface="+mj-lt"/>
              </a:rPr>
              <a:t>9</a:t>
            </a:r>
          </a:p>
          <a:p>
            <a:pPr algn="r"/>
            <a:r>
              <a:rPr lang="en-US" sz="1400" b="1" dirty="0">
                <a:solidFill>
                  <a:schemeClr val="tx1">
                    <a:lumMod val="75000"/>
                    <a:lumOff val="25000"/>
                  </a:schemeClr>
                </a:solidFill>
                <a:effectLst/>
                <a:latin typeface="+mj-lt"/>
              </a:rPr>
              <a:t>10</a:t>
            </a:r>
          </a:p>
          <a:p>
            <a:pPr algn="r"/>
            <a:r>
              <a:rPr lang="en-US" sz="1400" b="1" dirty="0">
                <a:solidFill>
                  <a:schemeClr val="tx1">
                    <a:lumMod val="75000"/>
                    <a:lumOff val="25000"/>
                  </a:schemeClr>
                </a:solidFill>
                <a:latin typeface="+mj-lt"/>
              </a:rPr>
              <a:t>11</a:t>
            </a:r>
          </a:p>
          <a:p>
            <a:pPr algn="r"/>
            <a:r>
              <a:rPr lang="en-US" sz="1400" b="1" dirty="0">
                <a:solidFill>
                  <a:schemeClr val="tx1">
                    <a:lumMod val="75000"/>
                    <a:lumOff val="25000"/>
                  </a:schemeClr>
                </a:solidFill>
                <a:effectLst/>
                <a:latin typeface="+mj-lt"/>
              </a:rPr>
              <a:t>12</a:t>
            </a:r>
          </a:p>
          <a:p>
            <a:pPr algn="r"/>
            <a:r>
              <a:rPr lang="en-US" sz="1400" b="1" dirty="0">
                <a:solidFill>
                  <a:schemeClr val="tx1">
                    <a:lumMod val="75000"/>
                    <a:lumOff val="25000"/>
                  </a:schemeClr>
                </a:solidFill>
                <a:latin typeface="+mj-lt"/>
              </a:rPr>
              <a:t>13</a:t>
            </a:r>
          </a:p>
          <a:p>
            <a:pPr algn="r"/>
            <a:r>
              <a:rPr lang="en-US" sz="1400" b="1" dirty="0">
                <a:solidFill>
                  <a:schemeClr val="tx1">
                    <a:lumMod val="75000"/>
                    <a:lumOff val="25000"/>
                  </a:schemeClr>
                </a:solidFill>
                <a:effectLst/>
                <a:latin typeface="+mj-lt"/>
              </a:rPr>
              <a:t>14</a:t>
            </a:r>
          </a:p>
          <a:p>
            <a:pPr algn="r"/>
            <a:r>
              <a:rPr lang="en-US" sz="1400" b="1" dirty="0">
                <a:solidFill>
                  <a:schemeClr val="tx1">
                    <a:lumMod val="75000"/>
                    <a:lumOff val="25000"/>
                  </a:schemeClr>
                </a:solidFill>
                <a:latin typeface="+mj-lt"/>
              </a:rPr>
              <a:t>15</a:t>
            </a:r>
          </a:p>
          <a:p>
            <a:pPr algn="r"/>
            <a:r>
              <a:rPr lang="en-US" sz="1400" b="1" dirty="0">
                <a:solidFill>
                  <a:schemeClr val="tx1">
                    <a:lumMod val="75000"/>
                    <a:lumOff val="25000"/>
                  </a:schemeClr>
                </a:solidFill>
                <a:effectLst/>
                <a:latin typeface="+mj-lt"/>
              </a:rPr>
              <a:t>16</a:t>
            </a:r>
          </a:p>
          <a:p>
            <a:pPr algn="r"/>
            <a:r>
              <a:rPr lang="en-US" sz="1400" b="1" dirty="0">
                <a:solidFill>
                  <a:schemeClr val="tx1">
                    <a:lumMod val="75000"/>
                    <a:lumOff val="25000"/>
                  </a:schemeClr>
                </a:solidFill>
                <a:latin typeface="+mj-lt"/>
              </a:rPr>
              <a:t>17</a:t>
            </a:r>
          </a:p>
          <a:p>
            <a:pPr algn="r"/>
            <a:r>
              <a:rPr lang="en-US" sz="1400" b="1" dirty="0">
                <a:solidFill>
                  <a:schemeClr val="tx1">
                    <a:lumMod val="75000"/>
                    <a:lumOff val="25000"/>
                  </a:schemeClr>
                </a:solidFill>
                <a:effectLst/>
                <a:latin typeface="+mj-lt"/>
              </a:rPr>
              <a:t>18</a:t>
            </a:r>
          </a:p>
          <a:p>
            <a:pPr algn="r"/>
            <a:r>
              <a:rPr lang="en-US" sz="1400" b="1" dirty="0">
                <a:solidFill>
                  <a:schemeClr val="tx1">
                    <a:lumMod val="75000"/>
                    <a:lumOff val="25000"/>
                  </a:schemeClr>
                </a:solidFill>
                <a:latin typeface="+mj-lt"/>
              </a:rPr>
              <a:t>19</a:t>
            </a:r>
          </a:p>
          <a:p>
            <a:pPr algn="r"/>
            <a:r>
              <a:rPr lang="en-US" sz="1400" b="1" dirty="0">
                <a:solidFill>
                  <a:schemeClr val="tx1">
                    <a:lumMod val="75000"/>
                    <a:lumOff val="25000"/>
                  </a:schemeClr>
                </a:solidFill>
                <a:effectLst/>
                <a:latin typeface="+mj-lt"/>
              </a:rPr>
              <a:t>20</a:t>
            </a:r>
          </a:p>
          <a:p>
            <a:pPr algn="r"/>
            <a:r>
              <a:rPr lang="en-US" sz="1400" b="1" dirty="0">
                <a:solidFill>
                  <a:schemeClr val="tx1">
                    <a:lumMod val="75000"/>
                    <a:lumOff val="25000"/>
                  </a:schemeClr>
                </a:solidFill>
                <a:latin typeface="+mj-lt"/>
              </a:rPr>
              <a:t>21</a:t>
            </a:r>
          </a:p>
          <a:p>
            <a:pPr algn="r"/>
            <a:r>
              <a:rPr lang="en-US" sz="1400" b="1" dirty="0">
                <a:solidFill>
                  <a:schemeClr val="tx1">
                    <a:lumMod val="75000"/>
                    <a:lumOff val="25000"/>
                  </a:schemeClr>
                </a:solidFill>
                <a:effectLst/>
                <a:latin typeface="+mj-lt"/>
              </a:rPr>
              <a:t>22</a:t>
            </a:r>
          </a:p>
          <a:p>
            <a:pPr algn="r"/>
            <a:r>
              <a:rPr lang="en-US" sz="1400" b="1" dirty="0">
                <a:solidFill>
                  <a:schemeClr val="tx1">
                    <a:lumMod val="75000"/>
                    <a:lumOff val="25000"/>
                  </a:schemeClr>
                </a:solidFill>
                <a:latin typeface="+mj-lt"/>
              </a:rPr>
              <a:t>23</a:t>
            </a:r>
          </a:p>
          <a:p>
            <a:pPr algn="r"/>
            <a:r>
              <a:rPr lang="en-US" sz="1400" b="1" dirty="0">
                <a:solidFill>
                  <a:schemeClr val="tx1">
                    <a:lumMod val="75000"/>
                    <a:lumOff val="25000"/>
                  </a:schemeClr>
                </a:solidFill>
                <a:effectLst/>
                <a:latin typeface="+mj-lt"/>
              </a:rPr>
              <a:t>24</a:t>
            </a:r>
          </a:p>
          <a:p>
            <a:pPr algn="r"/>
            <a:r>
              <a:rPr lang="en-US" sz="1400" b="1" dirty="0">
                <a:solidFill>
                  <a:schemeClr val="tx1">
                    <a:lumMod val="75000"/>
                    <a:lumOff val="25000"/>
                  </a:schemeClr>
                </a:solidFill>
                <a:latin typeface="+mj-lt"/>
              </a:rPr>
              <a:t>25</a:t>
            </a:r>
          </a:p>
          <a:p>
            <a:pPr algn="r"/>
            <a:r>
              <a:rPr lang="en-US" sz="1400" b="1" dirty="0">
                <a:solidFill>
                  <a:schemeClr val="tx1">
                    <a:lumMod val="75000"/>
                    <a:lumOff val="25000"/>
                  </a:schemeClr>
                </a:solidFill>
                <a:effectLst/>
                <a:latin typeface="+mj-lt"/>
              </a:rPr>
              <a:t>26</a:t>
            </a:r>
          </a:p>
        </p:txBody>
      </p:sp>
      <p:sp>
        <p:nvSpPr>
          <p:cNvPr id="6" name="Rectangle 5">
            <a:extLst>
              <a:ext uri="{FF2B5EF4-FFF2-40B4-BE49-F238E27FC236}">
                <a16:creationId xmlns:a16="http://schemas.microsoft.com/office/drawing/2014/main" xmlns="" id="{7F89FE68-BCE8-454F-B6D7-830E382636F9}"/>
              </a:ext>
            </a:extLst>
          </p:cNvPr>
          <p:cNvSpPr/>
          <p:nvPr/>
        </p:nvSpPr>
        <p:spPr>
          <a:xfrm>
            <a:off x="6618114" y="1136937"/>
            <a:ext cx="4874133" cy="1477328"/>
          </a:xfrm>
          <a:prstGeom prst="rect">
            <a:avLst/>
          </a:prstGeom>
          <a:solidFill>
            <a:schemeClr val="tx1">
              <a:lumMod val="90000"/>
              <a:lumOff val="10000"/>
            </a:schemeClr>
          </a:solidFill>
          <a:ln>
            <a:noFill/>
          </a:ln>
        </p:spPr>
        <p:txBody>
          <a:bodyPr wrap="square">
            <a:spAutoFit/>
          </a:bodyPr>
          <a:lstStyle/>
          <a:p>
            <a:r>
              <a:rPr lang="en-IN" dirty="0">
                <a:solidFill>
                  <a:schemeClr val="bg1"/>
                </a:solidFill>
                <a:latin typeface="+mj-lt"/>
              </a:rPr>
              <a:t>Enter Hours: 1                       </a:t>
            </a:r>
          </a:p>
          <a:p>
            <a:r>
              <a:rPr lang="en-IN" dirty="0">
                <a:solidFill>
                  <a:schemeClr val="bg1"/>
                </a:solidFill>
                <a:latin typeface="+mj-lt"/>
              </a:rPr>
              <a:t>Enter Minutes: 20</a:t>
            </a:r>
          </a:p>
          <a:p>
            <a:r>
              <a:rPr lang="en-IN" dirty="0">
                <a:solidFill>
                  <a:schemeClr val="bg1"/>
                </a:solidFill>
                <a:latin typeface="+mj-lt"/>
              </a:rPr>
              <a:t>Enter Seconds: 20                   </a:t>
            </a:r>
          </a:p>
          <a:p>
            <a:r>
              <a:rPr lang="en-IN" dirty="0">
                <a:solidFill>
                  <a:schemeClr val="bg1"/>
                </a:solidFill>
                <a:latin typeface="+mj-lt"/>
              </a:rPr>
              <a:t>Hours : Minutes : Seconds           </a:t>
            </a:r>
          </a:p>
          <a:p>
            <a:r>
              <a:rPr lang="en-IN" dirty="0">
                <a:solidFill>
                  <a:schemeClr val="bg1"/>
                </a:solidFill>
                <a:latin typeface="+mj-lt"/>
              </a:rPr>
              <a:t>1 : 20 : 20</a:t>
            </a:r>
          </a:p>
        </p:txBody>
      </p:sp>
      <p:sp>
        <p:nvSpPr>
          <p:cNvPr id="7" name="Rectangle: Top Corners Rounded 7">
            <a:extLst>
              <a:ext uri="{FF2B5EF4-FFF2-40B4-BE49-F238E27FC236}">
                <a16:creationId xmlns:a16="http://schemas.microsoft.com/office/drawing/2014/main" xmlns="" id="{C41A6BE6-E231-BA4C-BA83-72B739C39BAF}"/>
              </a:ext>
            </a:extLst>
          </p:cNvPr>
          <p:cNvSpPr/>
          <p:nvPr/>
        </p:nvSpPr>
        <p:spPr>
          <a:xfrm>
            <a:off x="6618114" y="807753"/>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Output</a:t>
            </a:r>
          </a:p>
        </p:txBody>
      </p:sp>
    </p:spTree>
    <p:extLst>
      <p:ext uri="{BB962C8B-B14F-4D97-AF65-F5344CB8AC3E}">
        <p14:creationId xmlns:p14="http://schemas.microsoft.com/office/powerpoint/2010/main" val="421099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
                                            <p:bg/>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build="p"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using Pointer</a:t>
            </a:r>
          </a:p>
        </p:txBody>
      </p:sp>
      <p:sp>
        <p:nvSpPr>
          <p:cNvPr id="3" name="Content Placeholder 2"/>
          <p:cNvSpPr>
            <a:spLocks noGrp="1"/>
          </p:cNvSpPr>
          <p:nvPr>
            <p:ph idx="1"/>
          </p:nvPr>
        </p:nvSpPr>
        <p:spPr>
          <a:xfrm>
            <a:off x="131180" y="863445"/>
            <a:ext cx="11929641" cy="733536"/>
          </a:xfrm>
        </p:spPr>
        <p:txBody>
          <a:bodyPr/>
          <a:lstStyle/>
          <a:p>
            <a:r>
              <a:rPr lang="en-US" dirty="0"/>
              <a:t>Reference/address of </a:t>
            </a:r>
            <a:r>
              <a:rPr lang="en-US" dirty="0">
                <a:cs typeface="Consolas" panose="020B0609020204030204" pitchFamily="49" charset="0"/>
              </a:rPr>
              <a:t>structure</a:t>
            </a:r>
            <a:r>
              <a:rPr lang="en-US" dirty="0"/>
              <a:t> object is passed as function argument to the definition of function.</a:t>
            </a:r>
          </a:p>
          <a:p>
            <a:endParaRPr lang="en-US" dirty="0"/>
          </a:p>
        </p:txBody>
      </p:sp>
      <p:sp>
        <p:nvSpPr>
          <p:cNvPr id="4" name="Rectangle 3">
            <a:extLst>
              <a:ext uri="{FF2B5EF4-FFF2-40B4-BE49-F238E27FC236}">
                <a16:creationId xmlns:a16="http://schemas.microsoft.com/office/drawing/2014/main" xmlns="" id="{B0E66CB1-15A6-D842-9FB7-3BF14AD99D0B}"/>
              </a:ext>
            </a:extLst>
          </p:cNvPr>
          <p:cNvSpPr/>
          <p:nvPr/>
        </p:nvSpPr>
        <p:spPr>
          <a:xfrm>
            <a:off x="631173" y="1926165"/>
            <a:ext cx="5749375" cy="4493538"/>
          </a:xfrm>
          <a:prstGeom prst="rect">
            <a:avLst/>
          </a:prstGeom>
          <a:solidFill>
            <a:schemeClr val="bg1">
              <a:lumMod val="95000"/>
            </a:schemeClr>
          </a:solidFill>
          <a:ln>
            <a:noFill/>
          </a:ln>
        </p:spPr>
        <p:txBody>
          <a:bodyPr wrap="square">
            <a:spAutoFit/>
          </a:bodyPr>
          <a:lstStyle/>
          <a:p>
            <a:r>
              <a:rPr lang="en-IN" sz="1300" dirty="0">
                <a:latin typeface="+mj-lt"/>
              </a:rPr>
              <a:t>#include &lt;</a:t>
            </a:r>
            <a:r>
              <a:rPr lang="en-IN" sz="1300" dirty="0" err="1">
                <a:latin typeface="+mj-lt"/>
              </a:rPr>
              <a:t>stdio.h</a:t>
            </a:r>
            <a:r>
              <a:rPr lang="en-IN" sz="1300" dirty="0">
                <a:latin typeface="+mj-lt"/>
              </a:rPr>
              <a:t>&gt;</a:t>
            </a:r>
          </a:p>
          <a:p>
            <a:r>
              <a:rPr lang="en-IN" sz="1300" dirty="0">
                <a:latin typeface="+mj-lt"/>
              </a:rPr>
              <a:t>struct student {</a:t>
            </a:r>
          </a:p>
          <a:p>
            <a:pPr lvl="1"/>
            <a:r>
              <a:rPr lang="en-IN" sz="1300" dirty="0">
                <a:latin typeface="+mj-lt"/>
              </a:rPr>
              <a:t>char name[20];</a:t>
            </a:r>
          </a:p>
          <a:p>
            <a:pPr lvl="1"/>
            <a:r>
              <a:rPr lang="en-IN" sz="1300" dirty="0" err="1">
                <a:latin typeface="+mj-lt"/>
              </a:rPr>
              <a:t>int</a:t>
            </a:r>
            <a:r>
              <a:rPr lang="en-IN" sz="1300" dirty="0">
                <a:latin typeface="+mj-lt"/>
              </a:rPr>
              <a:t> </a:t>
            </a:r>
            <a:r>
              <a:rPr lang="en-IN" sz="1300" dirty="0" err="1">
                <a:latin typeface="+mj-lt"/>
              </a:rPr>
              <a:t>rollno</a:t>
            </a:r>
            <a:r>
              <a:rPr lang="en-IN" sz="1300" dirty="0">
                <a:latin typeface="+mj-lt"/>
              </a:rPr>
              <a:t>;</a:t>
            </a:r>
          </a:p>
          <a:p>
            <a:pPr lvl="1"/>
            <a:r>
              <a:rPr lang="en-IN" sz="1300" dirty="0">
                <a:latin typeface="+mj-lt"/>
              </a:rPr>
              <a:t>float </a:t>
            </a:r>
            <a:r>
              <a:rPr lang="en-IN" sz="1300" dirty="0" err="1">
                <a:latin typeface="+mj-lt"/>
              </a:rPr>
              <a:t>cpi</a:t>
            </a:r>
            <a:r>
              <a:rPr lang="en-IN" sz="1300" dirty="0">
                <a:latin typeface="+mj-lt"/>
              </a:rPr>
              <a:t>;</a:t>
            </a:r>
          </a:p>
          <a:p>
            <a:r>
              <a:rPr lang="en-IN" sz="1300" dirty="0">
                <a:latin typeface="+mj-lt"/>
              </a:rPr>
              <a:t>};</a:t>
            </a:r>
          </a:p>
          <a:p>
            <a:r>
              <a:rPr lang="en-IN" sz="1300" dirty="0" err="1">
                <a:latin typeface="+mj-lt"/>
              </a:rPr>
              <a:t>int</a:t>
            </a:r>
            <a:r>
              <a:rPr lang="en-IN" sz="1300" dirty="0">
                <a:latin typeface="+mj-lt"/>
              </a:rPr>
              <a:t> main()</a:t>
            </a:r>
          </a:p>
          <a:p>
            <a:r>
              <a:rPr lang="en-IN" sz="1300" dirty="0">
                <a:latin typeface="+mj-lt"/>
              </a:rPr>
              <a:t>{</a:t>
            </a:r>
          </a:p>
          <a:p>
            <a:pPr lvl="1"/>
            <a:r>
              <a:rPr lang="en-IN" sz="1300" dirty="0">
                <a:latin typeface="+mj-lt"/>
              </a:rPr>
              <a:t>struct student *</a:t>
            </a:r>
            <a:r>
              <a:rPr lang="en-IN" sz="1300" dirty="0" err="1">
                <a:latin typeface="+mj-lt"/>
              </a:rPr>
              <a:t>studPtr</a:t>
            </a:r>
            <a:r>
              <a:rPr lang="en-IN" sz="1300" dirty="0">
                <a:latin typeface="+mj-lt"/>
              </a:rPr>
              <a:t>, stud1;</a:t>
            </a:r>
          </a:p>
          <a:p>
            <a:pPr lvl="1"/>
            <a:r>
              <a:rPr lang="en-IN" sz="1300" dirty="0" err="1">
                <a:latin typeface="+mj-lt"/>
              </a:rPr>
              <a:t>studPtr</a:t>
            </a:r>
            <a:r>
              <a:rPr lang="en-IN" sz="1300" dirty="0">
                <a:latin typeface="+mj-lt"/>
              </a:rPr>
              <a:t> = &amp;stud1; </a:t>
            </a:r>
          </a:p>
          <a:p>
            <a:pPr lvl="1"/>
            <a:r>
              <a:rPr lang="en-IN" sz="1300" dirty="0" err="1">
                <a:latin typeface="+mj-lt"/>
              </a:rPr>
              <a:t>printf</a:t>
            </a:r>
            <a:r>
              <a:rPr lang="en-IN" sz="1300" dirty="0">
                <a:latin typeface="+mj-lt"/>
              </a:rPr>
              <a:t>("Enter Name: ");</a:t>
            </a:r>
          </a:p>
          <a:p>
            <a:pPr lvl="1"/>
            <a:r>
              <a:rPr lang="en-IN" sz="1300" dirty="0" err="1">
                <a:latin typeface="+mj-lt"/>
              </a:rPr>
              <a:t>scanf</a:t>
            </a:r>
            <a:r>
              <a:rPr lang="en-IN" sz="1300" dirty="0">
                <a:latin typeface="+mj-lt"/>
              </a:rPr>
              <a:t>("%s", </a:t>
            </a:r>
            <a:r>
              <a:rPr lang="en-IN" sz="1300" dirty="0" err="1">
                <a:latin typeface="+mj-lt"/>
              </a:rPr>
              <a:t>studPtr</a:t>
            </a:r>
            <a:r>
              <a:rPr lang="en-IN" sz="1300" dirty="0">
                <a:latin typeface="+mj-lt"/>
              </a:rPr>
              <a:t>-&gt;name);</a:t>
            </a:r>
          </a:p>
          <a:p>
            <a:pPr lvl="1"/>
            <a:r>
              <a:rPr lang="en-IN" sz="1300" dirty="0" err="1">
                <a:latin typeface="+mj-lt"/>
              </a:rPr>
              <a:t>printf</a:t>
            </a:r>
            <a:r>
              <a:rPr lang="en-IN" sz="1300" dirty="0">
                <a:latin typeface="+mj-lt"/>
              </a:rPr>
              <a:t>("Enter </a:t>
            </a:r>
            <a:r>
              <a:rPr lang="en-IN" sz="1300" dirty="0" err="1">
                <a:latin typeface="+mj-lt"/>
              </a:rPr>
              <a:t>RollNo</a:t>
            </a:r>
            <a:r>
              <a:rPr lang="en-IN" sz="1300" dirty="0">
                <a:latin typeface="+mj-lt"/>
              </a:rPr>
              <a:t>: ");</a:t>
            </a:r>
          </a:p>
          <a:p>
            <a:pPr lvl="1"/>
            <a:r>
              <a:rPr lang="en-IN" sz="1300" dirty="0" err="1">
                <a:latin typeface="+mj-lt"/>
              </a:rPr>
              <a:t>scanf</a:t>
            </a:r>
            <a:r>
              <a:rPr lang="en-IN" sz="1300" dirty="0">
                <a:latin typeface="+mj-lt"/>
              </a:rPr>
              <a:t>("%d", &amp;</a:t>
            </a:r>
            <a:r>
              <a:rPr lang="en-IN" sz="1300" dirty="0" err="1">
                <a:latin typeface="+mj-lt"/>
              </a:rPr>
              <a:t>studPtr</a:t>
            </a:r>
            <a:r>
              <a:rPr lang="en-IN" sz="1300" dirty="0">
                <a:latin typeface="+mj-lt"/>
              </a:rPr>
              <a:t>-&gt;</a:t>
            </a:r>
            <a:r>
              <a:rPr lang="en-IN" sz="1300" dirty="0" err="1">
                <a:latin typeface="+mj-lt"/>
              </a:rPr>
              <a:t>rollno</a:t>
            </a:r>
            <a:r>
              <a:rPr lang="en-IN" sz="1300" dirty="0">
                <a:latin typeface="+mj-lt"/>
              </a:rPr>
              <a:t>);</a:t>
            </a:r>
          </a:p>
          <a:p>
            <a:pPr lvl="1"/>
            <a:r>
              <a:rPr lang="en-IN" sz="1300" dirty="0" err="1">
                <a:latin typeface="+mj-lt"/>
              </a:rPr>
              <a:t>printf</a:t>
            </a:r>
            <a:r>
              <a:rPr lang="en-IN" sz="1300" dirty="0">
                <a:latin typeface="+mj-lt"/>
              </a:rPr>
              <a:t>("Enter CPI: ");</a:t>
            </a:r>
          </a:p>
          <a:p>
            <a:pPr lvl="1"/>
            <a:r>
              <a:rPr lang="en-IN" sz="1300" dirty="0" err="1">
                <a:latin typeface="+mj-lt"/>
              </a:rPr>
              <a:t>scanf</a:t>
            </a:r>
            <a:r>
              <a:rPr lang="en-IN" sz="1300" dirty="0">
                <a:latin typeface="+mj-lt"/>
              </a:rPr>
              <a:t>("%f", &amp;</a:t>
            </a:r>
            <a:r>
              <a:rPr lang="en-IN" sz="1300" dirty="0" err="1">
                <a:latin typeface="+mj-lt"/>
              </a:rPr>
              <a:t>studPtr</a:t>
            </a:r>
            <a:r>
              <a:rPr lang="en-IN" sz="1300" dirty="0">
                <a:latin typeface="+mj-lt"/>
              </a:rPr>
              <a:t>-&gt;</a:t>
            </a:r>
            <a:r>
              <a:rPr lang="en-IN" sz="1300" dirty="0" err="1">
                <a:latin typeface="+mj-lt"/>
              </a:rPr>
              <a:t>cpi</a:t>
            </a:r>
            <a:r>
              <a:rPr lang="en-IN" sz="1300" dirty="0">
                <a:latin typeface="+mj-lt"/>
              </a:rPr>
              <a:t>);</a:t>
            </a:r>
          </a:p>
          <a:p>
            <a:pPr lvl="1"/>
            <a:r>
              <a:rPr lang="en-IN" sz="1300" dirty="0" err="1">
                <a:latin typeface="+mj-lt"/>
              </a:rPr>
              <a:t>printf</a:t>
            </a:r>
            <a:r>
              <a:rPr lang="en-IN" sz="1300" dirty="0">
                <a:latin typeface="+mj-lt"/>
              </a:rPr>
              <a:t>("\</a:t>
            </a:r>
            <a:r>
              <a:rPr lang="en-IN" sz="1300" dirty="0" err="1">
                <a:latin typeface="+mj-lt"/>
              </a:rPr>
              <a:t>nStudent</a:t>
            </a:r>
            <a:r>
              <a:rPr lang="en-IN" sz="1300" dirty="0">
                <a:latin typeface="+mj-lt"/>
              </a:rPr>
              <a:t> Details:\n");</a:t>
            </a:r>
          </a:p>
          <a:p>
            <a:pPr lvl="1"/>
            <a:r>
              <a:rPr lang="en-IN" sz="1300" dirty="0" err="1">
                <a:latin typeface="+mj-lt"/>
              </a:rPr>
              <a:t>printf</a:t>
            </a:r>
            <a:r>
              <a:rPr lang="en-IN" sz="1300" dirty="0">
                <a:latin typeface="+mj-lt"/>
              </a:rPr>
              <a:t>("Name: %s\n", </a:t>
            </a:r>
            <a:r>
              <a:rPr lang="en-IN" sz="1300" dirty="0" err="1">
                <a:latin typeface="+mj-lt"/>
              </a:rPr>
              <a:t>studPtr</a:t>
            </a:r>
            <a:r>
              <a:rPr lang="en-IN" sz="1300" dirty="0">
                <a:latin typeface="+mj-lt"/>
              </a:rPr>
              <a:t>-&gt;name);</a:t>
            </a:r>
          </a:p>
          <a:p>
            <a:pPr lvl="1"/>
            <a:r>
              <a:rPr lang="en-IN" sz="1300" dirty="0" err="1">
                <a:latin typeface="+mj-lt"/>
              </a:rPr>
              <a:t>printf</a:t>
            </a:r>
            <a:r>
              <a:rPr lang="en-IN" sz="1300" dirty="0">
                <a:latin typeface="+mj-lt"/>
              </a:rPr>
              <a:t>("</a:t>
            </a:r>
            <a:r>
              <a:rPr lang="en-IN" sz="1300" dirty="0" err="1">
                <a:latin typeface="+mj-lt"/>
              </a:rPr>
              <a:t>RollNo</a:t>
            </a:r>
            <a:r>
              <a:rPr lang="en-IN" sz="1300" dirty="0">
                <a:latin typeface="+mj-lt"/>
              </a:rPr>
              <a:t>: %d", </a:t>
            </a:r>
            <a:r>
              <a:rPr lang="en-IN" sz="1300" dirty="0" err="1">
                <a:latin typeface="+mj-lt"/>
              </a:rPr>
              <a:t>studPtr</a:t>
            </a:r>
            <a:r>
              <a:rPr lang="en-IN" sz="1300" dirty="0">
                <a:latin typeface="+mj-lt"/>
              </a:rPr>
              <a:t>-&gt;</a:t>
            </a:r>
            <a:r>
              <a:rPr lang="en-IN" sz="1300" dirty="0" err="1">
                <a:latin typeface="+mj-lt"/>
              </a:rPr>
              <a:t>rollno</a:t>
            </a:r>
            <a:r>
              <a:rPr lang="en-IN" sz="1300" dirty="0">
                <a:latin typeface="+mj-lt"/>
              </a:rPr>
              <a:t>);</a:t>
            </a:r>
          </a:p>
          <a:p>
            <a:pPr lvl="1"/>
            <a:r>
              <a:rPr lang="en-IN" sz="1300" dirty="0" err="1">
                <a:latin typeface="+mj-lt"/>
              </a:rPr>
              <a:t>printf</a:t>
            </a:r>
            <a:r>
              <a:rPr lang="en-IN" sz="1300" dirty="0">
                <a:latin typeface="+mj-lt"/>
              </a:rPr>
              <a:t>(”\</a:t>
            </a:r>
            <a:r>
              <a:rPr lang="en-IN" sz="1300" dirty="0" err="1">
                <a:latin typeface="+mj-lt"/>
              </a:rPr>
              <a:t>nCPI</a:t>
            </a:r>
            <a:r>
              <a:rPr lang="en-IN" sz="1300" dirty="0">
                <a:latin typeface="+mj-lt"/>
              </a:rPr>
              <a:t>: %f", </a:t>
            </a:r>
            <a:r>
              <a:rPr lang="en-IN" sz="1300" dirty="0" err="1">
                <a:latin typeface="+mj-lt"/>
              </a:rPr>
              <a:t>studPtr</a:t>
            </a:r>
            <a:r>
              <a:rPr lang="en-IN" sz="1300" dirty="0">
                <a:latin typeface="+mj-lt"/>
              </a:rPr>
              <a:t>-&gt;</a:t>
            </a:r>
            <a:r>
              <a:rPr lang="en-IN" sz="1300" dirty="0" err="1">
                <a:latin typeface="+mj-lt"/>
              </a:rPr>
              <a:t>cpi</a:t>
            </a:r>
            <a:r>
              <a:rPr lang="en-IN" sz="1300" dirty="0">
                <a:latin typeface="+mj-lt"/>
              </a:rPr>
              <a:t>);</a:t>
            </a:r>
          </a:p>
          <a:p>
            <a:pPr lvl="1"/>
            <a:r>
              <a:rPr lang="en-IN" sz="1300" dirty="0">
                <a:latin typeface="+mj-lt"/>
              </a:rPr>
              <a:t>return 0;</a:t>
            </a:r>
          </a:p>
          <a:p>
            <a:r>
              <a:rPr lang="en-IN" sz="1300" dirty="0">
                <a:latin typeface="+mj-lt"/>
              </a:rPr>
              <a:t>}</a:t>
            </a:r>
          </a:p>
        </p:txBody>
      </p:sp>
      <p:sp>
        <p:nvSpPr>
          <p:cNvPr id="5" name="Rectangle 4">
            <a:extLst>
              <a:ext uri="{FF2B5EF4-FFF2-40B4-BE49-F238E27FC236}">
                <a16:creationId xmlns:a16="http://schemas.microsoft.com/office/drawing/2014/main" xmlns="" id="{9BC2DC98-CF4D-BA48-878F-206254666814}"/>
              </a:ext>
            </a:extLst>
          </p:cNvPr>
          <p:cNvSpPr/>
          <p:nvPr/>
        </p:nvSpPr>
        <p:spPr>
          <a:xfrm>
            <a:off x="6639315" y="1946317"/>
            <a:ext cx="4874133" cy="2308324"/>
          </a:xfrm>
          <a:prstGeom prst="rect">
            <a:avLst/>
          </a:prstGeom>
          <a:solidFill>
            <a:schemeClr val="tx1">
              <a:lumMod val="90000"/>
              <a:lumOff val="10000"/>
            </a:schemeClr>
          </a:solidFill>
          <a:ln>
            <a:noFill/>
          </a:ln>
        </p:spPr>
        <p:txBody>
          <a:bodyPr wrap="square">
            <a:spAutoFit/>
          </a:bodyPr>
          <a:lstStyle/>
          <a:p>
            <a:r>
              <a:rPr lang="en-IN" dirty="0">
                <a:solidFill>
                  <a:schemeClr val="bg1"/>
                </a:solidFill>
                <a:latin typeface="+mj-lt"/>
              </a:rPr>
              <a:t>Enter Name: ABC</a:t>
            </a:r>
          </a:p>
          <a:p>
            <a:r>
              <a:rPr lang="en-IN" dirty="0">
                <a:solidFill>
                  <a:schemeClr val="bg1"/>
                </a:solidFill>
                <a:latin typeface="+mj-lt"/>
              </a:rPr>
              <a:t>Enter </a:t>
            </a:r>
            <a:r>
              <a:rPr lang="en-IN" dirty="0" err="1">
                <a:solidFill>
                  <a:schemeClr val="bg1"/>
                </a:solidFill>
                <a:latin typeface="+mj-lt"/>
              </a:rPr>
              <a:t>RollNo</a:t>
            </a:r>
            <a:r>
              <a:rPr lang="en-IN" dirty="0">
                <a:solidFill>
                  <a:schemeClr val="bg1"/>
                </a:solidFill>
                <a:latin typeface="+mj-lt"/>
              </a:rPr>
              <a:t>: 121</a:t>
            </a:r>
          </a:p>
          <a:p>
            <a:r>
              <a:rPr lang="en-IN" dirty="0">
                <a:solidFill>
                  <a:schemeClr val="bg1"/>
                </a:solidFill>
                <a:latin typeface="+mj-lt"/>
              </a:rPr>
              <a:t>Enter CPI: 7.46</a:t>
            </a:r>
          </a:p>
          <a:p>
            <a:endParaRPr lang="en-IN" dirty="0">
              <a:solidFill>
                <a:schemeClr val="bg1"/>
              </a:solidFill>
              <a:latin typeface="+mj-lt"/>
            </a:endParaRPr>
          </a:p>
          <a:p>
            <a:r>
              <a:rPr lang="en-IN" dirty="0">
                <a:solidFill>
                  <a:schemeClr val="bg1"/>
                </a:solidFill>
                <a:latin typeface="+mj-lt"/>
              </a:rPr>
              <a:t>Student Details:</a:t>
            </a:r>
          </a:p>
          <a:p>
            <a:r>
              <a:rPr lang="en-IN" dirty="0">
                <a:solidFill>
                  <a:schemeClr val="bg1"/>
                </a:solidFill>
                <a:latin typeface="+mj-lt"/>
              </a:rPr>
              <a:t>Name: ABC</a:t>
            </a:r>
          </a:p>
          <a:p>
            <a:r>
              <a:rPr lang="en-IN" dirty="0" err="1">
                <a:solidFill>
                  <a:schemeClr val="bg1"/>
                </a:solidFill>
                <a:latin typeface="+mj-lt"/>
              </a:rPr>
              <a:t>RollNo</a:t>
            </a:r>
            <a:r>
              <a:rPr lang="en-IN" dirty="0">
                <a:solidFill>
                  <a:schemeClr val="bg1"/>
                </a:solidFill>
                <a:latin typeface="+mj-lt"/>
              </a:rPr>
              <a:t>: 121</a:t>
            </a:r>
          </a:p>
          <a:p>
            <a:r>
              <a:rPr lang="en-IN" dirty="0">
                <a:solidFill>
                  <a:schemeClr val="bg1"/>
                </a:solidFill>
                <a:latin typeface="+mj-lt"/>
              </a:rPr>
              <a:t>CPI: 7.460000</a:t>
            </a:r>
          </a:p>
        </p:txBody>
      </p:sp>
      <p:sp>
        <p:nvSpPr>
          <p:cNvPr id="6" name="Rectangle: Top Corners Rounded 6">
            <a:extLst>
              <a:ext uri="{FF2B5EF4-FFF2-40B4-BE49-F238E27FC236}">
                <a16:creationId xmlns:a16="http://schemas.microsoft.com/office/drawing/2014/main" xmlns="" id="{98966D1C-C633-9C4A-9183-A263EF6718EA}"/>
              </a:ext>
            </a:extLst>
          </p:cNvPr>
          <p:cNvSpPr/>
          <p:nvPr/>
        </p:nvSpPr>
        <p:spPr>
          <a:xfrm>
            <a:off x="131180" y="1596981"/>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Program</a:t>
            </a:r>
          </a:p>
        </p:txBody>
      </p:sp>
      <p:sp>
        <p:nvSpPr>
          <p:cNvPr id="7" name="Rectangle: Top Corners Rounded 7">
            <a:extLst>
              <a:ext uri="{FF2B5EF4-FFF2-40B4-BE49-F238E27FC236}">
                <a16:creationId xmlns:a16="http://schemas.microsoft.com/office/drawing/2014/main" xmlns="" id="{F574A6EA-9C75-5044-8735-ADAD2FF8A524}"/>
              </a:ext>
            </a:extLst>
          </p:cNvPr>
          <p:cNvSpPr/>
          <p:nvPr/>
        </p:nvSpPr>
        <p:spPr>
          <a:xfrm>
            <a:off x="6639315" y="1617133"/>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
        <p:nvSpPr>
          <p:cNvPr id="8" name="Rectangle 7">
            <a:extLst>
              <a:ext uri="{FF2B5EF4-FFF2-40B4-BE49-F238E27FC236}">
                <a16:creationId xmlns:a16="http://schemas.microsoft.com/office/drawing/2014/main" xmlns="" id="{62ADB8B4-3704-1C4C-8CB9-E28EDA0C7EF2}"/>
              </a:ext>
            </a:extLst>
          </p:cNvPr>
          <p:cNvSpPr/>
          <p:nvPr/>
        </p:nvSpPr>
        <p:spPr>
          <a:xfrm>
            <a:off x="131180" y="1926165"/>
            <a:ext cx="499993" cy="4493538"/>
          </a:xfrm>
          <a:prstGeom prst="rect">
            <a:avLst/>
          </a:prstGeom>
          <a:solidFill>
            <a:schemeClr val="bg1">
              <a:lumMod val="85000"/>
            </a:schemeClr>
          </a:solidFill>
          <a:ln>
            <a:noFill/>
          </a:ln>
        </p:spPr>
        <p:txBody>
          <a:bodyPr wrap="square">
            <a:spAutoFit/>
          </a:bodyPr>
          <a:lstStyle/>
          <a:p>
            <a:pPr algn="r"/>
            <a:r>
              <a:rPr lang="en-US" sz="1300" b="1" dirty="0">
                <a:solidFill>
                  <a:schemeClr val="tx1">
                    <a:lumMod val="75000"/>
                    <a:lumOff val="25000"/>
                  </a:schemeClr>
                </a:solidFill>
                <a:latin typeface="+mj-lt"/>
              </a:rPr>
              <a:t>1</a:t>
            </a:r>
          </a:p>
          <a:p>
            <a:pPr algn="r"/>
            <a:r>
              <a:rPr lang="en-US" sz="1300" b="1" dirty="0">
                <a:solidFill>
                  <a:schemeClr val="tx1">
                    <a:lumMod val="75000"/>
                    <a:lumOff val="25000"/>
                  </a:schemeClr>
                </a:solidFill>
                <a:effectLst/>
                <a:latin typeface="+mj-lt"/>
              </a:rPr>
              <a:t>2</a:t>
            </a:r>
          </a:p>
          <a:p>
            <a:pPr algn="r"/>
            <a:r>
              <a:rPr lang="en-US" sz="1300" b="1" dirty="0">
                <a:solidFill>
                  <a:schemeClr val="tx1">
                    <a:lumMod val="75000"/>
                    <a:lumOff val="25000"/>
                  </a:schemeClr>
                </a:solidFill>
                <a:latin typeface="+mj-lt"/>
              </a:rPr>
              <a:t>3</a:t>
            </a:r>
          </a:p>
          <a:p>
            <a:pPr algn="r"/>
            <a:r>
              <a:rPr lang="en-US" sz="1300" b="1" dirty="0">
                <a:solidFill>
                  <a:schemeClr val="tx1">
                    <a:lumMod val="75000"/>
                    <a:lumOff val="25000"/>
                  </a:schemeClr>
                </a:solidFill>
                <a:effectLst/>
                <a:latin typeface="+mj-lt"/>
              </a:rPr>
              <a:t>4</a:t>
            </a:r>
          </a:p>
          <a:p>
            <a:pPr algn="r"/>
            <a:r>
              <a:rPr lang="en-US" sz="1300" b="1" dirty="0">
                <a:solidFill>
                  <a:schemeClr val="tx1">
                    <a:lumMod val="75000"/>
                    <a:lumOff val="25000"/>
                  </a:schemeClr>
                </a:solidFill>
                <a:latin typeface="+mj-lt"/>
              </a:rPr>
              <a:t>5</a:t>
            </a:r>
          </a:p>
          <a:p>
            <a:pPr algn="r"/>
            <a:r>
              <a:rPr lang="en-US" sz="1300" b="1" dirty="0">
                <a:solidFill>
                  <a:schemeClr val="tx1">
                    <a:lumMod val="75000"/>
                    <a:lumOff val="25000"/>
                  </a:schemeClr>
                </a:solidFill>
                <a:effectLst/>
                <a:latin typeface="+mj-lt"/>
              </a:rPr>
              <a:t>6</a:t>
            </a:r>
          </a:p>
          <a:p>
            <a:pPr algn="r"/>
            <a:r>
              <a:rPr lang="en-US" sz="1300" b="1" dirty="0">
                <a:solidFill>
                  <a:schemeClr val="tx1">
                    <a:lumMod val="75000"/>
                    <a:lumOff val="25000"/>
                  </a:schemeClr>
                </a:solidFill>
                <a:latin typeface="+mj-lt"/>
              </a:rPr>
              <a:t>7</a:t>
            </a:r>
          </a:p>
          <a:p>
            <a:pPr algn="r"/>
            <a:r>
              <a:rPr lang="en-US" sz="1300" b="1" dirty="0">
                <a:solidFill>
                  <a:schemeClr val="tx1">
                    <a:lumMod val="75000"/>
                    <a:lumOff val="25000"/>
                  </a:schemeClr>
                </a:solidFill>
                <a:effectLst/>
                <a:latin typeface="+mj-lt"/>
              </a:rPr>
              <a:t>8</a:t>
            </a:r>
          </a:p>
          <a:p>
            <a:pPr algn="r"/>
            <a:r>
              <a:rPr lang="en-US" sz="1300" b="1" dirty="0">
                <a:solidFill>
                  <a:schemeClr val="tx1">
                    <a:lumMod val="75000"/>
                    <a:lumOff val="25000"/>
                  </a:schemeClr>
                </a:solidFill>
                <a:latin typeface="+mj-lt"/>
              </a:rPr>
              <a:t>9</a:t>
            </a:r>
          </a:p>
          <a:p>
            <a:pPr algn="r"/>
            <a:r>
              <a:rPr lang="en-US" sz="1300" b="1" dirty="0">
                <a:solidFill>
                  <a:schemeClr val="tx1">
                    <a:lumMod val="75000"/>
                    <a:lumOff val="25000"/>
                  </a:schemeClr>
                </a:solidFill>
                <a:effectLst/>
                <a:latin typeface="+mj-lt"/>
              </a:rPr>
              <a:t>10</a:t>
            </a:r>
          </a:p>
          <a:p>
            <a:pPr algn="r"/>
            <a:r>
              <a:rPr lang="en-US" sz="1300" b="1" dirty="0">
                <a:solidFill>
                  <a:schemeClr val="tx1">
                    <a:lumMod val="75000"/>
                    <a:lumOff val="25000"/>
                  </a:schemeClr>
                </a:solidFill>
                <a:latin typeface="+mj-lt"/>
              </a:rPr>
              <a:t>11</a:t>
            </a:r>
          </a:p>
          <a:p>
            <a:pPr algn="r"/>
            <a:r>
              <a:rPr lang="en-US" sz="1300" b="1" dirty="0">
                <a:solidFill>
                  <a:schemeClr val="tx1">
                    <a:lumMod val="75000"/>
                    <a:lumOff val="25000"/>
                  </a:schemeClr>
                </a:solidFill>
                <a:effectLst/>
                <a:latin typeface="+mj-lt"/>
              </a:rPr>
              <a:t>12</a:t>
            </a:r>
          </a:p>
          <a:p>
            <a:pPr algn="r"/>
            <a:r>
              <a:rPr lang="en-US" sz="1300" b="1" dirty="0">
                <a:solidFill>
                  <a:schemeClr val="tx1">
                    <a:lumMod val="75000"/>
                    <a:lumOff val="25000"/>
                  </a:schemeClr>
                </a:solidFill>
                <a:latin typeface="+mj-lt"/>
              </a:rPr>
              <a:t>13</a:t>
            </a:r>
          </a:p>
          <a:p>
            <a:pPr algn="r"/>
            <a:r>
              <a:rPr lang="en-US" sz="1300" b="1" dirty="0">
                <a:solidFill>
                  <a:schemeClr val="tx1">
                    <a:lumMod val="75000"/>
                    <a:lumOff val="25000"/>
                  </a:schemeClr>
                </a:solidFill>
                <a:effectLst/>
                <a:latin typeface="+mj-lt"/>
              </a:rPr>
              <a:t>14</a:t>
            </a:r>
          </a:p>
          <a:p>
            <a:pPr algn="r"/>
            <a:r>
              <a:rPr lang="en-US" sz="1300" b="1" dirty="0">
                <a:solidFill>
                  <a:schemeClr val="tx1">
                    <a:lumMod val="75000"/>
                    <a:lumOff val="25000"/>
                  </a:schemeClr>
                </a:solidFill>
                <a:latin typeface="+mj-lt"/>
              </a:rPr>
              <a:t>15</a:t>
            </a:r>
          </a:p>
          <a:p>
            <a:pPr algn="r"/>
            <a:r>
              <a:rPr lang="en-US" sz="1300" b="1" dirty="0">
                <a:solidFill>
                  <a:schemeClr val="tx1">
                    <a:lumMod val="75000"/>
                    <a:lumOff val="25000"/>
                  </a:schemeClr>
                </a:solidFill>
                <a:effectLst/>
                <a:latin typeface="+mj-lt"/>
              </a:rPr>
              <a:t>16</a:t>
            </a:r>
          </a:p>
          <a:p>
            <a:pPr algn="r"/>
            <a:r>
              <a:rPr lang="en-US" sz="1300" b="1" dirty="0">
                <a:solidFill>
                  <a:schemeClr val="tx1">
                    <a:lumMod val="75000"/>
                    <a:lumOff val="25000"/>
                  </a:schemeClr>
                </a:solidFill>
                <a:latin typeface="+mj-lt"/>
              </a:rPr>
              <a:t>17</a:t>
            </a:r>
          </a:p>
          <a:p>
            <a:pPr algn="r"/>
            <a:r>
              <a:rPr lang="en-US" sz="1300" b="1" dirty="0">
                <a:solidFill>
                  <a:schemeClr val="tx1">
                    <a:lumMod val="75000"/>
                    <a:lumOff val="25000"/>
                  </a:schemeClr>
                </a:solidFill>
                <a:effectLst/>
                <a:latin typeface="+mj-lt"/>
              </a:rPr>
              <a:t>18</a:t>
            </a:r>
          </a:p>
          <a:p>
            <a:pPr algn="r"/>
            <a:r>
              <a:rPr lang="en-US" sz="1300" b="1" dirty="0">
                <a:solidFill>
                  <a:schemeClr val="tx1">
                    <a:lumMod val="75000"/>
                    <a:lumOff val="25000"/>
                  </a:schemeClr>
                </a:solidFill>
                <a:latin typeface="+mj-lt"/>
              </a:rPr>
              <a:t>19</a:t>
            </a:r>
          </a:p>
          <a:p>
            <a:pPr algn="r"/>
            <a:r>
              <a:rPr lang="en-US" sz="1300" b="1" dirty="0" smtClean="0">
                <a:solidFill>
                  <a:schemeClr val="tx1">
                    <a:lumMod val="75000"/>
                    <a:lumOff val="25000"/>
                  </a:schemeClr>
                </a:solidFill>
                <a:effectLst/>
                <a:latin typeface="+mj-lt"/>
              </a:rPr>
              <a:t>20</a:t>
            </a:r>
          </a:p>
          <a:p>
            <a:pPr algn="r"/>
            <a:r>
              <a:rPr lang="en-US" sz="1300" b="1" dirty="0" smtClean="0">
                <a:solidFill>
                  <a:schemeClr val="tx1">
                    <a:lumMod val="75000"/>
                    <a:lumOff val="25000"/>
                  </a:schemeClr>
                </a:solidFill>
                <a:latin typeface="+mj-lt"/>
              </a:rPr>
              <a:t>21</a:t>
            </a:r>
          </a:p>
          <a:p>
            <a:pPr algn="r"/>
            <a:r>
              <a:rPr lang="en-US" sz="1300" b="1" dirty="0" smtClean="0">
                <a:solidFill>
                  <a:schemeClr val="tx1">
                    <a:lumMod val="75000"/>
                    <a:lumOff val="25000"/>
                  </a:schemeClr>
                </a:solidFill>
                <a:effectLst/>
                <a:latin typeface="+mj-lt"/>
              </a:rPr>
              <a:t>22</a:t>
            </a:r>
            <a:endParaRPr lang="en-US" sz="1300" b="1" dirty="0">
              <a:solidFill>
                <a:schemeClr val="tx1">
                  <a:lumMod val="75000"/>
                  <a:lumOff val="25000"/>
                </a:schemeClr>
              </a:solidFill>
              <a:effectLst/>
              <a:latin typeface="+mj-lt"/>
            </a:endParaRPr>
          </a:p>
        </p:txBody>
      </p:sp>
    </p:spTree>
    <p:extLst>
      <p:ext uri="{BB962C8B-B14F-4D97-AF65-F5344CB8AC3E}">
        <p14:creationId xmlns:p14="http://schemas.microsoft.com/office/powerpoint/2010/main" val="20024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xEl>
                                              <p:pRg st="11" end="11"/>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
                                            <p:txEl>
                                              <p:pRg st="13" end="13"/>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
                                            <p:txEl>
                                              <p:pRg st="14" end="14"/>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
                                            <p:txEl>
                                              <p:pRg st="15" end="15"/>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
                                            <p:txEl>
                                              <p:pRg st="16" end="16"/>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
                                            <p:txEl>
                                              <p:pRg st="17" end="17"/>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
                                            <p:txEl>
                                              <p:pRg st="18" end="18"/>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
                                            <p:txEl>
                                              <p:pRg st="19" end="19"/>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
                                            <p:bg/>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allAtOnce" animBg="1"/>
      <p:bldP spid="6" grpId="0" animBg="1"/>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a:t>
            </a:r>
            <a:r>
              <a:rPr lang="en-US" dirty="0">
                <a:cs typeface="Consolas" panose="020B0609020204030204" pitchFamily="49" charset="0"/>
              </a:rPr>
              <a:t>Structure</a:t>
            </a:r>
            <a:endParaRPr lang="en-US" dirty="0"/>
          </a:p>
        </p:txBody>
      </p:sp>
      <p:sp>
        <p:nvSpPr>
          <p:cNvPr id="3" name="Content Placeholder 2"/>
          <p:cNvSpPr>
            <a:spLocks noGrp="1"/>
          </p:cNvSpPr>
          <p:nvPr>
            <p:ph idx="1"/>
          </p:nvPr>
        </p:nvSpPr>
        <p:spPr>
          <a:xfrm>
            <a:off x="131180" y="863444"/>
            <a:ext cx="11929641" cy="1544905"/>
          </a:xfrm>
        </p:spPr>
        <p:txBody>
          <a:bodyPr/>
          <a:lstStyle/>
          <a:p>
            <a:r>
              <a:rPr lang="en-US" dirty="0"/>
              <a:t>When a </a:t>
            </a:r>
            <a:r>
              <a:rPr lang="en-US" dirty="0">
                <a:solidFill>
                  <a:srgbClr val="C00000"/>
                </a:solidFill>
                <a:cs typeface="Consolas" panose="020B0609020204030204" pitchFamily="49" charset="0"/>
              </a:rPr>
              <a:t>structure</a:t>
            </a:r>
            <a:r>
              <a:rPr lang="en-US" dirty="0">
                <a:solidFill>
                  <a:srgbClr val="C00000"/>
                </a:solidFill>
              </a:rPr>
              <a:t> contains another </a:t>
            </a:r>
            <a:r>
              <a:rPr lang="en-US" dirty="0">
                <a:solidFill>
                  <a:srgbClr val="C00000"/>
                </a:solidFill>
                <a:cs typeface="Consolas" panose="020B0609020204030204" pitchFamily="49" charset="0"/>
              </a:rPr>
              <a:t>structure</a:t>
            </a:r>
            <a:r>
              <a:rPr lang="en-US" dirty="0"/>
              <a:t>, it is called </a:t>
            </a:r>
            <a:r>
              <a:rPr lang="en-US" dirty="0">
                <a:solidFill>
                  <a:srgbClr val="C00000"/>
                </a:solidFill>
              </a:rPr>
              <a:t>nested </a:t>
            </a:r>
            <a:r>
              <a:rPr lang="en-US" dirty="0">
                <a:solidFill>
                  <a:srgbClr val="C00000"/>
                </a:solidFill>
                <a:cs typeface="Consolas" panose="020B0609020204030204" pitchFamily="49" charset="0"/>
              </a:rPr>
              <a:t>structure</a:t>
            </a:r>
            <a:r>
              <a:rPr lang="en-US" dirty="0"/>
              <a:t>. </a:t>
            </a:r>
          </a:p>
          <a:p>
            <a:r>
              <a:rPr lang="en-US" dirty="0"/>
              <a:t>For example, we have two </a:t>
            </a:r>
            <a:r>
              <a:rPr lang="en-US" dirty="0">
                <a:cs typeface="Consolas" panose="020B0609020204030204" pitchFamily="49" charset="0"/>
              </a:rPr>
              <a:t>structures</a:t>
            </a:r>
            <a:r>
              <a:rPr lang="en-US" dirty="0"/>
              <a:t> named </a:t>
            </a:r>
            <a:r>
              <a:rPr lang="en-US" dirty="0">
                <a:solidFill>
                  <a:srgbClr val="C00000"/>
                </a:solidFill>
              </a:rPr>
              <a:t>Address</a:t>
            </a:r>
            <a:r>
              <a:rPr lang="en-US" dirty="0"/>
              <a:t> and </a:t>
            </a:r>
            <a:r>
              <a:rPr lang="en-US" dirty="0">
                <a:solidFill>
                  <a:srgbClr val="C00000"/>
                </a:solidFill>
              </a:rPr>
              <a:t>Student</a:t>
            </a:r>
            <a:r>
              <a:rPr lang="en-US" dirty="0"/>
              <a:t>. To make Address nested to Student, we have to define Address </a:t>
            </a:r>
            <a:r>
              <a:rPr lang="en-US" dirty="0">
                <a:cs typeface="Consolas" panose="020B0609020204030204" pitchFamily="49" charset="0"/>
              </a:rPr>
              <a:t>structure</a:t>
            </a:r>
            <a:r>
              <a:rPr lang="en-US" dirty="0"/>
              <a:t> before and outside Student </a:t>
            </a:r>
            <a:r>
              <a:rPr lang="en-US" dirty="0">
                <a:cs typeface="Consolas" panose="020B0609020204030204" pitchFamily="49" charset="0"/>
              </a:rPr>
              <a:t>structure</a:t>
            </a:r>
            <a:r>
              <a:rPr lang="en-US" dirty="0"/>
              <a:t> and create an object of Address </a:t>
            </a:r>
            <a:r>
              <a:rPr lang="en-US" dirty="0">
                <a:cs typeface="Consolas" panose="020B0609020204030204" pitchFamily="49" charset="0"/>
              </a:rPr>
              <a:t>structure</a:t>
            </a:r>
            <a:r>
              <a:rPr lang="en-US" dirty="0"/>
              <a:t> inside Student </a:t>
            </a:r>
            <a:r>
              <a:rPr lang="en-US" dirty="0">
                <a:cs typeface="Consolas" panose="020B0609020204030204" pitchFamily="49" charset="0"/>
              </a:rPr>
              <a:t>structure</a:t>
            </a:r>
            <a:r>
              <a:rPr lang="en-US" dirty="0"/>
              <a:t>.</a:t>
            </a:r>
          </a:p>
          <a:p>
            <a:endParaRPr lang="en-US" dirty="0"/>
          </a:p>
        </p:txBody>
      </p:sp>
      <p:sp>
        <p:nvSpPr>
          <p:cNvPr id="4" name="Rectangle 3">
            <a:extLst>
              <a:ext uri="{FF2B5EF4-FFF2-40B4-BE49-F238E27FC236}">
                <a16:creationId xmlns:a16="http://schemas.microsoft.com/office/drawing/2014/main" xmlns="" id="{851B4BCF-6C0C-BA45-B31B-E30398DF1A7E}"/>
              </a:ext>
            </a:extLst>
          </p:cNvPr>
          <p:cNvSpPr/>
          <p:nvPr/>
        </p:nvSpPr>
        <p:spPr>
          <a:xfrm>
            <a:off x="595682" y="2829633"/>
            <a:ext cx="4777100" cy="3539430"/>
          </a:xfrm>
          <a:prstGeom prst="rect">
            <a:avLst/>
          </a:prstGeom>
          <a:solidFill>
            <a:schemeClr val="tx1">
              <a:lumMod val="90000"/>
              <a:lumOff val="10000"/>
            </a:schemeClr>
          </a:solidFill>
          <a:ln>
            <a:noFill/>
          </a:ln>
        </p:spPr>
        <p:txBody>
          <a:bodyPr wrap="square">
            <a:spAutoFit/>
          </a:bodyPr>
          <a:lstStyle/>
          <a:p>
            <a:r>
              <a:rPr lang="en-IN" sz="1600" b="1" dirty="0">
                <a:solidFill>
                  <a:srgbClr val="569CD6"/>
                </a:solidFill>
                <a:latin typeface="Consolas" panose="020B0609020204030204" pitchFamily="49" charset="0"/>
                <a:cs typeface="Consolas" panose="020B0609020204030204" pitchFamily="49" charset="0"/>
              </a:rPr>
              <a:t>struct</a:t>
            </a:r>
            <a:r>
              <a:rPr lang="en-IN" sz="1600" b="1" dirty="0">
                <a:solidFill>
                  <a:srgbClr val="D4D4D4"/>
                </a:solidFill>
                <a:latin typeface="Consolas" panose="020B0609020204030204" pitchFamily="49" charset="0"/>
                <a:cs typeface="Consolas" panose="020B0609020204030204" pitchFamily="49" charset="0"/>
              </a:rPr>
              <a:t> structure_name1</a:t>
            </a:r>
          </a:p>
          <a:p>
            <a:r>
              <a:rPr lang="en-IN" sz="1600" b="1" dirty="0">
                <a:solidFill>
                  <a:srgbClr val="D4D4D4"/>
                </a:solidFill>
                <a:latin typeface="Consolas" panose="020B0609020204030204" pitchFamily="49" charset="0"/>
                <a:cs typeface="Consolas" panose="020B0609020204030204" pitchFamily="49" charset="0"/>
              </a:rPr>
              <a:t>{</a:t>
            </a:r>
          </a:p>
          <a:p>
            <a:pPr lvl="1"/>
            <a:r>
              <a:rPr lang="en-IN" sz="1600" b="1" dirty="0">
                <a:solidFill>
                  <a:srgbClr val="D4D4D4"/>
                </a:solidFill>
                <a:latin typeface="Consolas" panose="020B0609020204030204" pitchFamily="49" charset="0"/>
                <a:cs typeface="Consolas" panose="020B0609020204030204" pitchFamily="49" charset="0"/>
              </a:rPr>
              <a:t>member1_declaration;</a:t>
            </a:r>
          </a:p>
          <a:p>
            <a:pPr lvl="1"/>
            <a:r>
              <a:rPr lang="en-IN" sz="1600" b="1" dirty="0">
                <a:solidFill>
                  <a:srgbClr val="D4D4D4"/>
                </a:solidFill>
                <a:latin typeface="Consolas" panose="020B0609020204030204" pitchFamily="49" charset="0"/>
                <a:cs typeface="Consolas" panose="020B0609020204030204" pitchFamily="49" charset="0"/>
              </a:rPr>
              <a:t>member2_declaration;</a:t>
            </a:r>
          </a:p>
          <a:p>
            <a:pPr lvl="1"/>
            <a:r>
              <a:rPr lang="en-IN" sz="1600" b="1" dirty="0">
                <a:solidFill>
                  <a:srgbClr val="D4D4D4"/>
                </a:solidFill>
                <a:latin typeface="Consolas" panose="020B0609020204030204" pitchFamily="49" charset="0"/>
                <a:cs typeface="Consolas" panose="020B0609020204030204" pitchFamily="49" charset="0"/>
              </a:rPr>
              <a:t>...</a:t>
            </a:r>
          </a:p>
          <a:p>
            <a:pPr lvl="1"/>
            <a:r>
              <a:rPr lang="en-IN" sz="1600" b="1" dirty="0" err="1">
                <a:solidFill>
                  <a:srgbClr val="D4D4D4"/>
                </a:solidFill>
                <a:latin typeface="Consolas" panose="020B0609020204030204" pitchFamily="49" charset="0"/>
                <a:cs typeface="Consolas" panose="020B0609020204030204" pitchFamily="49" charset="0"/>
              </a:rPr>
              <a:t>memberN_declaration</a:t>
            </a:r>
            <a:r>
              <a:rPr lang="en-IN" sz="1600" b="1" dirty="0">
                <a:solidFill>
                  <a:srgbClr val="D4D4D4"/>
                </a:solidFill>
                <a:latin typeface="Consolas" panose="020B0609020204030204" pitchFamily="49" charset="0"/>
                <a:cs typeface="Consolas" panose="020B0609020204030204" pitchFamily="49" charset="0"/>
              </a:rPr>
              <a:t>;</a:t>
            </a:r>
          </a:p>
          <a:p>
            <a:r>
              <a:rPr lang="en-IN" sz="1600" b="1" dirty="0" smtClean="0">
                <a:solidFill>
                  <a:srgbClr val="D4D4D4"/>
                </a:solidFill>
                <a:latin typeface="Consolas" panose="020B0609020204030204" pitchFamily="49" charset="0"/>
                <a:cs typeface="Consolas" panose="020B0609020204030204" pitchFamily="49" charset="0"/>
              </a:rPr>
              <a:t>};</a:t>
            </a:r>
            <a:r>
              <a:rPr lang="en-IN" sz="1600" b="1" dirty="0">
                <a:solidFill>
                  <a:srgbClr val="D4D4D4"/>
                </a:solidFill>
                <a:latin typeface="Consolas" panose="020B0609020204030204" pitchFamily="49" charset="0"/>
                <a:cs typeface="Consolas" panose="020B0609020204030204" pitchFamily="49" charset="0"/>
              </a:rPr>
              <a:t/>
            </a:r>
            <a:br>
              <a:rPr lang="en-IN" sz="1600" b="1" dirty="0">
                <a:solidFill>
                  <a:srgbClr val="D4D4D4"/>
                </a:solidFill>
                <a:latin typeface="Consolas" panose="020B0609020204030204" pitchFamily="49" charset="0"/>
                <a:cs typeface="Consolas" panose="020B0609020204030204" pitchFamily="49" charset="0"/>
              </a:rPr>
            </a:br>
            <a:r>
              <a:rPr lang="en-IN" sz="1600" b="1" dirty="0">
                <a:solidFill>
                  <a:srgbClr val="569CD6"/>
                </a:solidFill>
                <a:latin typeface="Consolas" panose="020B0609020204030204" pitchFamily="49" charset="0"/>
                <a:cs typeface="Consolas" panose="020B0609020204030204" pitchFamily="49" charset="0"/>
              </a:rPr>
              <a:t>struct</a:t>
            </a:r>
            <a:r>
              <a:rPr lang="en-IN" sz="1600" b="1" dirty="0">
                <a:solidFill>
                  <a:srgbClr val="D4D4D4"/>
                </a:solidFill>
                <a:latin typeface="Consolas" panose="020B0609020204030204" pitchFamily="49" charset="0"/>
                <a:cs typeface="Consolas" panose="020B0609020204030204" pitchFamily="49" charset="0"/>
              </a:rPr>
              <a:t> structure_name2</a:t>
            </a:r>
          </a:p>
          <a:p>
            <a:r>
              <a:rPr lang="en-IN" sz="1600" b="1" dirty="0">
                <a:solidFill>
                  <a:srgbClr val="D4D4D4"/>
                </a:solidFill>
                <a:latin typeface="Consolas" panose="020B0609020204030204" pitchFamily="49" charset="0"/>
                <a:cs typeface="Consolas" panose="020B0609020204030204" pitchFamily="49" charset="0"/>
              </a:rPr>
              <a:t>{</a:t>
            </a:r>
          </a:p>
          <a:p>
            <a:pPr lvl="1"/>
            <a:r>
              <a:rPr lang="en-IN" sz="1600" b="1" dirty="0">
                <a:solidFill>
                  <a:srgbClr val="D4D4D4"/>
                </a:solidFill>
                <a:latin typeface="Consolas" panose="020B0609020204030204" pitchFamily="49" charset="0"/>
                <a:cs typeface="Consolas" panose="020B0609020204030204" pitchFamily="49" charset="0"/>
              </a:rPr>
              <a:t>member1_declaration;</a:t>
            </a:r>
          </a:p>
          <a:p>
            <a:pPr lvl="1"/>
            <a:r>
              <a:rPr lang="en-IN" sz="1600" b="1" dirty="0">
                <a:solidFill>
                  <a:srgbClr val="D4D4D4"/>
                </a:solidFill>
                <a:latin typeface="Consolas" panose="020B0609020204030204" pitchFamily="49" charset="0"/>
                <a:cs typeface="Consolas" panose="020B0609020204030204" pitchFamily="49" charset="0"/>
              </a:rPr>
              <a:t>member2_declaration;</a:t>
            </a:r>
          </a:p>
          <a:p>
            <a:pPr lvl="1"/>
            <a:r>
              <a:rPr lang="en-IN" sz="1600" b="1" dirty="0">
                <a:solidFill>
                  <a:srgbClr val="D4D4D4"/>
                </a:solidFill>
                <a:latin typeface="Consolas" panose="020B0609020204030204" pitchFamily="49" charset="0"/>
                <a:cs typeface="Consolas" panose="020B0609020204030204" pitchFamily="49" charset="0"/>
              </a:rPr>
              <a:t>...</a:t>
            </a:r>
          </a:p>
          <a:p>
            <a:pPr lvl="1"/>
            <a:r>
              <a:rPr lang="en-IN" sz="1600" b="1" dirty="0">
                <a:solidFill>
                  <a:srgbClr val="569CD6"/>
                </a:solidFill>
                <a:latin typeface="Consolas" panose="020B0609020204030204" pitchFamily="49" charset="0"/>
                <a:cs typeface="Consolas" panose="020B0609020204030204" pitchFamily="49" charset="0"/>
              </a:rPr>
              <a:t>struct</a:t>
            </a:r>
            <a:r>
              <a:rPr lang="en-IN" sz="1600" b="1" dirty="0">
                <a:solidFill>
                  <a:srgbClr val="D4D4D4"/>
                </a:solidFill>
                <a:latin typeface="Consolas" panose="020B0609020204030204" pitchFamily="49" charset="0"/>
                <a:cs typeface="Consolas" panose="020B0609020204030204" pitchFamily="49" charset="0"/>
              </a:rPr>
              <a:t> structure1 </a:t>
            </a:r>
            <a:r>
              <a:rPr lang="en-IN" sz="1600" b="1" dirty="0" err="1">
                <a:solidFill>
                  <a:srgbClr val="D4D4D4"/>
                </a:solidFill>
                <a:latin typeface="Consolas" panose="020B0609020204030204" pitchFamily="49" charset="0"/>
                <a:cs typeface="Consolas" panose="020B0609020204030204" pitchFamily="49" charset="0"/>
              </a:rPr>
              <a:t>obj</a:t>
            </a:r>
            <a:r>
              <a:rPr lang="en-IN" sz="1600" b="1" dirty="0">
                <a:solidFill>
                  <a:srgbClr val="D4D4D4"/>
                </a:solidFill>
                <a:latin typeface="Consolas" panose="020B0609020204030204" pitchFamily="49" charset="0"/>
                <a:cs typeface="Consolas" panose="020B0609020204030204" pitchFamily="49" charset="0"/>
              </a:rPr>
              <a:t>;</a:t>
            </a:r>
          </a:p>
          <a:p>
            <a:r>
              <a:rPr lang="en-IN" sz="1600" b="1" dirty="0">
                <a:solidFill>
                  <a:srgbClr val="D4D4D4"/>
                </a:solidFill>
                <a:latin typeface="Consolas" panose="020B0609020204030204" pitchFamily="49" charset="0"/>
                <a:cs typeface="Consolas" panose="020B0609020204030204" pitchFamily="49" charset="0"/>
              </a:rPr>
              <a:t>};</a:t>
            </a:r>
          </a:p>
        </p:txBody>
      </p:sp>
      <p:sp>
        <p:nvSpPr>
          <p:cNvPr id="6" name="Rectangle: Top Corners Rounded 6">
            <a:extLst>
              <a:ext uri="{FF2B5EF4-FFF2-40B4-BE49-F238E27FC236}">
                <a16:creationId xmlns:a16="http://schemas.microsoft.com/office/drawing/2014/main" xmlns="" id="{885E5B35-1AB5-DD46-890B-6BD0BC107E35}"/>
              </a:ext>
            </a:extLst>
          </p:cNvPr>
          <p:cNvSpPr/>
          <p:nvPr/>
        </p:nvSpPr>
        <p:spPr>
          <a:xfrm>
            <a:off x="597965" y="2500449"/>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Syntax</a:t>
            </a:r>
          </a:p>
        </p:txBody>
      </p:sp>
    </p:spTree>
    <p:extLst>
      <p:ext uri="{BB962C8B-B14F-4D97-AF65-F5344CB8AC3E}">
        <p14:creationId xmlns:p14="http://schemas.microsoft.com/office/powerpoint/2010/main" val="268906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1"/>
                </a:solidFill>
              </a:rPr>
              <a:t>WAP to </a:t>
            </a:r>
            <a:r>
              <a:rPr lang="en-US" dirty="0">
                <a:solidFill>
                  <a:schemeClr val="tx1"/>
                </a:solidFill>
              </a:rPr>
              <a:t>read and display student information using nested of structure</a:t>
            </a:r>
            <a:r>
              <a:rPr lang="en-US" dirty="0" smtClean="0">
                <a:solidFill>
                  <a:schemeClr val="tx1"/>
                </a:solidFill>
              </a:rPr>
              <a:t>.</a:t>
            </a:r>
            <a:endParaRPr lang="en-US" dirty="0">
              <a:solidFill>
                <a:schemeClr val="tx1"/>
              </a:solidFill>
            </a:endParaRPr>
          </a:p>
        </p:txBody>
      </p:sp>
      <p:sp>
        <p:nvSpPr>
          <p:cNvPr id="4" name="Rectangle 3">
            <a:extLst>
              <a:ext uri="{FF2B5EF4-FFF2-40B4-BE49-F238E27FC236}">
                <a16:creationId xmlns:a16="http://schemas.microsoft.com/office/drawing/2014/main" xmlns="" id="{AE2BEDCC-4748-9F47-93AC-A39C8D23E6C0}"/>
              </a:ext>
            </a:extLst>
          </p:cNvPr>
          <p:cNvSpPr/>
          <p:nvPr/>
        </p:nvSpPr>
        <p:spPr>
          <a:xfrm>
            <a:off x="632628" y="807754"/>
            <a:ext cx="5749375" cy="5693866"/>
          </a:xfrm>
          <a:prstGeom prst="rect">
            <a:avLst/>
          </a:prstGeom>
          <a:solidFill>
            <a:schemeClr val="bg1">
              <a:lumMod val="95000"/>
            </a:schemeClr>
          </a:solidFill>
          <a:ln>
            <a:noFill/>
          </a:ln>
        </p:spPr>
        <p:txBody>
          <a:bodyPr wrap="square">
            <a:spAutoFit/>
          </a:bodyPr>
          <a:lstStyle/>
          <a:p>
            <a:r>
              <a:rPr lang="en-IN" sz="1400" b="1" dirty="0">
                <a:latin typeface="+mj-lt"/>
                <a:cs typeface="Consolas" panose="020B0609020204030204" pitchFamily="49" charset="0"/>
              </a:rPr>
              <a:t>#include&lt;</a:t>
            </a:r>
            <a:r>
              <a:rPr lang="en-IN" sz="1400" b="1" dirty="0" err="1">
                <a:latin typeface="+mj-lt"/>
                <a:cs typeface="Consolas" panose="020B0609020204030204" pitchFamily="49" charset="0"/>
              </a:rPr>
              <a:t>stdio.h</a:t>
            </a:r>
            <a:r>
              <a:rPr lang="en-IN" sz="1400" b="1" dirty="0">
                <a:latin typeface="+mj-lt"/>
                <a:cs typeface="Consolas" panose="020B0609020204030204" pitchFamily="49" charset="0"/>
              </a:rPr>
              <a:t>&gt; </a:t>
            </a:r>
          </a:p>
          <a:p>
            <a:r>
              <a:rPr lang="en-IN" sz="1400" b="1" dirty="0">
                <a:latin typeface="+mj-lt"/>
                <a:cs typeface="Consolas" panose="020B0609020204030204" pitchFamily="49" charset="0"/>
              </a:rPr>
              <a:t>struct Address</a:t>
            </a:r>
          </a:p>
          <a:p>
            <a:r>
              <a:rPr lang="en-IN" sz="1400" b="1" dirty="0">
                <a:latin typeface="+mj-lt"/>
                <a:cs typeface="Consolas" panose="020B0609020204030204" pitchFamily="49" charset="0"/>
              </a:rPr>
              <a:t>{</a:t>
            </a:r>
          </a:p>
          <a:p>
            <a:pPr lvl="1"/>
            <a:r>
              <a:rPr lang="en-IN" sz="1400" b="1" dirty="0">
                <a:latin typeface="+mj-lt"/>
                <a:cs typeface="Consolas" panose="020B0609020204030204" pitchFamily="49" charset="0"/>
              </a:rPr>
              <a:t>char </a:t>
            </a:r>
            <a:r>
              <a:rPr lang="en-IN" sz="1400" b="1" dirty="0" err="1">
                <a:latin typeface="+mj-lt"/>
                <a:cs typeface="Consolas" panose="020B0609020204030204" pitchFamily="49" charset="0"/>
              </a:rPr>
              <a:t>HouseNo</a:t>
            </a:r>
            <a:r>
              <a:rPr lang="en-IN" sz="1400" b="1" dirty="0">
                <a:latin typeface="+mj-lt"/>
                <a:cs typeface="Consolas" panose="020B0609020204030204" pitchFamily="49" charset="0"/>
              </a:rPr>
              <a:t>[25];</a:t>
            </a:r>
          </a:p>
          <a:p>
            <a:pPr lvl="1"/>
            <a:r>
              <a:rPr lang="en-IN" sz="1400" b="1" dirty="0">
                <a:latin typeface="+mj-lt"/>
                <a:cs typeface="Consolas" panose="020B0609020204030204" pitchFamily="49" charset="0"/>
              </a:rPr>
              <a:t>char City[25];</a:t>
            </a:r>
          </a:p>
          <a:p>
            <a:pPr lvl="1"/>
            <a:r>
              <a:rPr lang="en-IN" sz="1400" b="1" dirty="0">
                <a:latin typeface="+mj-lt"/>
                <a:cs typeface="Consolas" panose="020B0609020204030204" pitchFamily="49" charset="0"/>
              </a:rPr>
              <a:t>char </a:t>
            </a:r>
            <a:r>
              <a:rPr lang="en-IN" sz="1400" b="1" dirty="0" err="1">
                <a:latin typeface="+mj-lt"/>
                <a:cs typeface="Consolas" panose="020B0609020204030204" pitchFamily="49" charset="0"/>
              </a:rPr>
              <a:t>PinCode</a:t>
            </a:r>
            <a:r>
              <a:rPr lang="en-IN" sz="1400" b="1" dirty="0">
                <a:latin typeface="+mj-lt"/>
                <a:cs typeface="Consolas" panose="020B0609020204030204" pitchFamily="49" charset="0"/>
              </a:rPr>
              <a:t>[25];</a:t>
            </a:r>
          </a:p>
          <a:p>
            <a:r>
              <a:rPr lang="en-IN" sz="1400" b="1" dirty="0">
                <a:latin typeface="+mj-lt"/>
                <a:cs typeface="Consolas" panose="020B0609020204030204" pitchFamily="49" charset="0"/>
              </a:rPr>
              <a:t>};</a:t>
            </a:r>
            <a:br>
              <a:rPr lang="en-IN" sz="1400" b="1" dirty="0">
                <a:latin typeface="+mj-lt"/>
                <a:cs typeface="Consolas" panose="020B0609020204030204" pitchFamily="49" charset="0"/>
              </a:rPr>
            </a:br>
            <a:r>
              <a:rPr lang="en-IN" sz="1400" b="1" dirty="0">
                <a:latin typeface="+mj-lt"/>
                <a:cs typeface="Consolas" panose="020B0609020204030204" pitchFamily="49" charset="0"/>
              </a:rPr>
              <a:t>struct Student</a:t>
            </a:r>
          </a:p>
          <a:p>
            <a:r>
              <a:rPr lang="en-IN" sz="1400" b="1" dirty="0">
                <a:latin typeface="+mj-lt"/>
                <a:cs typeface="Consolas" panose="020B0609020204030204" pitchFamily="49" charset="0"/>
              </a:rPr>
              <a:t>{</a:t>
            </a:r>
          </a:p>
          <a:p>
            <a:pPr lvl="1"/>
            <a:r>
              <a:rPr lang="en-IN" sz="1400" b="1" dirty="0">
                <a:latin typeface="+mj-lt"/>
                <a:cs typeface="Consolas" panose="020B0609020204030204" pitchFamily="49" charset="0"/>
              </a:rPr>
              <a:t>char name[25];</a:t>
            </a:r>
          </a:p>
          <a:p>
            <a:pPr lvl="1"/>
            <a:r>
              <a:rPr lang="en-IN" sz="1400" b="1" dirty="0" err="1">
                <a:latin typeface="+mj-lt"/>
                <a:cs typeface="Consolas" panose="020B0609020204030204" pitchFamily="49" charset="0"/>
              </a:rPr>
              <a:t>int</a:t>
            </a:r>
            <a:r>
              <a:rPr lang="en-IN" sz="1400" b="1" dirty="0">
                <a:latin typeface="+mj-lt"/>
                <a:cs typeface="Consolas" panose="020B0609020204030204" pitchFamily="49" charset="0"/>
              </a:rPr>
              <a:t> roll;</a:t>
            </a:r>
          </a:p>
          <a:p>
            <a:pPr lvl="1"/>
            <a:r>
              <a:rPr lang="en-IN" sz="1400" b="1" dirty="0">
                <a:latin typeface="+mj-lt"/>
                <a:cs typeface="Consolas" panose="020B0609020204030204" pitchFamily="49" charset="0"/>
              </a:rPr>
              <a:t>float </a:t>
            </a:r>
            <a:r>
              <a:rPr lang="en-IN" sz="1400" b="1" dirty="0" err="1">
                <a:latin typeface="+mj-lt"/>
                <a:cs typeface="Consolas" panose="020B0609020204030204" pitchFamily="49" charset="0"/>
              </a:rPr>
              <a:t>cpi</a:t>
            </a:r>
            <a:r>
              <a:rPr lang="en-IN" sz="1400" b="1" dirty="0">
                <a:latin typeface="+mj-lt"/>
                <a:cs typeface="Consolas" panose="020B0609020204030204" pitchFamily="49" charset="0"/>
              </a:rPr>
              <a:t>;</a:t>
            </a:r>
          </a:p>
          <a:p>
            <a:pPr lvl="1"/>
            <a:r>
              <a:rPr lang="en-IN" sz="1400" b="1" dirty="0">
                <a:latin typeface="+mj-lt"/>
                <a:cs typeface="Consolas" panose="020B0609020204030204" pitchFamily="49" charset="0"/>
              </a:rPr>
              <a:t>struct Address Add;</a:t>
            </a:r>
          </a:p>
          <a:p>
            <a:r>
              <a:rPr lang="en-IN" sz="1400" b="1" dirty="0">
                <a:latin typeface="+mj-lt"/>
                <a:cs typeface="Consolas" panose="020B0609020204030204" pitchFamily="49" charset="0"/>
              </a:rPr>
              <a:t>};</a:t>
            </a:r>
            <a:br>
              <a:rPr lang="en-IN" sz="1400" b="1" dirty="0">
                <a:latin typeface="+mj-lt"/>
                <a:cs typeface="Consolas" panose="020B0609020204030204" pitchFamily="49" charset="0"/>
              </a:rPr>
            </a:br>
            <a:r>
              <a:rPr lang="en-IN" sz="1400" b="1" dirty="0" err="1">
                <a:latin typeface="+mj-lt"/>
                <a:cs typeface="Consolas" panose="020B0609020204030204" pitchFamily="49" charset="0"/>
              </a:rPr>
              <a:t>int</a:t>
            </a:r>
            <a:r>
              <a:rPr lang="en-IN" sz="1400" b="1" dirty="0">
                <a:latin typeface="+mj-lt"/>
                <a:cs typeface="Consolas" panose="020B0609020204030204" pitchFamily="49" charset="0"/>
              </a:rPr>
              <a:t> main()</a:t>
            </a:r>
          </a:p>
          <a:p>
            <a:r>
              <a:rPr lang="en-IN" sz="1400" b="1" dirty="0">
                <a:latin typeface="+mj-lt"/>
                <a:cs typeface="Consolas" panose="020B0609020204030204" pitchFamily="49" charset="0"/>
              </a:rPr>
              <a:t>{</a:t>
            </a:r>
          </a:p>
          <a:p>
            <a:pPr lvl="1"/>
            <a:r>
              <a:rPr lang="en-IN" sz="1400" b="1" dirty="0" err="1">
                <a:latin typeface="+mj-lt"/>
                <a:cs typeface="Consolas" panose="020B0609020204030204" pitchFamily="49" charset="0"/>
              </a:rPr>
              <a:t>int</a:t>
            </a:r>
            <a:r>
              <a:rPr lang="en-IN" sz="1400" b="1" dirty="0">
                <a:latin typeface="+mj-lt"/>
                <a:cs typeface="Consolas" panose="020B0609020204030204" pitchFamily="49" charset="0"/>
              </a:rPr>
              <a:t> </a:t>
            </a:r>
            <a:r>
              <a:rPr lang="en-IN" sz="1400" b="1" dirty="0" err="1">
                <a:latin typeface="+mj-lt"/>
                <a:cs typeface="Consolas" panose="020B0609020204030204" pitchFamily="49" charset="0"/>
              </a:rPr>
              <a:t>i</a:t>
            </a:r>
            <a:r>
              <a:rPr lang="en-IN" sz="1400" b="1" dirty="0">
                <a:latin typeface="+mj-lt"/>
                <a:cs typeface="Consolas" panose="020B0609020204030204" pitchFamily="49" charset="0"/>
              </a:rPr>
              <a:t>;</a:t>
            </a:r>
          </a:p>
          <a:p>
            <a:pPr lvl="1"/>
            <a:r>
              <a:rPr lang="en-IN" sz="1400" b="1" dirty="0">
                <a:latin typeface="+mj-lt"/>
                <a:cs typeface="Consolas" panose="020B0609020204030204" pitchFamily="49" charset="0"/>
              </a:rPr>
              <a:t>struct Student s; </a:t>
            </a:r>
          </a:p>
          <a:p>
            <a:pPr lvl="1"/>
            <a:r>
              <a:rPr lang="en-IN" sz="1400" b="1" dirty="0" err="1">
                <a:latin typeface="+mj-lt"/>
                <a:cs typeface="Consolas" panose="020B0609020204030204" pitchFamily="49" charset="0"/>
              </a:rPr>
              <a:t>printf</a:t>
            </a:r>
            <a:r>
              <a:rPr lang="en-IN" sz="1400" b="1" dirty="0">
                <a:latin typeface="+mj-lt"/>
                <a:cs typeface="Consolas" panose="020B0609020204030204" pitchFamily="49" charset="0"/>
              </a:rPr>
              <a:t>("\n\</a:t>
            </a:r>
            <a:r>
              <a:rPr lang="en-IN" sz="1400" b="1" dirty="0" err="1">
                <a:latin typeface="+mj-lt"/>
                <a:cs typeface="Consolas" panose="020B0609020204030204" pitchFamily="49" charset="0"/>
              </a:rPr>
              <a:t>tEnter</a:t>
            </a:r>
            <a:r>
              <a:rPr lang="en-IN" sz="1400" b="1" dirty="0">
                <a:latin typeface="+mj-lt"/>
                <a:cs typeface="Consolas" panose="020B0609020204030204" pitchFamily="49" charset="0"/>
              </a:rPr>
              <a:t> Student Name : ");</a:t>
            </a:r>
          </a:p>
          <a:p>
            <a:pPr lvl="1"/>
            <a:r>
              <a:rPr lang="en-IN" sz="1400" b="1" dirty="0" err="1">
                <a:latin typeface="+mj-lt"/>
                <a:cs typeface="Consolas" panose="020B0609020204030204" pitchFamily="49" charset="0"/>
              </a:rPr>
              <a:t>scanf</a:t>
            </a:r>
            <a:r>
              <a:rPr lang="en-IN" sz="1400" b="1" dirty="0">
                <a:latin typeface="+mj-lt"/>
                <a:cs typeface="Consolas" panose="020B0609020204030204" pitchFamily="49" charset="0"/>
              </a:rPr>
              <a:t>("%s",</a:t>
            </a:r>
            <a:r>
              <a:rPr lang="en-IN" sz="1400" b="1" dirty="0" err="1">
                <a:latin typeface="+mj-lt"/>
                <a:cs typeface="Consolas" panose="020B0609020204030204" pitchFamily="49" charset="0"/>
              </a:rPr>
              <a:t>s.name</a:t>
            </a:r>
            <a:r>
              <a:rPr lang="en-IN" sz="1400" b="1" dirty="0">
                <a:latin typeface="+mj-lt"/>
                <a:cs typeface="Consolas" panose="020B0609020204030204" pitchFamily="49" charset="0"/>
              </a:rPr>
              <a:t>); </a:t>
            </a:r>
          </a:p>
          <a:p>
            <a:pPr lvl="1"/>
            <a:r>
              <a:rPr lang="en-IN" sz="1400" b="1" dirty="0" err="1">
                <a:latin typeface="+mj-lt"/>
                <a:cs typeface="Consolas" panose="020B0609020204030204" pitchFamily="49" charset="0"/>
              </a:rPr>
              <a:t>printf</a:t>
            </a:r>
            <a:r>
              <a:rPr lang="en-IN" sz="1400" b="1" dirty="0">
                <a:latin typeface="+mj-lt"/>
                <a:cs typeface="Consolas" panose="020B0609020204030204" pitchFamily="49" charset="0"/>
              </a:rPr>
              <a:t>("\n\</a:t>
            </a:r>
            <a:r>
              <a:rPr lang="en-IN" sz="1400" b="1" dirty="0" err="1">
                <a:latin typeface="+mj-lt"/>
                <a:cs typeface="Consolas" panose="020B0609020204030204" pitchFamily="49" charset="0"/>
              </a:rPr>
              <a:t>tEnter</a:t>
            </a:r>
            <a:r>
              <a:rPr lang="en-IN" sz="1400" b="1" dirty="0">
                <a:latin typeface="+mj-lt"/>
                <a:cs typeface="Consolas" panose="020B0609020204030204" pitchFamily="49" charset="0"/>
              </a:rPr>
              <a:t> Student Roll Number : ");</a:t>
            </a:r>
          </a:p>
          <a:p>
            <a:pPr lvl="1"/>
            <a:r>
              <a:rPr lang="en-IN" sz="1400" b="1" dirty="0" err="1">
                <a:latin typeface="+mj-lt"/>
                <a:cs typeface="Consolas" panose="020B0609020204030204" pitchFamily="49" charset="0"/>
              </a:rPr>
              <a:t>scanf</a:t>
            </a:r>
            <a:r>
              <a:rPr lang="en-IN" sz="1400" b="1" dirty="0">
                <a:latin typeface="+mj-lt"/>
                <a:cs typeface="Consolas" panose="020B0609020204030204" pitchFamily="49" charset="0"/>
              </a:rPr>
              <a:t>("%d",&amp;</a:t>
            </a:r>
            <a:r>
              <a:rPr lang="en-IN" sz="1400" b="1" dirty="0" err="1">
                <a:latin typeface="+mj-lt"/>
                <a:cs typeface="Consolas" panose="020B0609020204030204" pitchFamily="49" charset="0"/>
              </a:rPr>
              <a:t>s.roll</a:t>
            </a:r>
            <a:r>
              <a:rPr lang="en-IN" sz="1400" b="1" dirty="0">
                <a:latin typeface="+mj-lt"/>
                <a:cs typeface="Consolas" panose="020B0609020204030204" pitchFamily="49" charset="0"/>
              </a:rPr>
              <a:t>); </a:t>
            </a:r>
          </a:p>
          <a:p>
            <a:pPr lvl="1"/>
            <a:r>
              <a:rPr lang="en-IN" sz="1400" b="1" dirty="0" err="1">
                <a:latin typeface="+mj-lt"/>
                <a:cs typeface="Consolas" panose="020B0609020204030204" pitchFamily="49" charset="0"/>
              </a:rPr>
              <a:t>printf</a:t>
            </a:r>
            <a:r>
              <a:rPr lang="en-IN" sz="1400" b="1" dirty="0">
                <a:latin typeface="+mj-lt"/>
                <a:cs typeface="Consolas" panose="020B0609020204030204" pitchFamily="49" charset="0"/>
              </a:rPr>
              <a:t>("\n\</a:t>
            </a:r>
            <a:r>
              <a:rPr lang="en-IN" sz="1400" b="1" dirty="0" err="1">
                <a:latin typeface="+mj-lt"/>
                <a:cs typeface="Consolas" panose="020B0609020204030204" pitchFamily="49" charset="0"/>
              </a:rPr>
              <a:t>tEnter</a:t>
            </a:r>
            <a:r>
              <a:rPr lang="en-IN" sz="1400" b="1" dirty="0">
                <a:latin typeface="+mj-lt"/>
                <a:cs typeface="Consolas" panose="020B0609020204030204" pitchFamily="49" charset="0"/>
              </a:rPr>
              <a:t> Student CPI : ");</a:t>
            </a:r>
          </a:p>
          <a:p>
            <a:pPr lvl="1"/>
            <a:r>
              <a:rPr lang="en-IN" sz="1400" b="1" dirty="0" err="1">
                <a:latin typeface="+mj-lt"/>
                <a:cs typeface="Consolas" panose="020B0609020204030204" pitchFamily="49" charset="0"/>
              </a:rPr>
              <a:t>scanf</a:t>
            </a:r>
            <a:r>
              <a:rPr lang="en-IN" sz="1400" b="1" dirty="0">
                <a:latin typeface="+mj-lt"/>
                <a:cs typeface="Consolas" panose="020B0609020204030204" pitchFamily="49" charset="0"/>
              </a:rPr>
              <a:t>("%f",&amp;</a:t>
            </a:r>
            <a:r>
              <a:rPr lang="en-IN" sz="1400" b="1" dirty="0" err="1">
                <a:latin typeface="+mj-lt"/>
                <a:cs typeface="Consolas" panose="020B0609020204030204" pitchFamily="49" charset="0"/>
              </a:rPr>
              <a:t>s.cpi</a:t>
            </a:r>
            <a:r>
              <a:rPr lang="en-IN" sz="1400" b="1" dirty="0">
                <a:latin typeface="+mj-lt"/>
                <a:cs typeface="Consolas" panose="020B0609020204030204" pitchFamily="49" charset="0"/>
              </a:rPr>
              <a:t>); </a:t>
            </a:r>
          </a:p>
          <a:p>
            <a:pPr lvl="1"/>
            <a:r>
              <a:rPr lang="en-IN" sz="1400" b="1" dirty="0" err="1">
                <a:latin typeface="+mj-lt"/>
                <a:cs typeface="Consolas" panose="020B0609020204030204" pitchFamily="49" charset="0"/>
              </a:rPr>
              <a:t>printf</a:t>
            </a:r>
            <a:r>
              <a:rPr lang="en-IN" sz="1400" b="1" dirty="0">
                <a:latin typeface="+mj-lt"/>
                <a:cs typeface="Consolas" panose="020B0609020204030204" pitchFamily="49" charset="0"/>
              </a:rPr>
              <a:t>("\n\</a:t>
            </a:r>
            <a:r>
              <a:rPr lang="en-IN" sz="1400" b="1" dirty="0" err="1">
                <a:latin typeface="+mj-lt"/>
                <a:cs typeface="Consolas" panose="020B0609020204030204" pitchFamily="49" charset="0"/>
              </a:rPr>
              <a:t>tEnter</a:t>
            </a:r>
            <a:r>
              <a:rPr lang="en-IN" sz="1400" b="1" dirty="0">
                <a:latin typeface="+mj-lt"/>
                <a:cs typeface="Consolas" panose="020B0609020204030204" pitchFamily="49" charset="0"/>
              </a:rPr>
              <a:t> Student House No : ");</a:t>
            </a:r>
          </a:p>
          <a:p>
            <a:pPr lvl="1"/>
            <a:r>
              <a:rPr lang="en-IN" sz="1400" b="1" dirty="0" err="1">
                <a:latin typeface="+mj-lt"/>
                <a:cs typeface="Consolas" panose="020B0609020204030204" pitchFamily="49" charset="0"/>
              </a:rPr>
              <a:t>scanf</a:t>
            </a:r>
            <a:r>
              <a:rPr lang="en-IN" sz="1400" b="1" dirty="0">
                <a:latin typeface="+mj-lt"/>
                <a:cs typeface="Consolas" panose="020B0609020204030204" pitchFamily="49" charset="0"/>
              </a:rPr>
              <a:t>("%s",</a:t>
            </a:r>
            <a:r>
              <a:rPr lang="en-IN" sz="1400" b="1" dirty="0" err="1">
                <a:latin typeface="+mj-lt"/>
                <a:cs typeface="Consolas" panose="020B0609020204030204" pitchFamily="49" charset="0"/>
              </a:rPr>
              <a:t>s.Add.HouseNo</a:t>
            </a:r>
            <a:r>
              <a:rPr lang="en-IN" sz="1400" b="1" dirty="0">
                <a:latin typeface="+mj-lt"/>
                <a:cs typeface="Consolas" panose="020B0609020204030204" pitchFamily="49" charset="0"/>
              </a:rPr>
              <a:t>);</a:t>
            </a:r>
          </a:p>
        </p:txBody>
      </p:sp>
      <p:sp>
        <p:nvSpPr>
          <p:cNvPr id="5" name="Rectangle 4">
            <a:extLst>
              <a:ext uri="{FF2B5EF4-FFF2-40B4-BE49-F238E27FC236}">
                <a16:creationId xmlns:a16="http://schemas.microsoft.com/office/drawing/2014/main" xmlns="" id="{DF20D54D-17A4-E944-B3DF-8979FBBFE9C4}"/>
              </a:ext>
            </a:extLst>
          </p:cNvPr>
          <p:cNvSpPr/>
          <p:nvPr/>
        </p:nvSpPr>
        <p:spPr>
          <a:xfrm>
            <a:off x="132635" y="807754"/>
            <a:ext cx="499993" cy="5693866"/>
          </a:xfrm>
          <a:prstGeom prst="rect">
            <a:avLst/>
          </a:prstGeom>
          <a:solidFill>
            <a:schemeClr val="bg1">
              <a:lumMod val="85000"/>
            </a:schemeClr>
          </a:solidFill>
          <a:ln>
            <a:noFill/>
          </a:ln>
        </p:spPr>
        <p:txBody>
          <a:bodyPr wrap="square">
            <a:spAutoFit/>
          </a:bodyPr>
          <a:lstStyle/>
          <a:p>
            <a:pPr algn="r"/>
            <a:r>
              <a:rPr lang="en-US" sz="1400" b="1" dirty="0">
                <a:solidFill>
                  <a:schemeClr val="tx1">
                    <a:lumMod val="75000"/>
                    <a:lumOff val="25000"/>
                  </a:schemeClr>
                </a:solidFill>
                <a:latin typeface="+mj-lt"/>
              </a:rPr>
              <a:t>1</a:t>
            </a:r>
          </a:p>
          <a:p>
            <a:pPr algn="r"/>
            <a:r>
              <a:rPr lang="en-US" sz="1400" b="1" dirty="0">
                <a:solidFill>
                  <a:schemeClr val="tx1">
                    <a:lumMod val="75000"/>
                    <a:lumOff val="25000"/>
                  </a:schemeClr>
                </a:solidFill>
                <a:effectLst/>
                <a:latin typeface="+mj-lt"/>
              </a:rPr>
              <a:t>2</a:t>
            </a:r>
          </a:p>
          <a:p>
            <a:pPr algn="r"/>
            <a:r>
              <a:rPr lang="en-US" sz="1400" b="1" dirty="0">
                <a:solidFill>
                  <a:schemeClr val="tx1">
                    <a:lumMod val="75000"/>
                    <a:lumOff val="25000"/>
                  </a:schemeClr>
                </a:solidFill>
                <a:latin typeface="+mj-lt"/>
              </a:rPr>
              <a:t>3</a:t>
            </a:r>
          </a:p>
          <a:p>
            <a:pPr algn="r"/>
            <a:r>
              <a:rPr lang="en-US" sz="1400" b="1" dirty="0">
                <a:solidFill>
                  <a:schemeClr val="tx1">
                    <a:lumMod val="75000"/>
                    <a:lumOff val="25000"/>
                  </a:schemeClr>
                </a:solidFill>
                <a:effectLst/>
                <a:latin typeface="+mj-lt"/>
              </a:rPr>
              <a:t>4</a:t>
            </a:r>
          </a:p>
          <a:p>
            <a:pPr algn="r"/>
            <a:r>
              <a:rPr lang="en-US" sz="1400" b="1" dirty="0">
                <a:solidFill>
                  <a:schemeClr val="tx1">
                    <a:lumMod val="75000"/>
                    <a:lumOff val="25000"/>
                  </a:schemeClr>
                </a:solidFill>
                <a:latin typeface="+mj-lt"/>
              </a:rPr>
              <a:t>5</a:t>
            </a:r>
          </a:p>
          <a:p>
            <a:pPr algn="r"/>
            <a:r>
              <a:rPr lang="en-US" sz="1400" b="1" dirty="0">
                <a:solidFill>
                  <a:schemeClr val="tx1">
                    <a:lumMod val="75000"/>
                    <a:lumOff val="25000"/>
                  </a:schemeClr>
                </a:solidFill>
                <a:effectLst/>
                <a:latin typeface="+mj-lt"/>
              </a:rPr>
              <a:t>6</a:t>
            </a:r>
          </a:p>
          <a:p>
            <a:pPr algn="r"/>
            <a:r>
              <a:rPr lang="en-US" sz="1400" b="1" dirty="0">
                <a:solidFill>
                  <a:schemeClr val="tx1">
                    <a:lumMod val="75000"/>
                    <a:lumOff val="25000"/>
                  </a:schemeClr>
                </a:solidFill>
                <a:latin typeface="+mj-lt"/>
              </a:rPr>
              <a:t>7</a:t>
            </a:r>
          </a:p>
          <a:p>
            <a:pPr algn="r"/>
            <a:r>
              <a:rPr lang="en-US" sz="1400" b="1" dirty="0">
                <a:solidFill>
                  <a:schemeClr val="tx1">
                    <a:lumMod val="75000"/>
                    <a:lumOff val="25000"/>
                  </a:schemeClr>
                </a:solidFill>
                <a:effectLst/>
                <a:latin typeface="+mj-lt"/>
              </a:rPr>
              <a:t>8</a:t>
            </a:r>
          </a:p>
          <a:p>
            <a:pPr algn="r"/>
            <a:r>
              <a:rPr lang="en-US" sz="1400" b="1" dirty="0">
                <a:solidFill>
                  <a:schemeClr val="tx1">
                    <a:lumMod val="75000"/>
                    <a:lumOff val="25000"/>
                  </a:schemeClr>
                </a:solidFill>
                <a:latin typeface="+mj-lt"/>
              </a:rPr>
              <a:t>9</a:t>
            </a:r>
          </a:p>
          <a:p>
            <a:pPr algn="r"/>
            <a:r>
              <a:rPr lang="en-US" sz="1400" b="1" dirty="0">
                <a:solidFill>
                  <a:schemeClr val="tx1">
                    <a:lumMod val="75000"/>
                    <a:lumOff val="25000"/>
                  </a:schemeClr>
                </a:solidFill>
                <a:effectLst/>
                <a:latin typeface="+mj-lt"/>
              </a:rPr>
              <a:t>10</a:t>
            </a:r>
          </a:p>
          <a:p>
            <a:pPr algn="r"/>
            <a:r>
              <a:rPr lang="en-US" sz="1400" b="1" dirty="0">
                <a:solidFill>
                  <a:schemeClr val="tx1">
                    <a:lumMod val="75000"/>
                    <a:lumOff val="25000"/>
                  </a:schemeClr>
                </a:solidFill>
                <a:latin typeface="+mj-lt"/>
              </a:rPr>
              <a:t>11</a:t>
            </a:r>
          </a:p>
          <a:p>
            <a:pPr algn="r"/>
            <a:r>
              <a:rPr lang="en-US" sz="1400" b="1" dirty="0">
                <a:solidFill>
                  <a:schemeClr val="tx1">
                    <a:lumMod val="75000"/>
                    <a:lumOff val="25000"/>
                  </a:schemeClr>
                </a:solidFill>
                <a:effectLst/>
                <a:latin typeface="+mj-lt"/>
              </a:rPr>
              <a:t>12</a:t>
            </a:r>
          </a:p>
          <a:p>
            <a:pPr algn="r"/>
            <a:r>
              <a:rPr lang="en-US" sz="1400" b="1" dirty="0">
                <a:solidFill>
                  <a:schemeClr val="tx1">
                    <a:lumMod val="75000"/>
                    <a:lumOff val="25000"/>
                  </a:schemeClr>
                </a:solidFill>
                <a:latin typeface="+mj-lt"/>
              </a:rPr>
              <a:t>13</a:t>
            </a:r>
          </a:p>
          <a:p>
            <a:pPr algn="r"/>
            <a:r>
              <a:rPr lang="en-US" sz="1400" b="1" dirty="0">
                <a:solidFill>
                  <a:schemeClr val="tx1">
                    <a:lumMod val="75000"/>
                    <a:lumOff val="25000"/>
                  </a:schemeClr>
                </a:solidFill>
                <a:effectLst/>
                <a:latin typeface="+mj-lt"/>
              </a:rPr>
              <a:t>14</a:t>
            </a:r>
          </a:p>
          <a:p>
            <a:pPr algn="r"/>
            <a:r>
              <a:rPr lang="en-US" sz="1400" b="1" dirty="0">
                <a:solidFill>
                  <a:schemeClr val="tx1">
                    <a:lumMod val="75000"/>
                    <a:lumOff val="25000"/>
                  </a:schemeClr>
                </a:solidFill>
                <a:latin typeface="+mj-lt"/>
              </a:rPr>
              <a:t>15</a:t>
            </a:r>
          </a:p>
          <a:p>
            <a:pPr algn="r"/>
            <a:r>
              <a:rPr lang="en-US" sz="1400" b="1" dirty="0">
                <a:solidFill>
                  <a:schemeClr val="tx1">
                    <a:lumMod val="75000"/>
                    <a:lumOff val="25000"/>
                  </a:schemeClr>
                </a:solidFill>
                <a:effectLst/>
                <a:latin typeface="+mj-lt"/>
              </a:rPr>
              <a:t>16</a:t>
            </a:r>
          </a:p>
          <a:p>
            <a:pPr algn="r"/>
            <a:r>
              <a:rPr lang="en-US" sz="1400" b="1" dirty="0">
                <a:solidFill>
                  <a:schemeClr val="tx1">
                    <a:lumMod val="75000"/>
                    <a:lumOff val="25000"/>
                  </a:schemeClr>
                </a:solidFill>
                <a:latin typeface="+mj-lt"/>
              </a:rPr>
              <a:t>17</a:t>
            </a:r>
          </a:p>
          <a:p>
            <a:pPr algn="r"/>
            <a:r>
              <a:rPr lang="en-US" sz="1400" b="1" dirty="0">
                <a:solidFill>
                  <a:schemeClr val="tx1">
                    <a:lumMod val="75000"/>
                    <a:lumOff val="25000"/>
                  </a:schemeClr>
                </a:solidFill>
                <a:effectLst/>
                <a:latin typeface="+mj-lt"/>
              </a:rPr>
              <a:t>18</a:t>
            </a:r>
          </a:p>
          <a:p>
            <a:pPr algn="r"/>
            <a:r>
              <a:rPr lang="en-US" sz="1400" b="1" dirty="0">
                <a:solidFill>
                  <a:schemeClr val="tx1">
                    <a:lumMod val="75000"/>
                    <a:lumOff val="25000"/>
                  </a:schemeClr>
                </a:solidFill>
                <a:latin typeface="+mj-lt"/>
              </a:rPr>
              <a:t>19</a:t>
            </a:r>
          </a:p>
          <a:p>
            <a:pPr algn="r"/>
            <a:r>
              <a:rPr lang="en-US" sz="1400" b="1" dirty="0">
                <a:solidFill>
                  <a:schemeClr val="tx1">
                    <a:lumMod val="75000"/>
                    <a:lumOff val="25000"/>
                  </a:schemeClr>
                </a:solidFill>
                <a:effectLst/>
                <a:latin typeface="+mj-lt"/>
              </a:rPr>
              <a:t>20</a:t>
            </a:r>
          </a:p>
          <a:p>
            <a:pPr algn="r"/>
            <a:r>
              <a:rPr lang="en-US" sz="1400" b="1" dirty="0">
                <a:solidFill>
                  <a:schemeClr val="tx1">
                    <a:lumMod val="75000"/>
                    <a:lumOff val="25000"/>
                  </a:schemeClr>
                </a:solidFill>
                <a:latin typeface="+mj-lt"/>
              </a:rPr>
              <a:t>21</a:t>
            </a:r>
          </a:p>
          <a:p>
            <a:pPr algn="r"/>
            <a:r>
              <a:rPr lang="en-US" sz="1400" b="1" dirty="0">
                <a:solidFill>
                  <a:schemeClr val="tx1">
                    <a:lumMod val="75000"/>
                    <a:lumOff val="25000"/>
                  </a:schemeClr>
                </a:solidFill>
                <a:effectLst/>
                <a:latin typeface="+mj-lt"/>
              </a:rPr>
              <a:t>22</a:t>
            </a:r>
          </a:p>
          <a:p>
            <a:pPr algn="r"/>
            <a:r>
              <a:rPr lang="en-US" sz="1400" b="1" dirty="0">
                <a:solidFill>
                  <a:schemeClr val="tx1">
                    <a:lumMod val="75000"/>
                    <a:lumOff val="25000"/>
                  </a:schemeClr>
                </a:solidFill>
                <a:latin typeface="+mj-lt"/>
              </a:rPr>
              <a:t>23</a:t>
            </a:r>
          </a:p>
          <a:p>
            <a:pPr algn="r"/>
            <a:r>
              <a:rPr lang="en-US" sz="1400" b="1" dirty="0">
                <a:solidFill>
                  <a:schemeClr val="tx1">
                    <a:lumMod val="75000"/>
                    <a:lumOff val="25000"/>
                  </a:schemeClr>
                </a:solidFill>
                <a:effectLst/>
                <a:latin typeface="+mj-lt"/>
              </a:rPr>
              <a:t>24</a:t>
            </a:r>
          </a:p>
          <a:p>
            <a:pPr algn="r"/>
            <a:r>
              <a:rPr lang="en-US" sz="1400" b="1" dirty="0">
                <a:solidFill>
                  <a:schemeClr val="tx1">
                    <a:lumMod val="75000"/>
                    <a:lumOff val="25000"/>
                  </a:schemeClr>
                </a:solidFill>
                <a:latin typeface="+mj-lt"/>
              </a:rPr>
              <a:t>25</a:t>
            </a:r>
          </a:p>
          <a:p>
            <a:pPr algn="r"/>
            <a:r>
              <a:rPr lang="en-US" sz="1400" b="1" dirty="0">
                <a:solidFill>
                  <a:schemeClr val="tx1">
                    <a:lumMod val="75000"/>
                    <a:lumOff val="25000"/>
                  </a:schemeClr>
                </a:solidFill>
                <a:effectLst/>
                <a:latin typeface="+mj-lt"/>
              </a:rPr>
              <a:t>26</a:t>
            </a:r>
          </a:p>
        </p:txBody>
      </p:sp>
      <p:sp>
        <p:nvSpPr>
          <p:cNvPr id="6" name="Rectangle 5">
            <a:extLst>
              <a:ext uri="{FF2B5EF4-FFF2-40B4-BE49-F238E27FC236}">
                <a16:creationId xmlns:a16="http://schemas.microsoft.com/office/drawing/2014/main" xmlns="" id="{052D01D4-E19A-B74D-B424-8C4371BA0093}"/>
              </a:ext>
            </a:extLst>
          </p:cNvPr>
          <p:cNvSpPr/>
          <p:nvPr/>
        </p:nvSpPr>
        <p:spPr>
          <a:xfrm>
            <a:off x="6598853" y="4903615"/>
            <a:ext cx="4787017" cy="1600438"/>
          </a:xfrm>
          <a:prstGeom prst="rect">
            <a:avLst/>
          </a:prstGeom>
          <a:solidFill>
            <a:schemeClr val="tx1">
              <a:lumMod val="90000"/>
              <a:lumOff val="10000"/>
            </a:schemeClr>
          </a:solidFill>
          <a:ln>
            <a:noFill/>
          </a:ln>
        </p:spPr>
        <p:txBody>
          <a:bodyPr wrap="square">
            <a:spAutoFit/>
          </a:bodyPr>
          <a:lstStyle/>
          <a:p>
            <a:r>
              <a:rPr lang="en-US" sz="1400" dirty="0">
                <a:solidFill>
                  <a:schemeClr val="bg1"/>
                </a:solidFill>
                <a:latin typeface="Consolas" panose="020B0609020204030204" pitchFamily="49" charset="0"/>
              </a:rPr>
              <a:t>Details of Students</a:t>
            </a:r>
          </a:p>
          <a:p>
            <a:r>
              <a:rPr lang="en-US" sz="1400" dirty="0">
                <a:solidFill>
                  <a:schemeClr val="bg1"/>
                </a:solidFill>
                <a:latin typeface="Consolas" panose="020B0609020204030204" pitchFamily="49" charset="0"/>
              </a:rPr>
              <a:t>        Student Name : </a:t>
            </a:r>
            <a:r>
              <a:rPr lang="en-US" sz="1400" dirty="0" err="1">
                <a:solidFill>
                  <a:schemeClr val="bg1"/>
                </a:solidFill>
                <a:latin typeface="Consolas" panose="020B0609020204030204" pitchFamily="49" charset="0"/>
              </a:rPr>
              <a:t>aaa</a:t>
            </a:r>
            <a:endParaRPr lang="en-US" sz="1400" dirty="0">
              <a:solidFill>
                <a:schemeClr val="bg1"/>
              </a:solidFill>
              <a:latin typeface="Consolas" panose="020B0609020204030204" pitchFamily="49" charset="0"/>
            </a:endParaRPr>
          </a:p>
          <a:p>
            <a:r>
              <a:rPr lang="en-US" sz="1400" dirty="0">
                <a:solidFill>
                  <a:schemeClr val="bg1"/>
                </a:solidFill>
                <a:latin typeface="Consolas" panose="020B0609020204030204" pitchFamily="49" charset="0"/>
              </a:rPr>
              <a:t>        Student Roll Number : 111</a:t>
            </a:r>
          </a:p>
          <a:p>
            <a:r>
              <a:rPr lang="en-US" sz="1400" dirty="0">
                <a:solidFill>
                  <a:schemeClr val="bg1"/>
                </a:solidFill>
                <a:latin typeface="Consolas" panose="020B0609020204030204" pitchFamily="49" charset="0"/>
              </a:rPr>
              <a:t>        Student CPI : 7.890000</a:t>
            </a:r>
          </a:p>
          <a:p>
            <a:r>
              <a:rPr lang="en-US" sz="1400" dirty="0">
                <a:solidFill>
                  <a:schemeClr val="bg1"/>
                </a:solidFill>
                <a:latin typeface="Consolas" panose="020B0609020204030204" pitchFamily="49" charset="0"/>
              </a:rPr>
              <a:t>        Student House No : 39</a:t>
            </a:r>
          </a:p>
          <a:p>
            <a:r>
              <a:rPr lang="en-US" sz="1400" dirty="0">
                <a:solidFill>
                  <a:schemeClr val="bg1"/>
                </a:solidFill>
                <a:latin typeface="Consolas" panose="020B0609020204030204" pitchFamily="49" charset="0"/>
              </a:rPr>
              <a:t>        Student City : </a:t>
            </a:r>
            <a:r>
              <a:rPr lang="en-US" sz="1400" dirty="0" err="1">
                <a:solidFill>
                  <a:schemeClr val="bg1"/>
                </a:solidFill>
                <a:latin typeface="Consolas" panose="020B0609020204030204" pitchFamily="49" charset="0"/>
              </a:rPr>
              <a:t>rajkot</a:t>
            </a:r>
            <a:endParaRPr lang="en-US" sz="1400" dirty="0">
              <a:solidFill>
                <a:schemeClr val="bg1"/>
              </a:solidFill>
              <a:latin typeface="Consolas" panose="020B0609020204030204" pitchFamily="49" charset="0"/>
            </a:endParaRPr>
          </a:p>
          <a:p>
            <a:r>
              <a:rPr lang="en-US" sz="1400" dirty="0">
                <a:solidFill>
                  <a:schemeClr val="bg1"/>
                </a:solidFill>
                <a:latin typeface="Consolas" panose="020B0609020204030204" pitchFamily="49" charset="0"/>
              </a:rPr>
              <a:t>        Student </a:t>
            </a:r>
            <a:r>
              <a:rPr lang="en-US" sz="1400" dirty="0" err="1">
                <a:solidFill>
                  <a:schemeClr val="bg1"/>
                </a:solidFill>
                <a:latin typeface="Consolas" panose="020B0609020204030204" pitchFamily="49" charset="0"/>
              </a:rPr>
              <a:t>Pincode</a:t>
            </a:r>
            <a:r>
              <a:rPr lang="en-US" sz="1400" dirty="0">
                <a:solidFill>
                  <a:schemeClr val="bg1"/>
                </a:solidFill>
                <a:latin typeface="Consolas" panose="020B0609020204030204" pitchFamily="49" charset="0"/>
              </a:rPr>
              <a:t> : 360001</a:t>
            </a:r>
          </a:p>
        </p:txBody>
      </p:sp>
      <p:sp>
        <p:nvSpPr>
          <p:cNvPr id="8" name="Rectangle: Top Corners Rounded 7">
            <a:extLst>
              <a:ext uri="{FF2B5EF4-FFF2-40B4-BE49-F238E27FC236}">
                <a16:creationId xmlns:a16="http://schemas.microsoft.com/office/drawing/2014/main" xmlns="" id="{C443A4A7-D431-9844-AC09-FF1262D00C37}"/>
              </a:ext>
            </a:extLst>
          </p:cNvPr>
          <p:cNvSpPr/>
          <p:nvPr/>
        </p:nvSpPr>
        <p:spPr>
          <a:xfrm>
            <a:off x="6598853" y="4574431"/>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Output</a:t>
            </a:r>
          </a:p>
        </p:txBody>
      </p:sp>
      <p:sp>
        <p:nvSpPr>
          <p:cNvPr id="9" name="Rectangle 8">
            <a:extLst>
              <a:ext uri="{FF2B5EF4-FFF2-40B4-BE49-F238E27FC236}">
                <a16:creationId xmlns:a16="http://schemas.microsoft.com/office/drawing/2014/main" xmlns="" id="{10D949D8-8DBF-2F48-A1D6-479A9E39F166}"/>
              </a:ext>
            </a:extLst>
          </p:cNvPr>
          <p:cNvSpPr/>
          <p:nvPr/>
        </p:nvSpPr>
        <p:spPr>
          <a:xfrm>
            <a:off x="7074243" y="807754"/>
            <a:ext cx="4368764" cy="2893100"/>
          </a:xfrm>
          <a:prstGeom prst="rect">
            <a:avLst/>
          </a:prstGeom>
          <a:solidFill>
            <a:schemeClr val="bg1">
              <a:lumMod val="95000"/>
            </a:schemeClr>
          </a:solidFill>
          <a:ln>
            <a:noFill/>
          </a:ln>
        </p:spPr>
        <p:txBody>
          <a:bodyPr wrap="square">
            <a:spAutoFit/>
          </a:bodyPr>
          <a:lstStyle/>
          <a:p>
            <a:r>
              <a:rPr lang="en-IN" sz="1400" b="1" dirty="0" err="1">
                <a:latin typeface="+mj-lt"/>
                <a:cs typeface="Consolas" panose="020B0609020204030204" pitchFamily="49" charset="0"/>
              </a:rPr>
              <a:t>printf</a:t>
            </a:r>
            <a:r>
              <a:rPr lang="en-IN" sz="1400" b="1" dirty="0">
                <a:latin typeface="+mj-lt"/>
                <a:cs typeface="Consolas" panose="020B0609020204030204" pitchFamily="49" charset="0"/>
              </a:rPr>
              <a:t>("\n\</a:t>
            </a:r>
            <a:r>
              <a:rPr lang="en-IN" sz="1400" b="1" dirty="0" err="1">
                <a:latin typeface="+mj-lt"/>
                <a:cs typeface="Consolas" panose="020B0609020204030204" pitchFamily="49" charset="0"/>
              </a:rPr>
              <a:t>tEnter</a:t>
            </a:r>
            <a:r>
              <a:rPr lang="en-IN" sz="1400" b="1" dirty="0">
                <a:latin typeface="+mj-lt"/>
                <a:cs typeface="Consolas" panose="020B0609020204030204" pitchFamily="49" charset="0"/>
              </a:rPr>
              <a:t> Student City : ");</a:t>
            </a:r>
          </a:p>
          <a:p>
            <a:r>
              <a:rPr lang="en-IN" sz="1400" b="1" dirty="0" err="1">
                <a:latin typeface="+mj-lt"/>
                <a:cs typeface="Consolas" panose="020B0609020204030204" pitchFamily="49" charset="0"/>
              </a:rPr>
              <a:t>scanf</a:t>
            </a:r>
            <a:r>
              <a:rPr lang="en-IN" sz="1400" b="1" dirty="0">
                <a:latin typeface="+mj-lt"/>
                <a:cs typeface="Consolas" panose="020B0609020204030204" pitchFamily="49" charset="0"/>
              </a:rPr>
              <a:t>("%s",</a:t>
            </a:r>
            <a:r>
              <a:rPr lang="en-IN" sz="1400" b="1" dirty="0" err="1">
                <a:latin typeface="+mj-lt"/>
                <a:cs typeface="Consolas" panose="020B0609020204030204" pitchFamily="49" charset="0"/>
              </a:rPr>
              <a:t>s.Add.City</a:t>
            </a:r>
            <a:r>
              <a:rPr lang="en-IN" sz="1400" b="1" dirty="0">
                <a:latin typeface="+mj-lt"/>
                <a:cs typeface="Consolas" panose="020B0609020204030204" pitchFamily="49" charset="0"/>
              </a:rPr>
              <a:t>); </a:t>
            </a:r>
          </a:p>
          <a:p>
            <a:r>
              <a:rPr lang="en-IN" sz="1400" b="1" dirty="0" err="1">
                <a:latin typeface="+mj-lt"/>
                <a:cs typeface="Consolas" panose="020B0609020204030204" pitchFamily="49" charset="0"/>
              </a:rPr>
              <a:t>printf</a:t>
            </a:r>
            <a:r>
              <a:rPr lang="en-IN" sz="1400" b="1" dirty="0">
                <a:latin typeface="+mj-lt"/>
                <a:cs typeface="Consolas" panose="020B0609020204030204" pitchFamily="49" charset="0"/>
              </a:rPr>
              <a:t>("\n\</a:t>
            </a:r>
            <a:r>
              <a:rPr lang="en-IN" sz="1400" b="1" dirty="0" err="1">
                <a:latin typeface="+mj-lt"/>
                <a:cs typeface="Consolas" panose="020B0609020204030204" pitchFamily="49" charset="0"/>
              </a:rPr>
              <a:t>tEnter</a:t>
            </a:r>
            <a:r>
              <a:rPr lang="en-IN" sz="1400" b="1" dirty="0">
                <a:latin typeface="+mj-lt"/>
                <a:cs typeface="Consolas" panose="020B0609020204030204" pitchFamily="49" charset="0"/>
              </a:rPr>
              <a:t> Student </a:t>
            </a:r>
            <a:r>
              <a:rPr lang="en-IN" sz="1400" b="1" dirty="0" err="1">
                <a:latin typeface="+mj-lt"/>
                <a:cs typeface="Consolas" panose="020B0609020204030204" pitchFamily="49" charset="0"/>
              </a:rPr>
              <a:t>Pincode</a:t>
            </a:r>
            <a:r>
              <a:rPr lang="en-IN" sz="1400" b="1" dirty="0">
                <a:latin typeface="+mj-lt"/>
                <a:cs typeface="Consolas" panose="020B0609020204030204" pitchFamily="49" charset="0"/>
              </a:rPr>
              <a:t> : ");</a:t>
            </a:r>
          </a:p>
          <a:p>
            <a:r>
              <a:rPr lang="en-IN" sz="1400" b="1" dirty="0" err="1">
                <a:latin typeface="+mj-lt"/>
                <a:cs typeface="Consolas" panose="020B0609020204030204" pitchFamily="49" charset="0"/>
              </a:rPr>
              <a:t>scanf</a:t>
            </a:r>
            <a:r>
              <a:rPr lang="en-IN" sz="1400" b="1" dirty="0">
                <a:latin typeface="+mj-lt"/>
                <a:cs typeface="Consolas" panose="020B0609020204030204" pitchFamily="49" charset="0"/>
              </a:rPr>
              <a:t>("%s",</a:t>
            </a:r>
            <a:r>
              <a:rPr lang="en-IN" sz="1400" b="1" dirty="0" err="1">
                <a:latin typeface="+mj-lt"/>
                <a:cs typeface="Consolas" panose="020B0609020204030204" pitchFamily="49" charset="0"/>
              </a:rPr>
              <a:t>s.Add.PinCode</a:t>
            </a:r>
            <a:r>
              <a:rPr lang="en-IN" sz="1400" b="1" dirty="0">
                <a:latin typeface="+mj-lt"/>
                <a:cs typeface="Consolas" panose="020B0609020204030204" pitchFamily="49" charset="0"/>
              </a:rPr>
              <a:t>); </a:t>
            </a:r>
          </a:p>
          <a:p>
            <a:r>
              <a:rPr lang="en-IN" sz="1400" b="1" dirty="0" err="1">
                <a:latin typeface="+mj-lt"/>
                <a:cs typeface="Consolas" panose="020B0609020204030204" pitchFamily="49" charset="0"/>
              </a:rPr>
              <a:t>printf</a:t>
            </a:r>
            <a:r>
              <a:rPr lang="en-IN" sz="1400" b="1" dirty="0">
                <a:latin typeface="+mj-lt"/>
                <a:cs typeface="Consolas" panose="020B0609020204030204" pitchFamily="49" charset="0"/>
              </a:rPr>
              <a:t>("\</a:t>
            </a:r>
            <a:r>
              <a:rPr lang="en-IN" sz="1400" b="1" dirty="0" err="1">
                <a:latin typeface="+mj-lt"/>
                <a:cs typeface="Consolas" panose="020B0609020204030204" pitchFamily="49" charset="0"/>
              </a:rPr>
              <a:t>nDetails</a:t>
            </a:r>
            <a:r>
              <a:rPr lang="en-IN" sz="1400" b="1" dirty="0">
                <a:latin typeface="+mj-lt"/>
                <a:cs typeface="Consolas" panose="020B0609020204030204" pitchFamily="49" charset="0"/>
              </a:rPr>
              <a:t> of Students");</a:t>
            </a:r>
          </a:p>
          <a:p>
            <a:r>
              <a:rPr lang="en-IN" sz="1400" b="1" dirty="0" err="1">
                <a:latin typeface="+mj-lt"/>
                <a:cs typeface="Consolas" panose="020B0609020204030204" pitchFamily="49" charset="0"/>
              </a:rPr>
              <a:t>printf</a:t>
            </a:r>
            <a:r>
              <a:rPr lang="en-IN" sz="1400" b="1" dirty="0">
                <a:latin typeface="+mj-lt"/>
                <a:cs typeface="Consolas" panose="020B0609020204030204" pitchFamily="49" charset="0"/>
              </a:rPr>
              <a:t>("\n\</a:t>
            </a:r>
            <a:r>
              <a:rPr lang="en-IN" sz="1400" b="1" dirty="0" err="1">
                <a:latin typeface="+mj-lt"/>
                <a:cs typeface="Consolas" panose="020B0609020204030204" pitchFamily="49" charset="0"/>
              </a:rPr>
              <a:t>tStudent</a:t>
            </a:r>
            <a:r>
              <a:rPr lang="en-IN" sz="1400" b="1" dirty="0">
                <a:latin typeface="+mj-lt"/>
                <a:cs typeface="Consolas" panose="020B0609020204030204" pitchFamily="49" charset="0"/>
              </a:rPr>
              <a:t> Name : %s",</a:t>
            </a:r>
            <a:r>
              <a:rPr lang="en-IN" sz="1400" b="1" dirty="0" err="1">
                <a:latin typeface="+mj-lt"/>
                <a:cs typeface="Consolas" panose="020B0609020204030204" pitchFamily="49" charset="0"/>
              </a:rPr>
              <a:t>s.name</a:t>
            </a:r>
            <a:r>
              <a:rPr lang="en-IN" sz="1400" b="1" dirty="0">
                <a:latin typeface="+mj-lt"/>
                <a:cs typeface="Consolas" panose="020B0609020204030204" pitchFamily="49" charset="0"/>
              </a:rPr>
              <a:t>);</a:t>
            </a:r>
          </a:p>
          <a:p>
            <a:r>
              <a:rPr lang="en-IN" sz="1400" b="1" dirty="0" err="1">
                <a:latin typeface="+mj-lt"/>
                <a:cs typeface="Consolas" panose="020B0609020204030204" pitchFamily="49" charset="0"/>
              </a:rPr>
              <a:t>printf</a:t>
            </a:r>
            <a:r>
              <a:rPr lang="en-IN" sz="1400" b="1" dirty="0">
                <a:latin typeface="+mj-lt"/>
                <a:cs typeface="Consolas" panose="020B0609020204030204" pitchFamily="49" charset="0"/>
              </a:rPr>
              <a:t>("\n\</a:t>
            </a:r>
            <a:r>
              <a:rPr lang="en-IN" sz="1400" b="1" dirty="0" err="1">
                <a:latin typeface="+mj-lt"/>
                <a:cs typeface="Consolas" panose="020B0609020204030204" pitchFamily="49" charset="0"/>
              </a:rPr>
              <a:t>tStudent</a:t>
            </a:r>
            <a:r>
              <a:rPr lang="en-IN" sz="1400" b="1" dirty="0">
                <a:latin typeface="+mj-lt"/>
                <a:cs typeface="Consolas" panose="020B0609020204030204" pitchFamily="49" charset="0"/>
              </a:rPr>
              <a:t> Roll Number : %d",</a:t>
            </a:r>
            <a:r>
              <a:rPr lang="en-IN" sz="1400" b="1" dirty="0" err="1">
                <a:latin typeface="+mj-lt"/>
                <a:cs typeface="Consolas" panose="020B0609020204030204" pitchFamily="49" charset="0"/>
              </a:rPr>
              <a:t>s.roll</a:t>
            </a:r>
            <a:r>
              <a:rPr lang="en-IN" sz="1400" b="1" dirty="0">
                <a:latin typeface="+mj-lt"/>
                <a:cs typeface="Consolas" panose="020B0609020204030204" pitchFamily="49" charset="0"/>
              </a:rPr>
              <a:t>);</a:t>
            </a:r>
          </a:p>
          <a:p>
            <a:r>
              <a:rPr lang="en-IN" sz="1400" b="1" dirty="0" err="1">
                <a:latin typeface="+mj-lt"/>
                <a:cs typeface="Consolas" panose="020B0609020204030204" pitchFamily="49" charset="0"/>
              </a:rPr>
              <a:t>printf</a:t>
            </a:r>
            <a:r>
              <a:rPr lang="en-IN" sz="1400" b="1" dirty="0">
                <a:latin typeface="+mj-lt"/>
                <a:cs typeface="Consolas" panose="020B0609020204030204" pitchFamily="49" charset="0"/>
              </a:rPr>
              <a:t>("\n\</a:t>
            </a:r>
            <a:r>
              <a:rPr lang="en-IN" sz="1400" b="1" dirty="0" err="1">
                <a:latin typeface="+mj-lt"/>
                <a:cs typeface="Consolas" panose="020B0609020204030204" pitchFamily="49" charset="0"/>
              </a:rPr>
              <a:t>tStudent</a:t>
            </a:r>
            <a:r>
              <a:rPr lang="en-IN" sz="1400" b="1" dirty="0">
                <a:latin typeface="+mj-lt"/>
                <a:cs typeface="Consolas" panose="020B0609020204030204" pitchFamily="49" charset="0"/>
              </a:rPr>
              <a:t> CPI : %f",</a:t>
            </a:r>
            <a:r>
              <a:rPr lang="en-IN" sz="1400" b="1" dirty="0" err="1">
                <a:latin typeface="+mj-lt"/>
                <a:cs typeface="Consolas" panose="020B0609020204030204" pitchFamily="49" charset="0"/>
              </a:rPr>
              <a:t>s.cpi</a:t>
            </a:r>
            <a:r>
              <a:rPr lang="en-IN" sz="1400" b="1" dirty="0">
                <a:latin typeface="+mj-lt"/>
                <a:cs typeface="Consolas" panose="020B0609020204030204" pitchFamily="49" charset="0"/>
              </a:rPr>
              <a:t>);</a:t>
            </a:r>
          </a:p>
          <a:p>
            <a:r>
              <a:rPr lang="en-IN" sz="1400" b="1" dirty="0" err="1">
                <a:latin typeface="+mj-lt"/>
                <a:cs typeface="Consolas" panose="020B0609020204030204" pitchFamily="49" charset="0"/>
              </a:rPr>
              <a:t>printf</a:t>
            </a:r>
            <a:r>
              <a:rPr lang="en-IN" sz="1400" b="1" dirty="0">
                <a:latin typeface="+mj-lt"/>
                <a:cs typeface="Consolas" panose="020B0609020204030204" pitchFamily="49" charset="0"/>
              </a:rPr>
              <a:t>("\n\</a:t>
            </a:r>
            <a:r>
              <a:rPr lang="en-IN" sz="1400" b="1" dirty="0" err="1">
                <a:latin typeface="+mj-lt"/>
                <a:cs typeface="Consolas" panose="020B0609020204030204" pitchFamily="49" charset="0"/>
              </a:rPr>
              <a:t>tStudent</a:t>
            </a:r>
            <a:r>
              <a:rPr lang="en-IN" sz="1400" b="1" dirty="0">
                <a:latin typeface="+mj-lt"/>
                <a:cs typeface="Consolas" panose="020B0609020204030204" pitchFamily="49" charset="0"/>
              </a:rPr>
              <a:t> House No : %s",</a:t>
            </a:r>
            <a:r>
              <a:rPr lang="en-IN" sz="1400" b="1" dirty="0" err="1">
                <a:latin typeface="+mj-lt"/>
                <a:cs typeface="Consolas" panose="020B0609020204030204" pitchFamily="49" charset="0"/>
              </a:rPr>
              <a:t>s.Add.HouseNo</a:t>
            </a:r>
            <a:r>
              <a:rPr lang="en-IN" sz="1400" b="1" dirty="0">
                <a:latin typeface="+mj-lt"/>
                <a:cs typeface="Consolas" panose="020B0609020204030204" pitchFamily="49" charset="0"/>
              </a:rPr>
              <a:t>);</a:t>
            </a:r>
          </a:p>
          <a:p>
            <a:r>
              <a:rPr lang="en-IN" sz="1400" b="1" dirty="0" err="1">
                <a:latin typeface="+mj-lt"/>
                <a:cs typeface="Consolas" panose="020B0609020204030204" pitchFamily="49" charset="0"/>
              </a:rPr>
              <a:t>printf</a:t>
            </a:r>
            <a:r>
              <a:rPr lang="en-IN" sz="1400" b="1" dirty="0">
                <a:latin typeface="+mj-lt"/>
                <a:cs typeface="Consolas" panose="020B0609020204030204" pitchFamily="49" charset="0"/>
              </a:rPr>
              <a:t>("\n\</a:t>
            </a:r>
            <a:r>
              <a:rPr lang="en-IN" sz="1400" b="1" dirty="0" err="1">
                <a:latin typeface="+mj-lt"/>
                <a:cs typeface="Consolas" panose="020B0609020204030204" pitchFamily="49" charset="0"/>
              </a:rPr>
              <a:t>tStudent</a:t>
            </a:r>
            <a:r>
              <a:rPr lang="en-IN" sz="1400" b="1" dirty="0">
                <a:latin typeface="+mj-lt"/>
                <a:cs typeface="Consolas" panose="020B0609020204030204" pitchFamily="49" charset="0"/>
              </a:rPr>
              <a:t> City : %s",</a:t>
            </a:r>
            <a:r>
              <a:rPr lang="en-IN" sz="1400" b="1" dirty="0" err="1">
                <a:latin typeface="+mj-lt"/>
                <a:cs typeface="Consolas" panose="020B0609020204030204" pitchFamily="49" charset="0"/>
              </a:rPr>
              <a:t>s.Add.City</a:t>
            </a:r>
            <a:r>
              <a:rPr lang="en-IN" sz="1400" b="1" dirty="0">
                <a:latin typeface="+mj-lt"/>
                <a:cs typeface="Consolas" panose="020B0609020204030204" pitchFamily="49" charset="0"/>
              </a:rPr>
              <a:t>);</a:t>
            </a:r>
          </a:p>
          <a:p>
            <a:r>
              <a:rPr lang="en-IN" sz="1400" b="1" dirty="0" err="1">
                <a:latin typeface="+mj-lt"/>
                <a:cs typeface="Consolas" panose="020B0609020204030204" pitchFamily="49" charset="0"/>
              </a:rPr>
              <a:t>printf</a:t>
            </a:r>
            <a:r>
              <a:rPr lang="en-IN" sz="1400" b="1" dirty="0">
                <a:latin typeface="+mj-lt"/>
                <a:cs typeface="Consolas" panose="020B0609020204030204" pitchFamily="49" charset="0"/>
              </a:rPr>
              <a:t>("\n\</a:t>
            </a:r>
            <a:r>
              <a:rPr lang="en-IN" sz="1400" b="1" dirty="0" err="1">
                <a:latin typeface="+mj-lt"/>
                <a:cs typeface="Consolas" panose="020B0609020204030204" pitchFamily="49" charset="0"/>
              </a:rPr>
              <a:t>tStudent</a:t>
            </a:r>
            <a:r>
              <a:rPr lang="en-IN" sz="1400" b="1" dirty="0">
                <a:latin typeface="+mj-lt"/>
                <a:cs typeface="Consolas" panose="020B0609020204030204" pitchFamily="49" charset="0"/>
              </a:rPr>
              <a:t> </a:t>
            </a:r>
            <a:r>
              <a:rPr lang="en-IN" sz="1400" b="1" dirty="0" err="1">
                <a:latin typeface="+mj-lt"/>
                <a:cs typeface="Consolas" panose="020B0609020204030204" pitchFamily="49" charset="0"/>
              </a:rPr>
              <a:t>Pincode</a:t>
            </a:r>
            <a:r>
              <a:rPr lang="en-IN" sz="1400" b="1" dirty="0">
                <a:latin typeface="+mj-lt"/>
                <a:cs typeface="Consolas" panose="020B0609020204030204" pitchFamily="49" charset="0"/>
              </a:rPr>
              <a:t> : %s",</a:t>
            </a:r>
            <a:r>
              <a:rPr lang="en-IN" sz="1400" b="1" dirty="0" err="1">
                <a:latin typeface="+mj-lt"/>
                <a:cs typeface="Consolas" panose="020B0609020204030204" pitchFamily="49" charset="0"/>
              </a:rPr>
              <a:t>s.Add.PinCode</a:t>
            </a:r>
            <a:r>
              <a:rPr lang="en-IN" sz="1400" b="1" dirty="0">
                <a:latin typeface="+mj-lt"/>
                <a:cs typeface="Consolas" panose="020B0609020204030204" pitchFamily="49" charset="0"/>
              </a:rPr>
              <a:t>);</a:t>
            </a:r>
          </a:p>
          <a:p>
            <a:r>
              <a:rPr lang="en-IN" sz="1400" b="1" dirty="0">
                <a:latin typeface="+mj-lt"/>
                <a:cs typeface="Consolas" panose="020B0609020204030204" pitchFamily="49" charset="0"/>
              </a:rPr>
              <a:t>return 0;</a:t>
            </a:r>
          </a:p>
          <a:p>
            <a:r>
              <a:rPr lang="en-IN" sz="1400" b="1" dirty="0">
                <a:latin typeface="+mj-lt"/>
                <a:cs typeface="Consolas" panose="020B0609020204030204" pitchFamily="49" charset="0"/>
              </a:rPr>
              <a:t>}</a:t>
            </a:r>
          </a:p>
        </p:txBody>
      </p:sp>
      <p:sp>
        <p:nvSpPr>
          <p:cNvPr id="10" name="Rectangle 9">
            <a:extLst>
              <a:ext uri="{FF2B5EF4-FFF2-40B4-BE49-F238E27FC236}">
                <a16:creationId xmlns:a16="http://schemas.microsoft.com/office/drawing/2014/main" xmlns="" id="{D284D441-EC60-EE4B-822B-41C0A4AD24DC}"/>
              </a:ext>
            </a:extLst>
          </p:cNvPr>
          <p:cNvSpPr/>
          <p:nvPr/>
        </p:nvSpPr>
        <p:spPr>
          <a:xfrm>
            <a:off x="6598853" y="807754"/>
            <a:ext cx="499993" cy="3754874"/>
          </a:xfrm>
          <a:prstGeom prst="rect">
            <a:avLst/>
          </a:prstGeom>
          <a:solidFill>
            <a:schemeClr val="bg1">
              <a:lumMod val="85000"/>
            </a:schemeClr>
          </a:solidFill>
          <a:ln>
            <a:noFill/>
          </a:ln>
        </p:spPr>
        <p:txBody>
          <a:bodyPr wrap="square">
            <a:spAutoFit/>
          </a:bodyPr>
          <a:lstStyle/>
          <a:p>
            <a:pPr algn="r"/>
            <a:r>
              <a:rPr lang="en-US" sz="1400" b="1" dirty="0">
                <a:solidFill>
                  <a:schemeClr val="tx1">
                    <a:lumMod val="75000"/>
                    <a:lumOff val="25000"/>
                  </a:schemeClr>
                </a:solidFill>
                <a:latin typeface="+mj-lt"/>
              </a:rPr>
              <a:t>27</a:t>
            </a:r>
          </a:p>
          <a:p>
            <a:pPr algn="r"/>
            <a:r>
              <a:rPr lang="en-US" sz="1400" b="1" dirty="0">
                <a:solidFill>
                  <a:schemeClr val="tx1">
                    <a:lumMod val="75000"/>
                    <a:lumOff val="25000"/>
                  </a:schemeClr>
                </a:solidFill>
                <a:latin typeface="+mj-lt"/>
              </a:rPr>
              <a:t>28</a:t>
            </a:r>
          </a:p>
          <a:p>
            <a:pPr algn="r"/>
            <a:r>
              <a:rPr lang="en-US" sz="1400" b="1" dirty="0">
                <a:solidFill>
                  <a:schemeClr val="tx1">
                    <a:lumMod val="75000"/>
                    <a:lumOff val="25000"/>
                  </a:schemeClr>
                </a:solidFill>
                <a:latin typeface="+mj-lt"/>
              </a:rPr>
              <a:t>29</a:t>
            </a:r>
          </a:p>
          <a:p>
            <a:pPr algn="r"/>
            <a:r>
              <a:rPr lang="en-US" sz="1400" b="1" dirty="0">
                <a:solidFill>
                  <a:schemeClr val="tx1">
                    <a:lumMod val="75000"/>
                    <a:lumOff val="25000"/>
                  </a:schemeClr>
                </a:solidFill>
                <a:latin typeface="+mj-lt"/>
              </a:rPr>
              <a:t>30</a:t>
            </a:r>
          </a:p>
          <a:p>
            <a:pPr algn="r"/>
            <a:r>
              <a:rPr lang="en-US" sz="1400" b="1" dirty="0">
                <a:solidFill>
                  <a:schemeClr val="tx1">
                    <a:lumMod val="75000"/>
                    <a:lumOff val="25000"/>
                  </a:schemeClr>
                </a:solidFill>
                <a:latin typeface="+mj-lt"/>
              </a:rPr>
              <a:t>31</a:t>
            </a:r>
          </a:p>
          <a:p>
            <a:pPr algn="r"/>
            <a:r>
              <a:rPr lang="en-US" sz="1400" b="1" dirty="0">
                <a:solidFill>
                  <a:schemeClr val="tx1">
                    <a:lumMod val="75000"/>
                    <a:lumOff val="25000"/>
                  </a:schemeClr>
                </a:solidFill>
                <a:latin typeface="+mj-lt"/>
              </a:rPr>
              <a:t>32</a:t>
            </a:r>
          </a:p>
          <a:p>
            <a:pPr algn="r"/>
            <a:r>
              <a:rPr lang="en-US" sz="1400" b="1" dirty="0">
                <a:solidFill>
                  <a:schemeClr val="tx1">
                    <a:lumMod val="75000"/>
                    <a:lumOff val="25000"/>
                  </a:schemeClr>
                </a:solidFill>
                <a:latin typeface="+mj-lt"/>
              </a:rPr>
              <a:t>33</a:t>
            </a:r>
          </a:p>
          <a:p>
            <a:pPr algn="r"/>
            <a:r>
              <a:rPr lang="en-US" sz="1400" b="1" dirty="0">
                <a:solidFill>
                  <a:schemeClr val="tx1">
                    <a:lumMod val="75000"/>
                    <a:lumOff val="25000"/>
                  </a:schemeClr>
                </a:solidFill>
                <a:latin typeface="+mj-lt"/>
              </a:rPr>
              <a:t>34</a:t>
            </a:r>
          </a:p>
          <a:p>
            <a:pPr algn="r"/>
            <a:r>
              <a:rPr lang="en-US" sz="1400" b="1" dirty="0">
                <a:solidFill>
                  <a:schemeClr val="tx1">
                    <a:lumMod val="75000"/>
                    <a:lumOff val="25000"/>
                  </a:schemeClr>
                </a:solidFill>
                <a:latin typeface="+mj-lt"/>
              </a:rPr>
              <a:t>35</a:t>
            </a:r>
          </a:p>
          <a:p>
            <a:pPr algn="r"/>
            <a:r>
              <a:rPr lang="en-US" sz="1400" b="1" dirty="0">
                <a:solidFill>
                  <a:schemeClr val="tx1">
                    <a:lumMod val="75000"/>
                    <a:lumOff val="25000"/>
                  </a:schemeClr>
                </a:solidFill>
                <a:latin typeface="+mj-lt"/>
              </a:rPr>
              <a:t>36</a:t>
            </a:r>
          </a:p>
          <a:p>
            <a:pPr algn="r"/>
            <a:r>
              <a:rPr lang="en-US" sz="1400" b="1" dirty="0">
                <a:solidFill>
                  <a:schemeClr val="tx1">
                    <a:lumMod val="75000"/>
                    <a:lumOff val="25000"/>
                  </a:schemeClr>
                </a:solidFill>
                <a:latin typeface="+mj-lt"/>
              </a:rPr>
              <a:t>37</a:t>
            </a:r>
          </a:p>
          <a:p>
            <a:pPr algn="r"/>
            <a:r>
              <a:rPr lang="en-US" sz="1400" b="1" dirty="0">
                <a:solidFill>
                  <a:schemeClr val="tx1">
                    <a:lumMod val="75000"/>
                    <a:lumOff val="25000"/>
                  </a:schemeClr>
                </a:solidFill>
                <a:latin typeface="+mj-lt"/>
              </a:rPr>
              <a:t>38</a:t>
            </a:r>
          </a:p>
          <a:p>
            <a:pPr algn="r"/>
            <a:r>
              <a:rPr lang="en-US" sz="1400" b="1" dirty="0">
                <a:solidFill>
                  <a:schemeClr val="tx1">
                    <a:lumMod val="75000"/>
                    <a:lumOff val="25000"/>
                  </a:schemeClr>
                </a:solidFill>
                <a:latin typeface="+mj-lt"/>
              </a:rPr>
              <a:t>39</a:t>
            </a:r>
          </a:p>
          <a:p>
            <a:pPr algn="r"/>
            <a:r>
              <a:rPr lang="en-US" sz="1400" b="1" dirty="0">
                <a:solidFill>
                  <a:schemeClr val="tx1">
                    <a:lumMod val="75000"/>
                    <a:lumOff val="25000"/>
                  </a:schemeClr>
                </a:solidFill>
                <a:latin typeface="+mj-lt"/>
              </a:rPr>
              <a:t>40</a:t>
            </a:r>
          </a:p>
          <a:p>
            <a:pPr algn="r"/>
            <a:r>
              <a:rPr lang="en-US" sz="1400" b="1" dirty="0">
                <a:solidFill>
                  <a:schemeClr val="tx1">
                    <a:lumMod val="75000"/>
                    <a:lumOff val="25000"/>
                  </a:schemeClr>
                </a:solidFill>
                <a:latin typeface="+mj-lt"/>
              </a:rPr>
              <a:t>41</a:t>
            </a:r>
          </a:p>
          <a:p>
            <a:pPr algn="r"/>
            <a:r>
              <a:rPr lang="en-US" sz="1400" b="1" dirty="0">
                <a:solidFill>
                  <a:schemeClr val="tx1">
                    <a:lumMod val="75000"/>
                    <a:lumOff val="25000"/>
                  </a:schemeClr>
                </a:solidFill>
                <a:latin typeface="+mj-lt"/>
              </a:rPr>
              <a:t>42</a:t>
            </a:r>
          </a:p>
          <a:p>
            <a:pPr algn="r"/>
            <a:r>
              <a:rPr lang="en-US" sz="1400" b="1" dirty="0">
                <a:solidFill>
                  <a:schemeClr val="tx1">
                    <a:lumMod val="75000"/>
                    <a:lumOff val="25000"/>
                  </a:schemeClr>
                </a:solidFill>
                <a:latin typeface="+mj-lt"/>
              </a:rPr>
              <a:t>43</a:t>
            </a:r>
          </a:p>
        </p:txBody>
      </p:sp>
    </p:spTree>
    <p:extLst>
      <p:ext uri="{BB962C8B-B14F-4D97-AF65-F5344CB8AC3E}">
        <p14:creationId xmlns:p14="http://schemas.microsoft.com/office/powerpoint/2010/main" val="1433934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
                                            <p:txEl>
                                              <p:pRg st="22" end="2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
                                            <p:txEl>
                                              <p:pRg st="23" end="23"/>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9">
                                            <p:bg/>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8"/>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6">
                                            <p:bg/>
                                          </p:spTgt>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build="p" animBg="1"/>
      <p:bldP spid="8" grpId="0" animBg="1"/>
      <p:bldP spid="9" grpId="0" build="p"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Types</a:t>
            </a:r>
            <a:endParaRPr lang="en-US" dirty="0"/>
          </a:p>
        </p:txBody>
      </p:sp>
      <p:sp>
        <p:nvSpPr>
          <p:cNvPr id="3" name="Content Placeholder 2"/>
          <p:cNvSpPr>
            <a:spLocks noGrp="1"/>
          </p:cNvSpPr>
          <p:nvPr>
            <p:ph idx="1"/>
          </p:nvPr>
        </p:nvSpPr>
        <p:spPr/>
        <p:txBody>
          <a:bodyPr/>
          <a:lstStyle/>
          <a:p>
            <a:r>
              <a:rPr lang="en-IN" dirty="0"/>
              <a:t>Data types are defined as the data storage format that a variable can store a data</a:t>
            </a:r>
            <a:r>
              <a:rPr lang="en-IN" dirty="0" smtClean="0"/>
              <a:t>.</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r>
              <a:rPr lang="en-US" dirty="0"/>
              <a:t>C language has built-in </a:t>
            </a:r>
            <a:r>
              <a:rPr lang="en-US" dirty="0" err="1"/>
              <a:t>datatypes</a:t>
            </a:r>
            <a:r>
              <a:rPr lang="en-US" dirty="0"/>
              <a:t> like primary and derived data types.</a:t>
            </a:r>
          </a:p>
          <a:p>
            <a:r>
              <a:rPr lang="en-US" dirty="0"/>
              <a:t>But, still not all real world problems can be solved using those data types.</a:t>
            </a:r>
          </a:p>
          <a:p>
            <a:r>
              <a:rPr lang="en-US" dirty="0"/>
              <a:t>We need custom </a:t>
            </a:r>
            <a:r>
              <a:rPr lang="en-US" dirty="0" err="1"/>
              <a:t>datatype</a:t>
            </a:r>
            <a:r>
              <a:rPr lang="en-US" dirty="0"/>
              <a:t> for different situation. </a:t>
            </a:r>
          </a:p>
          <a:p>
            <a:endParaRPr lang="en-IN" dirty="0"/>
          </a:p>
          <a:p>
            <a:endParaRPr lang="en-US" dirty="0"/>
          </a:p>
        </p:txBody>
      </p:sp>
      <p:sp>
        <p:nvSpPr>
          <p:cNvPr id="5" name="Rectangle 4">
            <a:extLst>
              <a:ext uri="{FF2B5EF4-FFF2-40B4-BE49-F238E27FC236}">
                <a16:creationId xmlns:a16="http://schemas.microsoft.com/office/drawing/2014/main" xmlns="" id="{C6759361-F18B-BC4E-B6C6-4050809B12E8}"/>
              </a:ext>
            </a:extLst>
          </p:cNvPr>
          <p:cNvSpPr/>
          <p:nvPr/>
        </p:nvSpPr>
        <p:spPr>
          <a:xfrm>
            <a:off x="3685218" y="1471738"/>
            <a:ext cx="2922497"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Data types in C</a:t>
            </a:r>
          </a:p>
        </p:txBody>
      </p:sp>
      <p:sp>
        <p:nvSpPr>
          <p:cNvPr id="6" name="Rectangle 5">
            <a:extLst>
              <a:ext uri="{FF2B5EF4-FFF2-40B4-BE49-F238E27FC236}">
                <a16:creationId xmlns:a16="http://schemas.microsoft.com/office/drawing/2014/main" xmlns="" id="{A1CFF31A-6259-2444-91BD-0AA6122C5627}"/>
              </a:ext>
            </a:extLst>
          </p:cNvPr>
          <p:cNvSpPr/>
          <p:nvPr/>
        </p:nvSpPr>
        <p:spPr>
          <a:xfrm>
            <a:off x="258715" y="2775878"/>
            <a:ext cx="2922497"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Primary Data type</a:t>
            </a:r>
          </a:p>
          <a:p>
            <a:pPr algn="ctr"/>
            <a:r>
              <a:rPr lang="en-US" dirty="0">
                <a:solidFill>
                  <a:schemeClr val="tx1"/>
                </a:solidFill>
              </a:rPr>
              <a:t>(</a:t>
            </a:r>
            <a:r>
              <a:rPr lang="en-US" dirty="0" err="1">
                <a:solidFill>
                  <a:schemeClr val="tx1"/>
                </a:solidFill>
              </a:rPr>
              <a:t>int</a:t>
            </a:r>
            <a:r>
              <a:rPr lang="en-US" dirty="0">
                <a:solidFill>
                  <a:schemeClr val="tx1"/>
                </a:solidFill>
              </a:rPr>
              <a:t>, float, char)</a:t>
            </a:r>
            <a:endParaRPr lang="en-US" sz="2000" dirty="0">
              <a:solidFill>
                <a:schemeClr val="tx1"/>
              </a:solidFill>
            </a:endParaRPr>
          </a:p>
        </p:txBody>
      </p:sp>
      <p:sp>
        <p:nvSpPr>
          <p:cNvPr id="7" name="Rectangle 6">
            <a:extLst>
              <a:ext uri="{FF2B5EF4-FFF2-40B4-BE49-F238E27FC236}">
                <a16:creationId xmlns:a16="http://schemas.microsoft.com/office/drawing/2014/main" xmlns="" id="{0B964F65-8545-0344-85AD-6C98FB5047DF}"/>
              </a:ext>
            </a:extLst>
          </p:cNvPr>
          <p:cNvSpPr/>
          <p:nvPr/>
        </p:nvSpPr>
        <p:spPr>
          <a:xfrm>
            <a:off x="7111723" y="2775878"/>
            <a:ext cx="2922497"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Secondary Data type</a:t>
            </a:r>
          </a:p>
        </p:txBody>
      </p:sp>
      <p:sp>
        <p:nvSpPr>
          <p:cNvPr id="8" name="Rectangle 7">
            <a:extLst>
              <a:ext uri="{FF2B5EF4-FFF2-40B4-BE49-F238E27FC236}">
                <a16:creationId xmlns:a16="http://schemas.microsoft.com/office/drawing/2014/main" xmlns="" id="{37EB768A-A4DB-314A-9176-153950B23191}"/>
              </a:ext>
            </a:extLst>
          </p:cNvPr>
          <p:cNvSpPr/>
          <p:nvPr/>
        </p:nvSpPr>
        <p:spPr>
          <a:xfrm>
            <a:off x="5131816" y="4034192"/>
            <a:ext cx="2922497"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Derived Data type</a:t>
            </a:r>
          </a:p>
          <a:p>
            <a:pPr algn="ctr"/>
            <a:r>
              <a:rPr lang="en-US" dirty="0">
                <a:solidFill>
                  <a:schemeClr val="tx1"/>
                </a:solidFill>
              </a:rPr>
              <a:t>(array, pointer)</a:t>
            </a:r>
          </a:p>
        </p:txBody>
      </p:sp>
      <p:sp>
        <p:nvSpPr>
          <p:cNvPr id="9" name="Rectangle 8">
            <a:extLst>
              <a:ext uri="{FF2B5EF4-FFF2-40B4-BE49-F238E27FC236}">
                <a16:creationId xmlns:a16="http://schemas.microsoft.com/office/drawing/2014/main" xmlns="" id="{9CF49835-7D55-7746-BB17-6D57FFDF637B}"/>
              </a:ext>
            </a:extLst>
          </p:cNvPr>
          <p:cNvSpPr/>
          <p:nvPr/>
        </p:nvSpPr>
        <p:spPr>
          <a:xfrm>
            <a:off x="9032901" y="4034192"/>
            <a:ext cx="2922497"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User defined Data type</a:t>
            </a:r>
            <a:endParaRPr lang="en-US" sz="2400" dirty="0">
              <a:solidFill>
                <a:schemeClr val="tx1"/>
              </a:solidFill>
            </a:endParaRPr>
          </a:p>
          <a:p>
            <a:pPr algn="ctr"/>
            <a:r>
              <a:rPr lang="en-US" dirty="0">
                <a:solidFill>
                  <a:schemeClr val="tx1"/>
                </a:solidFill>
              </a:rPr>
              <a:t>(structure, union, </a:t>
            </a:r>
            <a:r>
              <a:rPr lang="en-US" dirty="0" err="1">
                <a:solidFill>
                  <a:schemeClr val="tx1"/>
                </a:solidFill>
              </a:rPr>
              <a:t>enum</a:t>
            </a:r>
            <a:r>
              <a:rPr lang="en-US" dirty="0">
                <a:solidFill>
                  <a:schemeClr val="tx1"/>
                </a:solidFill>
              </a:rPr>
              <a:t>)</a:t>
            </a:r>
          </a:p>
        </p:txBody>
      </p:sp>
      <p:cxnSp>
        <p:nvCxnSpPr>
          <p:cNvPr id="10" name="Elbow Connector 9">
            <a:extLst>
              <a:ext uri="{FF2B5EF4-FFF2-40B4-BE49-F238E27FC236}">
                <a16:creationId xmlns:a16="http://schemas.microsoft.com/office/drawing/2014/main" xmlns="" id="{680D6E5A-86E2-3A40-9968-14C7DAECD506}"/>
              </a:ext>
            </a:extLst>
          </p:cNvPr>
          <p:cNvCxnSpPr>
            <a:cxnSpLocks/>
          </p:cNvCxnSpPr>
          <p:nvPr/>
        </p:nvCxnSpPr>
        <p:spPr>
          <a:xfrm>
            <a:off x="6600506" y="1900086"/>
            <a:ext cx="1965257" cy="851717"/>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xmlns="" id="{48A26269-BEBA-8148-9B9C-D0FF692039BA}"/>
              </a:ext>
            </a:extLst>
          </p:cNvPr>
          <p:cNvCxnSpPr>
            <a:cxnSpLocks/>
          </p:cNvCxnSpPr>
          <p:nvPr/>
        </p:nvCxnSpPr>
        <p:spPr>
          <a:xfrm flipH="1">
            <a:off x="1698102" y="1900085"/>
            <a:ext cx="1965257" cy="851717"/>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Elbow Connector 10">
            <a:extLst>
              <a:ext uri="{FF2B5EF4-FFF2-40B4-BE49-F238E27FC236}">
                <a16:creationId xmlns:a16="http://schemas.microsoft.com/office/drawing/2014/main" xmlns="" id="{5229B83D-F248-8F4D-BD45-62CB0EF639C7}"/>
              </a:ext>
            </a:extLst>
          </p:cNvPr>
          <p:cNvCxnSpPr>
            <a:cxnSpLocks/>
          </p:cNvCxnSpPr>
          <p:nvPr/>
        </p:nvCxnSpPr>
        <p:spPr>
          <a:xfrm>
            <a:off x="10034220" y="3183936"/>
            <a:ext cx="720000" cy="851717"/>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Elbow Connector 10">
            <a:extLst>
              <a:ext uri="{FF2B5EF4-FFF2-40B4-BE49-F238E27FC236}">
                <a16:creationId xmlns:a16="http://schemas.microsoft.com/office/drawing/2014/main" xmlns="" id="{80E5E4D7-D9C9-D448-BB78-46AF5F65BAE3}"/>
              </a:ext>
            </a:extLst>
          </p:cNvPr>
          <p:cNvCxnSpPr>
            <a:cxnSpLocks/>
          </p:cNvCxnSpPr>
          <p:nvPr/>
        </p:nvCxnSpPr>
        <p:spPr>
          <a:xfrm flipH="1">
            <a:off x="6384416" y="3183935"/>
            <a:ext cx="720000" cy="851717"/>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95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Programs</a:t>
            </a:r>
          </a:p>
        </p:txBody>
      </p:sp>
      <p:sp>
        <p:nvSpPr>
          <p:cNvPr id="3" name="Content Placeholder 2"/>
          <p:cNvSpPr>
            <a:spLocks noGrp="1"/>
          </p:cNvSpPr>
          <p:nvPr>
            <p:ph idx="1"/>
          </p:nvPr>
        </p:nvSpPr>
        <p:spPr/>
        <p:txBody>
          <a:bodyPr/>
          <a:lstStyle/>
          <a:p>
            <a:pPr marL="457200" indent="-457200">
              <a:buFont typeface="+mj-lt"/>
              <a:buAutoNum type="arabicPeriod"/>
            </a:pPr>
            <a:r>
              <a:rPr lang="en-US" sz="1800" dirty="0"/>
              <a:t>Define a structure data type called time_struct containing three member’s integer hours, minutes, second. Develop a program that would assign values to individual member and display the time in following format : HH:MM:SS</a:t>
            </a:r>
          </a:p>
          <a:p>
            <a:pPr marL="457200" indent="-457200">
              <a:buFont typeface="+mj-lt"/>
              <a:buAutoNum type="arabicPeriod"/>
            </a:pPr>
            <a:r>
              <a:rPr lang="en-US" sz="1800" dirty="0"/>
              <a:t>WAP to create structure of book with book title, author name, publication, and price. Read data of n books and display them.</a:t>
            </a:r>
          </a:p>
          <a:p>
            <a:pPr marL="457200" indent="-457200">
              <a:buFont typeface="+mj-lt"/>
              <a:buAutoNum type="arabicPeriod"/>
            </a:pPr>
            <a:r>
              <a:rPr lang="en-US" sz="1800" dirty="0"/>
              <a:t>Define a structure Person that would contain person name, date of joining, and salary using this structure to read this information of 5 people and print the same on screen.</a:t>
            </a:r>
          </a:p>
          <a:p>
            <a:pPr marL="457200" indent="-457200">
              <a:buFont typeface="+mj-lt"/>
              <a:buAutoNum type="arabicPeriod"/>
            </a:pPr>
            <a:r>
              <a:rPr lang="en-US" sz="1800" dirty="0"/>
              <a:t>Define a structure time_struct containing three member’s integer hour, integer minute and integer second. WAP that would assign values to the individual number and display the time in the following format: 16: 40: 51.</a:t>
            </a:r>
          </a:p>
          <a:p>
            <a:pPr marL="457200" indent="-457200">
              <a:buFont typeface="+mj-lt"/>
              <a:buAutoNum type="arabicPeriod"/>
            </a:pPr>
            <a:r>
              <a:rPr lang="en-US" sz="1800" dirty="0"/>
              <a:t>Define a structure cricket that will describe the following information:</a:t>
            </a:r>
          </a:p>
          <a:p>
            <a:pPr marL="877887" lvl="2" indent="0">
              <a:buNone/>
            </a:pPr>
            <a:r>
              <a:rPr lang="en-US" dirty="0"/>
              <a:t>Player name</a:t>
            </a:r>
          </a:p>
          <a:p>
            <a:pPr marL="877887" lvl="2" indent="0">
              <a:buNone/>
            </a:pPr>
            <a:r>
              <a:rPr lang="en-US" dirty="0"/>
              <a:t>Team name</a:t>
            </a:r>
          </a:p>
          <a:p>
            <a:pPr marL="877887" lvl="2" indent="0">
              <a:buNone/>
            </a:pPr>
            <a:r>
              <a:rPr lang="en-US" dirty="0"/>
              <a:t>Batting average</a:t>
            </a:r>
          </a:p>
          <a:p>
            <a:pPr marL="457200" indent="-457200">
              <a:buFont typeface="+mj-lt"/>
              <a:buAutoNum type="arabicPeriod"/>
            </a:pPr>
            <a:r>
              <a:rPr lang="en-US" sz="1800" dirty="0"/>
              <a:t>Using cricket, declare an array player with 50 elements and WAP to read the information about all the 50 players and print team wise list containing names of players with their batting average.</a:t>
            </a:r>
          </a:p>
          <a:p>
            <a:pPr marL="457200" indent="-457200">
              <a:buFont typeface="+mj-lt"/>
              <a:buAutoNum type="arabicPeriod"/>
            </a:pPr>
            <a:r>
              <a:rPr lang="en-US" sz="1800" dirty="0"/>
              <a:t>Define a structure student_record to contain name, branch, and total marks obtained. WAP to read data for 10 students in a class and print them</a:t>
            </a:r>
            <a:r>
              <a:rPr lang="en-US" sz="1800" dirty="0" smtClean="0"/>
              <a:t>.</a:t>
            </a:r>
            <a:endParaRPr lang="en-US" sz="1800" dirty="0"/>
          </a:p>
        </p:txBody>
      </p:sp>
    </p:spTree>
    <p:extLst>
      <p:ext uri="{BB962C8B-B14F-4D97-AF65-F5344CB8AC3E}">
        <p14:creationId xmlns:p14="http://schemas.microsoft.com/office/powerpoint/2010/main" val="21689611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A8568B-1B88-475B-A551-F03F8357914B}"/>
              </a:ext>
            </a:extLst>
          </p:cNvPr>
          <p:cNvSpPr>
            <a:spLocks noGrp="1"/>
          </p:cNvSpPr>
          <p:nvPr>
            <p:ph type="title"/>
          </p:nvPr>
        </p:nvSpPr>
        <p:spPr/>
        <p:txBody>
          <a:bodyPr/>
          <a:lstStyle/>
          <a:p>
            <a:r>
              <a:rPr lang="en-US" dirty="0" err="1" smtClean="0">
                <a:solidFill>
                  <a:srgbClr val="92D050"/>
                </a:solidFill>
              </a:rPr>
              <a:t>Uniouns</a:t>
            </a:r>
            <a:endParaRPr lang="en-US" dirty="0">
              <a:solidFill>
                <a:srgbClr val="92D050"/>
              </a:solidFill>
            </a:endParaRPr>
          </a:p>
        </p:txBody>
      </p:sp>
    </p:spTree>
    <p:extLst>
      <p:ext uri="{BB962C8B-B14F-4D97-AF65-F5344CB8AC3E}">
        <p14:creationId xmlns:p14="http://schemas.microsoft.com/office/powerpoint/2010/main" val="37384209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a:cs typeface="Consolas" panose="020B0609020204030204" pitchFamily="49" charset="0"/>
              </a:rPr>
              <a:t>Union</a:t>
            </a:r>
            <a:r>
              <a:rPr lang="en-US" dirty="0"/>
              <a:t>?</a:t>
            </a:r>
          </a:p>
        </p:txBody>
      </p:sp>
      <p:sp>
        <p:nvSpPr>
          <p:cNvPr id="3" name="Content Placeholder 2"/>
          <p:cNvSpPr>
            <a:spLocks noGrp="1"/>
          </p:cNvSpPr>
          <p:nvPr>
            <p:ph idx="1"/>
          </p:nvPr>
        </p:nvSpPr>
        <p:spPr/>
        <p:txBody>
          <a:bodyPr/>
          <a:lstStyle/>
          <a:p>
            <a:r>
              <a:rPr lang="en-US" dirty="0">
                <a:cs typeface="Consolas" panose="020B0609020204030204" pitchFamily="49" charset="0"/>
              </a:rPr>
              <a:t>Union</a:t>
            </a:r>
            <a:r>
              <a:rPr lang="en-US" dirty="0"/>
              <a:t> is a </a:t>
            </a:r>
            <a:r>
              <a:rPr lang="en-US" dirty="0">
                <a:solidFill>
                  <a:srgbClr val="C00000"/>
                </a:solidFill>
              </a:rPr>
              <a:t>user defined data type </a:t>
            </a:r>
            <a:r>
              <a:rPr lang="en-US" dirty="0"/>
              <a:t>similar like </a:t>
            </a:r>
            <a:r>
              <a:rPr lang="en-US" dirty="0">
                <a:cs typeface="Consolas" panose="020B0609020204030204" pitchFamily="49" charset="0"/>
              </a:rPr>
              <a:t>Structure</a:t>
            </a:r>
            <a:r>
              <a:rPr lang="en-US" dirty="0"/>
              <a:t>. </a:t>
            </a:r>
          </a:p>
          <a:p>
            <a:r>
              <a:rPr lang="en-IN" dirty="0"/>
              <a:t>It holds different data types in the </a:t>
            </a:r>
            <a:r>
              <a:rPr lang="en-IN" dirty="0">
                <a:solidFill>
                  <a:srgbClr val="C00000"/>
                </a:solidFill>
              </a:rPr>
              <a:t>same memory location</a:t>
            </a:r>
            <a:r>
              <a:rPr lang="en-IN" dirty="0"/>
              <a:t>. </a:t>
            </a:r>
          </a:p>
          <a:p>
            <a:r>
              <a:rPr lang="en-IN" dirty="0"/>
              <a:t>You can define a </a:t>
            </a:r>
            <a:r>
              <a:rPr lang="en-US" dirty="0">
                <a:solidFill>
                  <a:srgbClr val="C00000"/>
                </a:solidFill>
                <a:latin typeface="+mj-lt"/>
                <a:cs typeface="Consolas" panose="020B0609020204030204" pitchFamily="49" charset="0"/>
              </a:rPr>
              <a:t>union</a:t>
            </a:r>
            <a:r>
              <a:rPr lang="en-IN" dirty="0"/>
              <a:t> with various members, but only one member can hold a value at any given time. </a:t>
            </a:r>
          </a:p>
          <a:p>
            <a:r>
              <a:rPr lang="en-US" dirty="0">
                <a:cs typeface="Consolas" panose="020B0609020204030204" pitchFamily="49" charset="0"/>
              </a:rPr>
              <a:t>Union</a:t>
            </a:r>
            <a:r>
              <a:rPr lang="en-IN" dirty="0"/>
              <a:t> provide an efficient way of using the same memory location for multiple-purpose</a:t>
            </a:r>
            <a:r>
              <a:rPr lang="en-US" dirty="0"/>
              <a:t>.</a:t>
            </a:r>
          </a:p>
          <a:p>
            <a:endParaRPr lang="en-US" dirty="0"/>
          </a:p>
        </p:txBody>
      </p:sp>
    </p:spTree>
    <p:extLst>
      <p:ext uri="{BB962C8B-B14F-4D97-AF65-F5344CB8AC3E}">
        <p14:creationId xmlns:p14="http://schemas.microsoft.com/office/powerpoint/2010/main" val="3346165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to Define and Access </a:t>
            </a:r>
            <a:r>
              <a:rPr lang="en-US" dirty="0">
                <a:cs typeface="Consolas" panose="020B0609020204030204" pitchFamily="49" charset="0"/>
              </a:rPr>
              <a:t>Union</a:t>
            </a:r>
            <a:endParaRPr lang="en-US" dirty="0"/>
          </a:p>
        </p:txBody>
      </p:sp>
      <p:sp>
        <p:nvSpPr>
          <p:cNvPr id="3" name="Content Placeholder 2"/>
          <p:cNvSpPr>
            <a:spLocks noGrp="1"/>
          </p:cNvSpPr>
          <p:nvPr>
            <p:ph idx="1"/>
          </p:nvPr>
        </p:nvSpPr>
        <p:spPr>
          <a:xfrm>
            <a:off x="131180" y="863445"/>
            <a:ext cx="11929641" cy="822410"/>
          </a:xfrm>
        </p:spPr>
        <p:txBody>
          <a:bodyPr/>
          <a:lstStyle/>
          <a:p>
            <a:r>
              <a:rPr lang="en-US" dirty="0"/>
              <a:t>Declaration of </a:t>
            </a:r>
            <a:r>
              <a:rPr lang="en-US" dirty="0">
                <a:cs typeface="Consolas" panose="020B0609020204030204" pitchFamily="49" charset="0"/>
              </a:rPr>
              <a:t>union</a:t>
            </a:r>
            <a:r>
              <a:rPr lang="en-US" dirty="0"/>
              <a:t> must start with the keyword</a:t>
            </a:r>
            <a:r>
              <a:rPr lang="en-US" dirty="0">
                <a:cs typeface="Consolas" panose="020B0609020204030204" pitchFamily="49" charset="0"/>
              </a:rPr>
              <a:t> </a:t>
            </a:r>
            <a:r>
              <a:rPr lang="en-US" dirty="0">
                <a:solidFill>
                  <a:srgbClr val="C00000"/>
                </a:solidFill>
                <a:latin typeface="Consolas" panose="020B0609020204030204" pitchFamily="49" charset="0"/>
                <a:cs typeface="Consolas" panose="020B0609020204030204" pitchFamily="49" charset="0"/>
              </a:rPr>
              <a:t>union</a:t>
            </a:r>
            <a:r>
              <a:rPr lang="en-US" dirty="0"/>
              <a:t> followed by the </a:t>
            </a:r>
            <a:r>
              <a:rPr lang="en-US" dirty="0">
                <a:cs typeface="Consolas" panose="020B0609020204030204" pitchFamily="49" charset="0"/>
              </a:rPr>
              <a:t>union</a:t>
            </a:r>
            <a:r>
              <a:rPr lang="en-US" dirty="0"/>
              <a:t> name and </a:t>
            </a:r>
            <a:r>
              <a:rPr lang="en-US" dirty="0">
                <a:cs typeface="Consolas" panose="020B0609020204030204" pitchFamily="49" charset="0"/>
              </a:rPr>
              <a:t>union’s</a:t>
            </a:r>
            <a:r>
              <a:rPr lang="en-US" dirty="0"/>
              <a:t> member variables are declared within braces.</a:t>
            </a:r>
          </a:p>
          <a:p>
            <a:endParaRPr lang="en-US" dirty="0"/>
          </a:p>
        </p:txBody>
      </p:sp>
      <p:sp>
        <p:nvSpPr>
          <p:cNvPr id="4" name="Rectangle 3">
            <a:extLst>
              <a:ext uri="{FF2B5EF4-FFF2-40B4-BE49-F238E27FC236}">
                <a16:creationId xmlns:a16="http://schemas.microsoft.com/office/drawing/2014/main" xmlns="" id="{E09C99E7-ADB2-F24B-9334-157BC1803AA0}"/>
              </a:ext>
            </a:extLst>
          </p:cNvPr>
          <p:cNvSpPr/>
          <p:nvPr/>
        </p:nvSpPr>
        <p:spPr>
          <a:xfrm>
            <a:off x="523493" y="2143307"/>
            <a:ext cx="4777100" cy="2031325"/>
          </a:xfrm>
          <a:prstGeom prst="rect">
            <a:avLst/>
          </a:prstGeom>
          <a:solidFill>
            <a:schemeClr val="tx1">
              <a:lumMod val="90000"/>
              <a:lumOff val="10000"/>
            </a:schemeClr>
          </a:solidFill>
          <a:ln>
            <a:noFill/>
          </a:ln>
        </p:spPr>
        <p:txBody>
          <a:bodyPr wrap="square">
            <a:spAutoFit/>
          </a:bodyPr>
          <a:lstStyle/>
          <a:p>
            <a:r>
              <a:rPr lang="en-IN" b="1" dirty="0">
                <a:solidFill>
                  <a:srgbClr val="569CD6"/>
                </a:solidFill>
                <a:latin typeface="Consolas" panose="020B0609020204030204" pitchFamily="49" charset="0"/>
                <a:cs typeface="Consolas" panose="020B0609020204030204" pitchFamily="49" charset="0"/>
              </a:rPr>
              <a:t>union</a:t>
            </a:r>
            <a:r>
              <a:rPr lang="en-IN" b="1" dirty="0">
                <a:solidFill>
                  <a:srgbClr val="D4D4D4"/>
                </a:solidFill>
                <a:latin typeface="Consolas" panose="020B0609020204030204" pitchFamily="49" charset="0"/>
                <a:cs typeface="Consolas" panose="020B0609020204030204" pitchFamily="49" charset="0"/>
              </a:rPr>
              <a:t> </a:t>
            </a:r>
            <a:r>
              <a:rPr lang="en-IN" b="1" dirty="0" err="1">
                <a:solidFill>
                  <a:srgbClr val="D4D4D4"/>
                </a:solidFill>
                <a:latin typeface="Consolas" panose="020B0609020204030204" pitchFamily="49" charset="0"/>
                <a:cs typeface="Consolas" panose="020B0609020204030204" pitchFamily="49" charset="0"/>
              </a:rPr>
              <a:t>union_name</a:t>
            </a:r>
            <a:endParaRPr lang="en-IN" b="1" dirty="0">
              <a:solidFill>
                <a:srgbClr val="D4D4D4"/>
              </a:solidFill>
              <a:latin typeface="Consolas" panose="020B0609020204030204" pitchFamily="49" charset="0"/>
              <a:cs typeface="Consolas" panose="020B0609020204030204" pitchFamily="49" charset="0"/>
            </a:endParaRPr>
          </a:p>
          <a:p>
            <a:r>
              <a:rPr lang="en-IN" b="1" dirty="0">
                <a:solidFill>
                  <a:srgbClr val="D4D4D4"/>
                </a:solidFill>
                <a:latin typeface="Consolas" panose="020B0609020204030204" pitchFamily="49" charset="0"/>
                <a:cs typeface="Consolas" panose="020B0609020204030204" pitchFamily="49" charset="0"/>
              </a:rPr>
              <a:t>{</a:t>
            </a:r>
          </a:p>
          <a:p>
            <a:r>
              <a:rPr lang="en-IN" b="1" dirty="0">
                <a:solidFill>
                  <a:srgbClr val="D4D4D4"/>
                </a:solidFill>
                <a:latin typeface="Consolas" panose="020B0609020204030204" pitchFamily="49" charset="0"/>
                <a:cs typeface="Consolas" panose="020B0609020204030204" pitchFamily="49" charset="0"/>
              </a:rPr>
              <a:t>    member1_declaration;</a:t>
            </a:r>
          </a:p>
          <a:p>
            <a:r>
              <a:rPr lang="en-IN" b="1" dirty="0">
                <a:solidFill>
                  <a:srgbClr val="D4D4D4"/>
                </a:solidFill>
                <a:latin typeface="Consolas" panose="020B0609020204030204" pitchFamily="49" charset="0"/>
                <a:cs typeface="Consolas" panose="020B0609020204030204" pitchFamily="49" charset="0"/>
              </a:rPr>
              <a:t>    member2_declaration;</a:t>
            </a:r>
          </a:p>
          <a:p>
            <a:r>
              <a:rPr lang="en-IN" b="1" dirty="0">
                <a:solidFill>
                  <a:srgbClr val="D4D4D4"/>
                </a:solidFill>
                <a:latin typeface="Consolas" panose="020B0609020204030204" pitchFamily="49" charset="0"/>
                <a:cs typeface="Consolas" panose="020B0609020204030204" pitchFamily="49" charset="0"/>
              </a:rPr>
              <a:t> </a:t>
            </a:r>
            <a:r>
              <a:rPr lang="en-IN" b="1" dirty="0" smtClean="0">
                <a:solidFill>
                  <a:srgbClr val="D4D4D4"/>
                </a:solidFill>
                <a:latin typeface="Consolas" panose="020B0609020204030204" pitchFamily="49" charset="0"/>
                <a:cs typeface="Consolas" panose="020B0609020204030204" pitchFamily="49" charset="0"/>
              </a:rPr>
              <a:t>   . </a:t>
            </a:r>
            <a:r>
              <a:rPr lang="en-IN" b="1" dirty="0">
                <a:solidFill>
                  <a:srgbClr val="D4D4D4"/>
                </a:solidFill>
                <a:latin typeface="Consolas" panose="020B0609020204030204" pitchFamily="49" charset="0"/>
                <a:cs typeface="Consolas" panose="020B0609020204030204" pitchFamily="49" charset="0"/>
              </a:rPr>
              <a:t>. .</a:t>
            </a:r>
          </a:p>
          <a:p>
            <a:r>
              <a:rPr lang="en-IN" b="1" dirty="0">
                <a:solidFill>
                  <a:srgbClr val="D4D4D4"/>
                </a:solidFill>
                <a:latin typeface="Consolas" panose="020B0609020204030204" pitchFamily="49" charset="0"/>
                <a:cs typeface="Consolas" panose="020B0609020204030204" pitchFamily="49" charset="0"/>
              </a:rPr>
              <a:t>    </a:t>
            </a:r>
            <a:r>
              <a:rPr lang="en-IN" b="1" dirty="0" err="1">
                <a:solidFill>
                  <a:srgbClr val="D4D4D4"/>
                </a:solidFill>
                <a:latin typeface="Consolas" panose="020B0609020204030204" pitchFamily="49" charset="0"/>
                <a:cs typeface="Consolas" panose="020B0609020204030204" pitchFamily="49" charset="0"/>
              </a:rPr>
              <a:t>memberN_declaration</a:t>
            </a:r>
            <a:r>
              <a:rPr lang="en-IN" b="1" dirty="0">
                <a:solidFill>
                  <a:srgbClr val="D4D4D4"/>
                </a:solidFill>
                <a:latin typeface="Consolas" panose="020B0609020204030204" pitchFamily="49" charset="0"/>
                <a:cs typeface="Consolas" panose="020B0609020204030204" pitchFamily="49" charset="0"/>
              </a:rPr>
              <a:t>;</a:t>
            </a:r>
          </a:p>
          <a:p>
            <a:r>
              <a:rPr lang="en-IN" b="1" dirty="0">
                <a:solidFill>
                  <a:srgbClr val="D4D4D4"/>
                </a:solidFill>
                <a:latin typeface="Consolas" panose="020B0609020204030204" pitchFamily="49" charset="0"/>
                <a:cs typeface="Consolas" panose="020B0609020204030204" pitchFamily="49" charset="0"/>
              </a:rPr>
              <a:t>};</a:t>
            </a:r>
          </a:p>
        </p:txBody>
      </p:sp>
      <p:cxnSp>
        <p:nvCxnSpPr>
          <p:cNvPr id="6" name="Straight Arrow Connector 5">
            <a:extLst>
              <a:ext uri="{FF2B5EF4-FFF2-40B4-BE49-F238E27FC236}">
                <a16:creationId xmlns:a16="http://schemas.microsoft.com/office/drawing/2014/main" xmlns="" id="{AB7452A6-FF24-9948-8645-2AF2A4A3046E}"/>
              </a:ext>
            </a:extLst>
          </p:cNvPr>
          <p:cNvCxnSpPr>
            <a:cxnSpLocks/>
          </p:cNvCxnSpPr>
          <p:nvPr/>
        </p:nvCxnSpPr>
        <p:spPr>
          <a:xfrm>
            <a:off x="2801911" y="2310057"/>
            <a:ext cx="29301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xmlns="" id="{46BC719C-9C7A-8D47-A994-1DAB498FA0D7}"/>
              </a:ext>
            </a:extLst>
          </p:cNvPr>
          <p:cNvCxnSpPr>
            <a:cxnSpLocks/>
          </p:cNvCxnSpPr>
          <p:nvPr/>
        </p:nvCxnSpPr>
        <p:spPr>
          <a:xfrm>
            <a:off x="3843125" y="3294241"/>
            <a:ext cx="18889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ight Brace 7">
            <a:extLst>
              <a:ext uri="{FF2B5EF4-FFF2-40B4-BE49-F238E27FC236}">
                <a16:creationId xmlns:a16="http://schemas.microsoft.com/office/drawing/2014/main" xmlns="" id="{8A87070E-C71B-584B-B4D8-3D0F27CDDF71}"/>
              </a:ext>
            </a:extLst>
          </p:cNvPr>
          <p:cNvSpPr/>
          <p:nvPr/>
        </p:nvSpPr>
        <p:spPr>
          <a:xfrm>
            <a:off x="3730067" y="2821241"/>
            <a:ext cx="226116" cy="9566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tangle: Top Corners Rounded 6">
            <a:extLst>
              <a:ext uri="{FF2B5EF4-FFF2-40B4-BE49-F238E27FC236}">
                <a16:creationId xmlns:a16="http://schemas.microsoft.com/office/drawing/2014/main" xmlns="" id="{A23591E4-261C-BA41-95FA-FA76EDF2C58C}"/>
              </a:ext>
            </a:extLst>
          </p:cNvPr>
          <p:cNvSpPr/>
          <p:nvPr/>
        </p:nvSpPr>
        <p:spPr>
          <a:xfrm>
            <a:off x="525776" y="1814121"/>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Syntax</a:t>
            </a:r>
          </a:p>
        </p:txBody>
      </p:sp>
      <p:sp>
        <p:nvSpPr>
          <p:cNvPr id="10" name="Rectangle 9">
            <a:extLst>
              <a:ext uri="{FF2B5EF4-FFF2-40B4-BE49-F238E27FC236}">
                <a16:creationId xmlns:a16="http://schemas.microsoft.com/office/drawing/2014/main" xmlns="" id="{5A1CBEAB-E8B6-C243-8CBB-8DFC5594FB30}"/>
              </a:ext>
            </a:extLst>
          </p:cNvPr>
          <p:cNvSpPr/>
          <p:nvPr/>
        </p:nvSpPr>
        <p:spPr>
          <a:xfrm>
            <a:off x="5300593" y="2101428"/>
            <a:ext cx="6096000" cy="369332"/>
          </a:xfrm>
          <a:prstGeom prst="rect">
            <a:avLst/>
          </a:prstGeom>
        </p:spPr>
        <p:txBody>
          <a:bodyPr>
            <a:spAutoFit/>
          </a:bodyPr>
          <a:lstStyle/>
          <a:p>
            <a:pPr lvl="1" algn="just"/>
            <a:r>
              <a:rPr lang="en-US" dirty="0" err="1"/>
              <a:t>union_name</a:t>
            </a:r>
            <a:r>
              <a:rPr lang="en-US" dirty="0"/>
              <a:t> is name of custom type</a:t>
            </a:r>
            <a:r>
              <a:rPr lang="en-US" dirty="0" smtClean="0"/>
              <a:t>.</a:t>
            </a:r>
            <a:endParaRPr lang="en-US" dirty="0"/>
          </a:p>
        </p:txBody>
      </p:sp>
      <p:sp>
        <p:nvSpPr>
          <p:cNvPr id="11" name="Content Placeholder 2"/>
          <p:cNvSpPr txBox="1">
            <a:spLocks/>
          </p:cNvSpPr>
          <p:nvPr/>
        </p:nvSpPr>
        <p:spPr>
          <a:xfrm>
            <a:off x="166513" y="4331290"/>
            <a:ext cx="11929641" cy="2224056"/>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Accessing the </a:t>
            </a:r>
            <a:r>
              <a:rPr lang="en-US" dirty="0">
                <a:cs typeface="Consolas" panose="020B0609020204030204" pitchFamily="49" charset="0"/>
              </a:rPr>
              <a:t>union</a:t>
            </a:r>
            <a:r>
              <a:rPr lang="en-IN" dirty="0"/>
              <a:t> members:</a:t>
            </a:r>
          </a:p>
          <a:p>
            <a:pPr lvl="1"/>
            <a:r>
              <a:rPr lang="en-IN" dirty="0"/>
              <a:t>You need to create an object of </a:t>
            </a:r>
            <a:r>
              <a:rPr lang="en-US" dirty="0">
                <a:cs typeface="Consolas" panose="020B0609020204030204" pitchFamily="49" charset="0"/>
              </a:rPr>
              <a:t>union</a:t>
            </a:r>
            <a:r>
              <a:rPr lang="en-IN" dirty="0"/>
              <a:t> to access its members. </a:t>
            </a:r>
          </a:p>
          <a:p>
            <a:pPr lvl="1"/>
            <a:r>
              <a:rPr lang="en-IN" dirty="0"/>
              <a:t>Object is a variable of type </a:t>
            </a:r>
            <a:r>
              <a:rPr lang="en-US" dirty="0">
                <a:cs typeface="Consolas" panose="020B0609020204030204" pitchFamily="49" charset="0"/>
              </a:rPr>
              <a:t>union</a:t>
            </a:r>
            <a:r>
              <a:rPr lang="en-IN" dirty="0"/>
              <a:t>. </a:t>
            </a:r>
            <a:r>
              <a:rPr lang="en-US" dirty="0">
                <a:cs typeface="Consolas" panose="020B0609020204030204" pitchFamily="49" charset="0"/>
              </a:rPr>
              <a:t>Union</a:t>
            </a:r>
            <a:r>
              <a:rPr lang="en-IN" dirty="0"/>
              <a:t> members are accessed using the </a:t>
            </a:r>
            <a:r>
              <a:rPr lang="en-IN" dirty="0">
                <a:solidFill>
                  <a:srgbClr val="92D050"/>
                </a:solidFill>
              </a:rPr>
              <a:t>dot operator(.) </a:t>
            </a:r>
            <a:r>
              <a:rPr lang="en-IN" dirty="0"/>
              <a:t>between </a:t>
            </a:r>
            <a:r>
              <a:rPr lang="en-US" dirty="0">
                <a:cs typeface="Consolas" panose="020B0609020204030204" pitchFamily="49" charset="0"/>
              </a:rPr>
              <a:t>union’s</a:t>
            </a:r>
            <a:r>
              <a:rPr lang="en-IN" dirty="0"/>
              <a:t> object and </a:t>
            </a:r>
            <a:r>
              <a:rPr lang="en-US" dirty="0">
                <a:cs typeface="Consolas" panose="020B0609020204030204" pitchFamily="49" charset="0"/>
              </a:rPr>
              <a:t>union’s</a:t>
            </a:r>
            <a:r>
              <a:rPr lang="en-IN" dirty="0"/>
              <a:t> member name.</a:t>
            </a:r>
            <a:endParaRPr lang="en-US" dirty="0"/>
          </a:p>
          <a:p>
            <a:endParaRPr lang="en-US" dirty="0"/>
          </a:p>
        </p:txBody>
      </p:sp>
      <p:sp>
        <p:nvSpPr>
          <p:cNvPr id="12" name="Rectangle 11">
            <a:extLst>
              <a:ext uri="{FF2B5EF4-FFF2-40B4-BE49-F238E27FC236}">
                <a16:creationId xmlns:a16="http://schemas.microsoft.com/office/drawing/2014/main" xmlns="" id="{B0E8BB08-18E7-5F42-B855-CA7F7B2E1EFB}"/>
              </a:ext>
            </a:extLst>
          </p:cNvPr>
          <p:cNvSpPr/>
          <p:nvPr/>
        </p:nvSpPr>
        <p:spPr>
          <a:xfrm>
            <a:off x="523489" y="6044414"/>
            <a:ext cx="6120988" cy="369332"/>
          </a:xfrm>
          <a:prstGeom prst="rect">
            <a:avLst/>
          </a:prstGeom>
          <a:solidFill>
            <a:schemeClr val="tx1">
              <a:lumMod val="90000"/>
              <a:lumOff val="10000"/>
            </a:schemeClr>
          </a:solidFill>
          <a:ln>
            <a:noFill/>
          </a:ln>
        </p:spPr>
        <p:txBody>
          <a:bodyPr wrap="square">
            <a:spAutoFit/>
          </a:bodyPr>
          <a:lstStyle/>
          <a:p>
            <a:r>
              <a:rPr lang="en-IN" b="1" dirty="0">
                <a:solidFill>
                  <a:srgbClr val="569CD6"/>
                </a:solidFill>
                <a:latin typeface="Menlo" panose="020B0609030804020204" pitchFamily="49" charset="0"/>
              </a:rPr>
              <a:t>union</a:t>
            </a:r>
            <a:r>
              <a:rPr lang="en-IN" b="1" dirty="0">
                <a:solidFill>
                  <a:srgbClr val="D4D4D4"/>
                </a:solidFill>
                <a:latin typeface="Menlo" panose="020B0609030804020204" pitchFamily="49" charset="0"/>
              </a:rPr>
              <a:t> </a:t>
            </a:r>
            <a:r>
              <a:rPr lang="en-IN" b="1" dirty="0" err="1">
                <a:solidFill>
                  <a:srgbClr val="D4D4D4"/>
                </a:solidFill>
                <a:latin typeface="Menlo" panose="020B0609030804020204" pitchFamily="49" charset="0"/>
              </a:rPr>
              <a:t>union_name</a:t>
            </a:r>
            <a:r>
              <a:rPr lang="en-IN" b="1" dirty="0">
                <a:solidFill>
                  <a:srgbClr val="D4D4D4"/>
                </a:solidFill>
                <a:latin typeface="Menlo" panose="020B0609030804020204" pitchFamily="49" charset="0"/>
              </a:rPr>
              <a:t> </a:t>
            </a:r>
            <a:r>
              <a:rPr lang="en-IN" b="1" dirty="0" err="1">
                <a:solidFill>
                  <a:srgbClr val="D4D4D4"/>
                </a:solidFill>
                <a:latin typeface="Menlo" panose="020B0609030804020204" pitchFamily="49" charset="0"/>
              </a:rPr>
              <a:t>union_variable</a:t>
            </a:r>
            <a:r>
              <a:rPr lang="en-IN" b="1" dirty="0">
                <a:solidFill>
                  <a:srgbClr val="D4D4D4"/>
                </a:solidFill>
                <a:latin typeface="Menlo" panose="020B0609030804020204" pitchFamily="49" charset="0"/>
              </a:rPr>
              <a:t>;</a:t>
            </a:r>
          </a:p>
        </p:txBody>
      </p:sp>
      <p:sp>
        <p:nvSpPr>
          <p:cNvPr id="13" name="Rectangle: Top Corners Rounded 6">
            <a:extLst>
              <a:ext uri="{FF2B5EF4-FFF2-40B4-BE49-F238E27FC236}">
                <a16:creationId xmlns:a16="http://schemas.microsoft.com/office/drawing/2014/main" xmlns="" id="{07926C3C-9CB6-FA42-8AAA-325ACA1C3DEC}"/>
              </a:ext>
            </a:extLst>
          </p:cNvPr>
          <p:cNvSpPr/>
          <p:nvPr/>
        </p:nvSpPr>
        <p:spPr>
          <a:xfrm>
            <a:off x="525776" y="5715229"/>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Syntax</a:t>
            </a:r>
          </a:p>
        </p:txBody>
      </p:sp>
      <p:sp>
        <p:nvSpPr>
          <p:cNvPr id="18" name="Rectangle 17">
            <a:extLst>
              <a:ext uri="{FF2B5EF4-FFF2-40B4-BE49-F238E27FC236}">
                <a16:creationId xmlns:a16="http://schemas.microsoft.com/office/drawing/2014/main" xmlns="" id="{5A1CBEAB-E8B6-C243-8CBB-8DFC5594FB30}"/>
              </a:ext>
            </a:extLst>
          </p:cNvPr>
          <p:cNvSpPr/>
          <p:nvPr/>
        </p:nvSpPr>
        <p:spPr>
          <a:xfrm>
            <a:off x="5300593" y="3105396"/>
            <a:ext cx="6096000" cy="369332"/>
          </a:xfrm>
          <a:prstGeom prst="rect">
            <a:avLst/>
          </a:prstGeom>
        </p:spPr>
        <p:txBody>
          <a:bodyPr>
            <a:spAutoFit/>
          </a:bodyPr>
          <a:lstStyle/>
          <a:p>
            <a:pPr lvl="1" algn="just"/>
            <a:r>
              <a:rPr lang="en-US" dirty="0" err="1" smtClean="0"/>
              <a:t>memberN_declaration</a:t>
            </a:r>
            <a:r>
              <a:rPr lang="en-US" dirty="0" smtClean="0"/>
              <a:t> </a:t>
            </a:r>
            <a:r>
              <a:rPr lang="en-US" dirty="0"/>
              <a:t>is individual member declaration.</a:t>
            </a:r>
          </a:p>
        </p:txBody>
      </p:sp>
    </p:spTree>
    <p:extLst>
      <p:ext uri="{BB962C8B-B14F-4D97-AF65-F5344CB8AC3E}">
        <p14:creationId xmlns:p14="http://schemas.microsoft.com/office/powerpoint/2010/main" val="3090965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p:bldP spid="12" grpId="0" animBg="1"/>
      <p:bldP spid="13" grpId="0" animBg="1"/>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to Define </a:t>
            </a:r>
            <a:r>
              <a:rPr lang="en-US" dirty="0">
                <a:cs typeface="Consolas" panose="020B0609020204030204" pitchFamily="49" charset="0"/>
              </a:rPr>
              <a:t>Union</a:t>
            </a:r>
            <a:endParaRPr lang="en-US" dirty="0"/>
          </a:p>
        </p:txBody>
      </p:sp>
      <p:sp>
        <p:nvSpPr>
          <p:cNvPr id="13" name="Content Placeholder 2">
            <a:extLst>
              <a:ext uri="{FF2B5EF4-FFF2-40B4-BE49-F238E27FC236}">
                <a16:creationId xmlns:a16="http://schemas.microsoft.com/office/drawing/2014/main" xmlns="" id="{A4875244-7210-41B5-8475-0FEF8621F7A5}"/>
              </a:ext>
            </a:extLst>
          </p:cNvPr>
          <p:cNvSpPr>
            <a:spLocks noGrp="1"/>
          </p:cNvSpPr>
          <p:nvPr>
            <p:ph idx="1"/>
          </p:nvPr>
        </p:nvSpPr>
        <p:spPr>
          <a:xfrm>
            <a:off x="159329" y="3373829"/>
            <a:ext cx="11667281" cy="1244965"/>
          </a:xfrm>
        </p:spPr>
        <p:txBody>
          <a:bodyPr/>
          <a:lstStyle/>
          <a:p>
            <a:pPr algn="just"/>
            <a:r>
              <a:rPr lang="en-US" dirty="0" smtClean="0"/>
              <a:t>You </a:t>
            </a:r>
            <a:r>
              <a:rPr lang="en-US" dirty="0"/>
              <a:t>must terminate </a:t>
            </a:r>
            <a:r>
              <a:rPr lang="en-US" dirty="0">
                <a:latin typeface="Consolas" panose="020B0609020204030204" pitchFamily="49" charset="0"/>
                <a:cs typeface="Consolas" panose="020B0609020204030204" pitchFamily="49" charset="0"/>
              </a:rPr>
              <a:t>union</a:t>
            </a:r>
            <a:r>
              <a:rPr lang="en-US" dirty="0"/>
              <a:t> definition with </a:t>
            </a:r>
            <a:r>
              <a:rPr lang="en-US" dirty="0">
                <a:solidFill>
                  <a:srgbClr val="C00000"/>
                </a:solidFill>
              </a:rPr>
              <a:t>semicolon ;.</a:t>
            </a:r>
          </a:p>
          <a:p>
            <a:pPr marL="255588" indent="-241300" algn="just"/>
            <a:r>
              <a:rPr lang="en-US" dirty="0"/>
              <a:t>You cannot assign value to members inside the </a:t>
            </a:r>
            <a:r>
              <a:rPr lang="en-US" dirty="0">
                <a:latin typeface="Consolas" panose="020B0609020204030204" pitchFamily="49" charset="0"/>
                <a:cs typeface="Consolas" panose="020B0609020204030204" pitchFamily="49" charset="0"/>
              </a:rPr>
              <a:t>union</a:t>
            </a:r>
            <a:r>
              <a:rPr lang="en-US" dirty="0"/>
              <a:t> definition, it will cause  compilation error. </a:t>
            </a:r>
          </a:p>
        </p:txBody>
      </p:sp>
      <p:sp>
        <p:nvSpPr>
          <p:cNvPr id="14" name="Rectangle 13">
            <a:extLst>
              <a:ext uri="{FF2B5EF4-FFF2-40B4-BE49-F238E27FC236}">
                <a16:creationId xmlns:a16="http://schemas.microsoft.com/office/drawing/2014/main" xmlns="" id="{CE9CF278-0CFC-4F81-B2D4-28505379D37C}"/>
              </a:ext>
            </a:extLst>
          </p:cNvPr>
          <p:cNvSpPr/>
          <p:nvPr/>
        </p:nvSpPr>
        <p:spPr>
          <a:xfrm>
            <a:off x="860740" y="1276474"/>
            <a:ext cx="5122367" cy="2031325"/>
          </a:xfrm>
          <a:prstGeom prst="rect">
            <a:avLst/>
          </a:prstGeom>
          <a:solidFill>
            <a:schemeClr val="bg1">
              <a:lumMod val="95000"/>
            </a:schemeClr>
          </a:solidFill>
          <a:ln>
            <a:noFill/>
          </a:ln>
        </p:spPr>
        <p:txBody>
          <a:bodyPr wrap="square">
            <a:spAutoFit/>
          </a:bodyPr>
          <a:lstStyle/>
          <a:p>
            <a:r>
              <a:rPr lang="en-IN" b="1" dirty="0">
                <a:latin typeface="Consolas" panose="020B0609020204030204" pitchFamily="49" charset="0"/>
                <a:cs typeface="Consolas" panose="020B0609020204030204" pitchFamily="49" charset="0"/>
              </a:rPr>
              <a:t>union student</a:t>
            </a:r>
          </a:p>
          <a:p>
            <a:r>
              <a:rPr lang="en-IN" b="1" dirty="0">
                <a:latin typeface="Consolas" panose="020B0609020204030204" pitchFamily="49" charset="0"/>
                <a:cs typeface="Consolas" panose="020B0609020204030204" pitchFamily="49" charset="0"/>
              </a:rPr>
              <a:t>{</a:t>
            </a:r>
          </a:p>
          <a:p>
            <a:pPr lvl="1"/>
            <a:r>
              <a:rPr lang="en-IN" b="1" dirty="0">
                <a:latin typeface="Consolas" panose="020B0609020204030204" pitchFamily="49" charset="0"/>
                <a:cs typeface="Consolas" panose="020B0609020204030204" pitchFamily="49" charset="0"/>
              </a:rPr>
              <a:t>char name[30]; // Student Name</a:t>
            </a:r>
          </a:p>
          <a:p>
            <a:pPr lvl="1"/>
            <a:r>
              <a:rPr lang="en-IN" b="1" dirty="0" err="1">
                <a:latin typeface="Consolas" panose="020B0609020204030204" pitchFamily="49" charset="0"/>
                <a:cs typeface="Consolas" panose="020B0609020204030204" pitchFamily="49" charset="0"/>
              </a:rPr>
              <a:t>int</a:t>
            </a:r>
            <a:r>
              <a:rPr lang="en-IN" b="1" dirty="0">
                <a:latin typeface="Consolas" panose="020B0609020204030204" pitchFamily="49" charset="0"/>
                <a:cs typeface="Consolas" panose="020B0609020204030204" pitchFamily="49" charset="0"/>
              </a:rPr>
              <a:t> </a:t>
            </a:r>
            <a:r>
              <a:rPr lang="en-IN" b="1" dirty="0" err="1">
                <a:latin typeface="Consolas" panose="020B0609020204030204" pitchFamily="49" charset="0"/>
                <a:cs typeface="Consolas" panose="020B0609020204030204" pitchFamily="49" charset="0"/>
              </a:rPr>
              <a:t>roll_no</a:t>
            </a:r>
            <a:r>
              <a:rPr lang="en-IN" b="1" dirty="0">
                <a:latin typeface="Consolas" panose="020B0609020204030204" pitchFamily="49" charset="0"/>
                <a:cs typeface="Consolas" panose="020B0609020204030204" pitchFamily="49" charset="0"/>
              </a:rPr>
              <a:t>; // Student Roll No</a:t>
            </a:r>
          </a:p>
          <a:p>
            <a:pPr lvl="1"/>
            <a:r>
              <a:rPr lang="en-IN" b="1" dirty="0">
                <a:latin typeface="Consolas" panose="020B0609020204030204" pitchFamily="49" charset="0"/>
                <a:cs typeface="Consolas" panose="020B0609020204030204" pitchFamily="49" charset="0"/>
              </a:rPr>
              <a:t>float CPI; // Student CPI</a:t>
            </a:r>
          </a:p>
          <a:p>
            <a:pPr lvl="1"/>
            <a:r>
              <a:rPr lang="en-IN" b="1" dirty="0" err="1">
                <a:latin typeface="Consolas" panose="020B0609020204030204" pitchFamily="49" charset="0"/>
                <a:cs typeface="Consolas" panose="020B0609020204030204" pitchFamily="49" charset="0"/>
              </a:rPr>
              <a:t>int</a:t>
            </a:r>
            <a:r>
              <a:rPr lang="en-IN" b="1" dirty="0">
                <a:latin typeface="Consolas" panose="020B0609020204030204" pitchFamily="49" charset="0"/>
                <a:cs typeface="Consolas" panose="020B0609020204030204" pitchFamily="49" charset="0"/>
              </a:rPr>
              <a:t> backlog; // Student Backlog</a:t>
            </a:r>
          </a:p>
          <a:p>
            <a:r>
              <a:rPr lang="en-IN" b="1" dirty="0">
                <a:latin typeface="Consolas" panose="020B0609020204030204" pitchFamily="49" charset="0"/>
                <a:cs typeface="Consolas" panose="020B0609020204030204" pitchFamily="49" charset="0"/>
              </a:rPr>
              <a:t>} student1;</a:t>
            </a:r>
          </a:p>
        </p:txBody>
      </p:sp>
      <p:sp>
        <p:nvSpPr>
          <p:cNvPr id="15" name="Rectangle 14">
            <a:extLst>
              <a:ext uri="{FF2B5EF4-FFF2-40B4-BE49-F238E27FC236}">
                <a16:creationId xmlns:a16="http://schemas.microsoft.com/office/drawing/2014/main" xmlns="" id="{74E6453B-63CD-421A-A6E5-165AA51751C6}"/>
              </a:ext>
            </a:extLst>
          </p:cNvPr>
          <p:cNvSpPr/>
          <p:nvPr/>
        </p:nvSpPr>
        <p:spPr>
          <a:xfrm>
            <a:off x="360747" y="1276473"/>
            <a:ext cx="499994" cy="2031325"/>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effectLst/>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a:p>
            <a:pPr algn="r"/>
            <a:r>
              <a:rPr lang="en-US" b="1" dirty="0">
                <a:solidFill>
                  <a:schemeClr val="tx1">
                    <a:lumMod val="75000"/>
                    <a:lumOff val="25000"/>
                  </a:schemeClr>
                </a:solidFill>
                <a:effectLst/>
                <a:latin typeface="Consolas" panose="020B0609020204030204" pitchFamily="49" charset="0"/>
              </a:rPr>
              <a:t>4</a:t>
            </a:r>
          </a:p>
          <a:p>
            <a:pPr algn="r"/>
            <a:r>
              <a:rPr lang="en-US" b="1" dirty="0">
                <a:solidFill>
                  <a:schemeClr val="tx1">
                    <a:lumMod val="75000"/>
                    <a:lumOff val="25000"/>
                  </a:schemeClr>
                </a:solidFill>
                <a:latin typeface="Consolas" panose="020B0609020204030204" pitchFamily="49" charset="0"/>
              </a:rPr>
              <a:t>5</a:t>
            </a:r>
          </a:p>
          <a:p>
            <a:pPr algn="r"/>
            <a:r>
              <a:rPr lang="en-US" b="1" dirty="0">
                <a:solidFill>
                  <a:schemeClr val="tx1">
                    <a:lumMod val="75000"/>
                    <a:lumOff val="25000"/>
                  </a:schemeClr>
                </a:solidFill>
                <a:latin typeface="Consolas" panose="020B0609020204030204" pitchFamily="49" charset="0"/>
              </a:rPr>
              <a:t>6</a:t>
            </a:r>
          </a:p>
          <a:p>
            <a:pPr algn="r"/>
            <a:r>
              <a:rPr lang="en-US" b="1" dirty="0">
                <a:solidFill>
                  <a:schemeClr val="tx1">
                    <a:lumMod val="75000"/>
                    <a:lumOff val="25000"/>
                  </a:schemeClr>
                </a:solidFill>
                <a:latin typeface="Consolas" panose="020B0609020204030204" pitchFamily="49" charset="0"/>
              </a:rPr>
              <a:t>7</a:t>
            </a:r>
          </a:p>
        </p:txBody>
      </p:sp>
      <p:sp>
        <p:nvSpPr>
          <p:cNvPr id="16" name="Rectangle: Top Corners Rounded 6">
            <a:extLst>
              <a:ext uri="{FF2B5EF4-FFF2-40B4-BE49-F238E27FC236}">
                <a16:creationId xmlns:a16="http://schemas.microsoft.com/office/drawing/2014/main" xmlns="" id="{A9F616F7-6323-554F-A802-B95B5D6E49D9}"/>
              </a:ext>
            </a:extLst>
          </p:cNvPr>
          <p:cNvSpPr/>
          <p:nvPr/>
        </p:nvSpPr>
        <p:spPr>
          <a:xfrm>
            <a:off x="360746" y="960284"/>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b="1" dirty="0">
                <a:solidFill>
                  <a:srgbClr val="F9A825"/>
                </a:solidFill>
              </a:rPr>
              <a:t>Example</a:t>
            </a:r>
          </a:p>
        </p:txBody>
      </p:sp>
      <p:sp>
        <p:nvSpPr>
          <p:cNvPr id="17" name="Rectangle 16">
            <a:extLst>
              <a:ext uri="{FF2B5EF4-FFF2-40B4-BE49-F238E27FC236}">
                <a16:creationId xmlns:a16="http://schemas.microsoft.com/office/drawing/2014/main" xmlns="" id="{7A77A9BE-C55D-0F49-949A-F6A307BFB875}"/>
              </a:ext>
            </a:extLst>
          </p:cNvPr>
          <p:cNvSpPr/>
          <p:nvPr/>
        </p:nvSpPr>
        <p:spPr>
          <a:xfrm>
            <a:off x="779035" y="5014009"/>
            <a:ext cx="7303191" cy="1477328"/>
          </a:xfrm>
          <a:prstGeom prst="rect">
            <a:avLst/>
          </a:prstGeom>
          <a:solidFill>
            <a:schemeClr val="bg1">
              <a:lumMod val="95000"/>
            </a:schemeClr>
          </a:solidFill>
          <a:ln>
            <a:noFill/>
          </a:ln>
        </p:spPr>
        <p:txBody>
          <a:bodyPr wrap="square">
            <a:spAutoFit/>
          </a:bodyPr>
          <a:lstStyle/>
          <a:p>
            <a:r>
              <a:rPr lang="en-IN" b="1" dirty="0">
                <a:latin typeface="Consolas" panose="020B0609020204030204" pitchFamily="49" charset="0"/>
                <a:cs typeface="Consolas" panose="020B0609020204030204" pitchFamily="49" charset="0"/>
              </a:rPr>
              <a:t>union student</a:t>
            </a:r>
          </a:p>
          <a:p>
            <a:r>
              <a:rPr lang="en-IN" b="1" dirty="0">
                <a:latin typeface="Consolas" panose="020B0609020204030204" pitchFamily="49" charset="0"/>
                <a:cs typeface="Consolas" panose="020B0609020204030204" pitchFamily="49" charset="0"/>
              </a:rPr>
              <a:t>{</a:t>
            </a:r>
          </a:p>
          <a:p>
            <a:r>
              <a:rPr lang="en-IN" b="1" dirty="0">
                <a:latin typeface="Consolas" panose="020B0609020204030204" pitchFamily="49" charset="0"/>
                <a:cs typeface="Consolas" panose="020B0609020204030204" pitchFamily="49" charset="0"/>
              </a:rPr>
              <a:t>    char name[30] = “ABC”; // Student Name</a:t>
            </a:r>
          </a:p>
          <a:p>
            <a:r>
              <a:rPr lang="en-IN" b="1" dirty="0" smtClean="0">
                <a:latin typeface="Consolas" panose="020B0609020204030204" pitchFamily="49" charset="0"/>
                <a:cs typeface="Consolas" panose="020B0609020204030204" pitchFamily="49" charset="0"/>
              </a:rPr>
              <a:t>   . </a:t>
            </a:r>
            <a:r>
              <a:rPr lang="en-IN" b="1" dirty="0">
                <a:latin typeface="Consolas" panose="020B0609020204030204" pitchFamily="49" charset="0"/>
                <a:cs typeface="Consolas" panose="020B0609020204030204" pitchFamily="49" charset="0"/>
              </a:rPr>
              <a:t>. . </a:t>
            </a:r>
          </a:p>
          <a:p>
            <a:r>
              <a:rPr lang="en-IN" b="1" dirty="0">
                <a:latin typeface="Consolas" panose="020B0609020204030204" pitchFamily="49" charset="0"/>
                <a:cs typeface="Consolas" panose="020B0609020204030204" pitchFamily="49" charset="0"/>
              </a:rPr>
              <a:t>} student1;</a:t>
            </a:r>
          </a:p>
        </p:txBody>
      </p:sp>
      <p:sp>
        <p:nvSpPr>
          <p:cNvPr id="18" name="Rectangle 17">
            <a:extLst>
              <a:ext uri="{FF2B5EF4-FFF2-40B4-BE49-F238E27FC236}">
                <a16:creationId xmlns:a16="http://schemas.microsoft.com/office/drawing/2014/main" xmlns="" id="{A4F49736-83AF-614F-B0FC-3C151473E1A7}"/>
              </a:ext>
            </a:extLst>
          </p:cNvPr>
          <p:cNvSpPr/>
          <p:nvPr/>
        </p:nvSpPr>
        <p:spPr>
          <a:xfrm>
            <a:off x="279042" y="5014008"/>
            <a:ext cx="499994" cy="1477328"/>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effectLst/>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a:p>
            <a:pPr algn="r"/>
            <a:r>
              <a:rPr lang="en-US" b="1" dirty="0">
                <a:solidFill>
                  <a:schemeClr val="tx1">
                    <a:lumMod val="75000"/>
                    <a:lumOff val="25000"/>
                  </a:schemeClr>
                </a:solidFill>
                <a:effectLst/>
                <a:latin typeface="Consolas" panose="020B0609020204030204" pitchFamily="49" charset="0"/>
              </a:rPr>
              <a:t>4</a:t>
            </a:r>
          </a:p>
          <a:p>
            <a:pPr algn="r"/>
            <a:r>
              <a:rPr lang="en-US" b="1" dirty="0">
                <a:solidFill>
                  <a:schemeClr val="tx1">
                    <a:lumMod val="75000"/>
                    <a:lumOff val="25000"/>
                  </a:schemeClr>
                </a:solidFill>
                <a:latin typeface="Consolas" panose="020B0609020204030204" pitchFamily="49" charset="0"/>
              </a:rPr>
              <a:t>5</a:t>
            </a:r>
            <a:endParaRPr lang="en-US" b="1" dirty="0">
              <a:solidFill>
                <a:schemeClr val="tx1">
                  <a:lumMod val="75000"/>
                  <a:lumOff val="25000"/>
                </a:schemeClr>
              </a:solidFill>
              <a:effectLst/>
              <a:latin typeface="Consolas" panose="020B0609020204030204" pitchFamily="49" charset="0"/>
            </a:endParaRPr>
          </a:p>
        </p:txBody>
      </p:sp>
      <p:sp>
        <p:nvSpPr>
          <p:cNvPr id="19" name="Rounded Rectangle 18">
            <a:extLst>
              <a:ext uri="{FF2B5EF4-FFF2-40B4-BE49-F238E27FC236}">
                <a16:creationId xmlns:a16="http://schemas.microsoft.com/office/drawing/2014/main" xmlns="" id="{C583E984-95FD-A247-AFA1-06CD196A2AB4}"/>
              </a:ext>
            </a:extLst>
          </p:cNvPr>
          <p:cNvSpPr/>
          <p:nvPr/>
        </p:nvSpPr>
        <p:spPr>
          <a:xfrm>
            <a:off x="1305197" y="5544032"/>
            <a:ext cx="2887578" cy="385011"/>
          </a:xfrm>
          <a:prstGeom prst="roundRect">
            <a:avLst/>
          </a:prstGeom>
          <a:noFill/>
          <a:ln w="12700" cap="flat" cmpd="sng" algn="ctr">
            <a:solidFill>
              <a:srgbClr val="F9267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20" name="Rectangle: Top Corners Rounded 6">
            <a:extLst>
              <a:ext uri="{FF2B5EF4-FFF2-40B4-BE49-F238E27FC236}">
                <a16:creationId xmlns:a16="http://schemas.microsoft.com/office/drawing/2014/main" xmlns="" id="{B8CAC7E8-CAD5-CB4D-80A3-981CAF7F523D}"/>
              </a:ext>
            </a:extLst>
          </p:cNvPr>
          <p:cNvSpPr/>
          <p:nvPr/>
        </p:nvSpPr>
        <p:spPr>
          <a:xfrm>
            <a:off x="279042" y="4684824"/>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b="1" dirty="0">
                <a:solidFill>
                  <a:srgbClr val="F9A825"/>
                </a:solidFill>
              </a:rPr>
              <a:t>Example</a:t>
            </a:r>
          </a:p>
        </p:txBody>
      </p:sp>
    </p:spTree>
    <p:extLst>
      <p:ext uri="{BB962C8B-B14F-4D97-AF65-F5344CB8AC3E}">
        <p14:creationId xmlns:p14="http://schemas.microsoft.com/office/powerpoint/2010/main" val="142490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Vs. Union</a:t>
            </a:r>
          </a:p>
        </p:txBody>
      </p:sp>
      <p:graphicFrame>
        <p:nvGraphicFramePr>
          <p:cNvPr id="5" name="Content Placeholder 5">
            <a:extLst>
              <a:ext uri="{FF2B5EF4-FFF2-40B4-BE49-F238E27FC236}">
                <a16:creationId xmlns:a16="http://schemas.microsoft.com/office/drawing/2014/main" xmlns="" id="{FC623139-67A2-D849-8CB6-AA8606985D6E}"/>
              </a:ext>
            </a:extLst>
          </p:cNvPr>
          <p:cNvGraphicFramePr>
            <a:graphicFrameLocks noGrp="1"/>
          </p:cNvGraphicFramePr>
          <p:nvPr>
            <p:ph idx="1"/>
            <p:extLst>
              <p:ext uri="{D42A27DB-BD31-4B8C-83A1-F6EECF244321}">
                <p14:modId xmlns:p14="http://schemas.microsoft.com/office/powerpoint/2010/main" val="1751860020"/>
              </p:ext>
            </p:extLst>
          </p:nvPr>
        </p:nvGraphicFramePr>
        <p:xfrm>
          <a:off x="261938" y="1098550"/>
          <a:ext cx="11781673" cy="396240"/>
        </p:xfrm>
        <a:graphic>
          <a:graphicData uri="http://schemas.openxmlformats.org/drawingml/2006/table">
            <a:tbl>
              <a:tblPr firstRow="1" bandRow="1">
                <a:tableStyleId>{5940675A-B579-460E-94D1-54222C63F5DA}</a:tableStyleId>
              </a:tblPr>
              <a:tblGrid>
                <a:gridCol w="1530767">
                  <a:extLst>
                    <a:ext uri="{9D8B030D-6E8A-4147-A177-3AD203B41FA5}">
                      <a16:colId xmlns:a16="http://schemas.microsoft.com/office/drawing/2014/main" xmlns="" val="2750549724"/>
                    </a:ext>
                  </a:extLst>
                </a:gridCol>
                <a:gridCol w="4476538">
                  <a:extLst>
                    <a:ext uri="{9D8B030D-6E8A-4147-A177-3AD203B41FA5}">
                      <a16:colId xmlns:a16="http://schemas.microsoft.com/office/drawing/2014/main" xmlns="" val="214102728"/>
                    </a:ext>
                  </a:extLst>
                </a:gridCol>
                <a:gridCol w="5774368">
                  <a:extLst>
                    <a:ext uri="{9D8B030D-6E8A-4147-A177-3AD203B41FA5}">
                      <a16:colId xmlns:a16="http://schemas.microsoft.com/office/drawing/2014/main" xmlns="" val="1987423548"/>
                    </a:ext>
                  </a:extLst>
                </a:gridCol>
              </a:tblGrid>
              <a:tr h="370840">
                <a:tc>
                  <a:txBody>
                    <a:bodyPr/>
                    <a:lstStyle/>
                    <a:p>
                      <a:pPr algn="ctr" fontAlgn="ctr"/>
                      <a:r>
                        <a:rPr lang="en-IN" sz="1600" b="1" cap="all" dirty="0">
                          <a:solidFill>
                            <a:srgbClr val="C00000"/>
                          </a:solidFill>
                          <a:effectLst/>
                        </a:rPr>
                        <a:t>COMPARISON</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IN" sz="1600" b="1" cap="all" dirty="0">
                          <a:solidFill>
                            <a:srgbClr val="C00000"/>
                          </a:solidFill>
                          <a:effectLst/>
                        </a:rPr>
                        <a:t>STRUCTURE</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IN" sz="1600" b="1" cap="all" dirty="0">
                          <a:solidFill>
                            <a:srgbClr val="C00000"/>
                          </a:solidFill>
                          <a:effectLst/>
                        </a:rPr>
                        <a:t>UNION</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xmlns="" val="698408968"/>
                  </a:ext>
                </a:extLst>
              </a:tr>
            </a:tbl>
          </a:graphicData>
        </a:graphic>
      </p:graphicFrame>
      <p:graphicFrame>
        <p:nvGraphicFramePr>
          <p:cNvPr id="6" name="Table 5">
            <a:extLst>
              <a:ext uri="{FF2B5EF4-FFF2-40B4-BE49-F238E27FC236}">
                <a16:creationId xmlns:a16="http://schemas.microsoft.com/office/drawing/2014/main" xmlns="" id="{2924B3FC-2883-3A4B-9614-87E3936FA56B}"/>
              </a:ext>
            </a:extLst>
          </p:cNvPr>
          <p:cNvGraphicFramePr>
            <a:graphicFrameLocks noGrp="1"/>
          </p:cNvGraphicFramePr>
          <p:nvPr>
            <p:extLst>
              <p:ext uri="{D42A27DB-BD31-4B8C-83A1-F6EECF244321}">
                <p14:modId xmlns:p14="http://schemas.microsoft.com/office/powerpoint/2010/main" val="60823849"/>
              </p:ext>
            </p:extLst>
          </p:nvPr>
        </p:nvGraphicFramePr>
        <p:xfrm>
          <a:off x="261937" y="1494790"/>
          <a:ext cx="11781673" cy="640080"/>
        </p:xfrm>
        <a:graphic>
          <a:graphicData uri="http://schemas.openxmlformats.org/drawingml/2006/table">
            <a:tbl>
              <a:tblPr firstRow="1" bandRow="1">
                <a:tableStyleId>{3B4B98B0-60AC-42C2-AFA5-B58CD77FA1E5}</a:tableStyleId>
              </a:tblPr>
              <a:tblGrid>
                <a:gridCol w="1530767">
                  <a:extLst>
                    <a:ext uri="{9D8B030D-6E8A-4147-A177-3AD203B41FA5}">
                      <a16:colId xmlns:a16="http://schemas.microsoft.com/office/drawing/2014/main" xmlns="" val="1799762771"/>
                    </a:ext>
                  </a:extLst>
                </a:gridCol>
                <a:gridCol w="4476538">
                  <a:extLst>
                    <a:ext uri="{9D8B030D-6E8A-4147-A177-3AD203B41FA5}">
                      <a16:colId xmlns:a16="http://schemas.microsoft.com/office/drawing/2014/main" xmlns="" val="2850638957"/>
                    </a:ext>
                  </a:extLst>
                </a:gridCol>
                <a:gridCol w="5774368">
                  <a:extLst>
                    <a:ext uri="{9D8B030D-6E8A-4147-A177-3AD203B41FA5}">
                      <a16:colId xmlns:a16="http://schemas.microsoft.com/office/drawing/2014/main" xmlns="" val="3972976164"/>
                    </a:ext>
                  </a:extLst>
                </a:gridCol>
              </a:tblGrid>
              <a:tr h="370840">
                <a:tc>
                  <a:txBody>
                    <a:bodyPr/>
                    <a:lstStyle/>
                    <a:p>
                      <a:pPr algn="l" fontAlgn="t"/>
                      <a:r>
                        <a:rPr lang="en-IN" sz="1600" b="0" dirty="0">
                          <a:solidFill>
                            <a:schemeClr val="tx1"/>
                          </a:solidFill>
                          <a:effectLst/>
                        </a:rPr>
                        <a:t>Basic</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1600" b="0" dirty="0">
                          <a:solidFill>
                            <a:schemeClr val="tx1"/>
                          </a:solidFill>
                          <a:effectLst/>
                        </a:rPr>
                        <a:t>The separate memory location is allotted to each member of the structure.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1600" b="0" dirty="0">
                          <a:solidFill>
                            <a:schemeClr val="tx1"/>
                          </a:solidFill>
                          <a:effectLst/>
                        </a:rPr>
                        <a:t>All members of the 'union' share the same memory location.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49368368"/>
                  </a:ext>
                </a:extLst>
              </a:tr>
            </a:tbl>
          </a:graphicData>
        </a:graphic>
      </p:graphicFrame>
      <p:graphicFrame>
        <p:nvGraphicFramePr>
          <p:cNvPr id="7" name="Table 6">
            <a:extLst>
              <a:ext uri="{FF2B5EF4-FFF2-40B4-BE49-F238E27FC236}">
                <a16:creationId xmlns:a16="http://schemas.microsoft.com/office/drawing/2014/main" xmlns="" id="{FA90D8FC-450E-3E46-939C-7DA4E637A055}"/>
              </a:ext>
            </a:extLst>
          </p:cNvPr>
          <p:cNvGraphicFramePr>
            <a:graphicFrameLocks noGrp="1"/>
          </p:cNvGraphicFramePr>
          <p:nvPr>
            <p:extLst>
              <p:ext uri="{D42A27DB-BD31-4B8C-83A1-F6EECF244321}">
                <p14:modId xmlns:p14="http://schemas.microsoft.com/office/powerpoint/2010/main" val="3346625668"/>
              </p:ext>
            </p:extLst>
          </p:nvPr>
        </p:nvGraphicFramePr>
        <p:xfrm>
          <a:off x="261937" y="2134870"/>
          <a:ext cx="11781673" cy="396240"/>
        </p:xfrm>
        <a:graphic>
          <a:graphicData uri="http://schemas.openxmlformats.org/drawingml/2006/table">
            <a:tbl>
              <a:tblPr firstRow="1" bandRow="1">
                <a:tableStyleId>{3B4B98B0-60AC-42C2-AFA5-B58CD77FA1E5}</a:tableStyleId>
              </a:tblPr>
              <a:tblGrid>
                <a:gridCol w="1530767">
                  <a:extLst>
                    <a:ext uri="{9D8B030D-6E8A-4147-A177-3AD203B41FA5}">
                      <a16:colId xmlns:a16="http://schemas.microsoft.com/office/drawing/2014/main" xmlns="" val="2411273717"/>
                    </a:ext>
                  </a:extLst>
                </a:gridCol>
                <a:gridCol w="4476538">
                  <a:extLst>
                    <a:ext uri="{9D8B030D-6E8A-4147-A177-3AD203B41FA5}">
                      <a16:colId xmlns:a16="http://schemas.microsoft.com/office/drawing/2014/main" xmlns="" val="1388995980"/>
                    </a:ext>
                  </a:extLst>
                </a:gridCol>
                <a:gridCol w="5774368">
                  <a:extLst>
                    <a:ext uri="{9D8B030D-6E8A-4147-A177-3AD203B41FA5}">
                      <a16:colId xmlns:a16="http://schemas.microsoft.com/office/drawing/2014/main" xmlns="" val="2327088922"/>
                    </a:ext>
                  </a:extLst>
                </a:gridCol>
              </a:tblGrid>
              <a:tr h="370840">
                <a:tc>
                  <a:txBody>
                    <a:bodyPr/>
                    <a:lstStyle/>
                    <a:p>
                      <a:pPr algn="l" fontAlgn="t"/>
                      <a:r>
                        <a:rPr lang="en-IN" sz="1600" b="0" dirty="0">
                          <a:solidFill>
                            <a:schemeClr val="tx1"/>
                          </a:solidFill>
                          <a:effectLst/>
                        </a:rPr>
                        <a:t>keyword</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t" latinLnBrk="0" hangingPunct="1"/>
                      <a:r>
                        <a:rPr lang="en-IN" sz="1600" b="0" kern="1200" dirty="0">
                          <a:solidFill>
                            <a:schemeClr val="tx1"/>
                          </a:solidFill>
                          <a:effectLst/>
                        </a:rPr>
                        <a:t>'struct'</a:t>
                      </a:r>
                      <a:endParaRPr lang="en-IN" sz="1600" b="0" kern="1200" dirty="0">
                        <a:solidFill>
                          <a:schemeClr val="tx1"/>
                        </a:solidFill>
                        <a:effectLst/>
                        <a:latin typeface="Consolas" panose="020B0609020204030204" pitchFamily="49" charset="0"/>
                        <a:ea typeface="+mn-ea"/>
                        <a:cs typeface="Consolas" panose="020B0609020204030204" pitchFamily="49"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t" latinLnBrk="0" hangingPunct="1"/>
                      <a:r>
                        <a:rPr lang="en-IN" sz="1600" b="0" kern="1200" dirty="0">
                          <a:solidFill>
                            <a:schemeClr val="tx1"/>
                          </a:solidFill>
                          <a:effectLst/>
                        </a:rPr>
                        <a:t>'union'</a:t>
                      </a:r>
                      <a:endParaRPr lang="en-IN" sz="1600" b="0" kern="1200" dirty="0">
                        <a:solidFill>
                          <a:schemeClr val="tx1"/>
                        </a:solidFill>
                        <a:effectLst/>
                        <a:latin typeface="Consolas" panose="020B0609020204030204" pitchFamily="49" charset="0"/>
                        <a:ea typeface="+mn-ea"/>
                        <a:cs typeface="Consolas" panose="020B0609020204030204" pitchFamily="49"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460594303"/>
                  </a:ext>
                </a:extLst>
              </a:tr>
            </a:tbl>
          </a:graphicData>
        </a:graphic>
      </p:graphicFrame>
      <p:graphicFrame>
        <p:nvGraphicFramePr>
          <p:cNvPr id="8" name="Table 7">
            <a:extLst>
              <a:ext uri="{FF2B5EF4-FFF2-40B4-BE49-F238E27FC236}">
                <a16:creationId xmlns:a16="http://schemas.microsoft.com/office/drawing/2014/main" xmlns="" id="{E11F56A8-DF46-D74F-A59C-D25FFBA132D7}"/>
              </a:ext>
            </a:extLst>
          </p:cNvPr>
          <p:cNvGraphicFramePr>
            <a:graphicFrameLocks noGrp="1"/>
          </p:cNvGraphicFramePr>
          <p:nvPr>
            <p:extLst>
              <p:ext uri="{D42A27DB-BD31-4B8C-83A1-F6EECF244321}">
                <p14:modId xmlns:p14="http://schemas.microsoft.com/office/powerpoint/2010/main" val="1064639473"/>
              </p:ext>
            </p:extLst>
          </p:nvPr>
        </p:nvGraphicFramePr>
        <p:xfrm>
          <a:off x="261937" y="2531110"/>
          <a:ext cx="11781673" cy="640080"/>
        </p:xfrm>
        <a:graphic>
          <a:graphicData uri="http://schemas.openxmlformats.org/drawingml/2006/table">
            <a:tbl>
              <a:tblPr firstRow="1" bandRow="1">
                <a:tableStyleId>{3B4B98B0-60AC-42C2-AFA5-B58CD77FA1E5}</a:tableStyleId>
              </a:tblPr>
              <a:tblGrid>
                <a:gridCol w="1530767">
                  <a:extLst>
                    <a:ext uri="{9D8B030D-6E8A-4147-A177-3AD203B41FA5}">
                      <a16:colId xmlns:a16="http://schemas.microsoft.com/office/drawing/2014/main" xmlns="" val="3351463083"/>
                    </a:ext>
                  </a:extLst>
                </a:gridCol>
                <a:gridCol w="4476538">
                  <a:extLst>
                    <a:ext uri="{9D8B030D-6E8A-4147-A177-3AD203B41FA5}">
                      <a16:colId xmlns:a16="http://schemas.microsoft.com/office/drawing/2014/main" xmlns="" val="1660288844"/>
                    </a:ext>
                  </a:extLst>
                </a:gridCol>
                <a:gridCol w="5774368">
                  <a:extLst>
                    <a:ext uri="{9D8B030D-6E8A-4147-A177-3AD203B41FA5}">
                      <a16:colId xmlns:a16="http://schemas.microsoft.com/office/drawing/2014/main" xmlns="" val="1443449694"/>
                    </a:ext>
                  </a:extLst>
                </a:gridCol>
              </a:tblGrid>
              <a:tr h="370840">
                <a:tc>
                  <a:txBody>
                    <a:bodyPr/>
                    <a:lstStyle/>
                    <a:p>
                      <a:pPr algn="l" fontAlgn="t"/>
                      <a:r>
                        <a:rPr lang="en-IN" sz="1600" b="0" dirty="0">
                          <a:solidFill>
                            <a:schemeClr val="tx1"/>
                          </a:solidFill>
                          <a:effectLst/>
                        </a:rPr>
                        <a:t>Size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1600" b="0" dirty="0">
                          <a:solidFill>
                            <a:schemeClr val="tx1"/>
                          </a:solidFill>
                          <a:effectLst/>
                        </a:rPr>
                        <a:t>Size of Structure = sum of size of all the data members.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1600" b="0" dirty="0">
                          <a:solidFill>
                            <a:schemeClr val="tx1"/>
                          </a:solidFill>
                          <a:effectLst/>
                        </a:rPr>
                        <a:t>Size of Union = size of the largest member.</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57075453"/>
                  </a:ext>
                </a:extLst>
              </a:tr>
            </a:tbl>
          </a:graphicData>
        </a:graphic>
      </p:graphicFrame>
      <p:graphicFrame>
        <p:nvGraphicFramePr>
          <p:cNvPr id="9" name="Table 8">
            <a:extLst>
              <a:ext uri="{FF2B5EF4-FFF2-40B4-BE49-F238E27FC236}">
                <a16:creationId xmlns:a16="http://schemas.microsoft.com/office/drawing/2014/main" xmlns="" id="{9A550D1A-294E-1042-9397-1E3BBDF67A2D}"/>
              </a:ext>
            </a:extLst>
          </p:cNvPr>
          <p:cNvGraphicFramePr>
            <a:graphicFrameLocks noGrp="1"/>
          </p:cNvGraphicFramePr>
          <p:nvPr>
            <p:extLst>
              <p:ext uri="{D42A27DB-BD31-4B8C-83A1-F6EECF244321}">
                <p14:modId xmlns:p14="http://schemas.microsoft.com/office/powerpoint/2010/main" val="1976261616"/>
              </p:ext>
            </p:extLst>
          </p:nvPr>
        </p:nvGraphicFramePr>
        <p:xfrm>
          <a:off x="261937" y="3171190"/>
          <a:ext cx="11781673" cy="396240"/>
        </p:xfrm>
        <a:graphic>
          <a:graphicData uri="http://schemas.openxmlformats.org/drawingml/2006/table">
            <a:tbl>
              <a:tblPr firstRow="1" bandRow="1">
                <a:tableStyleId>{3B4B98B0-60AC-42C2-AFA5-B58CD77FA1E5}</a:tableStyleId>
              </a:tblPr>
              <a:tblGrid>
                <a:gridCol w="1530767">
                  <a:extLst>
                    <a:ext uri="{9D8B030D-6E8A-4147-A177-3AD203B41FA5}">
                      <a16:colId xmlns:a16="http://schemas.microsoft.com/office/drawing/2014/main" xmlns="" val="2415657172"/>
                    </a:ext>
                  </a:extLst>
                </a:gridCol>
                <a:gridCol w="4476538">
                  <a:extLst>
                    <a:ext uri="{9D8B030D-6E8A-4147-A177-3AD203B41FA5}">
                      <a16:colId xmlns:a16="http://schemas.microsoft.com/office/drawing/2014/main" xmlns="" val="3178450645"/>
                    </a:ext>
                  </a:extLst>
                </a:gridCol>
                <a:gridCol w="5774368">
                  <a:extLst>
                    <a:ext uri="{9D8B030D-6E8A-4147-A177-3AD203B41FA5}">
                      <a16:colId xmlns:a16="http://schemas.microsoft.com/office/drawing/2014/main" xmlns="" val="2805588771"/>
                    </a:ext>
                  </a:extLst>
                </a:gridCol>
              </a:tblGrid>
              <a:tr h="370840">
                <a:tc>
                  <a:txBody>
                    <a:bodyPr/>
                    <a:lstStyle/>
                    <a:p>
                      <a:pPr algn="l" fontAlgn="t"/>
                      <a:r>
                        <a:rPr lang="en-IN" sz="1600" b="0" dirty="0">
                          <a:solidFill>
                            <a:schemeClr val="tx1"/>
                          </a:solidFill>
                          <a:effectLst/>
                        </a:rPr>
                        <a:t>Store Value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1600" b="0" dirty="0">
                          <a:solidFill>
                            <a:schemeClr val="tx1"/>
                          </a:solidFill>
                          <a:effectLst/>
                        </a:rPr>
                        <a:t>Stores distinct values for all the members.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1600" b="0" dirty="0">
                          <a:solidFill>
                            <a:schemeClr val="tx1"/>
                          </a:solidFill>
                          <a:effectLst/>
                        </a:rPr>
                        <a:t>Stores same value for all the members.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45653940"/>
                  </a:ext>
                </a:extLst>
              </a:tr>
            </a:tbl>
          </a:graphicData>
        </a:graphic>
      </p:graphicFrame>
      <p:graphicFrame>
        <p:nvGraphicFramePr>
          <p:cNvPr id="10" name="Table 9">
            <a:extLst>
              <a:ext uri="{FF2B5EF4-FFF2-40B4-BE49-F238E27FC236}">
                <a16:creationId xmlns:a16="http://schemas.microsoft.com/office/drawing/2014/main" xmlns="" id="{B8DDC123-5B45-C24B-9A7D-D054053EFCFC}"/>
              </a:ext>
            </a:extLst>
          </p:cNvPr>
          <p:cNvGraphicFramePr>
            <a:graphicFrameLocks noGrp="1"/>
          </p:cNvGraphicFramePr>
          <p:nvPr>
            <p:extLst>
              <p:ext uri="{D42A27DB-BD31-4B8C-83A1-F6EECF244321}">
                <p14:modId xmlns:p14="http://schemas.microsoft.com/office/powerpoint/2010/main" val="2846195242"/>
              </p:ext>
            </p:extLst>
          </p:nvPr>
        </p:nvGraphicFramePr>
        <p:xfrm>
          <a:off x="261937" y="3567430"/>
          <a:ext cx="11781673" cy="640080"/>
        </p:xfrm>
        <a:graphic>
          <a:graphicData uri="http://schemas.openxmlformats.org/drawingml/2006/table">
            <a:tbl>
              <a:tblPr firstRow="1" bandRow="1">
                <a:tableStyleId>{3B4B98B0-60AC-42C2-AFA5-B58CD77FA1E5}</a:tableStyleId>
              </a:tblPr>
              <a:tblGrid>
                <a:gridCol w="1530767">
                  <a:extLst>
                    <a:ext uri="{9D8B030D-6E8A-4147-A177-3AD203B41FA5}">
                      <a16:colId xmlns:a16="http://schemas.microsoft.com/office/drawing/2014/main" xmlns="" val="3046780086"/>
                    </a:ext>
                  </a:extLst>
                </a:gridCol>
                <a:gridCol w="4476538">
                  <a:extLst>
                    <a:ext uri="{9D8B030D-6E8A-4147-A177-3AD203B41FA5}">
                      <a16:colId xmlns:a16="http://schemas.microsoft.com/office/drawing/2014/main" xmlns="" val="4250695142"/>
                    </a:ext>
                  </a:extLst>
                </a:gridCol>
                <a:gridCol w="5774368">
                  <a:extLst>
                    <a:ext uri="{9D8B030D-6E8A-4147-A177-3AD203B41FA5}">
                      <a16:colId xmlns:a16="http://schemas.microsoft.com/office/drawing/2014/main" xmlns="" val="2994346128"/>
                    </a:ext>
                  </a:extLst>
                </a:gridCol>
              </a:tblGrid>
              <a:tr h="370840">
                <a:tc>
                  <a:txBody>
                    <a:bodyPr/>
                    <a:lstStyle/>
                    <a:p>
                      <a:pPr algn="l" fontAlgn="t"/>
                      <a:r>
                        <a:rPr lang="en-IN" sz="1600" b="0" dirty="0">
                          <a:solidFill>
                            <a:schemeClr val="tx1"/>
                          </a:solidFill>
                          <a:effectLst/>
                        </a:rPr>
                        <a:t>At a Time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1600" b="0" dirty="0">
                          <a:solidFill>
                            <a:schemeClr val="tx1"/>
                          </a:solidFill>
                          <a:effectLst/>
                        </a:rPr>
                        <a:t>A structure stores multiple values, of the different members, of the structure.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1600" b="0" dirty="0">
                          <a:solidFill>
                            <a:schemeClr val="tx1"/>
                          </a:solidFill>
                          <a:effectLst/>
                        </a:rPr>
                        <a:t>A union stores a single value at a time for all members.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67143885"/>
                  </a:ext>
                </a:extLst>
              </a:tr>
            </a:tbl>
          </a:graphicData>
        </a:graphic>
      </p:graphicFrame>
      <p:graphicFrame>
        <p:nvGraphicFramePr>
          <p:cNvPr id="11" name="Table 10">
            <a:extLst>
              <a:ext uri="{FF2B5EF4-FFF2-40B4-BE49-F238E27FC236}">
                <a16:creationId xmlns:a16="http://schemas.microsoft.com/office/drawing/2014/main" xmlns="" id="{7724779B-F062-AB4E-85CD-06CB44F8E5F0}"/>
              </a:ext>
            </a:extLst>
          </p:cNvPr>
          <p:cNvGraphicFramePr>
            <a:graphicFrameLocks noGrp="1"/>
          </p:cNvGraphicFramePr>
          <p:nvPr>
            <p:extLst>
              <p:ext uri="{D42A27DB-BD31-4B8C-83A1-F6EECF244321}">
                <p14:modId xmlns:p14="http://schemas.microsoft.com/office/powerpoint/2010/main" val="414786011"/>
              </p:ext>
            </p:extLst>
          </p:nvPr>
        </p:nvGraphicFramePr>
        <p:xfrm>
          <a:off x="261937" y="4207510"/>
          <a:ext cx="11781673" cy="1615440"/>
        </p:xfrm>
        <a:graphic>
          <a:graphicData uri="http://schemas.openxmlformats.org/drawingml/2006/table">
            <a:tbl>
              <a:tblPr firstRow="1" bandRow="1">
                <a:tableStyleId>{3B4B98B0-60AC-42C2-AFA5-B58CD77FA1E5}</a:tableStyleId>
              </a:tblPr>
              <a:tblGrid>
                <a:gridCol w="1530767">
                  <a:extLst>
                    <a:ext uri="{9D8B030D-6E8A-4147-A177-3AD203B41FA5}">
                      <a16:colId xmlns:a16="http://schemas.microsoft.com/office/drawing/2014/main" xmlns="" val="3052599701"/>
                    </a:ext>
                  </a:extLst>
                </a:gridCol>
                <a:gridCol w="4476538">
                  <a:extLst>
                    <a:ext uri="{9D8B030D-6E8A-4147-A177-3AD203B41FA5}">
                      <a16:colId xmlns:a16="http://schemas.microsoft.com/office/drawing/2014/main" xmlns="" val="386032161"/>
                    </a:ext>
                  </a:extLst>
                </a:gridCol>
                <a:gridCol w="5774368">
                  <a:extLst>
                    <a:ext uri="{9D8B030D-6E8A-4147-A177-3AD203B41FA5}">
                      <a16:colId xmlns:a16="http://schemas.microsoft.com/office/drawing/2014/main" xmlns="" val="961343235"/>
                    </a:ext>
                  </a:extLst>
                </a:gridCol>
              </a:tblGrid>
              <a:tr h="370840">
                <a:tc>
                  <a:txBody>
                    <a:bodyPr/>
                    <a:lstStyle/>
                    <a:p>
                      <a:pPr algn="l" fontAlgn="t"/>
                      <a:r>
                        <a:rPr lang="en-IN" sz="1600" b="0" dirty="0">
                          <a:solidFill>
                            <a:schemeClr val="tx1"/>
                          </a:solidFill>
                          <a:effectLst/>
                          <a:latin typeface="+mj-lt"/>
                        </a:rPr>
                        <a:t>Declaration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0" dirty="0">
                          <a:solidFill>
                            <a:srgbClr val="C00000"/>
                          </a:solidFill>
                          <a:effectLst/>
                          <a:latin typeface="Courier New" panose="02070309020205020404" pitchFamily="49" charset="0"/>
                          <a:cs typeface="Courier New" panose="02070309020205020404" pitchFamily="49" charset="0"/>
                        </a:rPr>
                        <a:t>struct</a:t>
                      </a:r>
                      <a:r>
                        <a:rPr lang="en-IN" sz="1600" b="0" dirty="0">
                          <a:solidFill>
                            <a:schemeClr val="tx1"/>
                          </a:solidFill>
                          <a:effectLst/>
                          <a:latin typeface="Courier New" panose="02070309020205020404" pitchFamily="49" charset="0"/>
                          <a:cs typeface="Courier New" panose="02070309020205020404" pitchFamily="49" charset="0"/>
                        </a:rPr>
                        <a:t> </a:t>
                      </a:r>
                      <a:r>
                        <a:rPr lang="en-IN" sz="1600" b="0" dirty="0" err="1">
                          <a:solidFill>
                            <a:schemeClr val="tx1"/>
                          </a:solidFill>
                          <a:effectLst/>
                          <a:latin typeface="Courier New" panose="02070309020205020404" pitchFamily="49" charset="0"/>
                          <a:cs typeface="Courier New" panose="02070309020205020404" pitchFamily="49" charset="0"/>
                        </a:rPr>
                        <a:t>ss</a:t>
                      </a:r>
                      <a:endParaRPr lang="en-IN" sz="1600" b="0" dirty="0">
                        <a:solidFill>
                          <a:schemeClr val="tx1"/>
                        </a:solidFill>
                        <a:effectLst/>
                        <a:latin typeface="Courier New" panose="02070309020205020404" pitchFamily="49" charset="0"/>
                        <a:cs typeface="Courier New" panose="02070309020205020404" pitchFamily="49" charset="0"/>
                      </a:endParaRPr>
                    </a:p>
                    <a:p>
                      <a:r>
                        <a:rPr lang="en-IN" sz="1600" b="0" dirty="0">
                          <a:solidFill>
                            <a:schemeClr val="tx1"/>
                          </a:solidFill>
                          <a:effectLst/>
                          <a:latin typeface="Courier New" panose="02070309020205020404" pitchFamily="49" charset="0"/>
                          <a:cs typeface="Courier New" panose="02070309020205020404" pitchFamily="49" charset="0"/>
                        </a:rPr>
                        <a:t>{</a:t>
                      </a:r>
                    </a:p>
                    <a:p>
                      <a:r>
                        <a:rPr lang="en-IN" sz="1600" b="0" dirty="0">
                          <a:solidFill>
                            <a:schemeClr val="tx1"/>
                          </a:solidFill>
                          <a:effectLst/>
                          <a:latin typeface="Courier New" panose="02070309020205020404" pitchFamily="49" charset="0"/>
                          <a:cs typeface="Courier New" panose="02070309020205020404" pitchFamily="49" charset="0"/>
                        </a:rPr>
                        <a:t>    </a:t>
                      </a:r>
                      <a:r>
                        <a:rPr lang="en-IN" sz="1600" b="0" dirty="0" err="1">
                          <a:solidFill>
                            <a:schemeClr val="tx1"/>
                          </a:solidFill>
                          <a:effectLst/>
                          <a:latin typeface="Courier New" panose="02070309020205020404" pitchFamily="49" charset="0"/>
                          <a:cs typeface="Courier New" panose="02070309020205020404" pitchFamily="49" charset="0"/>
                        </a:rPr>
                        <a:t>int</a:t>
                      </a:r>
                      <a:r>
                        <a:rPr lang="en-IN" sz="1600" b="0" dirty="0">
                          <a:solidFill>
                            <a:schemeClr val="tx1"/>
                          </a:solidFill>
                          <a:effectLst/>
                          <a:latin typeface="Courier New" panose="02070309020205020404" pitchFamily="49" charset="0"/>
                          <a:cs typeface="Courier New" panose="02070309020205020404" pitchFamily="49" charset="0"/>
                        </a:rPr>
                        <a:t> a;</a:t>
                      </a:r>
                    </a:p>
                    <a:p>
                      <a:r>
                        <a:rPr lang="en-IN" sz="1600" b="0" dirty="0">
                          <a:solidFill>
                            <a:schemeClr val="tx1"/>
                          </a:solidFill>
                          <a:effectLst/>
                          <a:latin typeface="Courier New" panose="02070309020205020404" pitchFamily="49" charset="0"/>
                          <a:cs typeface="Courier New" panose="02070309020205020404" pitchFamily="49" charset="0"/>
                        </a:rPr>
                        <a:t>    float f;</a:t>
                      </a:r>
                    </a:p>
                    <a:p>
                      <a:r>
                        <a:rPr lang="en-IN" sz="1600" b="0" dirty="0">
                          <a:solidFill>
                            <a:schemeClr val="tx1"/>
                          </a:solidFill>
                          <a:effectLst/>
                          <a:latin typeface="Courier New" panose="02070309020205020404" pitchFamily="49" charset="0"/>
                          <a:cs typeface="Courier New" panose="02070309020205020404" pitchFamily="49" charset="0"/>
                        </a:rPr>
                        <a:t>    char c</a:t>
                      </a:r>
                    </a:p>
                    <a:p>
                      <a:r>
                        <a:rPr lang="en-IN" sz="1600" b="0" dirty="0">
                          <a:solidFill>
                            <a:schemeClr val="tx1"/>
                          </a:solidFill>
                          <a:effectLst/>
                          <a:latin typeface="Courier New" panose="02070309020205020404" pitchFamily="49" charset="0"/>
                          <a:cs typeface="Courier New" panose="02070309020205020404" pitchFamily="49" charset="0"/>
                        </a:rPr>
                        <a: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0" dirty="0">
                          <a:solidFill>
                            <a:srgbClr val="C00000"/>
                          </a:solidFill>
                          <a:effectLst/>
                          <a:latin typeface="Courier New" panose="02070309020205020404" pitchFamily="49" charset="0"/>
                          <a:cs typeface="Courier New" panose="02070309020205020404" pitchFamily="49" charset="0"/>
                        </a:rPr>
                        <a:t>union</a:t>
                      </a:r>
                      <a:r>
                        <a:rPr lang="en-IN" sz="1600" b="0" dirty="0">
                          <a:solidFill>
                            <a:schemeClr val="tx1"/>
                          </a:solidFill>
                          <a:effectLst/>
                          <a:latin typeface="Courier New" panose="02070309020205020404" pitchFamily="49" charset="0"/>
                          <a:cs typeface="Courier New" panose="02070309020205020404" pitchFamily="49" charset="0"/>
                        </a:rPr>
                        <a:t> </a:t>
                      </a:r>
                      <a:r>
                        <a:rPr lang="en-IN" sz="1600" b="0" dirty="0" err="1">
                          <a:solidFill>
                            <a:schemeClr val="tx1"/>
                          </a:solidFill>
                          <a:effectLst/>
                          <a:latin typeface="Courier New" panose="02070309020205020404" pitchFamily="49" charset="0"/>
                          <a:cs typeface="Courier New" panose="02070309020205020404" pitchFamily="49" charset="0"/>
                        </a:rPr>
                        <a:t>uu</a:t>
                      </a:r>
                      <a:endParaRPr lang="en-IN" sz="1600" b="0" dirty="0">
                        <a:solidFill>
                          <a:schemeClr val="tx1"/>
                        </a:solidFill>
                        <a:effectLst/>
                        <a:latin typeface="Courier New" panose="02070309020205020404" pitchFamily="49" charset="0"/>
                        <a:cs typeface="Courier New" panose="02070309020205020404" pitchFamily="49" charset="0"/>
                      </a:endParaRPr>
                    </a:p>
                    <a:p>
                      <a:r>
                        <a:rPr lang="en-IN" sz="1600" b="0" dirty="0">
                          <a:solidFill>
                            <a:schemeClr val="tx1"/>
                          </a:solidFill>
                          <a:effectLst/>
                          <a:latin typeface="Courier New" panose="02070309020205020404" pitchFamily="49" charset="0"/>
                          <a:cs typeface="Courier New" panose="02070309020205020404" pitchFamily="49" charset="0"/>
                        </a:rPr>
                        <a:t>{</a:t>
                      </a:r>
                    </a:p>
                    <a:p>
                      <a:r>
                        <a:rPr lang="en-IN" sz="1600" b="0" dirty="0">
                          <a:solidFill>
                            <a:schemeClr val="tx1"/>
                          </a:solidFill>
                          <a:effectLst/>
                          <a:latin typeface="Courier New" panose="02070309020205020404" pitchFamily="49" charset="0"/>
                          <a:cs typeface="Courier New" panose="02070309020205020404" pitchFamily="49" charset="0"/>
                        </a:rPr>
                        <a:t>    </a:t>
                      </a:r>
                      <a:r>
                        <a:rPr lang="en-IN" sz="1600" b="0" dirty="0" err="1">
                          <a:solidFill>
                            <a:schemeClr val="tx1"/>
                          </a:solidFill>
                          <a:effectLst/>
                          <a:latin typeface="Courier New" panose="02070309020205020404" pitchFamily="49" charset="0"/>
                          <a:cs typeface="Courier New" panose="02070309020205020404" pitchFamily="49" charset="0"/>
                        </a:rPr>
                        <a:t>int</a:t>
                      </a:r>
                      <a:r>
                        <a:rPr lang="en-IN" sz="1600" b="0" dirty="0">
                          <a:solidFill>
                            <a:schemeClr val="tx1"/>
                          </a:solidFill>
                          <a:effectLst/>
                          <a:latin typeface="Courier New" panose="02070309020205020404" pitchFamily="49" charset="0"/>
                          <a:cs typeface="Courier New" panose="02070309020205020404" pitchFamily="49" charset="0"/>
                        </a:rPr>
                        <a:t> a;</a:t>
                      </a:r>
                    </a:p>
                    <a:p>
                      <a:r>
                        <a:rPr lang="en-IN" sz="1600" b="0" dirty="0">
                          <a:solidFill>
                            <a:schemeClr val="tx1"/>
                          </a:solidFill>
                          <a:effectLst/>
                          <a:latin typeface="Courier New" panose="02070309020205020404" pitchFamily="49" charset="0"/>
                          <a:cs typeface="Courier New" panose="02070309020205020404" pitchFamily="49" charset="0"/>
                        </a:rPr>
                        <a:t>    float f;</a:t>
                      </a:r>
                    </a:p>
                    <a:p>
                      <a:r>
                        <a:rPr lang="en-IN" sz="1600" b="0" dirty="0">
                          <a:solidFill>
                            <a:schemeClr val="tx1"/>
                          </a:solidFill>
                          <a:effectLst/>
                          <a:latin typeface="Courier New" panose="02070309020205020404" pitchFamily="49" charset="0"/>
                          <a:cs typeface="Courier New" panose="02070309020205020404" pitchFamily="49" charset="0"/>
                        </a:rPr>
                        <a:t>    char c</a:t>
                      </a:r>
                    </a:p>
                    <a:p>
                      <a:r>
                        <a:rPr lang="en-IN" sz="1600" b="0" dirty="0">
                          <a:solidFill>
                            <a:schemeClr val="tx1"/>
                          </a:solidFill>
                          <a:effectLst/>
                          <a:latin typeface="Courier New" panose="02070309020205020404" pitchFamily="49" charset="0"/>
                          <a:cs typeface="Courier New" panose="02070309020205020404" pitchFamily="49" charset="0"/>
                        </a:rPr>
                        <a: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703867047"/>
                  </a:ext>
                </a:extLst>
              </a:tr>
            </a:tbl>
          </a:graphicData>
        </a:graphic>
      </p:graphicFrame>
    </p:spTree>
    <p:extLst>
      <p:ext uri="{BB962C8B-B14F-4D97-AF65-F5344CB8AC3E}">
        <p14:creationId xmlns:p14="http://schemas.microsoft.com/office/powerpoint/2010/main" val="410743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Union should be used?</a:t>
            </a:r>
          </a:p>
        </p:txBody>
      </p:sp>
      <p:sp>
        <p:nvSpPr>
          <p:cNvPr id="3" name="Content Placeholder 2"/>
          <p:cNvSpPr>
            <a:spLocks noGrp="1"/>
          </p:cNvSpPr>
          <p:nvPr>
            <p:ph idx="1"/>
          </p:nvPr>
        </p:nvSpPr>
        <p:spPr/>
        <p:txBody>
          <a:bodyPr/>
          <a:lstStyle/>
          <a:p>
            <a:r>
              <a:rPr lang="en-US" dirty="0"/>
              <a:t>Mouse Programming</a:t>
            </a:r>
          </a:p>
          <a:p>
            <a:r>
              <a:rPr lang="en-US" dirty="0"/>
              <a:t>Embedded Programming</a:t>
            </a:r>
          </a:p>
          <a:p>
            <a:r>
              <a:rPr lang="en-US" dirty="0"/>
              <a:t>Low Level System Programming</a:t>
            </a:r>
          </a:p>
          <a:p>
            <a:endParaRPr lang="en-US" dirty="0"/>
          </a:p>
        </p:txBody>
      </p:sp>
    </p:spTree>
    <p:extLst>
      <p:ext uri="{BB962C8B-B14F-4D97-AF65-F5344CB8AC3E}">
        <p14:creationId xmlns:p14="http://schemas.microsoft.com/office/powerpoint/2010/main" val="277310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040BB8-F72C-465B-894C-59217AFB284E}"/>
              </a:ext>
            </a:extLst>
          </p:cNvPr>
          <p:cNvSpPr>
            <a:spLocks noGrp="1"/>
          </p:cNvSpPr>
          <p:nvPr>
            <p:ph type="title"/>
          </p:nvPr>
        </p:nvSpPr>
        <p:spPr>
          <a:xfrm>
            <a:off x="831850" y="1877165"/>
            <a:ext cx="10515600" cy="2852737"/>
          </a:xfrm>
        </p:spPr>
        <p:txBody>
          <a:bodyPr/>
          <a:lstStyle/>
          <a:p>
            <a:r>
              <a:rPr lang="en-US" dirty="0" smtClean="0">
                <a:solidFill>
                  <a:schemeClr val="accent3"/>
                </a:solidFill>
              </a:rPr>
              <a:t>Thank you</a:t>
            </a:r>
            <a:endParaRPr lang="en-US" dirty="0">
              <a:solidFill>
                <a:schemeClr val="accent3"/>
              </a:solidFill>
            </a:endParaRPr>
          </a:p>
        </p:txBody>
      </p:sp>
      <p:cxnSp>
        <p:nvCxnSpPr>
          <p:cNvPr id="5" name="Straight Connector 4">
            <a:extLst>
              <a:ext uri="{FF2B5EF4-FFF2-40B4-BE49-F238E27FC236}">
                <a16:creationId xmlns:a16="http://schemas.microsoft.com/office/drawing/2014/main" xmlns=""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xmlns=""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a16="http://schemas.microsoft.com/office/drawing/2014/main" xmlns="" id="{FD54CC2C-2F5E-452B-A4FA-DA5D69E53CFE}"/>
              </a:ext>
            </a:extLst>
          </p:cNvPr>
          <p:cNvCxnSpPr>
            <a:cxnSpLocks/>
          </p:cNvCxnSpPr>
          <p:nvPr/>
        </p:nvCxnSpPr>
        <p:spPr>
          <a:xfrm>
            <a:off x="1179871" y="1157468"/>
            <a:ext cx="0" cy="24654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3345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Defined </a:t>
            </a:r>
            <a:r>
              <a:rPr lang="en-US" dirty="0" err="1"/>
              <a:t>Datatype</a:t>
            </a:r>
            <a:endParaRPr lang="en-US" dirty="0"/>
          </a:p>
        </p:txBody>
      </p:sp>
      <p:sp>
        <p:nvSpPr>
          <p:cNvPr id="5" name="Content Placeholder 2">
            <a:extLst>
              <a:ext uri="{FF2B5EF4-FFF2-40B4-BE49-F238E27FC236}">
                <a16:creationId xmlns:a16="http://schemas.microsoft.com/office/drawing/2014/main" xmlns="" id="{F6649BE1-E979-3244-8144-07E5A977014A}"/>
              </a:ext>
            </a:extLst>
          </p:cNvPr>
          <p:cNvSpPr>
            <a:spLocks noGrp="1"/>
          </p:cNvSpPr>
          <p:nvPr>
            <p:ph idx="1"/>
          </p:nvPr>
        </p:nvSpPr>
        <p:spPr>
          <a:xfrm>
            <a:off x="262360" y="1098788"/>
            <a:ext cx="11667281" cy="5220000"/>
          </a:xfrm>
        </p:spPr>
        <p:txBody>
          <a:bodyPr/>
          <a:lstStyle/>
          <a:p>
            <a:pPr algn="just"/>
            <a:r>
              <a:rPr lang="en-US" dirty="0">
                <a:latin typeface="+mj-lt"/>
              </a:rPr>
              <a:t>We need combination of various datatypes to understand different entity/object. </a:t>
            </a:r>
          </a:p>
          <a:p>
            <a:pPr algn="just"/>
            <a:r>
              <a:rPr lang="en-US" b="1" dirty="0">
                <a:solidFill>
                  <a:srgbClr val="B71B1C"/>
                </a:solidFill>
                <a:latin typeface="+mj-lt"/>
              </a:rPr>
              <a:t>Example-1: </a:t>
            </a:r>
          </a:p>
          <a:p>
            <a:pPr lvl="1" algn="just"/>
            <a:r>
              <a:rPr lang="en-US" b="1" dirty="0">
                <a:solidFill>
                  <a:srgbClr val="92D050"/>
                </a:solidFill>
                <a:latin typeface="+mj-lt"/>
              </a:rPr>
              <a:t>Book</a:t>
            </a:r>
            <a:r>
              <a:rPr lang="en-US" b="1" dirty="0">
                <a:solidFill>
                  <a:srgbClr val="F92672"/>
                </a:solidFill>
                <a:latin typeface="+mj-lt"/>
              </a:rPr>
              <a:t> </a:t>
            </a:r>
            <a:r>
              <a:rPr lang="en-US" dirty="0">
                <a:latin typeface="+mj-lt"/>
              </a:rPr>
              <a:t>		</a:t>
            </a:r>
            <a:r>
              <a:rPr lang="en-US" b="1" dirty="0">
                <a:solidFill>
                  <a:srgbClr val="92D050"/>
                </a:solidFill>
                <a:latin typeface="+mj-lt"/>
              </a:rPr>
              <a:t>Title</a:t>
            </a:r>
            <a:r>
              <a:rPr lang="en-US" dirty="0">
                <a:latin typeface="+mj-lt"/>
              </a:rPr>
              <a:t>: Let Us C				</a:t>
            </a:r>
            <a:r>
              <a:rPr lang="en-US" b="1" dirty="0">
                <a:solidFill>
                  <a:srgbClr val="92D050"/>
                </a:solidFill>
                <a:latin typeface="+mj-lt"/>
              </a:rPr>
              <a:t>Datatype</a:t>
            </a:r>
            <a:r>
              <a:rPr lang="en-US" dirty="0">
                <a:latin typeface="+mj-lt"/>
              </a:rPr>
              <a:t>: </a:t>
            </a:r>
            <a:r>
              <a:rPr lang="en-US" dirty="0">
                <a:latin typeface="+mj-lt"/>
                <a:cs typeface="Consolas" panose="020B0609020204030204" pitchFamily="49" charset="0"/>
              </a:rPr>
              <a:t>char / string</a:t>
            </a:r>
          </a:p>
          <a:p>
            <a:pPr marL="0" indent="0" algn="just">
              <a:buNone/>
            </a:pPr>
            <a:r>
              <a:rPr lang="en-US" sz="2000" dirty="0">
                <a:latin typeface="+mj-lt"/>
              </a:rPr>
              <a:t>			</a:t>
            </a:r>
            <a:r>
              <a:rPr lang="en-US" sz="2000" b="1" dirty="0">
                <a:solidFill>
                  <a:srgbClr val="92D050"/>
                </a:solidFill>
                <a:latin typeface="+mj-lt"/>
              </a:rPr>
              <a:t>Author</a:t>
            </a:r>
            <a:r>
              <a:rPr lang="en-US" sz="2000" dirty="0">
                <a:latin typeface="+mj-lt"/>
              </a:rPr>
              <a:t>: </a:t>
            </a:r>
            <a:r>
              <a:rPr lang="en-US" sz="2000" dirty="0" err="1">
                <a:latin typeface="+mj-lt"/>
              </a:rPr>
              <a:t>Yashavant</a:t>
            </a:r>
            <a:r>
              <a:rPr lang="en-US" sz="2000" dirty="0">
                <a:latin typeface="+mj-lt"/>
              </a:rPr>
              <a:t> </a:t>
            </a:r>
            <a:r>
              <a:rPr lang="en-US" sz="2000" dirty="0" err="1">
                <a:latin typeface="+mj-lt"/>
              </a:rPr>
              <a:t>Kanetkar</a:t>
            </a:r>
            <a:r>
              <a:rPr lang="en-US" sz="2000" dirty="0">
                <a:latin typeface="+mj-lt"/>
              </a:rPr>
              <a:t>		</a:t>
            </a:r>
            <a:r>
              <a:rPr lang="en-US" sz="2000" b="1" dirty="0">
                <a:solidFill>
                  <a:srgbClr val="92D050"/>
                </a:solidFill>
                <a:latin typeface="+mj-lt"/>
              </a:rPr>
              <a:t>Datatype</a:t>
            </a:r>
            <a:r>
              <a:rPr lang="en-US" sz="2000" dirty="0">
                <a:latin typeface="+mj-lt"/>
              </a:rPr>
              <a:t>: </a:t>
            </a:r>
            <a:r>
              <a:rPr lang="en-US" sz="2000" dirty="0">
                <a:latin typeface="+mj-lt"/>
                <a:cs typeface="Consolas" panose="020B0609020204030204" pitchFamily="49" charset="0"/>
              </a:rPr>
              <a:t>char / string</a:t>
            </a:r>
          </a:p>
          <a:p>
            <a:pPr marL="0" indent="0" algn="just">
              <a:buNone/>
            </a:pPr>
            <a:r>
              <a:rPr lang="en-US" sz="2000" dirty="0">
                <a:latin typeface="+mj-lt"/>
              </a:rPr>
              <a:t>			</a:t>
            </a:r>
            <a:r>
              <a:rPr lang="en-US" sz="2000" b="1" dirty="0">
                <a:solidFill>
                  <a:srgbClr val="92D050"/>
                </a:solidFill>
                <a:latin typeface="+mj-lt"/>
              </a:rPr>
              <a:t>Page</a:t>
            </a:r>
            <a:r>
              <a:rPr lang="en-US" sz="2000" dirty="0">
                <a:latin typeface="+mj-lt"/>
              </a:rPr>
              <a:t>: 320				</a:t>
            </a:r>
            <a:r>
              <a:rPr lang="en-US" sz="2000" b="1" dirty="0">
                <a:solidFill>
                  <a:srgbClr val="92D050"/>
                </a:solidFill>
                <a:latin typeface="+mj-lt"/>
              </a:rPr>
              <a:t>Datatype</a:t>
            </a:r>
            <a:r>
              <a:rPr lang="en-US" sz="2000" dirty="0">
                <a:latin typeface="+mj-lt"/>
              </a:rPr>
              <a:t>: </a:t>
            </a:r>
            <a:r>
              <a:rPr lang="en-US" sz="2000" dirty="0" err="1">
                <a:latin typeface="+mj-lt"/>
                <a:cs typeface="Consolas" panose="020B0609020204030204" pitchFamily="49" charset="0"/>
              </a:rPr>
              <a:t>int</a:t>
            </a:r>
            <a:endParaRPr lang="en-US" sz="2000" dirty="0">
              <a:latin typeface="+mj-lt"/>
              <a:cs typeface="Consolas" panose="020B0609020204030204" pitchFamily="49" charset="0"/>
            </a:endParaRPr>
          </a:p>
          <a:p>
            <a:pPr marL="0" indent="0" algn="just">
              <a:buNone/>
            </a:pPr>
            <a:r>
              <a:rPr lang="en-US" sz="2000" dirty="0">
                <a:latin typeface="+mj-lt"/>
              </a:rPr>
              <a:t>			</a:t>
            </a:r>
            <a:r>
              <a:rPr lang="en-US" sz="2000" b="1" dirty="0">
                <a:solidFill>
                  <a:srgbClr val="92D050"/>
                </a:solidFill>
                <a:latin typeface="+mj-lt"/>
              </a:rPr>
              <a:t>Price</a:t>
            </a:r>
            <a:r>
              <a:rPr lang="en-US" sz="2000" dirty="0">
                <a:latin typeface="+mj-lt"/>
              </a:rPr>
              <a:t>: 255.00				</a:t>
            </a:r>
            <a:r>
              <a:rPr lang="en-US" sz="2000" b="1" dirty="0">
                <a:solidFill>
                  <a:srgbClr val="92D050"/>
                </a:solidFill>
                <a:latin typeface="+mj-lt"/>
              </a:rPr>
              <a:t>Datatype</a:t>
            </a:r>
            <a:r>
              <a:rPr lang="en-US" sz="2000" dirty="0">
                <a:latin typeface="+mj-lt"/>
              </a:rPr>
              <a:t>: </a:t>
            </a:r>
            <a:r>
              <a:rPr lang="en-US" sz="2000" dirty="0">
                <a:latin typeface="+mj-lt"/>
                <a:cs typeface="Consolas" panose="020B0609020204030204" pitchFamily="49" charset="0"/>
              </a:rPr>
              <a:t>float</a:t>
            </a:r>
          </a:p>
          <a:p>
            <a:pPr algn="just"/>
            <a:r>
              <a:rPr lang="en-US" b="1" dirty="0">
                <a:solidFill>
                  <a:srgbClr val="B71B1C"/>
                </a:solidFill>
                <a:latin typeface="+mj-lt"/>
              </a:rPr>
              <a:t>Example-2:</a:t>
            </a:r>
          </a:p>
          <a:p>
            <a:pPr lvl="1" algn="just"/>
            <a:r>
              <a:rPr lang="en-US" b="1" dirty="0">
                <a:solidFill>
                  <a:srgbClr val="92D050"/>
                </a:solidFill>
                <a:latin typeface="+mj-lt"/>
              </a:rPr>
              <a:t>Student</a:t>
            </a:r>
            <a:r>
              <a:rPr lang="en-US" b="1" dirty="0">
                <a:solidFill>
                  <a:srgbClr val="F92672"/>
                </a:solidFill>
                <a:latin typeface="+mj-lt"/>
              </a:rPr>
              <a:t>		</a:t>
            </a:r>
            <a:r>
              <a:rPr lang="en-US" b="1" dirty="0">
                <a:solidFill>
                  <a:srgbClr val="92D050"/>
                </a:solidFill>
                <a:latin typeface="+mj-lt"/>
              </a:rPr>
              <a:t>Name</a:t>
            </a:r>
            <a:r>
              <a:rPr lang="en-US" dirty="0">
                <a:latin typeface="+mj-lt"/>
              </a:rPr>
              <a:t>: ABC				</a:t>
            </a:r>
            <a:r>
              <a:rPr lang="en-US" b="1" dirty="0">
                <a:solidFill>
                  <a:srgbClr val="92D050"/>
                </a:solidFill>
                <a:latin typeface="+mj-lt"/>
              </a:rPr>
              <a:t>Datatype</a:t>
            </a:r>
            <a:r>
              <a:rPr lang="en-US" dirty="0">
                <a:latin typeface="+mj-lt"/>
              </a:rPr>
              <a:t>: </a:t>
            </a:r>
            <a:r>
              <a:rPr lang="en-US" dirty="0">
                <a:latin typeface="+mj-lt"/>
                <a:cs typeface="Consolas" panose="020B0609020204030204" pitchFamily="49" charset="0"/>
              </a:rPr>
              <a:t>char / string</a:t>
            </a:r>
          </a:p>
          <a:p>
            <a:pPr marL="0" indent="0" algn="just">
              <a:buNone/>
            </a:pPr>
            <a:r>
              <a:rPr lang="en-US" sz="2000" dirty="0">
                <a:latin typeface="+mj-lt"/>
              </a:rPr>
              <a:t>			</a:t>
            </a:r>
            <a:r>
              <a:rPr lang="en-US" sz="2000" b="1" dirty="0" err="1">
                <a:solidFill>
                  <a:srgbClr val="92D050"/>
                </a:solidFill>
                <a:latin typeface="+mj-lt"/>
              </a:rPr>
              <a:t>Roll_No</a:t>
            </a:r>
            <a:r>
              <a:rPr lang="en-US" sz="2000" dirty="0">
                <a:latin typeface="+mj-lt"/>
              </a:rPr>
              <a:t>: 180540107001			</a:t>
            </a:r>
            <a:r>
              <a:rPr lang="en-US" sz="2000" b="1" dirty="0">
                <a:solidFill>
                  <a:srgbClr val="92D050"/>
                </a:solidFill>
                <a:latin typeface="+mj-lt"/>
              </a:rPr>
              <a:t>Datatype</a:t>
            </a:r>
            <a:r>
              <a:rPr lang="en-US" sz="2000" dirty="0">
                <a:latin typeface="+mj-lt"/>
              </a:rPr>
              <a:t>: </a:t>
            </a:r>
            <a:r>
              <a:rPr lang="en-US" sz="2000" dirty="0" err="1">
                <a:latin typeface="+mj-lt"/>
                <a:cs typeface="Consolas" panose="020B0609020204030204" pitchFamily="49" charset="0"/>
              </a:rPr>
              <a:t>int</a:t>
            </a:r>
            <a:endParaRPr lang="en-US" sz="2000" dirty="0">
              <a:latin typeface="+mj-lt"/>
              <a:cs typeface="Consolas" panose="020B0609020204030204" pitchFamily="49" charset="0"/>
            </a:endParaRPr>
          </a:p>
          <a:p>
            <a:pPr marL="0" indent="0" algn="just">
              <a:buNone/>
            </a:pPr>
            <a:r>
              <a:rPr lang="en-US" sz="2000" dirty="0">
                <a:latin typeface="+mj-lt"/>
              </a:rPr>
              <a:t>			</a:t>
            </a:r>
            <a:r>
              <a:rPr lang="en-US" sz="2000" b="1" dirty="0">
                <a:solidFill>
                  <a:srgbClr val="92D050"/>
                </a:solidFill>
                <a:latin typeface="+mj-lt"/>
              </a:rPr>
              <a:t>CPI</a:t>
            </a:r>
            <a:r>
              <a:rPr lang="en-US" sz="2000" dirty="0">
                <a:latin typeface="+mj-lt"/>
              </a:rPr>
              <a:t>: 7.46				</a:t>
            </a:r>
            <a:r>
              <a:rPr lang="en-US" sz="2000" b="1" dirty="0">
                <a:solidFill>
                  <a:srgbClr val="92D050"/>
                </a:solidFill>
                <a:latin typeface="+mj-lt"/>
              </a:rPr>
              <a:t>Datatype</a:t>
            </a:r>
            <a:r>
              <a:rPr lang="en-US" sz="2000" dirty="0">
                <a:latin typeface="+mj-lt"/>
              </a:rPr>
              <a:t>: </a:t>
            </a:r>
            <a:r>
              <a:rPr lang="en-US" sz="2000" dirty="0">
                <a:latin typeface="+mj-lt"/>
                <a:cs typeface="Consolas" panose="020B0609020204030204" pitchFamily="49" charset="0"/>
              </a:rPr>
              <a:t>float</a:t>
            </a:r>
          </a:p>
          <a:p>
            <a:pPr marL="0" indent="0" algn="just">
              <a:buNone/>
            </a:pPr>
            <a:r>
              <a:rPr lang="en-US" sz="2000" dirty="0">
                <a:latin typeface="+mj-lt"/>
              </a:rPr>
              <a:t>			</a:t>
            </a:r>
            <a:r>
              <a:rPr lang="en-US" sz="2000" b="1" dirty="0">
                <a:solidFill>
                  <a:srgbClr val="92D050"/>
                </a:solidFill>
                <a:latin typeface="+mj-lt"/>
              </a:rPr>
              <a:t>Backlog</a:t>
            </a:r>
            <a:r>
              <a:rPr lang="en-US" sz="2000" dirty="0">
                <a:latin typeface="+mj-lt"/>
              </a:rPr>
              <a:t>: 01				</a:t>
            </a:r>
            <a:r>
              <a:rPr lang="en-US" sz="2000" b="1" dirty="0">
                <a:solidFill>
                  <a:srgbClr val="92D050"/>
                </a:solidFill>
                <a:latin typeface="+mj-lt"/>
              </a:rPr>
              <a:t>Datatype</a:t>
            </a:r>
            <a:r>
              <a:rPr lang="en-US" sz="2000" dirty="0">
                <a:latin typeface="+mj-lt"/>
              </a:rPr>
              <a:t>: </a:t>
            </a:r>
            <a:r>
              <a:rPr lang="en-US" sz="2000" dirty="0" err="1">
                <a:latin typeface="+mj-lt"/>
                <a:cs typeface="Consolas" panose="020B0609020204030204" pitchFamily="49" charset="0"/>
              </a:rPr>
              <a:t>int</a:t>
            </a:r>
            <a:endParaRPr lang="en-US" sz="2000" dirty="0">
              <a:latin typeface="+mj-lt"/>
              <a:cs typeface="Consolas" panose="020B0609020204030204" pitchFamily="49" charset="0"/>
            </a:endParaRPr>
          </a:p>
          <a:p>
            <a:pPr lvl="1" algn="just"/>
            <a:endParaRPr lang="en-US" b="1" dirty="0">
              <a:solidFill>
                <a:srgbClr val="F92672"/>
              </a:solidFill>
              <a:latin typeface="+mj-lt"/>
            </a:endParaRPr>
          </a:p>
          <a:p>
            <a:pPr marL="0" indent="0" algn="just">
              <a:buNone/>
            </a:pPr>
            <a:endParaRPr lang="en-US" dirty="0">
              <a:latin typeface="+mj-lt"/>
            </a:endParaRPr>
          </a:p>
        </p:txBody>
      </p:sp>
      <p:pic>
        <p:nvPicPr>
          <p:cNvPr id="6" name="Picture 5">
            <a:extLst>
              <a:ext uri="{FF2B5EF4-FFF2-40B4-BE49-F238E27FC236}">
                <a16:creationId xmlns:a16="http://schemas.microsoft.com/office/drawing/2014/main" xmlns="" id="{785322E9-C46C-7642-9C92-E3F064FAE9ED}"/>
              </a:ext>
            </a:extLst>
          </p:cNvPr>
          <p:cNvPicPr>
            <a:picLocks noChangeAspect="1"/>
          </p:cNvPicPr>
          <p:nvPr/>
        </p:nvPicPr>
        <p:blipFill>
          <a:blip r:embed="rId2"/>
          <a:stretch>
            <a:fillRect/>
          </a:stretch>
        </p:blipFill>
        <p:spPr>
          <a:xfrm>
            <a:off x="1010652" y="2297210"/>
            <a:ext cx="770022" cy="1077165"/>
          </a:xfrm>
          <a:prstGeom prst="rect">
            <a:avLst/>
          </a:prstGeom>
        </p:spPr>
      </p:pic>
      <p:pic>
        <p:nvPicPr>
          <p:cNvPr id="7" name="Picture 6">
            <a:extLst>
              <a:ext uri="{FF2B5EF4-FFF2-40B4-BE49-F238E27FC236}">
                <a16:creationId xmlns:a16="http://schemas.microsoft.com/office/drawing/2014/main" xmlns="" id="{2742AD4E-A760-954A-A32F-0813CCCAC361}"/>
              </a:ext>
            </a:extLst>
          </p:cNvPr>
          <p:cNvPicPr>
            <a:picLocks noChangeAspect="1"/>
          </p:cNvPicPr>
          <p:nvPr/>
        </p:nvPicPr>
        <p:blipFill>
          <a:blip r:embed="rId3"/>
          <a:stretch>
            <a:fillRect/>
          </a:stretch>
        </p:blipFill>
        <p:spPr>
          <a:xfrm>
            <a:off x="1010652" y="4308102"/>
            <a:ext cx="830179" cy="1336911"/>
          </a:xfrm>
          <a:prstGeom prst="rect">
            <a:avLst/>
          </a:prstGeom>
        </p:spPr>
      </p:pic>
    </p:spTree>
    <p:extLst>
      <p:ext uri="{BB962C8B-B14F-4D97-AF65-F5344CB8AC3E}">
        <p14:creationId xmlns:p14="http://schemas.microsoft.com/office/powerpoint/2010/main" val="143671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a:cs typeface="Consolas" panose="020B0609020204030204" pitchFamily="49" charset="0"/>
              </a:rPr>
              <a:t>Structure</a:t>
            </a:r>
            <a:r>
              <a:rPr lang="en-US" dirty="0"/>
              <a:t>?</a:t>
            </a:r>
          </a:p>
        </p:txBody>
      </p:sp>
      <p:sp>
        <p:nvSpPr>
          <p:cNvPr id="3" name="Content Placeholder 2"/>
          <p:cNvSpPr>
            <a:spLocks noGrp="1"/>
          </p:cNvSpPr>
          <p:nvPr>
            <p:ph idx="1"/>
          </p:nvPr>
        </p:nvSpPr>
        <p:spPr/>
        <p:txBody>
          <a:bodyPr/>
          <a:lstStyle/>
          <a:p>
            <a:r>
              <a:rPr lang="en-US" dirty="0">
                <a:cs typeface="Consolas" panose="020B0609020204030204" pitchFamily="49" charset="0"/>
              </a:rPr>
              <a:t>Structure</a:t>
            </a:r>
            <a:r>
              <a:rPr lang="en-US" dirty="0"/>
              <a:t> is a collection of logically related data items of different </a:t>
            </a:r>
            <a:r>
              <a:rPr lang="en-US" dirty="0" err="1"/>
              <a:t>datatypes</a:t>
            </a:r>
            <a:r>
              <a:rPr lang="en-US" dirty="0"/>
              <a:t> grouped together under single name.  </a:t>
            </a:r>
          </a:p>
          <a:p>
            <a:r>
              <a:rPr lang="en-US" dirty="0">
                <a:cs typeface="Consolas" panose="020B0609020204030204" pitchFamily="49" charset="0"/>
              </a:rPr>
              <a:t>Structure</a:t>
            </a:r>
            <a:r>
              <a:rPr lang="en-US" dirty="0"/>
              <a:t> is a </a:t>
            </a:r>
            <a:r>
              <a:rPr lang="en-US" dirty="0">
                <a:solidFill>
                  <a:srgbClr val="C00000"/>
                </a:solidFill>
              </a:rPr>
              <a:t>user defined </a:t>
            </a:r>
            <a:r>
              <a:rPr lang="en-US" dirty="0" err="1">
                <a:solidFill>
                  <a:srgbClr val="C00000"/>
                </a:solidFill>
              </a:rPr>
              <a:t>datatype</a:t>
            </a:r>
            <a:r>
              <a:rPr lang="en-US" dirty="0"/>
              <a:t>. </a:t>
            </a:r>
          </a:p>
          <a:p>
            <a:r>
              <a:rPr lang="en-US" dirty="0">
                <a:cs typeface="Consolas" panose="020B0609020204030204" pitchFamily="49" charset="0"/>
              </a:rPr>
              <a:t>Structure</a:t>
            </a:r>
            <a:r>
              <a:rPr lang="en-US" dirty="0"/>
              <a:t> helps to build a complex </a:t>
            </a:r>
            <a:r>
              <a:rPr lang="en-US" dirty="0" err="1"/>
              <a:t>datatype</a:t>
            </a:r>
            <a:r>
              <a:rPr lang="en-US" dirty="0"/>
              <a:t> which is more meaningful than an array.</a:t>
            </a:r>
          </a:p>
          <a:p>
            <a:r>
              <a:rPr lang="en-US" dirty="0"/>
              <a:t>But, an array holds similar </a:t>
            </a:r>
            <a:r>
              <a:rPr lang="en-US" dirty="0" err="1"/>
              <a:t>datatype</a:t>
            </a:r>
            <a:r>
              <a:rPr lang="en-US" dirty="0"/>
              <a:t> record, when </a:t>
            </a:r>
            <a:r>
              <a:rPr lang="en-US" dirty="0">
                <a:cs typeface="Consolas" panose="020B0609020204030204" pitchFamily="49" charset="0"/>
              </a:rPr>
              <a:t>structure</a:t>
            </a:r>
            <a:r>
              <a:rPr lang="en-US" dirty="0"/>
              <a:t> holds different </a:t>
            </a:r>
            <a:r>
              <a:rPr lang="en-US" dirty="0" err="1"/>
              <a:t>datatypes</a:t>
            </a:r>
            <a:r>
              <a:rPr lang="en-US" dirty="0"/>
              <a:t> records.</a:t>
            </a:r>
          </a:p>
          <a:p>
            <a:r>
              <a:rPr lang="en-US" dirty="0"/>
              <a:t>Two fundamental aspects of </a:t>
            </a:r>
            <a:r>
              <a:rPr lang="en-US" dirty="0">
                <a:cs typeface="Consolas" panose="020B0609020204030204" pitchFamily="49" charset="0"/>
              </a:rPr>
              <a:t>Structure</a:t>
            </a:r>
            <a:r>
              <a:rPr lang="en-US" dirty="0"/>
              <a:t>:</a:t>
            </a:r>
          </a:p>
          <a:p>
            <a:pPr lvl="1"/>
            <a:r>
              <a:rPr lang="en-US" dirty="0"/>
              <a:t>Declaration of </a:t>
            </a:r>
            <a:r>
              <a:rPr lang="en-US" dirty="0">
                <a:cs typeface="Consolas" panose="020B0609020204030204" pitchFamily="49" charset="0"/>
              </a:rPr>
              <a:t>Structure</a:t>
            </a:r>
            <a:r>
              <a:rPr lang="en-US" dirty="0"/>
              <a:t> Variable</a:t>
            </a:r>
          </a:p>
          <a:p>
            <a:pPr lvl="1"/>
            <a:r>
              <a:rPr lang="en-US" dirty="0"/>
              <a:t>Accessing of </a:t>
            </a:r>
            <a:r>
              <a:rPr lang="en-US" dirty="0">
                <a:cs typeface="Consolas" panose="020B0609020204030204" pitchFamily="49" charset="0"/>
              </a:rPr>
              <a:t>Structure</a:t>
            </a:r>
            <a:r>
              <a:rPr lang="en-US" dirty="0"/>
              <a:t> </a:t>
            </a:r>
            <a:r>
              <a:rPr lang="en-US" dirty="0" smtClean="0"/>
              <a:t>Member</a:t>
            </a:r>
            <a:endParaRPr lang="en-US" dirty="0"/>
          </a:p>
        </p:txBody>
      </p:sp>
    </p:spTree>
    <p:extLst>
      <p:ext uri="{BB962C8B-B14F-4D97-AF65-F5344CB8AC3E}">
        <p14:creationId xmlns:p14="http://schemas.microsoft.com/office/powerpoint/2010/main" val="74429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to Define </a:t>
            </a:r>
            <a:r>
              <a:rPr lang="en-US" dirty="0">
                <a:cs typeface="Consolas" panose="020B0609020204030204" pitchFamily="49" charset="0"/>
              </a:rPr>
              <a:t>Structure</a:t>
            </a:r>
            <a:endParaRPr lang="en-US" dirty="0"/>
          </a:p>
        </p:txBody>
      </p:sp>
      <p:sp>
        <p:nvSpPr>
          <p:cNvPr id="3" name="Content Placeholder 2"/>
          <p:cNvSpPr>
            <a:spLocks noGrp="1"/>
          </p:cNvSpPr>
          <p:nvPr>
            <p:ph idx="1"/>
          </p:nvPr>
        </p:nvSpPr>
        <p:spPr/>
        <p:txBody>
          <a:bodyPr/>
          <a:lstStyle/>
          <a:p>
            <a:r>
              <a:rPr lang="en-US" dirty="0" smtClean="0"/>
              <a:t>To define a </a:t>
            </a:r>
            <a:r>
              <a:rPr lang="en-US" dirty="0" smtClean="0">
                <a:cs typeface="Consolas" panose="020B0609020204030204" pitchFamily="49" charset="0"/>
              </a:rPr>
              <a:t>structure</a:t>
            </a:r>
            <a:r>
              <a:rPr lang="en-US" dirty="0" smtClean="0"/>
              <a:t>, we need to use </a:t>
            </a:r>
            <a:r>
              <a:rPr lang="en-US" b="1" dirty="0" err="1" smtClean="0">
                <a:solidFill>
                  <a:srgbClr val="C00000"/>
                </a:solidFill>
                <a:latin typeface="Consolas" panose="020B0609020204030204" pitchFamily="49" charset="0"/>
                <a:cs typeface="Consolas" panose="020B0609020204030204" pitchFamily="49" charset="0"/>
              </a:rPr>
              <a:t>struct</a:t>
            </a:r>
            <a:r>
              <a:rPr lang="en-US" dirty="0" smtClean="0">
                <a:solidFill>
                  <a:srgbClr val="C00000"/>
                </a:solidFill>
              </a:rPr>
              <a:t> </a:t>
            </a:r>
            <a:r>
              <a:rPr lang="en-US" dirty="0" smtClean="0"/>
              <a:t>keyword.</a:t>
            </a:r>
          </a:p>
          <a:p>
            <a:r>
              <a:rPr lang="en-US" dirty="0" smtClean="0"/>
              <a:t>This keyword is reserved word in C language. We can only use it for </a:t>
            </a:r>
            <a:r>
              <a:rPr lang="en-US" dirty="0" smtClean="0">
                <a:cs typeface="Consolas" panose="020B0609020204030204" pitchFamily="49" charset="0"/>
              </a:rPr>
              <a:t>structure</a:t>
            </a:r>
            <a:r>
              <a:rPr lang="en-US" dirty="0" smtClean="0"/>
              <a:t> and its object declaration.</a:t>
            </a:r>
          </a:p>
          <a:p>
            <a:endParaRPr lang="en-US" dirty="0"/>
          </a:p>
        </p:txBody>
      </p:sp>
      <p:sp>
        <p:nvSpPr>
          <p:cNvPr id="4" name="Rectangle 3">
            <a:extLst>
              <a:ext uri="{FF2B5EF4-FFF2-40B4-BE49-F238E27FC236}">
                <a16:creationId xmlns:a16="http://schemas.microsoft.com/office/drawing/2014/main" xmlns="" id="{CE9CF278-0CFC-4F81-B2D4-28505379D37C}"/>
              </a:ext>
            </a:extLst>
          </p:cNvPr>
          <p:cNvSpPr/>
          <p:nvPr/>
        </p:nvSpPr>
        <p:spPr>
          <a:xfrm>
            <a:off x="984819" y="2610064"/>
            <a:ext cx="4777100" cy="2031325"/>
          </a:xfrm>
          <a:prstGeom prst="rect">
            <a:avLst/>
          </a:prstGeom>
          <a:solidFill>
            <a:schemeClr val="tx1">
              <a:lumMod val="90000"/>
              <a:lumOff val="10000"/>
            </a:schemeClr>
          </a:solidFill>
          <a:ln>
            <a:noFill/>
          </a:ln>
        </p:spPr>
        <p:txBody>
          <a:bodyPr wrap="square">
            <a:spAutoFit/>
          </a:bodyPr>
          <a:lstStyle/>
          <a:p>
            <a:r>
              <a:rPr lang="en-IN" b="1" dirty="0">
                <a:solidFill>
                  <a:srgbClr val="569CD6"/>
                </a:solidFill>
                <a:latin typeface="+mj-lt"/>
                <a:cs typeface="Consolas" panose="020B0609020204030204" pitchFamily="49" charset="0"/>
              </a:rPr>
              <a:t>struct</a:t>
            </a:r>
            <a:r>
              <a:rPr lang="en-IN" b="1" dirty="0">
                <a:solidFill>
                  <a:srgbClr val="D4D4D4"/>
                </a:solidFill>
                <a:latin typeface="+mj-lt"/>
                <a:cs typeface="Consolas" panose="020B0609020204030204" pitchFamily="49" charset="0"/>
              </a:rPr>
              <a:t> </a:t>
            </a:r>
            <a:r>
              <a:rPr lang="en-IN" b="1" dirty="0" err="1">
                <a:solidFill>
                  <a:srgbClr val="D4D4D4"/>
                </a:solidFill>
                <a:latin typeface="+mj-lt"/>
                <a:cs typeface="Consolas" panose="020B0609020204030204" pitchFamily="49" charset="0"/>
              </a:rPr>
              <a:t>structure_name</a:t>
            </a:r>
            <a:endParaRPr lang="en-IN" b="1" dirty="0">
              <a:solidFill>
                <a:srgbClr val="D4D4D4"/>
              </a:solidFill>
              <a:latin typeface="+mj-lt"/>
              <a:cs typeface="Consolas" panose="020B0609020204030204" pitchFamily="49" charset="0"/>
            </a:endParaRPr>
          </a:p>
          <a:p>
            <a:r>
              <a:rPr lang="en-IN" b="1" dirty="0">
                <a:solidFill>
                  <a:srgbClr val="D4D4D4"/>
                </a:solidFill>
                <a:latin typeface="+mj-lt"/>
                <a:cs typeface="Consolas" panose="020B0609020204030204" pitchFamily="49" charset="0"/>
              </a:rPr>
              <a:t>{</a:t>
            </a:r>
          </a:p>
          <a:p>
            <a:r>
              <a:rPr lang="en-IN" b="1" dirty="0">
                <a:solidFill>
                  <a:srgbClr val="D4D4D4"/>
                </a:solidFill>
                <a:latin typeface="+mj-lt"/>
                <a:cs typeface="Consolas" panose="020B0609020204030204" pitchFamily="49" charset="0"/>
              </a:rPr>
              <a:t>    member1_declaration;</a:t>
            </a:r>
          </a:p>
          <a:p>
            <a:r>
              <a:rPr lang="en-IN" b="1" dirty="0">
                <a:solidFill>
                  <a:srgbClr val="D4D4D4"/>
                </a:solidFill>
                <a:latin typeface="+mj-lt"/>
                <a:cs typeface="Consolas" panose="020B0609020204030204" pitchFamily="49" charset="0"/>
              </a:rPr>
              <a:t>    member2_declaration;</a:t>
            </a:r>
          </a:p>
          <a:p>
            <a:r>
              <a:rPr lang="en-IN" b="1" dirty="0">
                <a:solidFill>
                  <a:srgbClr val="D4D4D4"/>
                </a:solidFill>
                <a:latin typeface="+mj-lt"/>
                <a:cs typeface="Consolas" panose="020B0609020204030204" pitchFamily="49" charset="0"/>
              </a:rPr>
              <a:t>    . . .</a:t>
            </a:r>
          </a:p>
          <a:p>
            <a:r>
              <a:rPr lang="en-IN" b="1" dirty="0">
                <a:solidFill>
                  <a:srgbClr val="D4D4D4"/>
                </a:solidFill>
                <a:latin typeface="+mj-lt"/>
                <a:cs typeface="Consolas" panose="020B0609020204030204" pitchFamily="49" charset="0"/>
              </a:rPr>
              <a:t>    </a:t>
            </a:r>
            <a:r>
              <a:rPr lang="en-IN" b="1" dirty="0" err="1">
                <a:solidFill>
                  <a:srgbClr val="D4D4D4"/>
                </a:solidFill>
                <a:latin typeface="+mj-lt"/>
                <a:cs typeface="Consolas" panose="020B0609020204030204" pitchFamily="49" charset="0"/>
              </a:rPr>
              <a:t>memberN_declaration</a:t>
            </a:r>
            <a:r>
              <a:rPr lang="en-IN" b="1" dirty="0">
                <a:solidFill>
                  <a:srgbClr val="D4D4D4"/>
                </a:solidFill>
                <a:latin typeface="+mj-lt"/>
                <a:cs typeface="Consolas" panose="020B0609020204030204" pitchFamily="49" charset="0"/>
              </a:rPr>
              <a:t>;</a:t>
            </a:r>
          </a:p>
          <a:p>
            <a:r>
              <a:rPr lang="en-IN" b="1" dirty="0">
                <a:solidFill>
                  <a:srgbClr val="D4D4D4"/>
                </a:solidFill>
                <a:latin typeface="+mj-lt"/>
                <a:cs typeface="Consolas" panose="020B0609020204030204" pitchFamily="49" charset="0"/>
              </a:rPr>
              <a:t>};</a:t>
            </a:r>
          </a:p>
        </p:txBody>
      </p:sp>
      <p:cxnSp>
        <p:nvCxnSpPr>
          <p:cNvPr id="6" name="Straight Arrow Connector 5">
            <a:extLst>
              <a:ext uri="{FF2B5EF4-FFF2-40B4-BE49-F238E27FC236}">
                <a16:creationId xmlns:a16="http://schemas.microsoft.com/office/drawing/2014/main" xmlns="" id="{1CAD057C-A69C-134E-A0DB-F49B832FA4D9}"/>
              </a:ext>
            </a:extLst>
          </p:cNvPr>
          <p:cNvCxnSpPr>
            <a:cxnSpLocks/>
          </p:cNvCxnSpPr>
          <p:nvPr/>
        </p:nvCxnSpPr>
        <p:spPr>
          <a:xfrm>
            <a:off x="3833216" y="2788846"/>
            <a:ext cx="2249905"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xmlns="" id="{1C1AA86F-2E08-154E-B664-0178A2E38F75}"/>
              </a:ext>
            </a:extLst>
          </p:cNvPr>
          <p:cNvCxnSpPr>
            <a:cxnSpLocks/>
          </p:cNvCxnSpPr>
          <p:nvPr/>
        </p:nvCxnSpPr>
        <p:spPr>
          <a:xfrm>
            <a:off x="4194161" y="3759394"/>
            <a:ext cx="1888960"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Right Brace 7">
            <a:extLst>
              <a:ext uri="{FF2B5EF4-FFF2-40B4-BE49-F238E27FC236}">
                <a16:creationId xmlns:a16="http://schemas.microsoft.com/office/drawing/2014/main" xmlns="" id="{6F171F5C-3D96-2747-9114-51A365368DCD}"/>
              </a:ext>
            </a:extLst>
          </p:cNvPr>
          <p:cNvSpPr/>
          <p:nvPr/>
        </p:nvSpPr>
        <p:spPr>
          <a:xfrm>
            <a:off x="4088365" y="3287998"/>
            <a:ext cx="226116" cy="956668"/>
          </a:xfrm>
          <a:prstGeom prst="righ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tangle: Top Corners Rounded 6">
            <a:extLst>
              <a:ext uri="{FF2B5EF4-FFF2-40B4-BE49-F238E27FC236}">
                <a16:creationId xmlns:a16="http://schemas.microsoft.com/office/drawing/2014/main" xmlns="" id="{1C15B2C7-10C7-AC47-ADCC-7B1BB0BC2B5C}"/>
              </a:ext>
            </a:extLst>
          </p:cNvPr>
          <p:cNvSpPr/>
          <p:nvPr/>
        </p:nvSpPr>
        <p:spPr>
          <a:xfrm>
            <a:off x="982976" y="2307419"/>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FC000"/>
                </a:solidFill>
              </a:rPr>
              <a:t>Syntax</a:t>
            </a:r>
          </a:p>
        </p:txBody>
      </p:sp>
      <p:sp>
        <p:nvSpPr>
          <p:cNvPr id="10" name="Rectangle 9"/>
          <p:cNvSpPr/>
          <p:nvPr/>
        </p:nvSpPr>
        <p:spPr>
          <a:xfrm>
            <a:off x="5761919" y="2590010"/>
            <a:ext cx="4251485" cy="369332"/>
          </a:xfrm>
          <a:prstGeom prst="rect">
            <a:avLst/>
          </a:prstGeom>
        </p:spPr>
        <p:txBody>
          <a:bodyPr wrap="none">
            <a:spAutoFit/>
          </a:bodyPr>
          <a:lstStyle/>
          <a:p>
            <a:pPr lvl="1" algn="just"/>
            <a:r>
              <a:rPr lang="en-US" dirty="0" err="1"/>
              <a:t>structure_name</a:t>
            </a:r>
            <a:r>
              <a:rPr lang="en-US" dirty="0"/>
              <a:t> is name of custom type</a:t>
            </a:r>
          </a:p>
        </p:txBody>
      </p:sp>
      <p:sp>
        <p:nvSpPr>
          <p:cNvPr id="11" name="Rectangle 10"/>
          <p:cNvSpPr/>
          <p:nvPr/>
        </p:nvSpPr>
        <p:spPr>
          <a:xfrm>
            <a:off x="6188917" y="3574728"/>
            <a:ext cx="5253361" cy="369332"/>
          </a:xfrm>
          <a:prstGeom prst="rect">
            <a:avLst/>
          </a:prstGeom>
        </p:spPr>
        <p:txBody>
          <a:bodyPr wrap="none">
            <a:spAutoFit/>
          </a:bodyPr>
          <a:lstStyle/>
          <a:p>
            <a:r>
              <a:rPr lang="en-US" dirty="0" err="1"/>
              <a:t>memberN_declaration</a:t>
            </a:r>
            <a:r>
              <a:rPr lang="en-US" dirty="0"/>
              <a:t> is individual </a:t>
            </a:r>
            <a:r>
              <a:rPr lang="en-US" dirty="0" smtClean="0"/>
              <a:t>member declaration </a:t>
            </a:r>
            <a:endParaRPr lang="en-US" dirty="0"/>
          </a:p>
        </p:txBody>
      </p:sp>
    </p:spTree>
    <p:extLst>
      <p:ext uri="{BB962C8B-B14F-4D97-AF65-F5344CB8AC3E}">
        <p14:creationId xmlns:p14="http://schemas.microsoft.com/office/powerpoint/2010/main" val="40447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to Define </a:t>
            </a:r>
            <a:r>
              <a:rPr lang="en-US" dirty="0">
                <a:cs typeface="Consolas" panose="020B0609020204030204" pitchFamily="49" charset="0"/>
              </a:rPr>
              <a:t>Structure</a:t>
            </a:r>
            <a:endParaRPr lang="en-US" dirty="0"/>
          </a:p>
        </p:txBody>
      </p:sp>
      <p:sp>
        <p:nvSpPr>
          <p:cNvPr id="4" name="Rectangle 3">
            <a:extLst>
              <a:ext uri="{FF2B5EF4-FFF2-40B4-BE49-F238E27FC236}">
                <a16:creationId xmlns:a16="http://schemas.microsoft.com/office/drawing/2014/main" xmlns="" id="{CE9CF278-0CFC-4F81-B2D4-28505379D37C}"/>
              </a:ext>
            </a:extLst>
          </p:cNvPr>
          <p:cNvSpPr/>
          <p:nvPr/>
        </p:nvSpPr>
        <p:spPr>
          <a:xfrm>
            <a:off x="270438" y="1191983"/>
            <a:ext cx="5122367" cy="2031325"/>
          </a:xfrm>
          <a:prstGeom prst="rect">
            <a:avLst/>
          </a:prstGeom>
          <a:solidFill>
            <a:schemeClr val="tx1">
              <a:lumMod val="90000"/>
              <a:lumOff val="10000"/>
            </a:schemeClr>
          </a:solidFill>
          <a:ln>
            <a:noFill/>
          </a:ln>
        </p:spPr>
        <p:txBody>
          <a:bodyPr wrap="square">
            <a:spAutoFit/>
          </a:bodyPr>
          <a:lstStyle/>
          <a:p>
            <a:r>
              <a:rPr lang="en-IN" b="1" dirty="0">
                <a:solidFill>
                  <a:srgbClr val="569CD6"/>
                </a:solidFill>
                <a:latin typeface="+mj-lt"/>
                <a:cs typeface="Consolas" panose="020B0609020204030204" pitchFamily="49" charset="0"/>
              </a:rPr>
              <a:t>struct</a:t>
            </a:r>
            <a:r>
              <a:rPr lang="en-IN" b="1" dirty="0">
                <a:solidFill>
                  <a:srgbClr val="D4D4D4"/>
                </a:solidFill>
                <a:latin typeface="+mj-lt"/>
                <a:cs typeface="Consolas" panose="020B0609020204030204" pitchFamily="49" charset="0"/>
              </a:rPr>
              <a:t> student</a:t>
            </a:r>
          </a:p>
          <a:p>
            <a:r>
              <a:rPr lang="en-IN" b="1" dirty="0">
                <a:solidFill>
                  <a:srgbClr val="D4D4D4"/>
                </a:solidFill>
                <a:latin typeface="+mj-lt"/>
                <a:cs typeface="Consolas" panose="020B0609020204030204" pitchFamily="49" charset="0"/>
              </a:rPr>
              <a:t>{</a:t>
            </a:r>
          </a:p>
          <a:p>
            <a:pPr lvl="1"/>
            <a:r>
              <a:rPr lang="en-IN" b="1" dirty="0">
                <a:solidFill>
                  <a:srgbClr val="569CD6"/>
                </a:solidFill>
                <a:latin typeface="+mj-lt"/>
                <a:cs typeface="Consolas" panose="020B0609020204030204" pitchFamily="49" charset="0"/>
              </a:rPr>
              <a:t>char</a:t>
            </a:r>
            <a:r>
              <a:rPr lang="en-IN" b="1" dirty="0">
                <a:solidFill>
                  <a:srgbClr val="D4D4D4"/>
                </a:solidFill>
                <a:latin typeface="+mj-lt"/>
                <a:cs typeface="Consolas" panose="020B0609020204030204" pitchFamily="49" charset="0"/>
              </a:rPr>
              <a:t> name[</a:t>
            </a:r>
            <a:r>
              <a:rPr lang="en-IN" b="1" dirty="0">
                <a:solidFill>
                  <a:srgbClr val="B5CEA8"/>
                </a:solidFill>
                <a:latin typeface="+mj-lt"/>
                <a:cs typeface="Consolas" panose="020B0609020204030204" pitchFamily="49" charset="0"/>
              </a:rPr>
              <a:t>30</a:t>
            </a:r>
            <a:r>
              <a:rPr lang="en-IN" b="1" dirty="0">
                <a:solidFill>
                  <a:srgbClr val="D4D4D4"/>
                </a:solidFill>
                <a:latin typeface="+mj-lt"/>
                <a:cs typeface="Consolas" panose="020B0609020204030204" pitchFamily="49" charset="0"/>
              </a:rPr>
              <a:t>]; </a:t>
            </a:r>
            <a:r>
              <a:rPr lang="en-IN" b="1" dirty="0">
                <a:solidFill>
                  <a:srgbClr val="6A9955"/>
                </a:solidFill>
                <a:latin typeface="+mj-lt"/>
                <a:cs typeface="Consolas" panose="020B0609020204030204" pitchFamily="49" charset="0"/>
              </a:rPr>
              <a:t>// Student Name</a:t>
            </a:r>
            <a:endParaRPr lang="en-IN" b="1" dirty="0">
              <a:solidFill>
                <a:srgbClr val="D4D4D4"/>
              </a:solidFill>
              <a:latin typeface="+mj-lt"/>
              <a:cs typeface="Consolas" panose="020B0609020204030204" pitchFamily="49" charset="0"/>
            </a:endParaRPr>
          </a:p>
          <a:p>
            <a:pPr lvl="1"/>
            <a:r>
              <a:rPr lang="en-IN" b="1" dirty="0" err="1">
                <a:solidFill>
                  <a:srgbClr val="569CD6"/>
                </a:solidFill>
                <a:latin typeface="+mj-lt"/>
                <a:cs typeface="Consolas" panose="020B0609020204030204" pitchFamily="49" charset="0"/>
              </a:rPr>
              <a:t>int</a:t>
            </a:r>
            <a:r>
              <a:rPr lang="en-IN" b="1" dirty="0">
                <a:solidFill>
                  <a:srgbClr val="D4D4D4"/>
                </a:solidFill>
                <a:latin typeface="+mj-lt"/>
                <a:cs typeface="Consolas" panose="020B0609020204030204" pitchFamily="49" charset="0"/>
              </a:rPr>
              <a:t> </a:t>
            </a:r>
            <a:r>
              <a:rPr lang="en-IN" b="1" dirty="0" err="1">
                <a:solidFill>
                  <a:srgbClr val="D4D4D4"/>
                </a:solidFill>
                <a:latin typeface="+mj-lt"/>
                <a:cs typeface="Consolas" panose="020B0609020204030204" pitchFamily="49" charset="0"/>
              </a:rPr>
              <a:t>roll_no</a:t>
            </a:r>
            <a:r>
              <a:rPr lang="en-IN" b="1" dirty="0">
                <a:solidFill>
                  <a:srgbClr val="D4D4D4"/>
                </a:solidFill>
                <a:latin typeface="+mj-lt"/>
                <a:cs typeface="Consolas" panose="020B0609020204030204" pitchFamily="49" charset="0"/>
              </a:rPr>
              <a:t>; </a:t>
            </a:r>
            <a:r>
              <a:rPr lang="en-IN" b="1" dirty="0">
                <a:solidFill>
                  <a:srgbClr val="6A9955"/>
                </a:solidFill>
                <a:latin typeface="+mj-lt"/>
                <a:cs typeface="Consolas" panose="020B0609020204030204" pitchFamily="49" charset="0"/>
              </a:rPr>
              <a:t>// Student Roll No</a:t>
            </a:r>
            <a:endParaRPr lang="en-IN" b="1" dirty="0">
              <a:solidFill>
                <a:srgbClr val="D4D4D4"/>
              </a:solidFill>
              <a:latin typeface="+mj-lt"/>
              <a:cs typeface="Consolas" panose="020B0609020204030204" pitchFamily="49" charset="0"/>
            </a:endParaRPr>
          </a:p>
          <a:p>
            <a:pPr lvl="1"/>
            <a:r>
              <a:rPr lang="en-IN" b="1" dirty="0">
                <a:solidFill>
                  <a:srgbClr val="569CD6"/>
                </a:solidFill>
                <a:latin typeface="+mj-lt"/>
                <a:cs typeface="Consolas" panose="020B0609020204030204" pitchFamily="49" charset="0"/>
              </a:rPr>
              <a:t>float</a:t>
            </a:r>
            <a:r>
              <a:rPr lang="en-IN" b="1" dirty="0">
                <a:solidFill>
                  <a:srgbClr val="D4D4D4"/>
                </a:solidFill>
                <a:latin typeface="+mj-lt"/>
                <a:cs typeface="Consolas" panose="020B0609020204030204" pitchFamily="49" charset="0"/>
              </a:rPr>
              <a:t> CPI; </a:t>
            </a:r>
            <a:r>
              <a:rPr lang="en-IN" b="1" dirty="0">
                <a:solidFill>
                  <a:srgbClr val="6A9955"/>
                </a:solidFill>
                <a:latin typeface="+mj-lt"/>
                <a:cs typeface="Consolas" panose="020B0609020204030204" pitchFamily="49" charset="0"/>
              </a:rPr>
              <a:t>// Student CPI</a:t>
            </a:r>
            <a:endParaRPr lang="en-IN" b="1" dirty="0">
              <a:solidFill>
                <a:srgbClr val="D4D4D4"/>
              </a:solidFill>
              <a:latin typeface="+mj-lt"/>
              <a:cs typeface="Consolas" panose="020B0609020204030204" pitchFamily="49" charset="0"/>
            </a:endParaRPr>
          </a:p>
          <a:p>
            <a:pPr lvl="1"/>
            <a:r>
              <a:rPr lang="en-IN" b="1" dirty="0" err="1">
                <a:solidFill>
                  <a:srgbClr val="569CD6"/>
                </a:solidFill>
                <a:latin typeface="+mj-lt"/>
                <a:cs typeface="Consolas" panose="020B0609020204030204" pitchFamily="49" charset="0"/>
              </a:rPr>
              <a:t>int</a:t>
            </a:r>
            <a:r>
              <a:rPr lang="en-IN" b="1" dirty="0">
                <a:solidFill>
                  <a:srgbClr val="D4D4D4"/>
                </a:solidFill>
                <a:latin typeface="+mj-lt"/>
                <a:cs typeface="Consolas" panose="020B0609020204030204" pitchFamily="49" charset="0"/>
              </a:rPr>
              <a:t> backlog; </a:t>
            </a:r>
            <a:r>
              <a:rPr lang="en-IN" b="1" dirty="0">
                <a:solidFill>
                  <a:srgbClr val="6A9955"/>
                </a:solidFill>
                <a:latin typeface="+mj-lt"/>
                <a:cs typeface="Consolas" panose="020B0609020204030204" pitchFamily="49" charset="0"/>
              </a:rPr>
              <a:t>// Student Backlog</a:t>
            </a:r>
            <a:endParaRPr lang="en-IN" b="1" dirty="0">
              <a:solidFill>
                <a:srgbClr val="D4D4D4"/>
              </a:solidFill>
              <a:latin typeface="+mj-lt"/>
              <a:cs typeface="Consolas" panose="020B0609020204030204" pitchFamily="49" charset="0"/>
            </a:endParaRPr>
          </a:p>
          <a:p>
            <a:r>
              <a:rPr lang="en-IN" b="1" dirty="0">
                <a:solidFill>
                  <a:srgbClr val="D4D4D4"/>
                </a:solidFill>
                <a:latin typeface="+mj-lt"/>
                <a:cs typeface="Consolas" panose="020B0609020204030204" pitchFamily="49" charset="0"/>
              </a:rPr>
              <a:t>};</a:t>
            </a:r>
          </a:p>
        </p:txBody>
      </p:sp>
      <p:sp>
        <p:nvSpPr>
          <p:cNvPr id="6" name="Rectangle 5">
            <a:extLst>
              <a:ext uri="{FF2B5EF4-FFF2-40B4-BE49-F238E27FC236}">
                <a16:creationId xmlns:a16="http://schemas.microsoft.com/office/drawing/2014/main" xmlns="" id="{7A77A9BE-C55D-0F49-949A-F6A307BFB875}"/>
              </a:ext>
            </a:extLst>
          </p:cNvPr>
          <p:cNvSpPr/>
          <p:nvPr/>
        </p:nvSpPr>
        <p:spPr>
          <a:xfrm>
            <a:off x="270438" y="4912173"/>
            <a:ext cx="7303191" cy="1477328"/>
          </a:xfrm>
          <a:prstGeom prst="rect">
            <a:avLst/>
          </a:prstGeom>
          <a:solidFill>
            <a:schemeClr val="tx1">
              <a:lumMod val="90000"/>
              <a:lumOff val="10000"/>
            </a:schemeClr>
          </a:solidFill>
          <a:ln>
            <a:noFill/>
          </a:ln>
        </p:spPr>
        <p:txBody>
          <a:bodyPr wrap="square">
            <a:spAutoFit/>
          </a:bodyPr>
          <a:lstStyle/>
          <a:p>
            <a:r>
              <a:rPr lang="en-IN" b="1" dirty="0">
                <a:solidFill>
                  <a:srgbClr val="569CD6"/>
                </a:solidFill>
                <a:latin typeface="+mj-lt"/>
                <a:cs typeface="Consolas" panose="020B0609020204030204" pitchFamily="49" charset="0"/>
              </a:rPr>
              <a:t>struct</a:t>
            </a:r>
            <a:r>
              <a:rPr lang="en-IN" b="1" dirty="0">
                <a:solidFill>
                  <a:srgbClr val="D4D4D4"/>
                </a:solidFill>
                <a:latin typeface="+mj-lt"/>
                <a:cs typeface="Consolas" panose="020B0609020204030204" pitchFamily="49" charset="0"/>
              </a:rPr>
              <a:t> student</a:t>
            </a:r>
          </a:p>
          <a:p>
            <a:r>
              <a:rPr lang="en-IN" b="1" dirty="0">
                <a:solidFill>
                  <a:srgbClr val="D4D4D4"/>
                </a:solidFill>
                <a:latin typeface="+mj-lt"/>
                <a:cs typeface="Consolas" panose="020B0609020204030204" pitchFamily="49" charset="0"/>
              </a:rPr>
              <a:t>{</a:t>
            </a:r>
          </a:p>
          <a:p>
            <a:r>
              <a:rPr lang="en-IN" b="1" dirty="0">
                <a:solidFill>
                  <a:srgbClr val="D4D4D4"/>
                </a:solidFill>
                <a:latin typeface="+mj-lt"/>
                <a:cs typeface="Consolas" panose="020B0609020204030204" pitchFamily="49" charset="0"/>
              </a:rPr>
              <a:t>    </a:t>
            </a:r>
            <a:r>
              <a:rPr lang="en-IN" b="1" dirty="0">
                <a:solidFill>
                  <a:srgbClr val="569CD6"/>
                </a:solidFill>
                <a:latin typeface="+mj-lt"/>
                <a:cs typeface="Consolas" panose="020B0609020204030204" pitchFamily="49" charset="0"/>
              </a:rPr>
              <a:t>char</a:t>
            </a:r>
            <a:r>
              <a:rPr lang="en-IN" b="1" dirty="0">
                <a:solidFill>
                  <a:srgbClr val="D4D4D4"/>
                </a:solidFill>
                <a:latin typeface="+mj-lt"/>
                <a:cs typeface="Consolas" panose="020B0609020204030204" pitchFamily="49" charset="0"/>
              </a:rPr>
              <a:t> name[</a:t>
            </a:r>
            <a:r>
              <a:rPr lang="en-IN" b="1" dirty="0">
                <a:solidFill>
                  <a:srgbClr val="B5CEA8"/>
                </a:solidFill>
                <a:latin typeface="+mj-lt"/>
                <a:cs typeface="Consolas" panose="020B0609020204030204" pitchFamily="49" charset="0"/>
              </a:rPr>
              <a:t>30</a:t>
            </a:r>
            <a:r>
              <a:rPr lang="en-IN" b="1" dirty="0">
                <a:solidFill>
                  <a:srgbClr val="D4D4D4"/>
                </a:solidFill>
                <a:latin typeface="+mj-lt"/>
                <a:cs typeface="Consolas" panose="020B0609020204030204" pitchFamily="49" charset="0"/>
              </a:rPr>
              <a:t>] = “ABC”; </a:t>
            </a:r>
            <a:r>
              <a:rPr lang="en-IN" b="1" dirty="0" smtClean="0">
                <a:solidFill>
                  <a:srgbClr val="D4D4D4"/>
                </a:solidFill>
                <a:latin typeface="+mj-lt"/>
                <a:cs typeface="Consolas" panose="020B0609020204030204" pitchFamily="49" charset="0"/>
              </a:rPr>
              <a:t>		</a:t>
            </a:r>
            <a:r>
              <a:rPr lang="en-IN" b="1" dirty="0" smtClean="0">
                <a:solidFill>
                  <a:srgbClr val="6A9955"/>
                </a:solidFill>
                <a:latin typeface="+mj-lt"/>
                <a:cs typeface="Consolas" panose="020B0609020204030204" pitchFamily="49" charset="0"/>
              </a:rPr>
              <a:t>// </a:t>
            </a:r>
            <a:r>
              <a:rPr lang="en-IN" b="1" dirty="0">
                <a:solidFill>
                  <a:srgbClr val="6A9955"/>
                </a:solidFill>
                <a:latin typeface="+mj-lt"/>
                <a:cs typeface="Consolas" panose="020B0609020204030204" pitchFamily="49" charset="0"/>
              </a:rPr>
              <a:t>Student Name</a:t>
            </a:r>
            <a:endParaRPr lang="en-IN" b="1" dirty="0">
              <a:solidFill>
                <a:srgbClr val="D4D4D4"/>
              </a:solidFill>
              <a:latin typeface="+mj-lt"/>
              <a:cs typeface="Consolas" panose="020B0609020204030204" pitchFamily="49" charset="0"/>
            </a:endParaRPr>
          </a:p>
          <a:p>
            <a:r>
              <a:rPr lang="en-IN" b="1" dirty="0">
                <a:solidFill>
                  <a:srgbClr val="D4D4D4"/>
                </a:solidFill>
                <a:latin typeface="+mj-lt"/>
                <a:cs typeface="Consolas" panose="020B0609020204030204" pitchFamily="49" charset="0"/>
              </a:rPr>
              <a:t>    . . . </a:t>
            </a:r>
          </a:p>
          <a:p>
            <a:r>
              <a:rPr lang="en-IN" b="1" dirty="0">
                <a:solidFill>
                  <a:srgbClr val="D4D4D4"/>
                </a:solidFill>
                <a:latin typeface="+mj-lt"/>
                <a:cs typeface="Consolas" panose="020B0609020204030204" pitchFamily="49" charset="0"/>
              </a:rPr>
              <a:t>};</a:t>
            </a:r>
          </a:p>
        </p:txBody>
      </p:sp>
      <p:sp>
        <p:nvSpPr>
          <p:cNvPr id="8" name="Rectangle: Top Corners Rounded 6">
            <a:extLst>
              <a:ext uri="{FF2B5EF4-FFF2-40B4-BE49-F238E27FC236}">
                <a16:creationId xmlns:a16="http://schemas.microsoft.com/office/drawing/2014/main" xmlns="" id="{A9F616F7-6323-554F-A802-B95B5D6E49D9}"/>
              </a:ext>
            </a:extLst>
          </p:cNvPr>
          <p:cNvSpPr/>
          <p:nvPr/>
        </p:nvSpPr>
        <p:spPr>
          <a:xfrm>
            <a:off x="262359" y="875795"/>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Example</a:t>
            </a:r>
          </a:p>
        </p:txBody>
      </p:sp>
      <p:sp>
        <p:nvSpPr>
          <p:cNvPr id="9" name="Rectangle: Top Corners Rounded 6">
            <a:extLst>
              <a:ext uri="{FF2B5EF4-FFF2-40B4-BE49-F238E27FC236}">
                <a16:creationId xmlns:a16="http://schemas.microsoft.com/office/drawing/2014/main" xmlns="" id="{B8CAC7E8-CAD5-CB4D-80A3-981CAF7F523D}"/>
              </a:ext>
            </a:extLst>
          </p:cNvPr>
          <p:cNvSpPr/>
          <p:nvPr/>
        </p:nvSpPr>
        <p:spPr>
          <a:xfrm>
            <a:off x="272726" y="4582988"/>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Example</a:t>
            </a:r>
          </a:p>
        </p:txBody>
      </p:sp>
      <p:sp>
        <p:nvSpPr>
          <p:cNvPr id="10" name="Content Placeholder 2">
            <a:extLst>
              <a:ext uri="{FF2B5EF4-FFF2-40B4-BE49-F238E27FC236}">
                <a16:creationId xmlns:a16="http://schemas.microsoft.com/office/drawing/2014/main" xmlns="" id="{A4875244-7210-41B5-8475-0FEF8621F7A5}"/>
              </a:ext>
            </a:extLst>
          </p:cNvPr>
          <p:cNvSpPr>
            <a:spLocks noGrp="1"/>
          </p:cNvSpPr>
          <p:nvPr>
            <p:ph idx="1"/>
          </p:nvPr>
        </p:nvSpPr>
        <p:spPr>
          <a:xfrm>
            <a:off x="159328" y="3338023"/>
            <a:ext cx="11667281" cy="1244965"/>
          </a:xfrm>
        </p:spPr>
        <p:txBody>
          <a:bodyPr/>
          <a:lstStyle/>
          <a:p>
            <a:pPr algn="just"/>
            <a:r>
              <a:rPr lang="en-US" dirty="0" smtClean="0"/>
              <a:t>You </a:t>
            </a:r>
            <a:r>
              <a:rPr lang="en-US" dirty="0"/>
              <a:t>must terminate structure definition with </a:t>
            </a:r>
            <a:r>
              <a:rPr lang="en-US" dirty="0">
                <a:solidFill>
                  <a:srgbClr val="C00000"/>
                </a:solidFill>
              </a:rPr>
              <a:t>semicolon ;</a:t>
            </a:r>
            <a:r>
              <a:rPr lang="en-US" dirty="0"/>
              <a:t>.</a:t>
            </a:r>
          </a:p>
          <a:p>
            <a:pPr marL="255588" indent="-241300" algn="just"/>
            <a:r>
              <a:rPr lang="en-US" dirty="0"/>
              <a:t>You </a:t>
            </a:r>
            <a:r>
              <a:rPr lang="en-US" dirty="0">
                <a:solidFill>
                  <a:srgbClr val="C00000"/>
                </a:solidFill>
              </a:rPr>
              <a:t>cannot assign value </a:t>
            </a:r>
            <a:r>
              <a:rPr lang="en-US" dirty="0"/>
              <a:t>to members inside the </a:t>
            </a:r>
            <a:r>
              <a:rPr lang="en-US" dirty="0">
                <a:cs typeface="Consolas" panose="020B0609020204030204" pitchFamily="49" charset="0"/>
              </a:rPr>
              <a:t>structure</a:t>
            </a:r>
            <a:r>
              <a:rPr lang="en-US" dirty="0"/>
              <a:t> definition, it will cause  </a:t>
            </a:r>
            <a:r>
              <a:rPr lang="en-US" dirty="0">
                <a:solidFill>
                  <a:srgbClr val="C00000"/>
                </a:solidFill>
              </a:rPr>
              <a:t>compilation error</a:t>
            </a:r>
            <a:r>
              <a:rPr lang="en-US" dirty="0"/>
              <a:t>. </a:t>
            </a:r>
          </a:p>
        </p:txBody>
      </p:sp>
      <p:sp>
        <p:nvSpPr>
          <p:cNvPr id="11" name="Rounded Rectangle 10">
            <a:extLst>
              <a:ext uri="{FF2B5EF4-FFF2-40B4-BE49-F238E27FC236}">
                <a16:creationId xmlns:a16="http://schemas.microsoft.com/office/drawing/2014/main" xmlns="" id="{C583E984-95FD-A247-AFA1-06CD196A2AB4}"/>
              </a:ext>
            </a:extLst>
          </p:cNvPr>
          <p:cNvSpPr/>
          <p:nvPr/>
        </p:nvSpPr>
        <p:spPr>
          <a:xfrm>
            <a:off x="493126" y="5442942"/>
            <a:ext cx="2895073" cy="385011"/>
          </a:xfrm>
          <a:prstGeom prst="roundRect">
            <a:avLst/>
          </a:prstGeom>
          <a:noFill/>
          <a:ln w="12700" cap="flat" cmpd="sng" algn="ctr">
            <a:solidFill>
              <a:srgbClr val="F9267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Tree>
    <p:extLst>
      <p:ext uri="{BB962C8B-B14F-4D97-AF65-F5344CB8AC3E}">
        <p14:creationId xmlns:p14="http://schemas.microsoft.com/office/powerpoint/2010/main" val="1191545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t>
            </a:r>
            <a:r>
              <a:rPr lang="en-US" dirty="0">
                <a:cs typeface="Consolas" panose="020B0609020204030204" pitchFamily="49" charset="0"/>
              </a:rPr>
              <a:t>Structure</a:t>
            </a:r>
            <a:r>
              <a:rPr lang="en-US" dirty="0"/>
              <a:t> variable</a:t>
            </a:r>
          </a:p>
        </p:txBody>
      </p:sp>
      <p:sp>
        <p:nvSpPr>
          <p:cNvPr id="3" name="Content Placeholder 2"/>
          <p:cNvSpPr>
            <a:spLocks noGrp="1"/>
          </p:cNvSpPr>
          <p:nvPr>
            <p:ph idx="1"/>
          </p:nvPr>
        </p:nvSpPr>
        <p:spPr/>
        <p:txBody>
          <a:bodyPr/>
          <a:lstStyle/>
          <a:p>
            <a:r>
              <a:rPr lang="en-US" dirty="0"/>
              <a:t>A data type defines various properties about data stored in memory. </a:t>
            </a:r>
          </a:p>
          <a:p>
            <a:r>
              <a:rPr lang="en-US" dirty="0"/>
              <a:t>To use any type we must declare its variable. </a:t>
            </a:r>
          </a:p>
          <a:p>
            <a:r>
              <a:rPr lang="en-US" dirty="0"/>
              <a:t>Hence, let us learn how to create our custom structure type objects also known as </a:t>
            </a:r>
            <a:r>
              <a:rPr lang="en-US" dirty="0">
                <a:solidFill>
                  <a:srgbClr val="C00000"/>
                </a:solidFill>
                <a:cs typeface="Consolas" panose="020B0609020204030204" pitchFamily="49" charset="0"/>
              </a:rPr>
              <a:t>structure</a:t>
            </a:r>
            <a:r>
              <a:rPr lang="en-US" dirty="0">
                <a:solidFill>
                  <a:srgbClr val="C00000"/>
                </a:solidFill>
              </a:rPr>
              <a:t> variable</a:t>
            </a:r>
            <a:r>
              <a:rPr lang="en-US" dirty="0"/>
              <a:t>.</a:t>
            </a:r>
          </a:p>
          <a:p>
            <a:r>
              <a:rPr lang="en-US" dirty="0"/>
              <a:t>In C programming, there are two ways to declare a </a:t>
            </a:r>
            <a:r>
              <a:rPr lang="en-US" dirty="0">
                <a:cs typeface="Consolas" panose="020B0609020204030204" pitchFamily="49" charset="0"/>
              </a:rPr>
              <a:t>structure</a:t>
            </a:r>
            <a:r>
              <a:rPr lang="en-US" dirty="0"/>
              <a:t> variable:</a:t>
            </a:r>
          </a:p>
          <a:p>
            <a:pPr marL="914400" lvl="1" indent="-457200">
              <a:buFont typeface="+mj-lt"/>
              <a:buAutoNum type="arabicPeriod"/>
            </a:pPr>
            <a:r>
              <a:rPr lang="en-US" dirty="0"/>
              <a:t>Along with </a:t>
            </a:r>
            <a:r>
              <a:rPr lang="en-US" dirty="0">
                <a:cs typeface="Consolas" panose="020B0609020204030204" pitchFamily="49" charset="0"/>
              </a:rPr>
              <a:t>structure</a:t>
            </a:r>
            <a:r>
              <a:rPr lang="en-US" dirty="0"/>
              <a:t> definition</a:t>
            </a:r>
          </a:p>
          <a:p>
            <a:pPr marL="914400" lvl="1" indent="-457200">
              <a:buFont typeface="+mj-lt"/>
              <a:buAutoNum type="arabicPeriod"/>
            </a:pPr>
            <a:r>
              <a:rPr lang="en-US" dirty="0"/>
              <a:t>After </a:t>
            </a:r>
            <a:r>
              <a:rPr lang="en-US" dirty="0">
                <a:cs typeface="Consolas" panose="020B0609020204030204" pitchFamily="49" charset="0"/>
              </a:rPr>
              <a:t>structure</a:t>
            </a:r>
            <a:r>
              <a:rPr lang="en-US" dirty="0"/>
              <a:t> </a:t>
            </a:r>
            <a:r>
              <a:rPr lang="en-US" dirty="0" smtClean="0"/>
              <a:t>definition.</a:t>
            </a:r>
            <a:endParaRPr lang="en-US" dirty="0"/>
          </a:p>
        </p:txBody>
      </p:sp>
    </p:spTree>
    <p:extLst>
      <p:ext uri="{BB962C8B-B14F-4D97-AF65-F5344CB8AC3E}">
        <p14:creationId xmlns:p14="http://schemas.microsoft.com/office/powerpoint/2010/main" val="148801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t>
            </a:r>
            <a:r>
              <a:rPr lang="en-US" dirty="0">
                <a:cs typeface="Consolas" panose="020B0609020204030204" pitchFamily="49" charset="0"/>
              </a:rPr>
              <a:t>Structure</a:t>
            </a:r>
            <a:r>
              <a:rPr lang="en-US" dirty="0"/>
              <a:t> Variable – Cont.</a:t>
            </a:r>
          </a:p>
        </p:txBody>
      </p:sp>
      <p:sp>
        <p:nvSpPr>
          <p:cNvPr id="3" name="Content Placeholder 2"/>
          <p:cNvSpPr>
            <a:spLocks noGrp="1"/>
          </p:cNvSpPr>
          <p:nvPr>
            <p:ph idx="1"/>
          </p:nvPr>
        </p:nvSpPr>
        <p:spPr/>
        <p:txBody>
          <a:bodyPr/>
          <a:lstStyle/>
          <a:p>
            <a:r>
              <a:rPr lang="en-US" dirty="0" smtClean="0">
                <a:solidFill>
                  <a:srgbClr val="C00000"/>
                </a:solidFill>
              </a:rPr>
              <a:t>Declaration along with the </a:t>
            </a:r>
            <a:r>
              <a:rPr lang="en-US" dirty="0" smtClean="0">
                <a:solidFill>
                  <a:srgbClr val="C00000"/>
                </a:solidFill>
                <a:cs typeface="Consolas" panose="020B0609020204030204" pitchFamily="49" charset="0"/>
              </a:rPr>
              <a:t>structure</a:t>
            </a:r>
            <a:r>
              <a:rPr lang="en-US" dirty="0" smtClean="0">
                <a:solidFill>
                  <a:srgbClr val="C00000"/>
                </a:solidFill>
              </a:rPr>
              <a:t> definition</a:t>
            </a:r>
          </a:p>
          <a:p>
            <a:endParaRPr lang="en-US" dirty="0"/>
          </a:p>
        </p:txBody>
      </p:sp>
      <p:sp>
        <p:nvSpPr>
          <p:cNvPr id="4" name="Rectangle 3">
            <a:extLst>
              <a:ext uri="{FF2B5EF4-FFF2-40B4-BE49-F238E27FC236}">
                <a16:creationId xmlns:a16="http://schemas.microsoft.com/office/drawing/2014/main" xmlns="" id="{8B2EA8F2-0E14-6845-BEB4-07DB586C2C5A}"/>
              </a:ext>
            </a:extLst>
          </p:cNvPr>
          <p:cNvSpPr/>
          <p:nvPr/>
        </p:nvSpPr>
        <p:spPr>
          <a:xfrm>
            <a:off x="260073" y="1849071"/>
            <a:ext cx="4777100" cy="2031325"/>
          </a:xfrm>
          <a:prstGeom prst="rect">
            <a:avLst/>
          </a:prstGeom>
          <a:solidFill>
            <a:schemeClr val="tx1">
              <a:lumMod val="90000"/>
              <a:lumOff val="10000"/>
            </a:schemeClr>
          </a:solidFill>
          <a:ln>
            <a:noFill/>
          </a:ln>
        </p:spPr>
        <p:txBody>
          <a:bodyPr wrap="square">
            <a:spAutoFit/>
          </a:bodyPr>
          <a:lstStyle/>
          <a:p>
            <a:r>
              <a:rPr lang="en-IN" b="1" dirty="0">
                <a:solidFill>
                  <a:srgbClr val="569CD6"/>
                </a:solidFill>
                <a:latin typeface="+mj-lt"/>
                <a:cs typeface="Consolas" panose="020B0609020204030204" pitchFamily="49" charset="0"/>
              </a:rPr>
              <a:t>struct</a:t>
            </a:r>
            <a:r>
              <a:rPr lang="en-IN" b="1" dirty="0">
                <a:solidFill>
                  <a:srgbClr val="D4D4D4"/>
                </a:solidFill>
                <a:latin typeface="+mj-lt"/>
                <a:cs typeface="Consolas" panose="020B0609020204030204" pitchFamily="49" charset="0"/>
              </a:rPr>
              <a:t> </a:t>
            </a:r>
            <a:r>
              <a:rPr lang="en-IN" b="1" dirty="0" err="1">
                <a:solidFill>
                  <a:srgbClr val="D4D4D4"/>
                </a:solidFill>
                <a:latin typeface="+mj-lt"/>
                <a:cs typeface="Consolas" panose="020B0609020204030204" pitchFamily="49" charset="0"/>
              </a:rPr>
              <a:t>structure_name</a:t>
            </a:r>
            <a:endParaRPr lang="en-IN" b="1" dirty="0">
              <a:solidFill>
                <a:srgbClr val="D4D4D4"/>
              </a:solidFill>
              <a:latin typeface="+mj-lt"/>
              <a:cs typeface="Consolas" panose="020B0609020204030204" pitchFamily="49" charset="0"/>
            </a:endParaRPr>
          </a:p>
          <a:p>
            <a:r>
              <a:rPr lang="en-IN" b="1" dirty="0">
                <a:solidFill>
                  <a:srgbClr val="D4D4D4"/>
                </a:solidFill>
                <a:latin typeface="+mj-lt"/>
                <a:cs typeface="Consolas" panose="020B0609020204030204" pitchFamily="49" charset="0"/>
              </a:rPr>
              <a:t>{</a:t>
            </a:r>
          </a:p>
          <a:p>
            <a:r>
              <a:rPr lang="en-IN" b="1" dirty="0">
                <a:solidFill>
                  <a:srgbClr val="D4D4D4"/>
                </a:solidFill>
                <a:latin typeface="+mj-lt"/>
                <a:cs typeface="Consolas" panose="020B0609020204030204" pitchFamily="49" charset="0"/>
              </a:rPr>
              <a:t>    member1_declaration;</a:t>
            </a:r>
          </a:p>
          <a:p>
            <a:r>
              <a:rPr lang="en-IN" b="1" dirty="0">
                <a:solidFill>
                  <a:srgbClr val="D4D4D4"/>
                </a:solidFill>
                <a:latin typeface="+mj-lt"/>
                <a:cs typeface="Consolas" panose="020B0609020204030204" pitchFamily="49" charset="0"/>
              </a:rPr>
              <a:t>    member2_declaration;</a:t>
            </a:r>
          </a:p>
          <a:p>
            <a:r>
              <a:rPr lang="en-IN" b="1" dirty="0">
                <a:solidFill>
                  <a:srgbClr val="D4D4D4"/>
                </a:solidFill>
                <a:latin typeface="+mj-lt"/>
                <a:cs typeface="Consolas" panose="020B0609020204030204" pitchFamily="49" charset="0"/>
              </a:rPr>
              <a:t>	. . .</a:t>
            </a:r>
          </a:p>
          <a:p>
            <a:r>
              <a:rPr lang="en-IN" b="1" dirty="0">
                <a:solidFill>
                  <a:srgbClr val="D4D4D4"/>
                </a:solidFill>
                <a:latin typeface="+mj-lt"/>
                <a:cs typeface="Consolas" panose="020B0609020204030204" pitchFamily="49" charset="0"/>
              </a:rPr>
              <a:t>    </a:t>
            </a:r>
            <a:r>
              <a:rPr lang="en-IN" b="1" dirty="0" err="1">
                <a:solidFill>
                  <a:srgbClr val="D4D4D4"/>
                </a:solidFill>
                <a:latin typeface="+mj-lt"/>
                <a:cs typeface="Consolas" panose="020B0609020204030204" pitchFamily="49" charset="0"/>
              </a:rPr>
              <a:t>memberN_declaration</a:t>
            </a:r>
            <a:r>
              <a:rPr lang="en-IN" b="1" dirty="0">
                <a:solidFill>
                  <a:srgbClr val="D4D4D4"/>
                </a:solidFill>
                <a:latin typeface="+mj-lt"/>
                <a:cs typeface="Consolas" panose="020B0609020204030204" pitchFamily="49" charset="0"/>
              </a:rPr>
              <a:t>;</a:t>
            </a:r>
          </a:p>
          <a:p>
            <a:r>
              <a:rPr lang="en-IN" b="1" dirty="0">
                <a:solidFill>
                  <a:srgbClr val="D4D4D4"/>
                </a:solidFill>
                <a:latin typeface="+mj-lt"/>
                <a:cs typeface="Consolas" panose="020B0609020204030204" pitchFamily="49" charset="0"/>
              </a:rPr>
              <a:t>} </a:t>
            </a:r>
            <a:r>
              <a:rPr lang="en-IN" b="1" dirty="0" err="1">
                <a:solidFill>
                  <a:srgbClr val="D4D4D4"/>
                </a:solidFill>
                <a:latin typeface="+mj-lt"/>
                <a:cs typeface="Consolas" panose="020B0609020204030204" pitchFamily="49" charset="0"/>
              </a:rPr>
              <a:t>structure_variable</a:t>
            </a:r>
            <a:r>
              <a:rPr lang="en-IN" b="1" dirty="0">
                <a:solidFill>
                  <a:srgbClr val="D4D4D4"/>
                </a:solidFill>
                <a:latin typeface="+mj-lt"/>
                <a:cs typeface="Consolas" panose="020B0609020204030204" pitchFamily="49" charset="0"/>
              </a:rPr>
              <a:t>;</a:t>
            </a:r>
          </a:p>
        </p:txBody>
      </p:sp>
      <p:sp>
        <p:nvSpPr>
          <p:cNvPr id="5" name="Rectangle: Top Corners Rounded 6">
            <a:extLst>
              <a:ext uri="{FF2B5EF4-FFF2-40B4-BE49-F238E27FC236}">
                <a16:creationId xmlns:a16="http://schemas.microsoft.com/office/drawing/2014/main" xmlns="" id="{42BC52A6-A575-2D4F-89C9-A2D0E29C60CD}"/>
              </a:ext>
            </a:extLst>
          </p:cNvPr>
          <p:cNvSpPr/>
          <p:nvPr/>
        </p:nvSpPr>
        <p:spPr>
          <a:xfrm>
            <a:off x="262360" y="1528696"/>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FC000"/>
                </a:solidFill>
              </a:rPr>
              <a:t>Syntax</a:t>
            </a:r>
          </a:p>
        </p:txBody>
      </p:sp>
      <p:sp>
        <p:nvSpPr>
          <p:cNvPr id="6" name="Rectangle 5">
            <a:extLst>
              <a:ext uri="{FF2B5EF4-FFF2-40B4-BE49-F238E27FC236}">
                <a16:creationId xmlns:a16="http://schemas.microsoft.com/office/drawing/2014/main" xmlns="" id="{D134A53D-6A85-2148-ABFC-08AB66623148}"/>
              </a:ext>
            </a:extLst>
          </p:cNvPr>
          <p:cNvSpPr/>
          <p:nvPr/>
        </p:nvSpPr>
        <p:spPr>
          <a:xfrm>
            <a:off x="6554541" y="1849070"/>
            <a:ext cx="4860008" cy="2031325"/>
          </a:xfrm>
          <a:prstGeom prst="rect">
            <a:avLst/>
          </a:prstGeom>
          <a:solidFill>
            <a:schemeClr val="bg1">
              <a:lumMod val="95000"/>
            </a:schemeClr>
          </a:solidFill>
          <a:ln>
            <a:noFill/>
          </a:ln>
        </p:spPr>
        <p:txBody>
          <a:bodyPr wrap="square">
            <a:spAutoFit/>
          </a:bodyPr>
          <a:lstStyle/>
          <a:p>
            <a:r>
              <a:rPr lang="en-IN" b="1" dirty="0">
                <a:latin typeface="+mj-lt"/>
                <a:cs typeface="Consolas" panose="020B0609020204030204" pitchFamily="49" charset="0"/>
              </a:rPr>
              <a:t>struct student</a:t>
            </a:r>
          </a:p>
          <a:p>
            <a:r>
              <a:rPr lang="en-IN" b="1" dirty="0">
                <a:latin typeface="+mj-lt"/>
                <a:cs typeface="Consolas" panose="020B0609020204030204" pitchFamily="49" charset="0"/>
              </a:rPr>
              <a:t>{</a:t>
            </a:r>
          </a:p>
          <a:p>
            <a:pPr lvl="1"/>
            <a:r>
              <a:rPr lang="en-IN" b="1" dirty="0">
                <a:latin typeface="+mj-lt"/>
                <a:cs typeface="Consolas" panose="020B0609020204030204" pitchFamily="49" charset="0"/>
              </a:rPr>
              <a:t>char name[30]; </a:t>
            </a:r>
            <a:r>
              <a:rPr lang="en-IN" b="1" dirty="0">
                <a:solidFill>
                  <a:srgbClr val="92D050"/>
                </a:solidFill>
                <a:latin typeface="+mj-lt"/>
                <a:cs typeface="Consolas" panose="020B0609020204030204" pitchFamily="49" charset="0"/>
              </a:rPr>
              <a:t>// Student Name</a:t>
            </a:r>
          </a:p>
          <a:p>
            <a:pPr lvl="1"/>
            <a:r>
              <a:rPr lang="en-IN" b="1" dirty="0" err="1">
                <a:latin typeface="+mj-lt"/>
                <a:cs typeface="Consolas" panose="020B0609020204030204" pitchFamily="49" charset="0"/>
              </a:rPr>
              <a:t>int</a:t>
            </a:r>
            <a:r>
              <a:rPr lang="en-IN" b="1" dirty="0">
                <a:latin typeface="+mj-lt"/>
                <a:cs typeface="Consolas" panose="020B0609020204030204" pitchFamily="49" charset="0"/>
              </a:rPr>
              <a:t> </a:t>
            </a:r>
            <a:r>
              <a:rPr lang="en-IN" b="1" dirty="0" err="1">
                <a:latin typeface="+mj-lt"/>
                <a:cs typeface="Consolas" panose="020B0609020204030204" pitchFamily="49" charset="0"/>
              </a:rPr>
              <a:t>roll_no</a:t>
            </a:r>
            <a:r>
              <a:rPr lang="en-IN" b="1" dirty="0">
                <a:latin typeface="+mj-lt"/>
                <a:cs typeface="Consolas" panose="020B0609020204030204" pitchFamily="49" charset="0"/>
              </a:rPr>
              <a:t>; </a:t>
            </a:r>
            <a:r>
              <a:rPr lang="en-IN" b="1" dirty="0">
                <a:solidFill>
                  <a:srgbClr val="92D050"/>
                </a:solidFill>
                <a:latin typeface="+mj-lt"/>
                <a:cs typeface="Consolas" panose="020B0609020204030204" pitchFamily="49" charset="0"/>
              </a:rPr>
              <a:t>// Student Roll No</a:t>
            </a:r>
          </a:p>
          <a:p>
            <a:pPr lvl="1"/>
            <a:r>
              <a:rPr lang="en-IN" b="1" dirty="0">
                <a:latin typeface="+mj-lt"/>
                <a:cs typeface="Consolas" panose="020B0609020204030204" pitchFamily="49" charset="0"/>
              </a:rPr>
              <a:t>float CPI; </a:t>
            </a:r>
            <a:r>
              <a:rPr lang="en-IN" b="1" dirty="0">
                <a:solidFill>
                  <a:srgbClr val="92D050"/>
                </a:solidFill>
                <a:latin typeface="+mj-lt"/>
                <a:cs typeface="Consolas" panose="020B0609020204030204" pitchFamily="49" charset="0"/>
              </a:rPr>
              <a:t>// Student CPI</a:t>
            </a:r>
          </a:p>
          <a:p>
            <a:pPr lvl="1"/>
            <a:r>
              <a:rPr lang="en-IN" b="1" dirty="0" err="1">
                <a:latin typeface="+mj-lt"/>
                <a:cs typeface="Consolas" panose="020B0609020204030204" pitchFamily="49" charset="0"/>
              </a:rPr>
              <a:t>int</a:t>
            </a:r>
            <a:r>
              <a:rPr lang="en-IN" b="1" dirty="0">
                <a:latin typeface="+mj-lt"/>
                <a:cs typeface="Consolas" panose="020B0609020204030204" pitchFamily="49" charset="0"/>
              </a:rPr>
              <a:t> backlog; </a:t>
            </a:r>
            <a:r>
              <a:rPr lang="en-IN" b="1" dirty="0">
                <a:solidFill>
                  <a:srgbClr val="92D050"/>
                </a:solidFill>
                <a:latin typeface="+mj-lt"/>
                <a:cs typeface="Consolas" panose="020B0609020204030204" pitchFamily="49" charset="0"/>
              </a:rPr>
              <a:t>// Student Backlog</a:t>
            </a:r>
          </a:p>
          <a:p>
            <a:r>
              <a:rPr lang="en-IN" b="1" dirty="0">
                <a:latin typeface="+mj-lt"/>
                <a:cs typeface="Consolas" panose="020B0609020204030204" pitchFamily="49" charset="0"/>
              </a:rPr>
              <a:t>} student1;</a:t>
            </a:r>
          </a:p>
        </p:txBody>
      </p:sp>
      <p:sp>
        <p:nvSpPr>
          <p:cNvPr id="7" name="Rectangle 6">
            <a:extLst>
              <a:ext uri="{FF2B5EF4-FFF2-40B4-BE49-F238E27FC236}">
                <a16:creationId xmlns:a16="http://schemas.microsoft.com/office/drawing/2014/main" xmlns="" id="{6D720015-A8A4-6E4B-8F59-2A7961A43AB4}"/>
              </a:ext>
            </a:extLst>
          </p:cNvPr>
          <p:cNvSpPr/>
          <p:nvPr/>
        </p:nvSpPr>
        <p:spPr>
          <a:xfrm>
            <a:off x="6054547" y="1849069"/>
            <a:ext cx="499994" cy="2031325"/>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mj-lt"/>
              </a:rPr>
              <a:t>1</a:t>
            </a:r>
          </a:p>
          <a:p>
            <a:pPr algn="r"/>
            <a:r>
              <a:rPr lang="en-US" b="1" dirty="0">
                <a:solidFill>
                  <a:schemeClr val="tx1">
                    <a:lumMod val="75000"/>
                    <a:lumOff val="25000"/>
                  </a:schemeClr>
                </a:solidFill>
                <a:effectLst/>
                <a:latin typeface="+mj-lt"/>
              </a:rPr>
              <a:t>2</a:t>
            </a:r>
          </a:p>
          <a:p>
            <a:pPr algn="r"/>
            <a:r>
              <a:rPr lang="en-US" b="1" dirty="0">
                <a:solidFill>
                  <a:schemeClr val="tx1">
                    <a:lumMod val="75000"/>
                    <a:lumOff val="25000"/>
                  </a:schemeClr>
                </a:solidFill>
                <a:latin typeface="+mj-lt"/>
              </a:rPr>
              <a:t>3</a:t>
            </a:r>
          </a:p>
          <a:p>
            <a:pPr algn="r"/>
            <a:r>
              <a:rPr lang="en-US" b="1" dirty="0">
                <a:solidFill>
                  <a:schemeClr val="tx1">
                    <a:lumMod val="75000"/>
                    <a:lumOff val="25000"/>
                  </a:schemeClr>
                </a:solidFill>
                <a:effectLst/>
                <a:latin typeface="+mj-lt"/>
              </a:rPr>
              <a:t>4</a:t>
            </a:r>
          </a:p>
          <a:p>
            <a:pPr algn="r"/>
            <a:r>
              <a:rPr lang="en-US" b="1" dirty="0">
                <a:solidFill>
                  <a:schemeClr val="tx1">
                    <a:lumMod val="75000"/>
                    <a:lumOff val="25000"/>
                  </a:schemeClr>
                </a:solidFill>
                <a:latin typeface="+mj-lt"/>
              </a:rPr>
              <a:t>5</a:t>
            </a:r>
          </a:p>
          <a:p>
            <a:pPr algn="r"/>
            <a:r>
              <a:rPr lang="en-US" b="1" dirty="0">
                <a:solidFill>
                  <a:schemeClr val="tx1">
                    <a:lumMod val="75000"/>
                    <a:lumOff val="25000"/>
                  </a:schemeClr>
                </a:solidFill>
                <a:latin typeface="+mj-lt"/>
              </a:rPr>
              <a:t>6</a:t>
            </a:r>
          </a:p>
          <a:p>
            <a:pPr algn="r"/>
            <a:r>
              <a:rPr lang="en-US" b="1" dirty="0">
                <a:solidFill>
                  <a:schemeClr val="tx1">
                    <a:lumMod val="75000"/>
                    <a:lumOff val="25000"/>
                  </a:schemeClr>
                </a:solidFill>
                <a:latin typeface="+mj-lt"/>
              </a:rPr>
              <a:t>7</a:t>
            </a:r>
          </a:p>
        </p:txBody>
      </p:sp>
      <p:sp>
        <p:nvSpPr>
          <p:cNvPr id="8" name="Rectangle: Top Corners Rounded 6">
            <a:extLst>
              <a:ext uri="{FF2B5EF4-FFF2-40B4-BE49-F238E27FC236}">
                <a16:creationId xmlns:a16="http://schemas.microsoft.com/office/drawing/2014/main" xmlns="" id="{BF94B59E-2294-F74E-9871-49E41FE25E6A}"/>
              </a:ext>
            </a:extLst>
          </p:cNvPr>
          <p:cNvSpPr/>
          <p:nvPr/>
        </p:nvSpPr>
        <p:spPr>
          <a:xfrm>
            <a:off x="6054546" y="1519884"/>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FC000"/>
                </a:solidFill>
              </a:rPr>
              <a:t>Example</a:t>
            </a:r>
          </a:p>
        </p:txBody>
      </p:sp>
    </p:spTree>
    <p:extLst>
      <p:ext uri="{BB962C8B-B14F-4D97-AF65-F5344CB8AC3E}">
        <p14:creationId xmlns:p14="http://schemas.microsoft.com/office/powerpoint/2010/main" val="111683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t>
            </a:r>
            <a:r>
              <a:rPr lang="en-US" dirty="0" smtClean="0">
                <a:cs typeface="Consolas" panose="020B0609020204030204" pitchFamily="49" charset="0"/>
              </a:rPr>
              <a:t>Structure</a:t>
            </a:r>
            <a:r>
              <a:rPr lang="en-US" dirty="0" smtClean="0"/>
              <a:t> Variable – Cont.</a:t>
            </a:r>
            <a:endParaRPr lang="en-US" dirty="0"/>
          </a:p>
        </p:txBody>
      </p:sp>
      <p:sp>
        <p:nvSpPr>
          <p:cNvPr id="3" name="Content Placeholder 2"/>
          <p:cNvSpPr>
            <a:spLocks noGrp="1"/>
          </p:cNvSpPr>
          <p:nvPr>
            <p:ph idx="1"/>
          </p:nvPr>
        </p:nvSpPr>
        <p:spPr/>
        <p:txBody>
          <a:bodyPr/>
          <a:lstStyle/>
          <a:p>
            <a:r>
              <a:rPr lang="en-US" dirty="0">
                <a:solidFill>
                  <a:srgbClr val="C00000"/>
                </a:solidFill>
              </a:rPr>
              <a:t>Declaration after Structure definition</a:t>
            </a:r>
          </a:p>
          <a:p>
            <a:endParaRPr lang="en-US" dirty="0"/>
          </a:p>
        </p:txBody>
      </p:sp>
      <p:sp>
        <p:nvSpPr>
          <p:cNvPr id="4" name="Rectangle 3">
            <a:extLst>
              <a:ext uri="{FF2B5EF4-FFF2-40B4-BE49-F238E27FC236}">
                <a16:creationId xmlns:a16="http://schemas.microsoft.com/office/drawing/2014/main" xmlns="" id="{1702B7F8-2C6C-8145-9706-BC46EC698EFF}"/>
              </a:ext>
            </a:extLst>
          </p:cNvPr>
          <p:cNvSpPr/>
          <p:nvPr/>
        </p:nvSpPr>
        <p:spPr>
          <a:xfrm>
            <a:off x="260078" y="1958315"/>
            <a:ext cx="5506099" cy="338554"/>
          </a:xfrm>
          <a:prstGeom prst="rect">
            <a:avLst/>
          </a:prstGeom>
          <a:solidFill>
            <a:schemeClr val="tx1">
              <a:lumMod val="90000"/>
              <a:lumOff val="10000"/>
            </a:schemeClr>
          </a:solidFill>
          <a:ln>
            <a:noFill/>
          </a:ln>
        </p:spPr>
        <p:txBody>
          <a:bodyPr wrap="square">
            <a:spAutoFit/>
          </a:bodyPr>
          <a:lstStyle/>
          <a:p>
            <a:r>
              <a:rPr lang="en-IN" sz="1600" b="1" dirty="0">
                <a:solidFill>
                  <a:srgbClr val="569CD6"/>
                </a:solidFill>
                <a:latin typeface="+mj-lt"/>
              </a:rPr>
              <a:t>struct</a:t>
            </a:r>
            <a:r>
              <a:rPr lang="en-IN" sz="1600" b="1" dirty="0">
                <a:solidFill>
                  <a:srgbClr val="D4D4D4"/>
                </a:solidFill>
                <a:latin typeface="+mj-lt"/>
              </a:rPr>
              <a:t> </a:t>
            </a:r>
            <a:r>
              <a:rPr lang="en-IN" sz="1600" b="1" dirty="0" err="1">
                <a:solidFill>
                  <a:srgbClr val="D4D4D4"/>
                </a:solidFill>
                <a:latin typeface="+mj-lt"/>
              </a:rPr>
              <a:t>structure_name</a:t>
            </a:r>
            <a:r>
              <a:rPr lang="en-IN" sz="1600" b="1" dirty="0">
                <a:solidFill>
                  <a:srgbClr val="D4D4D4"/>
                </a:solidFill>
                <a:latin typeface="+mj-lt"/>
              </a:rPr>
              <a:t> </a:t>
            </a:r>
            <a:r>
              <a:rPr lang="en-IN" sz="1600" b="1" dirty="0" err="1">
                <a:solidFill>
                  <a:srgbClr val="D4D4D4"/>
                </a:solidFill>
                <a:latin typeface="+mj-lt"/>
              </a:rPr>
              <a:t>structure_variable</a:t>
            </a:r>
            <a:r>
              <a:rPr lang="en-IN" sz="1600" b="1" dirty="0">
                <a:solidFill>
                  <a:srgbClr val="D4D4D4"/>
                </a:solidFill>
                <a:latin typeface="+mj-lt"/>
              </a:rPr>
              <a:t>;</a:t>
            </a:r>
          </a:p>
        </p:txBody>
      </p:sp>
      <p:sp>
        <p:nvSpPr>
          <p:cNvPr id="5" name="Rectangle 4">
            <a:extLst>
              <a:ext uri="{FF2B5EF4-FFF2-40B4-BE49-F238E27FC236}">
                <a16:creationId xmlns:a16="http://schemas.microsoft.com/office/drawing/2014/main" xmlns="" id="{1880D03F-BE32-5F4C-AAD1-ACDA50C9FA09}"/>
              </a:ext>
            </a:extLst>
          </p:cNvPr>
          <p:cNvSpPr/>
          <p:nvPr/>
        </p:nvSpPr>
        <p:spPr>
          <a:xfrm>
            <a:off x="762354" y="2981571"/>
            <a:ext cx="8142160" cy="2308324"/>
          </a:xfrm>
          <a:prstGeom prst="rect">
            <a:avLst/>
          </a:prstGeom>
          <a:solidFill>
            <a:schemeClr val="bg1">
              <a:lumMod val="95000"/>
            </a:schemeClr>
          </a:solidFill>
          <a:ln>
            <a:noFill/>
          </a:ln>
        </p:spPr>
        <p:txBody>
          <a:bodyPr wrap="square">
            <a:spAutoFit/>
          </a:bodyPr>
          <a:lstStyle/>
          <a:p>
            <a:r>
              <a:rPr lang="en-IN" b="1" dirty="0">
                <a:latin typeface="+mj-lt"/>
                <a:cs typeface="Consolas" panose="020B0609020204030204" pitchFamily="49" charset="0"/>
              </a:rPr>
              <a:t>struct student</a:t>
            </a:r>
          </a:p>
          <a:p>
            <a:r>
              <a:rPr lang="en-IN" b="1" dirty="0">
                <a:latin typeface="+mj-lt"/>
                <a:cs typeface="Consolas" panose="020B0609020204030204" pitchFamily="49" charset="0"/>
              </a:rPr>
              <a:t>{</a:t>
            </a:r>
          </a:p>
          <a:p>
            <a:pPr lvl="1"/>
            <a:r>
              <a:rPr lang="en-IN" b="1" dirty="0">
                <a:latin typeface="+mj-lt"/>
                <a:cs typeface="Consolas" panose="020B0609020204030204" pitchFamily="49" charset="0"/>
              </a:rPr>
              <a:t>char name[30]; </a:t>
            </a:r>
            <a:r>
              <a:rPr lang="en-IN" b="1" dirty="0">
                <a:solidFill>
                  <a:srgbClr val="92D050"/>
                </a:solidFill>
                <a:latin typeface="+mj-lt"/>
                <a:cs typeface="Consolas" panose="020B0609020204030204" pitchFamily="49" charset="0"/>
              </a:rPr>
              <a:t>// Student Name</a:t>
            </a:r>
          </a:p>
          <a:p>
            <a:pPr lvl="1"/>
            <a:r>
              <a:rPr lang="en-IN" b="1" dirty="0" err="1">
                <a:latin typeface="+mj-lt"/>
                <a:cs typeface="Consolas" panose="020B0609020204030204" pitchFamily="49" charset="0"/>
              </a:rPr>
              <a:t>int</a:t>
            </a:r>
            <a:r>
              <a:rPr lang="en-IN" b="1" dirty="0">
                <a:latin typeface="+mj-lt"/>
                <a:cs typeface="Consolas" panose="020B0609020204030204" pitchFamily="49" charset="0"/>
              </a:rPr>
              <a:t> </a:t>
            </a:r>
            <a:r>
              <a:rPr lang="en-IN" b="1" dirty="0" err="1">
                <a:latin typeface="+mj-lt"/>
                <a:cs typeface="Consolas" panose="020B0609020204030204" pitchFamily="49" charset="0"/>
              </a:rPr>
              <a:t>roll_no</a:t>
            </a:r>
            <a:r>
              <a:rPr lang="en-IN" b="1" dirty="0">
                <a:latin typeface="+mj-lt"/>
                <a:cs typeface="Consolas" panose="020B0609020204030204" pitchFamily="49" charset="0"/>
              </a:rPr>
              <a:t>;</a:t>
            </a:r>
            <a:r>
              <a:rPr lang="en-IN" b="1" dirty="0">
                <a:solidFill>
                  <a:srgbClr val="92D050"/>
                </a:solidFill>
                <a:latin typeface="+mj-lt"/>
                <a:cs typeface="Consolas" panose="020B0609020204030204" pitchFamily="49" charset="0"/>
              </a:rPr>
              <a:t> // Student Roll No</a:t>
            </a:r>
          </a:p>
          <a:p>
            <a:pPr lvl="1"/>
            <a:r>
              <a:rPr lang="en-IN" b="1" dirty="0">
                <a:latin typeface="+mj-lt"/>
                <a:cs typeface="Consolas" panose="020B0609020204030204" pitchFamily="49" charset="0"/>
              </a:rPr>
              <a:t>float CPI; </a:t>
            </a:r>
            <a:r>
              <a:rPr lang="en-IN" b="1" dirty="0">
                <a:solidFill>
                  <a:srgbClr val="92D050"/>
                </a:solidFill>
                <a:latin typeface="+mj-lt"/>
                <a:cs typeface="Consolas" panose="020B0609020204030204" pitchFamily="49" charset="0"/>
              </a:rPr>
              <a:t>// Student CPI</a:t>
            </a:r>
          </a:p>
          <a:p>
            <a:pPr lvl="1"/>
            <a:r>
              <a:rPr lang="en-IN" b="1" dirty="0" err="1">
                <a:latin typeface="+mj-lt"/>
                <a:cs typeface="Consolas" panose="020B0609020204030204" pitchFamily="49" charset="0"/>
              </a:rPr>
              <a:t>int</a:t>
            </a:r>
            <a:r>
              <a:rPr lang="en-IN" b="1" dirty="0">
                <a:latin typeface="+mj-lt"/>
                <a:cs typeface="Consolas" panose="020B0609020204030204" pitchFamily="49" charset="0"/>
              </a:rPr>
              <a:t> backlog; </a:t>
            </a:r>
            <a:r>
              <a:rPr lang="en-IN" b="1" dirty="0">
                <a:solidFill>
                  <a:srgbClr val="92D050"/>
                </a:solidFill>
                <a:latin typeface="+mj-lt"/>
                <a:cs typeface="Consolas" panose="020B0609020204030204" pitchFamily="49" charset="0"/>
              </a:rPr>
              <a:t>// Student Backlog</a:t>
            </a:r>
          </a:p>
          <a:p>
            <a:r>
              <a:rPr lang="en-IN" b="1" dirty="0">
                <a:latin typeface="+mj-lt"/>
                <a:cs typeface="Consolas" panose="020B0609020204030204" pitchFamily="49" charset="0"/>
              </a:rPr>
              <a:t>};</a:t>
            </a:r>
          </a:p>
          <a:p>
            <a:r>
              <a:rPr lang="en-IN" b="1" dirty="0">
                <a:latin typeface="+mj-lt"/>
                <a:cs typeface="Consolas" panose="020B0609020204030204" pitchFamily="49" charset="0"/>
              </a:rPr>
              <a:t>struct student student1; </a:t>
            </a:r>
            <a:r>
              <a:rPr lang="en-IN" b="1" dirty="0">
                <a:solidFill>
                  <a:srgbClr val="92D050"/>
                </a:solidFill>
                <a:latin typeface="+mj-lt"/>
                <a:cs typeface="Consolas" panose="020B0609020204030204" pitchFamily="49" charset="0"/>
              </a:rPr>
              <a:t>// Declare structure variable</a:t>
            </a:r>
          </a:p>
        </p:txBody>
      </p:sp>
      <p:sp>
        <p:nvSpPr>
          <p:cNvPr id="6" name="Rectangle 5">
            <a:extLst>
              <a:ext uri="{FF2B5EF4-FFF2-40B4-BE49-F238E27FC236}">
                <a16:creationId xmlns:a16="http://schemas.microsoft.com/office/drawing/2014/main" xmlns="" id="{786EEBAD-3E5E-CF40-8099-39C7D51C327D}"/>
              </a:ext>
            </a:extLst>
          </p:cNvPr>
          <p:cNvSpPr/>
          <p:nvPr/>
        </p:nvSpPr>
        <p:spPr>
          <a:xfrm>
            <a:off x="262361" y="2981570"/>
            <a:ext cx="499994" cy="2308324"/>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mj-lt"/>
              </a:rPr>
              <a:t>1</a:t>
            </a:r>
          </a:p>
          <a:p>
            <a:pPr algn="r"/>
            <a:r>
              <a:rPr lang="en-US" b="1" dirty="0">
                <a:solidFill>
                  <a:schemeClr val="tx1">
                    <a:lumMod val="75000"/>
                    <a:lumOff val="25000"/>
                  </a:schemeClr>
                </a:solidFill>
                <a:effectLst/>
                <a:latin typeface="+mj-lt"/>
              </a:rPr>
              <a:t>2</a:t>
            </a:r>
          </a:p>
          <a:p>
            <a:pPr algn="r"/>
            <a:r>
              <a:rPr lang="en-US" b="1" dirty="0">
                <a:solidFill>
                  <a:schemeClr val="tx1">
                    <a:lumMod val="75000"/>
                    <a:lumOff val="25000"/>
                  </a:schemeClr>
                </a:solidFill>
                <a:latin typeface="+mj-lt"/>
              </a:rPr>
              <a:t>3</a:t>
            </a:r>
          </a:p>
          <a:p>
            <a:pPr algn="r"/>
            <a:r>
              <a:rPr lang="en-US" b="1" dirty="0">
                <a:solidFill>
                  <a:schemeClr val="tx1">
                    <a:lumMod val="75000"/>
                    <a:lumOff val="25000"/>
                  </a:schemeClr>
                </a:solidFill>
                <a:effectLst/>
                <a:latin typeface="+mj-lt"/>
              </a:rPr>
              <a:t>4</a:t>
            </a:r>
          </a:p>
          <a:p>
            <a:pPr algn="r"/>
            <a:r>
              <a:rPr lang="en-US" b="1" dirty="0">
                <a:solidFill>
                  <a:schemeClr val="tx1">
                    <a:lumMod val="75000"/>
                    <a:lumOff val="25000"/>
                  </a:schemeClr>
                </a:solidFill>
                <a:latin typeface="+mj-lt"/>
              </a:rPr>
              <a:t>5</a:t>
            </a:r>
          </a:p>
          <a:p>
            <a:pPr algn="r"/>
            <a:r>
              <a:rPr lang="en-US" b="1" dirty="0">
                <a:solidFill>
                  <a:schemeClr val="tx1">
                    <a:lumMod val="75000"/>
                    <a:lumOff val="25000"/>
                  </a:schemeClr>
                </a:solidFill>
                <a:latin typeface="+mj-lt"/>
              </a:rPr>
              <a:t>6</a:t>
            </a:r>
          </a:p>
          <a:p>
            <a:pPr algn="r"/>
            <a:r>
              <a:rPr lang="en-US" b="1" dirty="0">
                <a:solidFill>
                  <a:schemeClr val="tx1">
                    <a:lumMod val="75000"/>
                    <a:lumOff val="25000"/>
                  </a:schemeClr>
                </a:solidFill>
                <a:latin typeface="+mj-lt"/>
              </a:rPr>
              <a:t>7</a:t>
            </a:r>
          </a:p>
          <a:p>
            <a:pPr algn="r"/>
            <a:r>
              <a:rPr lang="en-US" b="1" dirty="0" smtClean="0">
                <a:solidFill>
                  <a:schemeClr val="tx1">
                    <a:lumMod val="75000"/>
                    <a:lumOff val="25000"/>
                  </a:schemeClr>
                </a:solidFill>
                <a:latin typeface="+mj-lt"/>
              </a:rPr>
              <a:t>8</a:t>
            </a:r>
            <a:endParaRPr lang="en-US" b="1" dirty="0">
              <a:solidFill>
                <a:schemeClr val="tx1">
                  <a:lumMod val="75000"/>
                  <a:lumOff val="25000"/>
                </a:schemeClr>
              </a:solidFill>
              <a:latin typeface="+mj-lt"/>
            </a:endParaRPr>
          </a:p>
        </p:txBody>
      </p:sp>
      <p:sp>
        <p:nvSpPr>
          <p:cNvPr id="7" name="Rectangle: Top Corners Rounded 6">
            <a:extLst>
              <a:ext uri="{FF2B5EF4-FFF2-40B4-BE49-F238E27FC236}">
                <a16:creationId xmlns:a16="http://schemas.microsoft.com/office/drawing/2014/main" xmlns="" id="{B8C6038E-FA26-DF43-92FE-4B8E7EC79FF1}"/>
              </a:ext>
            </a:extLst>
          </p:cNvPr>
          <p:cNvSpPr/>
          <p:nvPr/>
        </p:nvSpPr>
        <p:spPr>
          <a:xfrm>
            <a:off x="262361" y="2652386"/>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Example</a:t>
            </a:r>
          </a:p>
        </p:txBody>
      </p:sp>
      <p:sp>
        <p:nvSpPr>
          <p:cNvPr id="8" name="Rectangle: Top Corners Rounded 6">
            <a:extLst>
              <a:ext uri="{FF2B5EF4-FFF2-40B4-BE49-F238E27FC236}">
                <a16:creationId xmlns:a16="http://schemas.microsoft.com/office/drawing/2014/main" xmlns="" id="{A9A8AAB9-384D-8E4B-9917-8BAE942062FC}"/>
              </a:ext>
            </a:extLst>
          </p:cNvPr>
          <p:cNvSpPr/>
          <p:nvPr/>
        </p:nvSpPr>
        <p:spPr>
          <a:xfrm>
            <a:off x="262360" y="1629129"/>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Syntax</a:t>
            </a:r>
          </a:p>
        </p:txBody>
      </p:sp>
    </p:spTree>
    <p:extLst>
      <p:ext uri="{BB962C8B-B14F-4D97-AF65-F5344CB8AC3E}">
        <p14:creationId xmlns:p14="http://schemas.microsoft.com/office/powerpoint/2010/main" val="236504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2919</TotalTime>
  <Words>2164</Words>
  <Application>Microsoft Office PowerPoint</Application>
  <PresentationFormat>Widescreen</PresentationFormat>
  <Paragraphs>713</Paragraphs>
  <Slides>27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Roboto Condensed</vt:lpstr>
      <vt:lpstr>Consolas</vt:lpstr>
      <vt:lpstr>Menlo</vt:lpstr>
      <vt:lpstr>Segoe UI Black</vt:lpstr>
      <vt:lpstr>Calibri</vt:lpstr>
      <vt:lpstr>Courier New</vt:lpstr>
      <vt:lpstr>Wingdings</vt:lpstr>
      <vt:lpstr>Wingdings 2</vt:lpstr>
      <vt:lpstr>Roboto Condensed Light</vt:lpstr>
      <vt:lpstr>Arial</vt:lpstr>
      <vt:lpstr>Wingdings 3</vt:lpstr>
      <vt:lpstr>Office Theme</vt:lpstr>
      <vt:lpstr>Unit-10 Structure and Unions</vt:lpstr>
      <vt:lpstr>Data Types</vt:lpstr>
      <vt:lpstr>User Defined Datatype</vt:lpstr>
      <vt:lpstr>What is Structure?</vt:lpstr>
      <vt:lpstr>Syntax to Define Structure</vt:lpstr>
      <vt:lpstr>Example to Define Structure</vt:lpstr>
      <vt:lpstr>Create Structure variable</vt:lpstr>
      <vt:lpstr>Create Structure Variable – Cont.</vt:lpstr>
      <vt:lpstr>Create Structure Variable – Cont.</vt:lpstr>
      <vt:lpstr>Access Structure member (data)</vt:lpstr>
      <vt:lpstr>Access Structure member (data) – Cont.</vt:lpstr>
      <vt:lpstr>Write a program to read and display student information using structure.</vt:lpstr>
      <vt:lpstr>WAP to declare time structure and read two different time period and display sum of it.</vt:lpstr>
      <vt:lpstr>Array of Structure</vt:lpstr>
      <vt:lpstr>WAP to read and display N student information using array of structure.</vt:lpstr>
      <vt:lpstr>WAP to declare time structure and read two different time period and display it using function.</vt:lpstr>
      <vt:lpstr>Structure using Pointer</vt:lpstr>
      <vt:lpstr>Nested Structure</vt:lpstr>
      <vt:lpstr>WAP to read and display student information using nested of structure.</vt:lpstr>
      <vt:lpstr>Practice Programs</vt:lpstr>
      <vt:lpstr>Uniouns</vt:lpstr>
      <vt:lpstr>What is Union?</vt:lpstr>
      <vt:lpstr>Syntax to Define and Access Union</vt:lpstr>
      <vt:lpstr>Example to Define Union</vt:lpstr>
      <vt:lpstr>Structure Vs. Union</vt:lpstr>
      <vt:lpstr>Where Union should be used?</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GNPC-jIGAR</cp:lastModifiedBy>
  <cp:revision>510</cp:revision>
  <dcterms:created xsi:type="dcterms:W3CDTF">2020-05-01T05:09:15Z</dcterms:created>
  <dcterms:modified xsi:type="dcterms:W3CDTF">2022-12-16T13:41:31Z</dcterms:modified>
</cp:coreProperties>
</file>