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83" r:id="rId2"/>
    <p:sldId id="346" r:id="rId3"/>
    <p:sldId id="345" r:id="rId4"/>
    <p:sldId id="347" r:id="rId5"/>
    <p:sldId id="348" r:id="rId6"/>
    <p:sldId id="349" r:id="rId7"/>
    <p:sldId id="350" r:id="rId8"/>
    <p:sldId id="351" r:id="rId9"/>
    <p:sldId id="352" r:id="rId10"/>
    <p:sldId id="353" r:id="rId11"/>
    <p:sldId id="354" r:id="rId12"/>
    <p:sldId id="355" r:id="rId13"/>
    <p:sldId id="356" r:id="rId14"/>
    <p:sldId id="344" r:id="rId15"/>
  </p:sldIdLst>
  <p:sldSz cx="12192000" cy="6858000"/>
  <p:notesSz cx="6858000" cy="9144000"/>
  <p:embeddedFontLst>
    <p:embeddedFont>
      <p:font typeface="Nirmala UI" panose="020B0502040204020203" pitchFamily="34" charset="0"/>
      <p:regular r:id="rId18"/>
      <p:bold r:id="rId19"/>
    </p:embeddedFont>
    <p:embeddedFont>
      <p:font typeface="Consolas" panose="020B0609020204030204" pitchFamily="49"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Roboto Condensed Light" panose="020B0604020202020204" charset="0"/>
      <p:regular r:id="rId28"/>
      <p:italic r:id="rId29"/>
    </p:embeddedFont>
    <p:embeddedFont>
      <p:font typeface="Wingdings 2" panose="05020102010507070707" pitchFamily="18" charset="2"/>
      <p:regular r:id="rId30"/>
    </p:embeddedFont>
    <p:embeddedFont>
      <p:font typeface="Segoe UI Black" panose="020B0A02040204020203" pitchFamily="34" charset="0"/>
      <p:bold r:id="rId31"/>
      <p:boldItalic r:id="rId32"/>
    </p:embeddedFont>
    <p:embeddedFont>
      <p:font typeface="Roboto Condensed" panose="020B0604020202020204" charset="0"/>
      <p:regular r:id="rId33"/>
      <p:bold r:id="rId34"/>
      <p:italic r:id="rId35"/>
      <p:boldItalic r:id="rId36"/>
    </p:embeddedFont>
    <p:embeddedFont>
      <p:font typeface="Wingdings 3" panose="05040102010807070707" pitchFamily="18" charset="2"/>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GZ0mTyqxnLeeOBZ4SkwjQ==" hashData="Z115GbMXaihDvZWQpETScAjyu6cqyj/oYnsS0L0pONFRzyfe0hAynqbiCVzomi5vXuLgQZ9MeuBIzVSQxizXRg=="/>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25"/>
    <a:srgbClr val="607D8B"/>
    <a:srgbClr val="B71B1C"/>
    <a:srgbClr val="673BB7"/>
    <a:srgbClr val="301B92"/>
    <a:srgbClr val="D81A60"/>
    <a:srgbClr val="EA1E63"/>
    <a:srgbClr val="D10233"/>
    <a:srgbClr val="ED524F"/>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2" y="96"/>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12/16/2022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470548" cy="338554"/>
          </a:xfrm>
          <a:prstGeom prst="rect">
            <a:avLst/>
          </a:prstGeom>
          <a:noFill/>
        </p:spPr>
        <p:txBody>
          <a:bodyPr wrap="none" rtlCol="0">
            <a:spAutoFit/>
          </a:bodyPr>
          <a:lstStyle/>
          <a:p>
            <a:r>
              <a:rPr lang="en-US" sz="1600" dirty="0" smtClean="0"/>
              <a:t>School of Computer Science</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Vishal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39370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Vishal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128095"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12/16/2022</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347730" y="1200507"/>
            <a:ext cx="8172386" cy="3024633"/>
          </a:xfrm>
        </p:spPr>
        <p:txBody>
          <a:bodyPr/>
          <a:lstStyle/>
          <a:p>
            <a:r>
              <a:rPr lang="en-US" sz="4800" b="0" dirty="0" smtClean="0">
                <a:latin typeface="Roboto Condensed Light" panose="02000000000000000000" pitchFamily="2" charset="0"/>
                <a:ea typeface="Roboto Condensed Light" panose="02000000000000000000" pitchFamily="2" charset="0"/>
              </a:rPr>
              <a:t>Unit-11</a:t>
            </a:r>
            <a:r>
              <a:rPr lang="en-US" dirty="0"/>
              <a:t/>
            </a:r>
            <a:br>
              <a:rPr lang="en-US" dirty="0"/>
            </a:br>
            <a:r>
              <a:rPr lang="en-US" dirty="0" smtClean="0"/>
              <a:t>File Management in C</a:t>
            </a:r>
            <a:endParaRPr lang="en-US" b="0" dirty="0"/>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smtClean="0"/>
              <a:t>Vishal.kansagara@darshan.ac.in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8200601076</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smtClean="0"/>
              <a:t>Vishal </a:t>
            </a:r>
            <a:r>
              <a:rPr lang="en-US" dirty="0" err="1" smtClean="0"/>
              <a:t>Kansagara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smtClean="0"/>
              <a:t>Computer Programming Using C</a:t>
            </a:r>
            <a:r>
              <a:rPr lang="en-US" dirty="0" smtClean="0">
                <a:latin typeface="Roboto Condensed Light" panose="02000000000000000000" pitchFamily="2" charset="0"/>
                <a:ea typeface="Roboto Condensed Light" panose="02000000000000000000" pitchFamily="2" charset="0"/>
              </a:rPr>
              <a:t>(PC)</a:t>
            </a:r>
            <a:endParaRPr lang="en-US" dirty="0">
              <a:latin typeface="Roboto Condensed Light" panose="02000000000000000000" pitchFamily="2" charset="0"/>
              <a:ea typeface="Roboto Condensed Light" panose="02000000000000000000" pitchFamily="2" charset="0"/>
            </a:endParaRP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a:t>
            </a:r>
            <a:r>
              <a:rPr lang="en-US" dirty="0"/>
              <a:t>21CS01101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Placeholder 1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098" b="11098"/>
          <a:stretch>
            <a:fillRect/>
          </a:stretch>
        </p:blipFill>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Positioning Functions</a:t>
            </a:r>
            <a:endParaRPr lang="en-US" dirty="0"/>
          </a:p>
        </p:txBody>
      </p:sp>
      <p:sp>
        <p:nvSpPr>
          <p:cNvPr id="3" name="Content Placeholder 2"/>
          <p:cNvSpPr>
            <a:spLocks noGrp="1"/>
          </p:cNvSpPr>
          <p:nvPr>
            <p:ph idx="1"/>
          </p:nvPr>
        </p:nvSpPr>
        <p:spPr>
          <a:xfrm>
            <a:off x="131180" y="863445"/>
            <a:ext cx="11929641" cy="849446"/>
          </a:xfrm>
        </p:spPr>
        <p:txBody>
          <a:bodyPr/>
          <a:lstStyle/>
          <a:p>
            <a:r>
              <a:rPr lang="en-US" dirty="0" err="1">
                <a:solidFill>
                  <a:srgbClr val="C00000"/>
                </a:solidFill>
                <a:latin typeface="+mj-lt"/>
              </a:rPr>
              <a:t>fseek</a:t>
            </a:r>
            <a:r>
              <a:rPr lang="en-IN" dirty="0">
                <a:latin typeface="+mj-lt"/>
              </a:rPr>
              <a:t>, </a:t>
            </a:r>
            <a:r>
              <a:rPr lang="en-US" dirty="0" err="1">
                <a:solidFill>
                  <a:srgbClr val="C00000"/>
                </a:solidFill>
                <a:latin typeface="+mj-lt"/>
              </a:rPr>
              <a:t>ftell</a:t>
            </a:r>
            <a:r>
              <a:rPr lang="en-IN" dirty="0">
                <a:latin typeface="+mj-lt"/>
              </a:rPr>
              <a:t>, and </a:t>
            </a:r>
            <a:r>
              <a:rPr lang="en-US" dirty="0">
                <a:solidFill>
                  <a:srgbClr val="C00000"/>
                </a:solidFill>
                <a:latin typeface="+mj-lt"/>
              </a:rPr>
              <a:t>rewind</a:t>
            </a:r>
            <a:r>
              <a:rPr lang="en-IN" dirty="0">
                <a:latin typeface="+mj-lt"/>
              </a:rPr>
              <a:t> functions will set the file pointer to new location. </a:t>
            </a:r>
          </a:p>
          <a:p>
            <a:r>
              <a:rPr lang="en-IN" dirty="0">
                <a:latin typeface="+mj-lt"/>
              </a:rPr>
              <a:t>A subsequent read or write will access data from the new position.</a:t>
            </a:r>
          </a:p>
          <a:p>
            <a:endParaRPr lang="en-US" dirty="0">
              <a:latin typeface="+mj-lt"/>
            </a:endParaRPr>
          </a:p>
        </p:txBody>
      </p:sp>
      <p:graphicFrame>
        <p:nvGraphicFramePr>
          <p:cNvPr id="4" name="Google Shape;215;p27">
            <a:extLst>
              <a:ext uri="{FF2B5EF4-FFF2-40B4-BE49-F238E27FC236}">
                <a16:creationId xmlns:a16="http://schemas.microsoft.com/office/drawing/2014/main" xmlns="" id="{D0DEC52F-3D6C-9145-8DCD-DC45ABC6FF6C}"/>
              </a:ext>
            </a:extLst>
          </p:cNvPr>
          <p:cNvGraphicFramePr/>
          <p:nvPr>
            <p:extLst>
              <p:ext uri="{D42A27DB-BD31-4B8C-83A1-F6EECF244321}">
                <p14:modId xmlns:p14="http://schemas.microsoft.com/office/powerpoint/2010/main" val="1726878297"/>
              </p:ext>
            </p:extLst>
          </p:nvPr>
        </p:nvGraphicFramePr>
        <p:xfrm>
          <a:off x="244943" y="1865135"/>
          <a:ext cx="11212717" cy="3595703"/>
        </p:xfrm>
        <a:graphic>
          <a:graphicData uri="http://schemas.openxmlformats.org/drawingml/2006/table">
            <a:tbl>
              <a:tblPr firstRow="1" bandRow="1">
                <a:tableStyleId>{3B4B98B0-60AC-42C2-AFA5-B58CD77FA1E5}</a:tableStyleId>
              </a:tblPr>
              <a:tblGrid>
                <a:gridCol w="2854517">
                  <a:extLst>
                    <a:ext uri="{9D8B030D-6E8A-4147-A177-3AD203B41FA5}">
                      <a16:colId xmlns:a16="http://schemas.microsoft.com/office/drawing/2014/main" xmlns="" val="20000"/>
                    </a:ext>
                  </a:extLst>
                </a:gridCol>
                <a:gridCol w="8358200">
                  <a:extLst>
                    <a:ext uri="{9D8B030D-6E8A-4147-A177-3AD203B41FA5}">
                      <a16:colId xmlns:a16="http://schemas.microsoft.com/office/drawing/2014/main" xmlns="" val="20001"/>
                    </a:ext>
                  </a:extLst>
                </a:gridCol>
              </a:tblGrid>
              <a:tr h="446475">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1506580">
                <a:tc>
                  <a:txBody>
                    <a:bodyPr/>
                    <a:lstStyle/>
                    <a:p>
                      <a:r>
                        <a:rPr lang="en-US" b="0" dirty="0" err="1" smtClean="0">
                          <a:solidFill>
                            <a:schemeClr val="tx1"/>
                          </a:solidFill>
                          <a:effectLst/>
                          <a:latin typeface="+mj-lt"/>
                        </a:rPr>
                        <a:t>fseek</a:t>
                      </a:r>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 </a:t>
                      </a:r>
                    </a:p>
                    <a:p>
                      <a:r>
                        <a:rPr lang="en-US" b="0" dirty="0" smtClean="0">
                          <a:solidFill>
                            <a:schemeClr val="tx1"/>
                          </a:solidFill>
                          <a:effectLst/>
                          <a:latin typeface="+mj-lt"/>
                        </a:rPr>
                        <a:t>long offset, </a:t>
                      </a:r>
                    </a:p>
                    <a:p>
                      <a:r>
                        <a:rPr lang="en-US" b="0" dirty="0" err="1" smtClean="0">
                          <a:solidFill>
                            <a:schemeClr val="tx1"/>
                          </a:solidFill>
                          <a:effectLst/>
                          <a:latin typeface="+mj-lt"/>
                        </a:rPr>
                        <a:t>int</a:t>
                      </a:r>
                      <a:r>
                        <a:rPr lang="en-US" b="0" dirty="0" smtClean="0">
                          <a:solidFill>
                            <a:schemeClr val="tx1"/>
                          </a:solidFill>
                          <a:effectLst/>
                          <a:latin typeface="+mj-lt"/>
                        </a:rPr>
                        <a:t> position);</a:t>
                      </a:r>
                    </a:p>
                    <a:p>
                      <a:pPr marL="0" marR="0" lvl="0" indent="0" algn="just" rtl="0">
                        <a:spcBef>
                          <a:spcPts val="0"/>
                        </a:spcBef>
                        <a:spcAft>
                          <a:spcPts val="0"/>
                        </a:spcAft>
                        <a:buNone/>
                      </a:pP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b="0" dirty="0" err="1" smtClean="0">
                          <a:solidFill>
                            <a:schemeClr val="tx1"/>
                          </a:solidFill>
                          <a:latin typeface="+mj-lt"/>
                          <a:ea typeface="Consolas"/>
                          <a:cs typeface="Consolas"/>
                          <a:sym typeface="Consolas"/>
                        </a:rPr>
                        <a:t>fseek</a:t>
                      </a:r>
                      <a:r>
                        <a:rPr lang="en-US" sz="1800" b="0" dirty="0" smtClean="0">
                          <a:solidFill>
                            <a:schemeClr val="tx1"/>
                          </a:solidFill>
                          <a:latin typeface="+mj-lt"/>
                          <a:ea typeface="Consolas"/>
                          <a:cs typeface="Consolas"/>
                          <a:sym typeface="Consolas"/>
                        </a:rPr>
                        <a:t>()</a:t>
                      </a:r>
                      <a:r>
                        <a:rPr lang="en-US" sz="1800" dirty="0" smtClean="0">
                          <a:solidFill>
                            <a:schemeClr val="tx1"/>
                          </a:solidFill>
                          <a:latin typeface="+mj-lt"/>
                        </a:rPr>
                        <a:t> </a:t>
                      </a:r>
                      <a:r>
                        <a:rPr lang="en-US" sz="1800" dirty="0">
                          <a:solidFill>
                            <a:schemeClr val="tx1"/>
                          </a:solidFill>
                          <a:latin typeface="+mj-lt"/>
                        </a:rPr>
                        <a:t>function is used to move the file position to a desired location within the file. </a:t>
                      </a:r>
                      <a:r>
                        <a:rPr lang="en-US" sz="1800" b="1" dirty="0" err="1">
                          <a:solidFill>
                            <a:srgbClr val="C00000"/>
                          </a:solidFill>
                          <a:latin typeface="+mj-lt"/>
                          <a:ea typeface="Consolas"/>
                          <a:cs typeface="Consolas"/>
                          <a:sym typeface="Consolas"/>
                        </a:rPr>
                        <a:t>fp</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 FILE pointer, </a:t>
                      </a:r>
                      <a:r>
                        <a:rPr lang="en-US" sz="1800" b="1" dirty="0">
                          <a:solidFill>
                            <a:srgbClr val="C00000"/>
                          </a:solidFill>
                          <a:latin typeface="+mj-lt"/>
                          <a:ea typeface="Consolas"/>
                          <a:cs typeface="Consolas"/>
                          <a:sym typeface="Consolas"/>
                        </a:rPr>
                        <a:t>offset</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 </a:t>
                      </a:r>
                      <a:r>
                        <a:rPr lang="en-US" sz="1800" dirty="0" smtClean="0">
                          <a:solidFill>
                            <a:schemeClr val="tx1"/>
                          </a:solidFill>
                          <a:latin typeface="+mj-lt"/>
                        </a:rPr>
                        <a:t>value </a:t>
                      </a:r>
                      <a:r>
                        <a:rPr lang="en-US" sz="1800" dirty="0">
                          <a:solidFill>
                            <a:schemeClr val="tx1"/>
                          </a:solidFill>
                          <a:latin typeface="+mj-lt"/>
                        </a:rPr>
                        <a:t>of </a:t>
                      </a:r>
                      <a:r>
                        <a:rPr lang="en-US" sz="1800" dirty="0" err="1" smtClean="0">
                          <a:solidFill>
                            <a:schemeClr val="tx1"/>
                          </a:solidFill>
                          <a:latin typeface="+mj-lt"/>
                        </a:rPr>
                        <a:t>datatype</a:t>
                      </a:r>
                      <a:r>
                        <a:rPr lang="en-US" sz="1800" dirty="0" smtClean="0">
                          <a:solidFill>
                            <a:schemeClr val="tx1"/>
                          </a:solidFill>
                          <a:latin typeface="+mj-lt"/>
                        </a:rPr>
                        <a:t> </a:t>
                      </a:r>
                      <a:r>
                        <a:rPr lang="en-US" sz="1800" b="0" dirty="0" smtClean="0">
                          <a:solidFill>
                            <a:schemeClr val="tx1"/>
                          </a:solidFill>
                          <a:latin typeface="+mj-lt"/>
                          <a:ea typeface="Consolas"/>
                          <a:cs typeface="Consolas"/>
                          <a:sym typeface="Consolas"/>
                        </a:rPr>
                        <a:t>long</a:t>
                      </a:r>
                      <a:r>
                        <a:rPr lang="en-US" sz="1800" dirty="0" smtClean="0">
                          <a:solidFill>
                            <a:schemeClr val="tx1"/>
                          </a:solidFill>
                          <a:latin typeface="+mj-lt"/>
                        </a:rPr>
                        <a:t>, </a:t>
                      </a:r>
                      <a:r>
                        <a:rPr lang="en-US" sz="1800" dirty="0">
                          <a:solidFill>
                            <a:schemeClr val="tx1"/>
                          </a:solidFill>
                          <a:latin typeface="+mj-lt"/>
                        </a:rPr>
                        <a:t>and </a:t>
                      </a:r>
                      <a:r>
                        <a:rPr lang="en-US" sz="1800" b="1" dirty="0">
                          <a:solidFill>
                            <a:srgbClr val="C00000"/>
                          </a:solidFill>
                          <a:latin typeface="+mj-lt"/>
                          <a:ea typeface="Consolas"/>
                          <a:cs typeface="Consolas"/>
                          <a:sym typeface="Consolas"/>
                        </a:rPr>
                        <a:t>position</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an </a:t>
                      </a:r>
                      <a:r>
                        <a:rPr lang="en-US" b="0" dirty="0" smtClean="0">
                          <a:solidFill>
                            <a:schemeClr val="tx1"/>
                          </a:solidFill>
                          <a:effectLst/>
                          <a:latin typeface="+mj-lt"/>
                        </a:rPr>
                        <a:t>integer </a:t>
                      </a:r>
                      <a:r>
                        <a:rPr lang="en-US" sz="1800" dirty="0" smtClean="0">
                          <a:solidFill>
                            <a:schemeClr val="tx1"/>
                          </a:solidFill>
                          <a:latin typeface="+mj-lt"/>
                        </a:rPr>
                        <a:t>number</a:t>
                      </a:r>
                      <a:r>
                        <a:rPr lang="en-US" sz="1800" dirty="0">
                          <a:solidFill>
                            <a:schemeClr val="tx1"/>
                          </a:solidFill>
                          <a:latin typeface="+mj-lt"/>
                        </a:rPr>
                        <a:t>.</a:t>
                      </a:r>
                      <a:endParaRPr lang="en-US" dirty="0">
                        <a:solidFill>
                          <a:schemeClr val="tx1"/>
                        </a:solidFill>
                        <a:latin typeface="+mj-lt"/>
                      </a:endParaRPr>
                    </a:p>
                    <a:p>
                      <a:pPr marL="0" marR="0" lvl="0" indent="0" algn="just" rtl="0">
                        <a:spcBef>
                          <a:spcPts val="0"/>
                        </a:spcBef>
                        <a:spcAft>
                          <a:spcPts val="0"/>
                        </a:spcAft>
                        <a:buNone/>
                      </a:pPr>
                      <a:endParaRPr lang="en-US" sz="1800"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chemeClr val="tx1"/>
                          </a:solidFill>
                          <a:latin typeface="+mj-lt"/>
                        </a:rPr>
                        <a:t>: </a:t>
                      </a:r>
                      <a:r>
                        <a:rPr lang="en-US" sz="1800" b="0" dirty="0">
                          <a:solidFill>
                            <a:schemeClr val="accent3"/>
                          </a:solidFill>
                          <a:latin typeface="+mj-lt"/>
                          <a:ea typeface="Quattrocento Sans"/>
                          <a:cs typeface="Quattrocento Sans"/>
                          <a:sym typeface="Quattrocento Sans"/>
                        </a:rPr>
                        <a:t>/* Go to the end of the file, past the last character of the file */</a:t>
                      </a:r>
                      <a:endParaRPr lang="en-US" sz="1800" b="0" dirty="0">
                        <a:solidFill>
                          <a:schemeClr val="accent3"/>
                        </a:solidFill>
                        <a:latin typeface="+mj-lt"/>
                        <a:ea typeface="Consolas"/>
                        <a:cs typeface="Consolas"/>
                        <a:sym typeface="Consolas"/>
                      </a:endParaRPr>
                    </a:p>
                    <a:p>
                      <a:pPr algn="just"/>
                      <a:r>
                        <a:rPr lang="en-US" b="0" dirty="0" err="1" smtClean="0">
                          <a:solidFill>
                            <a:schemeClr val="tx1"/>
                          </a:solidFill>
                          <a:effectLst/>
                          <a:latin typeface="+mj-lt"/>
                        </a:rPr>
                        <a:t>fseek</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0L, 2);</a:t>
                      </a:r>
                      <a:r>
                        <a:rPr lang="en-US" b="0" baseline="0" dirty="0" smtClean="0">
                          <a:solidFill>
                            <a:schemeClr val="tx1"/>
                          </a:solidFill>
                          <a:effectLst/>
                          <a:latin typeface="+mj-lt"/>
                        </a:rPr>
                        <a:t> </a:t>
                      </a:r>
                      <a:endParaRPr sz="1800" b="1" dirty="0">
                        <a:solidFill>
                          <a:schemeClr val="tx1"/>
                        </a:solidFill>
                        <a:latin typeface="+mj-lt"/>
                        <a:ea typeface="Consolas"/>
                        <a:cs typeface="Consolas"/>
                        <a:sym typeface="Consola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642648">
                <a:tc>
                  <a:txBody>
                    <a:bodyPr/>
                    <a:lstStyle/>
                    <a:p>
                      <a:r>
                        <a:rPr lang="en-US" b="0" dirty="0" smtClean="0">
                          <a:solidFill>
                            <a:schemeClr val="tx1"/>
                          </a:solidFill>
                          <a:effectLst/>
                          <a:latin typeface="+mj-lt"/>
                        </a:rPr>
                        <a:t>long </a:t>
                      </a:r>
                      <a:r>
                        <a:rPr lang="en-US" b="0" dirty="0" err="1" smtClean="0">
                          <a:solidFill>
                            <a:schemeClr val="tx1"/>
                          </a:solidFill>
                          <a:effectLst/>
                          <a:latin typeface="+mj-lt"/>
                        </a:rPr>
                        <a:t>ftell</a:t>
                      </a:r>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b="0" dirty="0" err="1">
                          <a:solidFill>
                            <a:schemeClr val="tx1"/>
                          </a:solidFill>
                          <a:latin typeface="+mj-lt"/>
                          <a:ea typeface="Consolas"/>
                          <a:cs typeface="Consolas"/>
                          <a:sym typeface="Consolas"/>
                        </a:rPr>
                        <a:t>ftell</a:t>
                      </a:r>
                      <a:r>
                        <a:rPr lang="en-US" sz="1800" b="0" dirty="0">
                          <a:solidFill>
                            <a:schemeClr val="tx1"/>
                          </a:solidFill>
                          <a:latin typeface="+mj-lt"/>
                          <a:ea typeface="Consolas"/>
                          <a:cs typeface="Consolas"/>
                          <a:sym typeface="Consolas"/>
                        </a:rPr>
                        <a:t> </a:t>
                      </a:r>
                      <a:r>
                        <a:rPr lang="en-US" sz="1800" dirty="0">
                          <a:solidFill>
                            <a:schemeClr val="tx1"/>
                          </a:solidFill>
                          <a:latin typeface="+mj-lt"/>
                        </a:rPr>
                        <a:t>takes a file pointer and returns a number of </a:t>
                      </a:r>
                      <a:r>
                        <a:rPr lang="en-US" sz="1800" dirty="0" err="1" smtClean="0">
                          <a:solidFill>
                            <a:schemeClr val="tx1"/>
                          </a:solidFill>
                          <a:latin typeface="+mj-lt"/>
                        </a:rPr>
                        <a:t>datatype</a:t>
                      </a:r>
                      <a:r>
                        <a:rPr lang="en-US" sz="1800" dirty="0" smtClean="0">
                          <a:solidFill>
                            <a:schemeClr val="tx1"/>
                          </a:solidFill>
                          <a:latin typeface="+mj-lt"/>
                        </a:rPr>
                        <a:t> </a:t>
                      </a:r>
                      <a:r>
                        <a:rPr lang="en-US" sz="1800" b="0" dirty="0" smtClean="0">
                          <a:solidFill>
                            <a:schemeClr val="tx1"/>
                          </a:solidFill>
                          <a:latin typeface="+mj-lt"/>
                          <a:ea typeface="Consolas"/>
                          <a:cs typeface="Consolas"/>
                          <a:sym typeface="Consolas"/>
                        </a:rPr>
                        <a:t>long</a:t>
                      </a:r>
                      <a:r>
                        <a:rPr lang="en-US" sz="1800" dirty="0" smtClean="0">
                          <a:solidFill>
                            <a:schemeClr val="tx1"/>
                          </a:solidFill>
                          <a:latin typeface="+mj-lt"/>
                        </a:rPr>
                        <a:t>, </a:t>
                      </a:r>
                      <a:r>
                        <a:rPr lang="en-US" sz="1800" dirty="0">
                          <a:solidFill>
                            <a:schemeClr val="tx1"/>
                          </a:solidFill>
                          <a:latin typeface="+mj-lt"/>
                        </a:rPr>
                        <a:t>that corresponds to the current position. This function is useful in saving the current position of a </a:t>
                      </a:r>
                      <a:r>
                        <a:rPr lang="en-US" sz="1800" dirty="0" smtClean="0">
                          <a:solidFill>
                            <a:schemeClr val="tx1"/>
                          </a:solidFill>
                          <a:latin typeface="+mj-lt"/>
                        </a:rPr>
                        <a:t>file. </a:t>
                      </a:r>
                      <a:endParaRPr lang="en-US" dirty="0">
                        <a:solidFill>
                          <a:schemeClr val="tx1"/>
                        </a:solidFill>
                        <a:latin typeface="+mj-lt"/>
                      </a:endParaRPr>
                    </a:p>
                    <a:p>
                      <a:pPr marL="0" marR="0" lvl="0" indent="0" algn="just" rtl="0">
                        <a:spcBef>
                          <a:spcPts val="0"/>
                        </a:spcBef>
                        <a:spcAft>
                          <a:spcPts val="0"/>
                        </a:spcAft>
                        <a:buNone/>
                      </a:pPr>
                      <a:endParaRPr lang="en-US" sz="1800"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chemeClr val="tx1"/>
                          </a:solidFill>
                          <a:latin typeface="+mj-lt"/>
                        </a:rPr>
                        <a:t>: </a:t>
                      </a:r>
                      <a:r>
                        <a:rPr lang="en-US" sz="1800" dirty="0">
                          <a:solidFill>
                            <a:schemeClr val="accent3"/>
                          </a:solidFill>
                          <a:latin typeface="+mj-lt"/>
                        </a:rPr>
                        <a:t>/* n would give the relative offset of the current position.  */</a:t>
                      </a:r>
                      <a:endParaRPr lang="en-US" sz="1800" b="0" dirty="0">
                        <a:solidFill>
                          <a:schemeClr val="accent3"/>
                        </a:solidFill>
                        <a:latin typeface="+mj-lt"/>
                        <a:ea typeface="Consolas"/>
                        <a:cs typeface="Consolas"/>
                        <a:sym typeface="Consolas"/>
                      </a:endParaRPr>
                    </a:p>
                    <a:p>
                      <a:pPr algn="just"/>
                      <a:r>
                        <a:rPr lang="en-US" b="0" dirty="0" smtClean="0">
                          <a:solidFill>
                            <a:schemeClr val="tx1"/>
                          </a:solidFill>
                          <a:effectLst/>
                          <a:latin typeface="+mj-lt"/>
                        </a:rPr>
                        <a:t>n = </a:t>
                      </a:r>
                      <a:r>
                        <a:rPr lang="en-US" b="0" dirty="0" err="1" smtClean="0">
                          <a:solidFill>
                            <a:schemeClr val="tx1"/>
                          </a:solidFill>
                          <a:effectLst/>
                          <a:latin typeface="+mj-lt"/>
                        </a:rPr>
                        <a:t>ftell</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endParaRPr lang="en-US" b="0" dirty="0">
                        <a:solidFill>
                          <a:schemeClr val="tx1"/>
                        </a:solidFill>
                        <a:effectLst/>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859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Positioning Functions</a:t>
            </a:r>
            <a:endParaRPr lang="en-US" dirty="0"/>
          </a:p>
        </p:txBody>
      </p:sp>
      <p:graphicFrame>
        <p:nvGraphicFramePr>
          <p:cNvPr id="4" name="Google Shape;215;p27">
            <a:extLst>
              <a:ext uri="{FF2B5EF4-FFF2-40B4-BE49-F238E27FC236}">
                <a16:creationId xmlns:a16="http://schemas.microsoft.com/office/drawing/2014/main" xmlns="" id="{D0DEC52F-3D6C-9145-8DCD-DC45ABC6FF6C}"/>
              </a:ext>
            </a:extLst>
          </p:cNvPr>
          <p:cNvGraphicFramePr/>
          <p:nvPr>
            <p:extLst>
              <p:ext uri="{D42A27DB-BD31-4B8C-83A1-F6EECF244321}">
                <p14:modId xmlns:p14="http://schemas.microsoft.com/office/powerpoint/2010/main" val="1418510343"/>
              </p:ext>
            </p:extLst>
          </p:nvPr>
        </p:nvGraphicFramePr>
        <p:xfrm>
          <a:off x="262362" y="981357"/>
          <a:ext cx="11667275" cy="2183845"/>
        </p:xfrm>
        <a:graphic>
          <a:graphicData uri="http://schemas.openxmlformats.org/drawingml/2006/table">
            <a:tbl>
              <a:tblPr firstRow="1" bandRow="1">
                <a:tableStyleId>{3B4B98B0-60AC-42C2-AFA5-B58CD77FA1E5}</a:tableStyleId>
              </a:tblPr>
              <a:tblGrid>
                <a:gridCol w="2876625">
                  <a:extLst>
                    <a:ext uri="{9D8B030D-6E8A-4147-A177-3AD203B41FA5}">
                      <a16:colId xmlns:a16="http://schemas.microsoft.com/office/drawing/2014/main" xmlns="" val="20000"/>
                    </a:ext>
                  </a:extLst>
                </a:gridCol>
                <a:gridCol w="8790650">
                  <a:extLst>
                    <a:ext uri="{9D8B030D-6E8A-4147-A177-3AD203B41FA5}">
                      <a16:colId xmlns:a16="http://schemas.microsoft.com/office/drawing/2014/main" xmlns="" val="20001"/>
                    </a:ext>
                  </a:extLst>
                </a:gridCol>
              </a:tblGrid>
              <a:tr h="446475">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1506580">
                <a:tc>
                  <a:txBody>
                    <a:bodyPr/>
                    <a:lstStyle/>
                    <a:p>
                      <a:r>
                        <a:rPr lang="en-US" b="0" dirty="0" smtClean="0">
                          <a:solidFill>
                            <a:schemeClr val="tx1"/>
                          </a:solidFill>
                          <a:effectLst/>
                          <a:latin typeface="+mj-lt"/>
                        </a:rPr>
                        <a:t>rewind(</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b="0" dirty="0" smtClean="0">
                          <a:solidFill>
                            <a:schemeClr val="tx1"/>
                          </a:solidFill>
                          <a:latin typeface="+mj-lt"/>
                          <a:ea typeface="Consolas"/>
                          <a:cs typeface="Consolas"/>
                          <a:sym typeface="Consolas"/>
                        </a:rPr>
                        <a:t>rewind() </a:t>
                      </a:r>
                      <a:r>
                        <a:rPr lang="en-US" sz="1800" dirty="0">
                          <a:solidFill>
                            <a:schemeClr val="tx1"/>
                          </a:solidFill>
                          <a:latin typeface="+mj-lt"/>
                        </a:rPr>
                        <a:t>takes a file pointer and resets the position to the start of the file.</a:t>
                      </a:r>
                      <a:endParaRPr lang="en-US" dirty="0">
                        <a:solidFill>
                          <a:schemeClr val="tx1"/>
                        </a:solidFill>
                        <a:latin typeface="+mj-lt"/>
                      </a:endParaRPr>
                    </a:p>
                    <a:p>
                      <a:pPr marL="0" marR="0" lvl="0" indent="0" algn="just" rtl="0">
                        <a:spcBef>
                          <a:spcPts val="0"/>
                        </a:spcBef>
                        <a:spcAft>
                          <a:spcPts val="0"/>
                        </a:spcAft>
                        <a:buNone/>
                      </a:pPr>
                      <a:endParaRPr lang="en-US" sz="1800" b="1"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rgbClr val="C00000"/>
                          </a:solidFill>
                          <a:latin typeface="+mj-lt"/>
                        </a:rPr>
                        <a:t>: </a:t>
                      </a:r>
                      <a:r>
                        <a:rPr lang="en-US" sz="1800" dirty="0">
                          <a:solidFill>
                            <a:schemeClr val="accent3"/>
                          </a:solidFill>
                          <a:latin typeface="+mj-lt"/>
                        </a:rPr>
                        <a:t>/* The statement would assign 0 to n because the file position has been set to the start of the file by rewind.  */</a:t>
                      </a:r>
                    </a:p>
                    <a:p>
                      <a:pPr marL="0" marR="0" lvl="0" indent="0" algn="just" rtl="0">
                        <a:spcBef>
                          <a:spcPts val="0"/>
                        </a:spcBef>
                        <a:spcAft>
                          <a:spcPts val="0"/>
                        </a:spcAft>
                        <a:buNone/>
                      </a:pPr>
                      <a:endParaRPr lang="en-US" sz="1800" b="0" dirty="0">
                        <a:solidFill>
                          <a:schemeClr val="tx1"/>
                        </a:solidFill>
                        <a:latin typeface="+mj-lt"/>
                        <a:ea typeface="Consolas"/>
                        <a:cs typeface="Consolas"/>
                        <a:sym typeface="Consolas"/>
                      </a:endParaRPr>
                    </a:p>
                    <a:p>
                      <a:pPr marL="0" marR="0" lvl="0" indent="0" algn="just" rtl="0">
                        <a:spcBef>
                          <a:spcPts val="0"/>
                        </a:spcBef>
                        <a:spcAft>
                          <a:spcPts val="0"/>
                        </a:spcAft>
                        <a:buNone/>
                      </a:pPr>
                      <a:r>
                        <a:rPr lang="en-US" sz="1800" b="0" dirty="0" smtClean="0">
                          <a:solidFill>
                            <a:schemeClr val="tx1"/>
                          </a:solidFill>
                          <a:latin typeface="+mj-lt"/>
                          <a:ea typeface="Consolas"/>
                          <a:cs typeface="Consolas"/>
                          <a:sym typeface="Consolas"/>
                        </a:rPr>
                        <a:t>rewind(</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dirty="0">
                          <a:solidFill>
                            <a:schemeClr val="tx1"/>
                          </a:solidFill>
                          <a:latin typeface="+mj-lt"/>
                          <a:sym typeface="Quattrocento Sans"/>
                        </a:rPr>
                        <a:t> </a:t>
                      </a:r>
                      <a:endParaRPr sz="1800" b="0" dirty="0">
                        <a:solidFill>
                          <a:schemeClr val="tx1"/>
                        </a:solidFill>
                        <a:latin typeface="+mj-lt"/>
                        <a:ea typeface="Consolas"/>
                        <a:cs typeface="Consolas"/>
                        <a:sym typeface="Consola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9952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Write a C program to count lines, words, tabs, and characters</a:t>
            </a:r>
            <a:endParaRPr lang="en-US" dirty="0"/>
          </a:p>
        </p:txBody>
      </p:sp>
      <p:sp>
        <p:nvSpPr>
          <p:cNvPr id="4" name="Google Shape;204;p26"/>
          <p:cNvSpPr/>
          <p:nvPr/>
        </p:nvSpPr>
        <p:spPr>
          <a:xfrm>
            <a:off x="825981" y="1359899"/>
            <a:ext cx="4777100" cy="4448472"/>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569CD6"/>
                </a:solidFill>
                <a:latin typeface="Consolas" panose="020B0609020204030204" pitchFamily="49" charset="0"/>
              </a:rPr>
              <a:t>#include </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FILE *p;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char</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,w=</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,c=</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p = </a:t>
            </a:r>
            <a:r>
              <a:rPr lang="en-US" b="1" dirty="0" err="1">
                <a:solidFill>
                  <a:srgbClr val="D4D4D4"/>
                </a:solidFill>
                <a:latin typeface="Consolas" panose="020B0609020204030204" pitchFamily="49" charset="0"/>
              </a:rPr>
              <a:t>fopen</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"text1.txt"</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while</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EOF)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'\n'</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'\t'</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 '</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w++;</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effectLst/>
              <a:latin typeface="Consolas" panose="020B0609020204030204" pitchFamily="49" charset="0"/>
            </a:endParaRPr>
          </a:p>
        </p:txBody>
      </p:sp>
      <p:sp>
        <p:nvSpPr>
          <p:cNvPr id="5" name="Google Shape;205;p26"/>
          <p:cNvSpPr/>
          <p:nvPr/>
        </p:nvSpPr>
        <p:spPr>
          <a:xfrm>
            <a:off x="325987" y="1359899"/>
            <a:ext cx="499993" cy="4448472"/>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a:solidFill>
                  <a:srgbClr val="575757"/>
                </a:solidFill>
                <a:ea typeface="Consolas"/>
                <a:cs typeface="Consolas"/>
                <a:sym typeface="Consolas"/>
              </a:rPr>
              <a:t>1</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2</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3</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4</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5</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6</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7</a:t>
            </a:r>
            <a:endParaRPr dirty="0"/>
          </a:p>
          <a:p>
            <a:pPr marL="0" marR="0" lvl="0" indent="0" algn="r" rtl="0">
              <a:spcBef>
                <a:spcPts val="0"/>
              </a:spcBef>
              <a:spcAft>
                <a:spcPts val="0"/>
              </a:spcAft>
              <a:buNone/>
            </a:pPr>
            <a:r>
              <a:rPr lang="en-US" b="1" dirty="0" smtClean="0">
                <a:solidFill>
                  <a:srgbClr val="575757"/>
                </a:solidFill>
                <a:ea typeface="Consolas"/>
                <a:cs typeface="Consolas"/>
                <a:sym typeface="Consolas"/>
              </a:rPr>
              <a:t>8</a:t>
            </a:r>
          </a:p>
          <a:p>
            <a:pPr marL="0" marR="0" lvl="0" indent="0" algn="r" rtl="0">
              <a:spcBef>
                <a:spcPts val="0"/>
              </a:spcBef>
              <a:spcAft>
                <a:spcPts val="0"/>
              </a:spcAft>
              <a:buNone/>
            </a:pPr>
            <a:r>
              <a:rPr lang="en-US" b="1" dirty="0" smtClean="0">
                <a:solidFill>
                  <a:srgbClr val="575757"/>
                </a:solidFill>
                <a:cs typeface="Consolas"/>
                <a:sym typeface="Consolas"/>
              </a:rPr>
              <a:t>9</a:t>
            </a:r>
          </a:p>
          <a:p>
            <a:pPr marL="0" marR="0" lvl="0" indent="0" algn="r" rtl="0">
              <a:spcBef>
                <a:spcPts val="0"/>
              </a:spcBef>
              <a:spcAft>
                <a:spcPts val="0"/>
              </a:spcAft>
              <a:buNone/>
            </a:pPr>
            <a:r>
              <a:rPr lang="en-US" b="1" dirty="0" smtClean="0">
                <a:solidFill>
                  <a:srgbClr val="575757"/>
                </a:solidFill>
                <a:cs typeface="Consolas"/>
                <a:sym typeface="Consolas"/>
              </a:rPr>
              <a:t>10</a:t>
            </a:r>
          </a:p>
          <a:p>
            <a:pPr marL="0" marR="0" lvl="0" indent="0" algn="r" rtl="0">
              <a:spcBef>
                <a:spcPts val="0"/>
              </a:spcBef>
              <a:spcAft>
                <a:spcPts val="0"/>
              </a:spcAft>
              <a:buNone/>
            </a:pPr>
            <a:r>
              <a:rPr lang="en-US" b="1" dirty="0" smtClean="0">
                <a:solidFill>
                  <a:srgbClr val="575757"/>
                </a:solidFill>
                <a:cs typeface="Consolas"/>
                <a:sym typeface="Consolas"/>
              </a:rPr>
              <a:t>11</a:t>
            </a:r>
          </a:p>
          <a:p>
            <a:pPr marL="0" marR="0" lvl="0" indent="0" algn="r" rtl="0">
              <a:spcBef>
                <a:spcPts val="0"/>
              </a:spcBef>
              <a:spcAft>
                <a:spcPts val="0"/>
              </a:spcAft>
              <a:buNone/>
            </a:pPr>
            <a:r>
              <a:rPr lang="en-US" b="1" dirty="0" smtClean="0">
                <a:solidFill>
                  <a:srgbClr val="575757"/>
                </a:solidFill>
                <a:cs typeface="Consolas"/>
                <a:sym typeface="Consolas"/>
              </a:rPr>
              <a:t>12</a:t>
            </a:r>
          </a:p>
          <a:p>
            <a:pPr marL="0" marR="0" lvl="0" indent="0" algn="r" rtl="0">
              <a:spcBef>
                <a:spcPts val="0"/>
              </a:spcBef>
              <a:spcAft>
                <a:spcPts val="0"/>
              </a:spcAft>
              <a:buNone/>
            </a:pPr>
            <a:r>
              <a:rPr lang="en-US" b="1" dirty="0" smtClean="0">
                <a:solidFill>
                  <a:srgbClr val="575757"/>
                </a:solidFill>
                <a:cs typeface="Consolas"/>
                <a:sym typeface="Consolas"/>
              </a:rPr>
              <a:t>13</a:t>
            </a:r>
          </a:p>
          <a:p>
            <a:pPr marL="0" marR="0" lvl="0" indent="0" algn="r" rtl="0">
              <a:spcBef>
                <a:spcPts val="0"/>
              </a:spcBef>
              <a:spcAft>
                <a:spcPts val="0"/>
              </a:spcAft>
              <a:buNone/>
            </a:pPr>
            <a:r>
              <a:rPr lang="en-US" b="1" dirty="0" smtClean="0">
                <a:solidFill>
                  <a:srgbClr val="575757"/>
                </a:solidFill>
                <a:cs typeface="Consolas"/>
                <a:sym typeface="Consolas"/>
              </a:rPr>
              <a:t>14</a:t>
            </a:r>
          </a:p>
          <a:p>
            <a:pPr marL="0" marR="0" lvl="0" indent="0" algn="r" rtl="0">
              <a:spcBef>
                <a:spcPts val="0"/>
              </a:spcBef>
              <a:spcAft>
                <a:spcPts val="0"/>
              </a:spcAft>
              <a:buNone/>
            </a:pPr>
            <a:r>
              <a:rPr lang="en-US" b="1" dirty="0" smtClean="0">
                <a:solidFill>
                  <a:srgbClr val="575757"/>
                </a:solidFill>
                <a:cs typeface="Consolas"/>
                <a:sym typeface="Consolas"/>
              </a:rPr>
              <a:t>15</a:t>
            </a:r>
          </a:p>
          <a:p>
            <a:pPr marL="0" marR="0" lvl="0" indent="0" algn="r" rtl="0">
              <a:spcBef>
                <a:spcPts val="0"/>
              </a:spcBef>
              <a:spcAft>
                <a:spcPts val="0"/>
              </a:spcAft>
              <a:buNone/>
            </a:pPr>
            <a:r>
              <a:rPr lang="en-US" b="1" dirty="0" smtClean="0">
                <a:solidFill>
                  <a:srgbClr val="575757"/>
                </a:solidFill>
                <a:cs typeface="Consolas"/>
                <a:sym typeface="Consolas"/>
              </a:rPr>
              <a:t>16</a:t>
            </a:r>
          </a:p>
        </p:txBody>
      </p:sp>
      <p:sp>
        <p:nvSpPr>
          <p:cNvPr id="6" name="Google Shape;206;p26"/>
          <p:cNvSpPr/>
          <p:nvPr/>
        </p:nvSpPr>
        <p:spPr>
          <a:xfrm>
            <a:off x="325987" y="1030715"/>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latin typeface="Quattrocento Sans"/>
                <a:ea typeface="Quattrocento Sans"/>
                <a:cs typeface="Quattrocento Sans"/>
                <a:sym typeface="Quattrocento Sans"/>
              </a:rPr>
              <a:t>Program</a:t>
            </a:r>
            <a:endParaRPr dirty="0">
              <a:solidFill>
                <a:srgbClr val="F9A825"/>
              </a:solidFill>
            </a:endParaRPr>
          </a:p>
        </p:txBody>
      </p:sp>
      <p:sp>
        <p:nvSpPr>
          <p:cNvPr id="7" name="Google Shape;207;p26"/>
          <p:cNvSpPr/>
          <p:nvPr/>
        </p:nvSpPr>
        <p:spPr>
          <a:xfrm>
            <a:off x="6055258" y="4381784"/>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latin typeface="Quattrocento Sans"/>
                <a:ea typeface="Quattrocento Sans"/>
                <a:cs typeface="Quattrocento Sans"/>
                <a:sym typeface="Quattrocento Sans"/>
              </a:rPr>
              <a:t>Output</a:t>
            </a:r>
            <a:endParaRPr sz="1600" dirty="0">
              <a:solidFill>
                <a:schemeClr val="lt1"/>
              </a:solidFill>
              <a:latin typeface="Quattrocento Sans"/>
              <a:ea typeface="Quattrocento Sans"/>
              <a:cs typeface="Quattrocento Sans"/>
              <a:sym typeface="Quattrocento Sans"/>
            </a:endParaRPr>
          </a:p>
        </p:txBody>
      </p:sp>
      <p:sp>
        <p:nvSpPr>
          <p:cNvPr id="8" name="Google Shape;208;p26"/>
          <p:cNvSpPr txBox="1">
            <a:spLocks/>
          </p:cNvSpPr>
          <p:nvPr/>
        </p:nvSpPr>
        <p:spPr>
          <a:xfrm>
            <a:off x="6055258" y="4710968"/>
            <a:ext cx="5279199" cy="1097403"/>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IN" sz="1800" dirty="0" smtClean="0">
                <a:solidFill>
                  <a:schemeClr val="bg1"/>
                </a:solidFill>
              </a:rPr>
              <a:t>Lines = 22, tabs = 0, words = 152, characters = 283</a:t>
            </a:r>
            <a:endParaRPr lang="en-IN" sz="1800" dirty="0">
              <a:solidFill>
                <a:schemeClr val="bg1"/>
              </a:solidFill>
            </a:endParaRPr>
          </a:p>
        </p:txBody>
      </p:sp>
      <p:sp>
        <p:nvSpPr>
          <p:cNvPr id="9" name="Google Shape;204;p26"/>
          <p:cNvSpPr/>
          <p:nvPr/>
        </p:nvSpPr>
        <p:spPr>
          <a:xfrm>
            <a:off x="6557357" y="1359899"/>
            <a:ext cx="4777100" cy="2825347"/>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fclose</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"Lines = %d, tabs = %d, words = %d, characters = %d\n"</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 t, w, c);</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10" name="Google Shape;205;p26"/>
          <p:cNvSpPr/>
          <p:nvPr/>
        </p:nvSpPr>
        <p:spPr>
          <a:xfrm>
            <a:off x="6057364" y="1359899"/>
            <a:ext cx="499993" cy="2825347"/>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smtClean="0">
                <a:solidFill>
                  <a:srgbClr val="575757"/>
                </a:solidFill>
                <a:cs typeface="Consolas"/>
                <a:sym typeface="Consolas"/>
              </a:rPr>
              <a:t>17</a:t>
            </a:r>
          </a:p>
          <a:p>
            <a:pPr marL="0" marR="0" lvl="0" indent="0" algn="r" rtl="0">
              <a:spcBef>
                <a:spcPts val="0"/>
              </a:spcBef>
              <a:spcAft>
                <a:spcPts val="0"/>
              </a:spcAft>
              <a:buNone/>
            </a:pPr>
            <a:r>
              <a:rPr lang="en-US" b="1" dirty="0" smtClean="0">
                <a:solidFill>
                  <a:srgbClr val="575757"/>
                </a:solidFill>
                <a:cs typeface="Consolas"/>
                <a:sym typeface="Consolas"/>
              </a:rPr>
              <a:t>18</a:t>
            </a:r>
          </a:p>
          <a:p>
            <a:pPr marL="0" marR="0" lvl="0" indent="0" algn="r" rtl="0">
              <a:spcBef>
                <a:spcPts val="0"/>
              </a:spcBef>
              <a:spcAft>
                <a:spcPts val="0"/>
              </a:spcAft>
              <a:buNone/>
            </a:pPr>
            <a:r>
              <a:rPr lang="en-US" b="1" dirty="0" smtClean="0">
                <a:solidFill>
                  <a:srgbClr val="575757"/>
                </a:solidFill>
                <a:cs typeface="Consolas"/>
                <a:sym typeface="Consolas"/>
              </a:rPr>
              <a:t>19</a:t>
            </a:r>
          </a:p>
          <a:p>
            <a:pPr marL="0" marR="0" lvl="0" indent="0" algn="r" rtl="0">
              <a:spcBef>
                <a:spcPts val="0"/>
              </a:spcBef>
              <a:spcAft>
                <a:spcPts val="0"/>
              </a:spcAft>
              <a:buNone/>
            </a:pPr>
            <a:r>
              <a:rPr lang="en-US" b="1" dirty="0" smtClean="0">
                <a:solidFill>
                  <a:srgbClr val="575757"/>
                </a:solidFill>
                <a:cs typeface="Consolas"/>
                <a:sym typeface="Consolas"/>
              </a:rPr>
              <a:t>20</a:t>
            </a:r>
          </a:p>
          <a:p>
            <a:pPr marL="0" marR="0" lvl="0" indent="0" algn="r" rtl="0">
              <a:spcBef>
                <a:spcPts val="0"/>
              </a:spcBef>
              <a:spcAft>
                <a:spcPts val="0"/>
              </a:spcAft>
              <a:buNone/>
            </a:pPr>
            <a:r>
              <a:rPr lang="en-US" b="1" dirty="0" smtClean="0">
                <a:solidFill>
                  <a:srgbClr val="575757"/>
                </a:solidFill>
                <a:cs typeface="Consolas"/>
                <a:sym typeface="Consolas"/>
              </a:rPr>
              <a:t>21</a:t>
            </a:r>
          </a:p>
          <a:p>
            <a:pPr marL="0" marR="0" lvl="0" indent="0" algn="r" rtl="0">
              <a:spcBef>
                <a:spcPts val="0"/>
              </a:spcBef>
              <a:spcAft>
                <a:spcPts val="0"/>
              </a:spcAft>
              <a:buNone/>
            </a:pPr>
            <a:r>
              <a:rPr lang="en-US" b="1" dirty="0" smtClean="0">
                <a:solidFill>
                  <a:srgbClr val="575757"/>
                </a:solidFill>
                <a:cs typeface="Consolas"/>
                <a:sym typeface="Consolas"/>
              </a:rPr>
              <a:t>22</a:t>
            </a:r>
          </a:p>
          <a:p>
            <a:pPr marL="0" marR="0" lvl="0" indent="0" algn="r" rtl="0">
              <a:spcBef>
                <a:spcPts val="0"/>
              </a:spcBef>
              <a:spcAft>
                <a:spcPts val="0"/>
              </a:spcAft>
              <a:buNone/>
            </a:pPr>
            <a:endParaRPr lang="en-US" b="1" dirty="0">
              <a:solidFill>
                <a:srgbClr val="575757"/>
              </a:solidFill>
              <a:cs typeface="Consolas"/>
              <a:sym typeface="Consolas"/>
            </a:endParaRPr>
          </a:p>
          <a:p>
            <a:pPr marL="0" marR="0" lvl="0" indent="0" algn="r" rtl="0">
              <a:spcBef>
                <a:spcPts val="0"/>
              </a:spcBef>
              <a:spcAft>
                <a:spcPts val="0"/>
              </a:spcAft>
              <a:buNone/>
            </a:pPr>
            <a:endParaRPr lang="en-US" b="1" dirty="0" smtClean="0">
              <a:solidFill>
                <a:srgbClr val="575757"/>
              </a:solidFill>
              <a:cs typeface="Consolas"/>
              <a:sym typeface="Consolas"/>
            </a:endParaRPr>
          </a:p>
          <a:p>
            <a:pPr marL="0" marR="0" lvl="0" indent="0" algn="r" rtl="0">
              <a:spcBef>
                <a:spcPts val="0"/>
              </a:spcBef>
              <a:spcAft>
                <a:spcPts val="0"/>
              </a:spcAft>
              <a:buNone/>
            </a:pPr>
            <a:r>
              <a:rPr lang="en-US" b="1" dirty="0" smtClean="0">
                <a:solidFill>
                  <a:srgbClr val="575757"/>
                </a:solidFill>
                <a:cs typeface="Consolas"/>
                <a:sym typeface="Consolas"/>
              </a:rPr>
              <a:t>23</a:t>
            </a:r>
          </a:p>
        </p:txBody>
      </p:sp>
      <p:sp>
        <p:nvSpPr>
          <p:cNvPr id="11" name="Google Shape;206;p26"/>
          <p:cNvSpPr/>
          <p:nvPr/>
        </p:nvSpPr>
        <p:spPr>
          <a:xfrm>
            <a:off x="6055257" y="1059116"/>
            <a:ext cx="1968281"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latin typeface="Quattrocento Sans"/>
                <a:ea typeface="Quattrocento Sans"/>
                <a:cs typeface="Quattrocento Sans"/>
                <a:sym typeface="Quattrocento Sans"/>
              </a:rPr>
              <a:t>Program (contd.)</a:t>
            </a:r>
            <a:endParaRPr dirty="0">
              <a:solidFill>
                <a:srgbClr val="F9A825"/>
              </a:solidFill>
            </a:endParaRPr>
          </a:p>
        </p:txBody>
      </p:sp>
    </p:spTree>
    <p:extLst>
      <p:ext uri="{BB962C8B-B14F-4D97-AF65-F5344CB8AC3E}">
        <p14:creationId xmlns:p14="http://schemas.microsoft.com/office/powerpoint/2010/main" val="83840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
                                            <p:bg/>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
                                            <p:bg/>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8" grpId="0" build="p" animBg="1"/>
      <p:bldP spid="9" grpId="0" build="p"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Programs</a:t>
            </a:r>
          </a:p>
        </p:txBody>
      </p:sp>
      <p:sp>
        <p:nvSpPr>
          <p:cNvPr id="3" name="Content Placeholder 2"/>
          <p:cNvSpPr>
            <a:spLocks noGrp="1"/>
          </p:cNvSpPr>
          <p:nvPr>
            <p:ph idx="1"/>
          </p:nvPr>
        </p:nvSpPr>
        <p:spPr/>
        <p:txBody>
          <a:bodyPr/>
          <a:lstStyle/>
          <a:p>
            <a:pPr marL="457200" indent="-457200">
              <a:buFont typeface="+mj-lt"/>
              <a:buAutoNum type="arabicParenR"/>
            </a:pPr>
            <a:r>
              <a:rPr lang="en-US" dirty="0"/>
              <a:t>Write a C program to write a string in file.</a:t>
            </a:r>
          </a:p>
          <a:p>
            <a:pPr marL="457200" indent="-457200">
              <a:buFont typeface="+mj-lt"/>
              <a:buAutoNum type="arabicParenR"/>
            </a:pPr>
            <a:r>
              <a:rPr lang="en-US" dirty="0"/>
              <a:t>A file named data contains series of integer numbers. Write a C program to read all numbers from file and then write all the odd numbers into file named “odd” and write all even numbers into file named “even”. Display all the contents of these file on screen.</a:t>
            </a:r>
          </a:p>
          <a:p>
            <a:pPr marL="457200" indent="-457200">
              <a:buFont typeface="+mj-lt"/>
              <a:buAutoNum type="arabicParenR"/>
            </a:pPr>
            <a:r>
              <a:rPr lang="en-US" dirty="0"/>
              <a:t>Write a C program to read name and marks of n number of students and store them in a file.</a:t>
            </a:r>
          </a:p>
          <a:p>
            <a:pPr marL="457200" indent="-457200">
              <a:buFont typeface="+mj-lt"/>
              <a:buAutoNum type="arabicParenR"/>
            </a:pPr>
            <a:r>
              <a:rPr lang="en-US" dirty="0"/>
              <a:t>Write a C program to print contents in reverse order of a file.</a:t>
            </a:r>
          </a:p>
          <a:p>
            <a:pPr marL="457200" indent="-457200">
              <a:buFont typeface="+mj-lt"/>
              <a:buAutoNum type="arabicParenR"/>
            </a:pPr>
            <a:r>
              <a:rPr lang="en-US" dirty="0"/>
              <a:t>Write a C program to compare contents of two files.</a:t>
            </a:r>
          </a:p>
          <a:p>
            <a:pPr marL="457200" indent="-457200">
              <a:buFont typeface="+mj-lt"/>
              <a:buAutoNum type="arabicParenR"/>
            </a:pPr>
            <a:r>
              <a:rPr lang="en-US" dirty="0"/>
              <a:t>Write a C program to copy number of bytes from a specific offset to another file.</a:t>
            </a:r>
          </a:p>
          <a:p>
            <a:pPr marL="457200" indent="-457200">
              <a:buFont typeface="+mj-lt"/>
              <a:buAutoNum type="arabicParenR"/>
            </a:pPr>
            <a:r>
              <a:rPr lang="en-US" dirty="0"/>
              <a:t>Write a C program to convert all characters in UPPER CASE of a File.</a:t>
            </a:r>
            <a:endParaRPr lang="en-IN" dirty="0"/>
          </a:p>
          <a:p>
            <a:endParaRPr lang="en-US" dirty="0"/>
          </a:p>
        </p:txBody>
      </p:sp>
    </p:spTree>
    <p:extLst>
      <p:ext uri="{BB962C8B-B14F-4D97-AF65-F5344CB8AC3E}">
        <p14:creationId xmlns:p14="http://schemas.microsoft.com/office/powerpoint/2010/main" val="1716943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Thank you</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34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8568B-1B88-475B-A551-F03F8357914B}"/>
              </a:ext>
            </a:extLst>
          </p:cNvPr>
          <p:cNvSpPr>
            <a:spLocks noGrp="1"/>
          </p:cNvSpPr>
          <p:nvPr>
            <p:ph type="title"/>
          </p:nvPr>
        </p:nvSpPr>
        <p:spPr>
          <a:xfrm>
            <a:off x="838200" y="2002631"/>
            <a:ext cx="10515600" cy="2852737"/>
          </a:xfrm>
        </p:spPr>
        <p:txBody>
          <a:bodyPr/>
          <a:lstStyle/>
          <a:p>
            <a:r>
              <a:rPr lang="en-US" dirty="0">
                <a:solidFill>
                  <a:schemeClr val="accent3"/>
                </a:solidFill>
              </a:rPr>
              <a:t>File management is what you have, and how you want to manipulate it. </a:t>
            </a:r>
            <a:r>
              <a:rPr lang="en-US" i="0" dirty="0">
                <a:solidFill>
                  <a:schemeClr val="tx1"/>
                </a:solidFill>
              </a:rPr>
              <a:t>-</a:t>
            </a:r>
            <a:r>
              <a:rPr lang="en-US" i="0" dirty="0">
                <a:solidFill>
                  <a:schemeClr val="lt2"/>
                </a:solidFill>
              </a:rPr>
              <a:t> </a:t>
            </a:r>
            <a:r>
              <a:rPr lang="en-US" i="0" dirty="0">
                <a:solidFill>
                  <a:schemeClr val="tx1"/>
                </a:solidFill>
              </a:rPr>
              <a:t>Anonymous</a:t>
            </a:r>
            <a:endParaRPr lang="en-US" dirty="0">
              <a:solidFill>
                <a:schemeClr val="tx1"/>
              </a:solidFill>
            </a:endParaRPr>
          </a:p>
        </p:txBody>
      </p:sp>
    </p:spTree>
    <p:extLst>
      <p:ext uri="{BB962C8B-B14F-4D97-AF65-F5344CB8AC3E}">
        <p14:creationId xmlns:p14="http://schemas.microsoft.com/office/powerpoint/2010/main" val="1782854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File Management?</a:t>
            </a:r>
          </a:p>
        </p:txBody>
      </p:sp>
      <p:sp>
        <p:nvSpPr>
          <p:cNvPr id="3" name="Content Placeholder 2"/>
          <p:cNvSpPr>
            <a:spLocks noGrp="1"/>
          </p:cNvSpPr>
          <p:nvPr>
            <p:ph idx="1"/>
          </p:nvPr>
        </p:nvSpPr>
        <p:spPr/>
        <p:txBody>
          <a:bodyPr/>
          <a:lstStyle/>
          <a:p>
            <a:r>
              <a:rPr lang="en-IN" dirty="0"/>
              <a:t>In real life, we want to store data permanently so that later we can retrieve it and reuse it.</a:t>
            </a:r>
          </a:p>
          <a:p>
            <a:r>
              <a:rPr lang="en-IN" dirty="0"/>
              <a:t>A file is a collection of characters stored on a secondary storage device like hard disk, or pen drive.</a:t>
            </a:r>
          </a:p>
          <a:p>
            <a:r>
              <a:rPr lang="en-IN" dirty="0"/>
              <a:t>There are two kinds of files that programmer deals with:</a:t>
            </a:r>
          </a:p>
          <a:p>
            <a:pPr lvl="1"/>
            <a:r>
              <a:rPr lang="en-IN" dirty="0">
                <a:solidFill>
                  <a:srgbClr val="C00000"/>
                </a:solidFill>
              </a:rPr>
              <a:t>Text Files </a:t>
            </a:r>
            <a:r>
              <a:rPr lang="en-IN" dirty="0"/>
              <a:t>are human readable and it is a stream of plain English characters</a:t>
            </a:r>
          </a:p>
          <a:p>
            <a:pPr lvl="1"/>
            <a:r>
              <a:rPr lang="en-IN" dirty="0">
                <a:solidFill>
                  <a:srgbClr val="C00000"/>
                </a:solidFill>
              </a:rPr>
              <a:t>Binary Files </a:t>
            </a:r>
            <a:r>
              <a:rPr lang="en-IN" dirty="0"/>
              <a:t>are computer readable, and it is a stream of processed characters and ASCII symbols</a:t>
            </a:r>
          </a:p>
          <a:p>
            <a:endParaRPr lang="en-US" dirty="0"/>
          </a:p>
        </p:txBody>
      </p:sp>
      <p:sp>
        <p:nvSpPr>
          <p:cNvPr id="10" name="Google Shape;207;p26"/>
          <p:cNvSpPr/>
          <p:nvPr/>
        </p:nvSpPr>
        <p:spPr>
          <a:xfrm>
            <a:off x="2057184"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ea typeface="Quattrocento Sans"/>
                <a:cs typeface="Nirmala UI" panose="020B0502040204020203" pitchFamily="34" charset="0"/>
                <a:sym typeface="Quattrocento Sans"/>
              </a:rPr>
              <a:t>Text File</a:t>
            </a:r>
            <a:endParaRPr sz="1600" dirty="0">
              <a:solidFill>
                <a:srgbClr val="F9A825"/>
              </a:solidFill>
              <a:ea typeface="Quattrocento Sans"/>
              <a:cs typeface="Nirmala UI" panose="020B0502040204020203" pitchFamily="34" charset="0"/>
              <a:sym typeface="Quattrocento Sans"/>
            </a:endParaRPr>
          </a:p>
        </p:txBody>
      </p:sp>
      <p:sp>
        <p:nvSpPr>
          <p:cNvPr id="11" name="Google Shape;208;p26"/>
          <p:cNvSpPr txBox="1">
            <a:spLocks/>
          </p:cNvSpPr>
          <p:nvPr/>
        </p:nvSpPr>
        <p:spPr>
          <a:xfrm>
            <a:off x="2057184" y="4545544"/>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smtClean="0"/>
              <a:t>Hello, this is a text file. Whatever written here can be read easily without the help of a computer. </a:t>
            </a:r>
            <a:endParaRPr lang="en-IN" sz="1800" dirty="0"/>
          </a:p>
        </p:txBody>
      </p:sp>
      <p:sp>
        <p:nvSpPr>
          <p:cNvPr id="12" name="Google Shape;207;p26"/>
          <p:cNvSpPr/>
          <p:nvPr/>
        </p:nvSpPr>
        <p:spPr>
          <a:xfrm>
            <a:off x="6740990"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ea typeface="Quattrocento Sans"/>
                <a:cs typeface="Quattrocento Sans"/>
                <a:sym typeface="Quattrocento Sans"/>
              </a:rPr>
              <a:t>Binary File</a:t>
            </a:r>
            <a:endParaRPr sz="1600" dirty="0">
              <a:solidFill>
                <a:srgbClr val="F9A825"/>
              </a:solidFill>
              <a:ea typeface="Quattrocento Sans"/>
              <a:cs typeface="Quattrocento Sans"/>
              <a:sym typeface="Quattrocento Sans"/>
            </a:endParaRPr>
          </a:p>
        </p:txBody>
      </p:sp>
      <p:sp>
        <p:nvSpPr>
          <p:cNvPr id="13" name="Google Shape;208;p26"/>
          <p:cNvSpPr txBox="1">
            <a:spLocks/>
          </p:cNvSpPr>
          <p:nvPr/>
        </p:nvSpPr>
        <p:spPr>
          <a:xfrm>
            <a:off x="6740990" y="4545543"/>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smtClean="0"/>
              <a:t>110100110101000101101110101011101011101001101010001011011101010111010111010011</a:t>
            </a:r>
          </a:p>
          <a:p>
            <a:pPr marL="0" indent="0">
              <a:buFont typeface="Wingdings 3" panose="05040102010807070707" pitchFamily="18" charset="2"/>
              <a:buNone/>
            </a:pPr>
            <a:endParaRPr lang="en-IN" sz="1800" dirty="0"/>
          </a:p>
        </p:txBody>
      </p:sp>
    </p:spTree>
    <p:extLst>
      <p:ext uri="{BB962C8B-B14F-4D97-AF65-F5344CB8AC3E}">
        <p14:creationId xmlns:p14="http://schemas.microsoft.com/office/powerpoint/2010/main" val="258843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Opening Modes</a:t>
            </a:r>
            <a:endParaRPr lang="en-US" dirty="0"/>
          </a:p>
        </p:txBody>
      </p:sp>
      <p:sp>
        <p:nvSpPr>
          <p:cNvPr id="3" name="Content Placeholder 2"/>
          <p:cNvSpPr>
            <a:spLocks noGrp="1"/>
          </p:cNvSpPr>
          <p:nvPr>
            <p:ph idx="1"/>
          </p:nvPr>
        </p:nvSpPr>
        <p:spPr/>
        <p:txBody>
          <a:bodyPr/>
          <a:lstStyle/>
          <a:p>
            <a:r>
              <a:rPr lang="en-IN" dirty="0"/>
              <a:t>We can perform  different operations on a file based on the file opening modes</a:t>
            </a:r>
          </a:p>
          <a:p>
            <a:endParaRPr lang="en-US" dirty="0"/>
          </a:p>
        </p:txBody>
      </p:sp>
      <p:graphicFrame>
        <p:nvGraphicFramePr>
          <p:cNvPr id="4" name="Google Shape;169;p21">
            <a:extLst>
              <a:ext uri="{FF2B5EF4-FFF2-40B4-BE49-F238E27FC236}">
                <a16:creationId xmlns:a16="http://schemas.microsoft.com/office/drawing/2014/main" xmlns="" id="{154C8EFF-52D9-7C4F-B6D4-92A3EA5A9398}"/>
              </a:ext>
            </a:extLst>
          </p:cNvPr>
          <p:cNvGraphicFramePr/>
          <p:nvPr>
            <p:extLst>
              <p:ext uri="{D42A27DB-BD31-4B8C-83A1-F6EECF244321}">
                <p14:modId xmlns:p14="http://schemas.microsoft.com/office/powerpoint/2010/main" val="4235227909"/>
              </p:ext>
            </p:extLst>
          </p:nvPr>
        </p:nvGraphicFramePr>
        <p:xfrm>
          <a:off x="640362" y="1390003"/>
          <a:ext cx="10911275" cy="3935840"/>
        </p:xfrm>
        <a:graphic>
          <a:graphicData uri="http://schemas.openxmlformats.org/drawingml/2006/table">
            <a:tbl>
              <a:tblPr firstRow="1" bandRow="1">
                <a:tableStyleId>{3B4B98B0-60AC-42C2-AFA5-B58CD77FA1E5}</a:tableStyleId>
              </a:tblPr>
              <a:tblGrid>
                <a:gridCol w="1445300">
                  <a:extLst>
                    <a:ext uri="{9D8B030D-6E8A-4147-A177-3AD203B41FA5}">
                      <a16:colId xmlns:a16="http://schemas.microsoft.com/office/drawing/2014/main" xmlns="" val="20000"/>
                    </a:ext>
                  </a:extLst>
                </a:gridCol>
                <a:gridCol w="9465975">
                  <a:extLst>
                    <a:ext uri="{9D8B030D-6E8A-4147-A177-3AD203B41FA5}">
                      <a16:colId xmlns:a16="http://schemas.microsoft.com/office/drawing/2014/main" xmlns="" val="20001"/>
                    </a:ext>
                  </a:extLst>
                </a:gridCol>
              </a:tblGrid>
              <a:tr h="562700">
                <a:tc>
                  <a:txBody>
                    <a:bodyPr/>
                    <a:lstStyle/>
                    <a:p>
                      <a:pPr marL="0" marR="0" lvl="0" indent="0" algn="ctr" rtl="0">
                        <a:spcBef>
                          <a:spcPts val="0"/>
                        </a:spcBef>
                        <a:spcAft>
                          <a:spcPts val="0"/>
                        </a:spcAft>
                        <a:buNone/>
                      </a:pPr>
                      <a:r>
                        <a:rPr lang="en-US" sz="1800" u="none" strike="noStrike" cap="none" dirty="0">
                          <a:solidFill>
                            <a:srgbClr val="C00000"/>
                          </a:solidFill>
                        </a:rPr>
                        <a:t>Mode</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680725">
                <a:tc>
                  <a:txBody>
                    <a:bodyPr/>
                    <a:lstStyle/>
                    <a:p>
                      <a:pPr marL="0" marR="0" lvl="0" indent="0" algn="ctr" rtl="0">
                        <a:spcBef>
                          <a:spcPts val="0"/>
                        </a:spcBef>
                        <a:spcAft>
                          <a:spcPts val="0"/>
                        </a:spcAft>
                        <a:buNone/>
                      </a:pPr>
                      <a:r>
                        <a:rPr lang="en-US" sz="1800" u="none" strike="noStrike" cap="none" dirty="0">
                          <a:solidFill>
                            <a:srgbClr val="C00000"/>
                          </a:solidFill>
                        </a:rPr>
                        <a:t>r</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reading only. If it exists, then the file is opened with the current contents; otherwise an error occurs.</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80725">
                <a:tc>
                  <a:txBody>
                    <a:bodyPr/>
                    <a:lstStyle/>
                    <a:p>
                      <a:pPr marL="0" marR="0" lvl="0" indent="0" algn="ctr" rtl="0">
                        <a:spcBef>
                          <a:spcPts val="0"/>
                        </a:spcBef>
                        <a:spcAft>
                          <a:spcPts val="0"/>
                        </a:spcAft>
                        <a:buNone/>
                      </a:pPr>
                      <a:r>
                        <a:rPr lang="en-US" sz="1800" u="none" strike="noStrike" cap="none" dirty="0">
                          <a:solidFill>
                            <a:srgbClr val="C00000"/>
                          </a:solidFill>
                        </a:rPr>
                        <a:t>w</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writing only. A file with specified name is created if the file does not exists. The contents are deleted, if the file already exists.</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570525">
                <a:tc>
                  <a:txBody>
                    <a:bodyPr/>
                    <a:lstStyle/>
                    <a:p>
                      <a:pPr marL="0" marR="0" lvl="0" indent="0" algn="ctr" rtl="0">
                        <a:spcBef>
                          <a:spcPts val="0"/>
                        </a:spcBef>
                        <a:spcAft>
                          <a:spcPts val="0"/>
                        </a:spcAft>
                        <a:buNone/>
                      </a:pPr>
                      <a:r>
                        <a:rPr lang="en-US" sz="1800" u="none" strike="noStrike" cap="none" dirty="0">
                          <a:solidFill>
                            <a:srgbClr val="C00000"/>
                          </a:solidFill>
                        </a:rPr>
                        <a:t>a</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appending (or </a:t>
                      </a:r>
                      <a:r>
                        <a:rPr lang="en-US" sz="1800" u="none" strike="noStrike" cap="none" dirty="0" smtClean="0">
                          <a:solidFill>
                            <a:schemeClr val="tx1"/>
                          </a:solidFill>
                        </a:rPr>
                        <a:t>adding data at the end of file) </a:t>
                      </a:r>
                      <a:r>
                        <a:rPr lang="en-US" sz="1800" u="none" strike="noStrike" cap="none" dirty="0">
                          <a:solidFill>
                            <a:schemeClr val="tx1"/>
                          </a:solidFill>
                        </a:rPr>
                        <a:t>data to it. The file is opened with the current contents safe. A file with the specified name is created if the file does not exists. </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r+</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u="none" strike="noStrike" cap="none" dirty="0">
                          <a:solidFill>
                            <a:schemeClr val="tx1"/>
                          </a:solidFill>
                        </a:rPr>
                        <a:t>The existing file is opened to the beginning for both reading and writing.</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w+</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Same as w except both for reading and writing.</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a+</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u="none" strike="noStrike" cap="none" dirty="0">
                          <a:solidFill>
                            <a:schemeClr val="tx1"/>
                          </a:solidFill>
                        </a:rPr>
                        <a:t>Same as a except both for reading and writing.</a:t>
                      </a:r>
                      <a:endParaRPr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Content Placeholder 2">
            <a:extLst>
              <a:ext uri="{FF2B5EF4-FFF2-40B4-BE49-F238E27FC236}">
                <a16:creationId xmlns:a16="http://schemas.microsoft.com/office/drawing/2014/main" xmlns="" id="{9B5BDCB4-4EEE-45B4-8D35-78F9504F3588}"/>
              </a:ext>
            </a:extLst>
          </p:cNvPr>
          <p:cNvSpPr txBox="1">
            <a:spLocks/>
          </p:cNvSpPr>
          <p:nvPr/>
        </p:nvSpPr>
        <p:spPr>
          <a:xfrm>
            <a:off x="640362" y="5532362"/>
            <a:ext cx="10914742" cy="64008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smtClean="0">
                <a:solidFill>
                  <a:srgbClr val="C00000"/>
                </a:solidFill>
              </a:rPr>
              <a:t>Note</a:t>
            </a:r>
            <a:r>
              <a:rPr lang="en-US" sz="1800" dirty="0" smtClean="0">
                <a:solidFill>
                  <a:srgbClr val="C00000"/>
                </a:solidFill>
              </a:rPr>
              <a:t>: </a:t>
            </a:r>
            <a:r>
              <a:rPr lang="en-US" sz="1800" dirty="0" smtClean="0">
                <a:solidFill>
                  <a:schemeClr val="tx1"/>
                </a:solidFill>
              </a:rPr>
              <a:t>The </a:t>
            </a:r>
            <a:r>
              <a:rPr lang="en-US" sz="1800" dirty="0">
                <a:solidFill>
                  <a:schemeClr val="tx1"/>
                </a:solidFill>
              </a:rPr>
              <a:t>main difference is w+ truncate the file to zero length if it exists or create a new file if it doesn't. While r+ neither deletes the content nor create a new file if it doesn't exist.</a:t>
            </a:r>
            <a:endParaRPr lang="en-IN" sz="1800" dirty="0">
              <a:solidFill>
                <a:schemeClr val="tx1"/>
              </a:solidFill>
            </a:endParaRPr>
          </a:p>
        </p:txBody>
      </p:sp>
    </p:spTree>
    <p:extLst>
      <p:ext uri="{BB962C8B-B14F-4D97-AF65-F5344CB8AC3E}">
        <p14:creationId xmlns:p14="http://schemas.microsoft.com/office/powerpoint/2010/main" val="40588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Handling Functions</a:t>
            </a:r>
            <a:endParaRPr lang="en-US" dirty="0"/>
          </a:p>
        </p:txBody>
      </p:sp>
      <p:sp>
        <p:nvSpPr>
          <p:cNvPr id="4" name="Content Placeholder 2">
            <a:extLst>
              <a:ext uri="{FF2B5EF4-FFF2-40B4-BE49-F238E27FC236}">
                <a16:creationId xmlns:a16="http://schemas.microsoft.com/office/drawing/2014/main" xmlns="" id="{9B5BDCB4-4EEE-45B4-8D35-78F9504F3588}"/>
              </a:ext>
            </a:extLst>
          </p:cNvPr>
          <p:cNvSpPr>
            <a:spLocks noGrp="1"/>
          </p:cNvSpPr>
          <p:nvPr>
            <p:ph idx="1"/>
          </p:nvPr>
        </p:nvSpPr>
        <p:spPr>
          <a:xfrm>
            <a:off x="262359" y="918484"/>
            <a:ext cx="11667281" cy="511071"/>
          </a:xfrm>
        </p:spPr>
        <p:txBody>
          <a:bodyPr/>
          <a:lstStyle/>
          <a:p>
            <a:pPr algn="just"/>
            <a:r>
              <a:rPr lang="en-IN" dirty="0"/>
              <a:t>Basic file operation performed on a file are opening, reading, writing, and closing a file. </a:t>
            </a:r>
          </a:p>
        </p:txBody>
      </p:sp>
      <p:graphicFrame>
        <p:nvGraphicFramePr>
          <p:cNvPr id="5" name="Google Shape;176;p22">
            <a:extLst>
              <a:ext uri="{FF2B5EF4-FFF2-40B4-BE49-F238E27FC236}">
                <a16:creationId xmlns:a16="http://schemas.microsoft.com/office/drawing/2014/main" xmlns="" id="{60B4EBB1-93F4-AE4A-9D64-62AAD2940BF4}"/>
              </a:ext>
            </a:extLst>
          </p:cNvPr>
          <p:cNvGraphicFramePr/>
          <p:nvPr>
            <p:extLst>
              <p:ext uri="{D42A27DB-BD31-4B8C-83A1-F6EECF244321}">
                <p14:modId xmlns:p14="http://schemas.microsoft.com/office/powerpoint/2010/main" val="452679919"/>
              </p:ext>
            </p:extLst>
          </p:nvPr>
        </p:nvGraphicFramePr>
        <p:xfrm>
          <a:off x="380081" y="1636838"/>
          <a:ext cx="10890925" cy="3383320"/>
        </p:xfrm>
        <a:graphic>
          <a:graphicData uri="http://schemas.openxmlformats.org/drawingml/2006/table">
            <a:tbl>
              <a:tblPr firstRow="1" bandRow="1">
                <a:tableStyleId>{3B4B98B0-60AC-42C2-AFA5-B58CD77FA1E5}</a:tableStyleId>
              </a:tblPr>
              <a:tblGrid>
                <a:gridCol w="2713149">
                  <a:extLst>
                    <a:ext uri="{9D8B030D-6E8A-4147-A177-3AD203B41FA5}">
                      <a16:colId xmlns:a16="http://schemas.microsoft.com/office/drawing/2014/main" xmlns="" val="20000"/>
                    </a:ext>
                  </a:extLst>
                </a:gridCol>
                <a:gridCol w="8177776">
                  <a:extLst>
                    <a:ext uri="{9D8B030D-6E8A-4147-A177-3AD203B41FA5}">
                      <a16:colId xmlns:a16="http://schemas.microsoft.com/office/drawing/2014/main" xmlns=""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C00000"/>
                          </a:solidFill>
                        </a:rPr>
                        <a:t>Syntax</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52700">
                <a:tc>
                  <a:txBody>
                    <a:bodyPr/>
                    <a:lstStyle/>
                    <a:p>
                      <a:pPr marL="0" marR="0" lvl="0" indent="0" algn="l" rtl="0">
                        <a:spcBef>
                          <a:spcPts val="0"/>
                        </a:spcBef>
                        <a:spcAft>
                          <a:spcPts val="0"/>
                        </a:spcAft>
                        <a:buNone/>
                      </a:pPr>
                      <a:r>
                        <a:rPr lang="en-US" sz="1800" b="0" u="none" strike="noStrike" cap="none" dirty="0" err="1" smtClean="0">
                          <a:solidFill>
                            <a:schemeClr val="tx1"/>
                          </a:solidFill>
                          <a:latin typeface="+mj-lt"/>
                          <a:ea typeface="Consolas"/>
                          <a:cs typeface="Consolas"/>
                          <a:sym typeface="Consolas"/>
                        </a:rPr>
                        <a:t>fp</a:t>
                      </a:r>
                      <a:r>
                        <a:rPr lang="en-US" sz="1800" b="0" u="none" strike="noStrike" cap="none" dirty="0" smtClean="0">
                          <a:solidFill>
                            <a:schemeClr val="tx1"/>
                          </a:solidFill>
                          <a:latin typeface="+mj-lt"/>
                          <a:ea typeface="Consolas"/>
                          <a:cs typeface="Consolas"/>
                          <a:sym typeface="Consolas"/>
                        </a:rPr>
                        <a:t>=</a:t>
                      </a:r>
                      <a:r>
                        <a:rPr lang="en-US" sz="1800" b="0" u="none" strike="noStrike" cap="none" dirty="0" err="1" smtClean="0">
                          <a:solidFill>
                            <a:schemeClr val="tx1"/>
                          </a:solidFill>
                          <a:latin typeface="+mj-lt"/>
                          <a:ea typeface="Consolas"/>
                          <a:cs typeface="Consolas"/>
                          <a:sym typeface="Consolas"/>
                        </a:rPr>
                        <a:t>fopen</a:t>
                      </a:r>
                      <a:r>
                        <a:rPr lang="en-US" sz="1800" b="0" u="none" strike="noStrike" cap="none" dirty="0" smtClean="0">
                          <a:solidFill>
                            <a:schemeClr val="tx1"/>
                          </a:solidFill>
                          <a:latin typeface="+mj-lt"/>
                          <a:ea typeface="Consolas"/>
                          <a:cs typeface="Consolas"/>
                          <a:sym typeface="Consolas"/>
                        </a:rPr>
                        <a:t>(</a:t>
                      </a:r>
                      <a:r>
                        <a:rPr lang="en-US" sz="1800" b="0" u="none" strike="noStrike" cap="none" dirty="0" err="1" smtClean="0">
                          <a:solidFill>
                            <a:schemeClr val="tx1"/>
                          </a:solidFill>
                          <a:latin typeface="+mj-lt"/>
                          <a:ea typeface="Consolas"/>
                          <a:cs typeface="Consolas"/>
                          <a:sym typeface="Consolas"/>
                        </a:rPr>
                        <a:t>file_name</a:t>
                      </a:r>
                      <a:r>
                        <a:rPr lang="en-US" sz="1800" b="0" u="none" strike="noStrike" cap="none" dirty="0">
                          <a:solidFill>
                            <a:schemeClr val="tx1"/>
                          </a:solidFill>
                          <a:latin typeface="+mj-lt"/>
                          <a:ea typeface="Consolas"/>
                          <a:cs typeface="Consolas"/>
                          <a:sym typeface="Consolas"/>
                        </a:rPr>
                        <a:t>, mode);</a:t>
                      </a:r>
                      <a:endParaRPr lang="en-US"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latin typeface="+mj-lt"/>
                        </a:rPr>
                        <a:t>This statement opens the file </a:t>
                      </a:r>
                      <a:r>
                        <a:rPr lang="en-US" sz="1800" u="none" strike="noStrike" cap="none" dirty="0" smtClean="0">
                          <a:solidFill>
                            <a:schemeClr val="tx1"/>
                          </a:solidFill>
                          <a:latin typeface="+mj-lt"/>
                        </a:rPr>
                        <a:t>and </a:t>
                      </a:r>
                      <a:r>
                        <a:rPr lang="en-US" sz="1800" u="none" strike="noStrike" cap="none" dirty="0">
                          <a:solidFill>
                            <a:schemeClr val="tx1"/>
                          </a:solidFill>
                          <a:latin typeface="+mj-lt"/>
                        </a:rPr>
                        <a:t>assigns an identifier to the </a:t>
                      </a:r>
                      <a:r>
                        <a:rPr lang="en-US" sz="1800" u="none" strike="noStrike" cap="none" dirty="0">
                          <a:solidFill>
                            <a:srgbClr val="C00000"/>
                          </a:solidFill>
                          <a:latin typeface="+mj-lt"/>
                        </a:rPr>
                        <a:t>FILE </a:t>
                      </a:r>
                      <a:r>
                        <a:rPr lang="en-US" sz="1800" u="none" strike="noStrike" cap="none" dirty="0">
                          <a:solidFill>
                            <a:schemeClr val="tx1"/>
                          </a:solidFill>
                          <a:latin typeface="+mj-lt"/>
                        </a:rPr>
                        <a:t>type pointer </a:t>
                      </a:r>
                      <a:r>
                        <a:rPr lang="en-US" sz="1800" b="0" dirty="0" smtClean="0">
                          <a:solidFill>
                            <a:schemeClr val="tx1"/>
                          </a:solidFill>
                          <a:latin typeface="+mj-lt"/>
                          <a:ea typeface="Consolas"/>
                          <a:cs typeface="Consolas"/>
                          <a:sym typeface="Consolas"/>
                        </a:rPr>
                        <a:t>fp</a:t>
                      </a:r>
                      <a:r>
                        <a:rPr lang="en-US" sz="1800" u="none" strike="noStrike" cap="none" dirty="0" smtClean="0">
                          <a:solidFill>
                            <a:schemeClr val="tx1"/>
                          </a:solidFill>
                          <a:latin typeface="+mj-lt"/>
                        </a:rPr>
                        <a:t>.</a:t>
                      </a:r>
                      <a:endParaRPr dirty="0">
                        <a:solidFill>
                          <a:schemeClr val="tx1"/>
                        </a:solidFill>
                        <a:latin typeface="+mj-lt"/>
                      </a:endParaRPr>
                    </a:p>
                    <a:p>
                      <a:pPr marL="0" marR="0" lvl="0" indent="0" algn="l" rtl="0">
                        <a:spcBef>
                          <a:spcPts val="0"/>
                        </a:spcBef>
                        <a:spcAft>
                          <a:spcPts val="0"/>
                        </a:spcAft>
                        <a:buNone/>
                      </a:pPr>
                      <a:endParaRPr sz="1800" dirty="0">
                        <a:solidFill>
                          <a:schemeClr val="tx1"/>
                        </a:solidFill>
                        <a:latin typeface="+mj-lt"/>
                      </a:endParaRPr>
                    </a:p>
                    <a:p>
                      <a:pPr marL="0" marR="0" lvl="0" indent="0" algn="l" rtl="0">
                        <a:spcBef>
                          <a:spcPts val="0"/>
                        </a:spcBef>
                        <a:spcAft>
                          <a:spcPts val="0"/>
                        </a:spcAft>
                        <a:buNone/>
                      </a:pPr>
                      <a:r>
                        <a:rPr lang="en-US" sz="1800" dirty="0">
                          <a:solidFill>
                            <a:schemeClr val="tx1"/>
                          </a:solidFill>
                          <a:latin typeface="+mj-lt"/>
                        </a:rPr>
                        <a:t>Example: </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 = </a:t>
                      </a:r>
                      <a:r>
                        <a:rPr lang="en-US" sz="1800" b="0" dirty="0" err="1">
                          <a:solidFill>
                            <a:schemeClr val="tx1"/>
                          </a:solidFill>
                          <a:latin typeface="+mj-lt"/>
                          <a:ea typeface="Consolas"/>
                          <a:cs typeface="Consolas"/>
                          <a:sym typeface="Consolas"/>
                        </a:rPr>
                        <a:t>fopen</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printfile.c","r</a:t>
                      </a:r>
                      <a:r>
                        <a:rPr lang="en-US" sz="1800" b="0" dirty="0">
                          <a:solidFill>
                            <a:schemeClr val="tx1"/>
                          </a:solidFill>
                          <a:latin typeface="+mj-lt"/>
                          <a:ea typeface="Consolas"/>
                          <a:cs typeface="Consolas"/>
                          <a:sym typeface="Consolas"/>
                        </a:rPr>
                        <a:t>");</a:t>
                      </a:r>
                      <a:endParaRPr lang="en-US"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2700">
                <a:tc>
                  <a:txBody>
                    <a:bodyPr/>
                    <a:lstStyle/>
                    <a:p>
                      <a:pPr marL="0" marR="0" lvl="0" indent="0" algn="l" rtl="0">
                        <a:spcBef>
                          <a:spcPts val="0"/>
                        </a:spcBef>
                        <a:spcAft>
                          <a:spcPts val="0"/>
                        </a:spcAft>
                        <a:buNone/>
                      </a:pPr>
                      <a:r>
                        <a:rPr lang="en-US" sz="1800" b="0" dirty="0" err="1">
                          <a:solidFill>
                            <a:schemeClr val="tx1"/>
                          </a:solidFill>
                          <a:latin typeface="+mj-lt"/>
                          <a:ea typeface="Consolas"/>
                          <a:cs typeface="Consolas"/>
                          <a:sym typeface="Consolas"/>
                        </a:rPr>
                        <a:t>fclose</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filepointer</a:t>
                      </a:r>
                      <a:r>
                        <a:rPr lang="en-US" sz="1800" b="0" dirty="0">
                          <a:solidFill>
                            <a:schemeClr val="tx1"/>
                          </a:solidFill>
                          <a:latin typeface="+mj-lt"/>
                          <a:ea typeface="Consolas"/>
                          <a:cs typeface="Consolas"/>
                          <a:sym typeface="Consolas"/>
                        </a:rPr>
                        <a:t>);</a:t>
                      </a: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dirty="0">
                          <a:solidFill>
                            <a:schemeClr val="tx1"/>
                          </a:solidFill>
                          <a:latin typeface="+mj-lt"/>
                        </a:rPr>
                        <a:t>Closes a </a:t>
                      </a:r>
                      <a:r>
                        <a:rPr lang="en-US" sz="1800" dirty="0" smtClean="0">
                          <a:solidFill>
                            <a:schemeClr val="tx1"/>
                          </a:solidFill>
                          <a:latin typeface="+mj-lt"/>
                        </a:rPr>
                        <a:t>file and</a:t>
                      </a:r>
                      <a:r>
                        <a:rPr lang="en-US" sz="1800" baseline="0" dirty="0" smtClean="0">
                          <a:solidFill>
                            <a:schemeClr val="tx1"/>
                          </a:solidFill>
                          <a:latin typeface="+mj-lt"/>
                        </a:rPr>
                        <a:t> release the pointer</a:t>
                      </a:r>
                      <a:r>
                        <a:rPr lang="en-US" sz="1800" dirty="0" smtClean="0">
                          <a:solidFill>
                            <a:schemeClr val="tx1"/>
                          </a:solidFill>
                          <a:latin typeface="+mj-lt"/>
                        </a:rPr>
                        <a:t>.</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pPr marL="0" marR="0" lvl="0" indent="0" algn="l" rtl="0">
                        <a:spcBef>
                          <a:spcPts val="0"/>
                        </a:spcBef>
                        <a:spcAft>
                          <a:spcPts val="0"/>
                        </a:spcAft>
                        <a:buNone/>
                      </a:pPr>
                      <a:r>
                        <a:rPr lang="en-US" sz="1800" dirty="0">
                          <a:solidFill>
                            <a:schemeClr val="tx1"/>
                          </a:solidFill>
                          <a:latin typeface="+mj-lt"/>
                        </a:rPr>
                        <a:t>Example: </a:t>
                      </a:r>
                      <a:r>
                        <a:rPr lang="en-US" sz="1800" b="0" dirty="0" err="1" smtClean="0">
                          <a:solidFill>
                            <a:schemeClr val="tx1"/>
                          </a:solidFill>
                          <a:latin typeface="+mj-lt"/>
                          <a:ea typeface="Consolas"/>
                          <a:cs typeface="Consolas"/>
                          <a:sym typeface="Consolas"/>
                        </a:rPr>
                        <a:t>fclose</a:t>
                      </a:r>
                      <a:r>
                        <a:rPr lang="en-US" sz="1800" b="0" dirty="0" smtClean="0">
                          <a:solidFill>
                            <a:schemeClr val="tx1"/>
                          </a:solidFill>
                          <a:latin typeface="+mj-lt"/>
                          <a:ea typeface="Consolas"/>
                          <a:cs typeface="Consolas"/>
                          <a:sym typeface="Consolas"/>
                        </a:rPr>
                        <a:t>(</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endParaRPr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52700">
                <a:tc>
                  <a:txBody>
                    <a:bodyPr/>
                    <a:lstStyle/>
                    <a:p>
                      <a:pPr marL="0" marR="0" lvl="0" indent="0" algn="l" rtl="0">
                        <a:spcBef>
                          <a:spcPts val="0"/>
                        </a:spcBef>
                        <a:spcAft>
                          <a:spcPts val="0"/>
                        </a:spcAft>
                        <a:buNone/>
                      </a:pPr>
                      <a:r>
                        <a:rPr lang="en-US" sz="1800" b="0" dirty="0" err="1">
                          <a:solidFill>
                            <a:schemeClr val="tx1"/>
                          </a:solidFill>
                          <a:latin typeface="+mj-lt"/>
                          <a:ea typeface="Consolas"/>
                          <a:cs typeface="Consolas"/>
                          <a:sym typeface="Consolas"/>
                        </a:rPr>
                        <a:t>fprintf</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 </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“control string”,</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list);</a:t>
                      </a: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a:solidFill>
                            <a:schemeClr val="tx1"/>
                          </a:solidFill>
                          <a:latin typeface="+mj-lt"/>
                        </a:rPr>
                        <a:t>Here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is a file pointer associated with a file. The control string contains </a:t>
                      </a:r>
                      <a:r>
                        <a:rPr lang="en-US" sz="1800" dirty="0" smtClean="0">
                          <a:solidFill>
                            <a:schemeClr val="tx1"/>
                          </a:solidFill>
                          <a:latin typeface="+mj-lt"/>
                        </a:rPr>
                        <a:t>items</a:t>
                      </a:r>
                      <a:r>
                        <a:rPr lang="en-US" sz="1800" baseline="0" dirty="0" smtClean="0">
                          <a:solidFill>
                            <a:schemeClr val="tx1"/>
                          </a:solidFill>
                          <a:latin typeface="+mj-lt"/>
                        </a:rPr>
                        <a:t> to be printed</a:t>
                      </a:r>
                      <a:r>
                        <a:rPr lang="en-US" sz="1800" dirty="0" smtClean="0">
                          <a:solidFill>
                            <a:schemeClr val="tx1"/>
                          </a:solidFill>
                          <a:latin typeface="+mj-lt"/>
                        </a:rPr>
                        <a:t>. </a:t>
                      </a:r>
                      <a:r>
                        <a:rPr lang="en-US" sz="1800" dirty="0">
                          <a:solidFill>
                            <a:schemeClr val="tx1"/>
                          </a:solidFill>
                          <a:latin typeface="+mj-lt"/>
                        </a:rPr>
                        <a:t>The list may includes variables, constants and strings.</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smtClean="0">
                          <a:solidFill>
                            <a:schemeClr val="tx1"/>
                          </a:solidFill>
                          <a:latin typeface="+mj-lt"/>
                        </a:rPr>
                        <a:t>Example: </a:t>
                      </a:r>
                      <a:r>
                        <a:rPr lang="en-US" b="0" dirty="0" err="1" smtClean="0">
                          <a:solidFill>
                            <a:schemeClr val="tx1"/>
                          </a:solidFill>
                          <a:effectLst/>
                          <a:latin typeface="+mj-lt"/>
                        </a:rPr>
                        <a:t>fprintf</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"%s %d %c", name, age, gender);</a:t>
                      </a:r>
                      <a:r>
                        <a:rPr lang="en-US" sz="1800" dirty="0" smtClean="0">
                          <a:solidFill>
                            <a:schemeClr val="tx1"/>
                          </a:solidFill>
                          <a:latin typeface="+mj-lt"/>
                        </a:rPr>
                        <a:t> </a:t>
                      </a:r>
                      <a:endParaRPr sz="1800"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3093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Functions</a:t>
            </a:r>
          </a:p>
        </p:txBody>
      </p:sp>
      <p:graphicFrame>
        <p:nvGraphicFramePr>
          <p:cNvPr id="4" name="Google Shape;182;p23"/>
          <p:cNvGraphicFramePr/>
          <p:nvPr>
            <p:extLst>
              <p:ext uri="{D42A27DB-BD31-4B8C-83A1-F6EECF244321}">
                <p14:modId xmlns:p14="http://schemas.microsoft.com/office/powerpoint/2010/main" val="2777941757"/>
              </p:ext>
            </p:extLst>
          </p:nvPr>
        </p:nvGraphicFramePr>
        <p:xfrm>
          <a:off x="431597" y="998941"/>
          <a:ext cx="10890925" cy="4086488"/>
        </p:xfrm>
        <a:graphic>
          <a:graphicData uri="http://schemas.openxmlformats.org/drawingml/2006/table">
            <a:tbl>
              <a:tblPr firstRow="1" bandRow="1">
                <a:tableStyleId>{3B4B98B0-60AC-42C2-AFA5-B58CD77FA1E5}</a:tableStyleId>
              </a:tblPr>
              <a:tblGrid>
                <a:gridCol w="2480950">
                  <a:extLst>
                    <a:ext uri="{9D8B030D-6E8A-4147-A177-3AD203B41FA5}">
                      <a16:colId xmlns:a16="http://schemas.microsoft.com/office/drawing/2014/main" xmlns="" val="20000"/>
                    </a:ext>
                  </a:extLst>
                </a:gridCol>
                <a:gridCol w="8409975">
                  <a:extLst>
                    <a:ext uri="{9D8B030D-6E8A-4147-A177-3AD203B41FA5}">
                      <a16:colId xmlns:a16="http://schemas.microsoft.com/office/drawing/2014/main" xmlns="" val="20001"/>
                    </a:ext>
                  </a:extLst>
                </a:gridCol>
              </a:tblGrid>
              <a:tr h="335821">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1343258">
                <a:tc>
                  <a:txBody>
                    <a:bodyPr/>
                    <a:lstStyle/>
                    <a:p>
                      <a:pPr marL="0" marR="0" lvl="0" indent="0" algn="l" rtl="0">
                        <a:spcBef>
                          <a:spcPts val="0"/>
                        </a:spcBef>
                        <a:spcAft>
                          <a:spcPts val="0"/>
                        </a:spcAft>
                        <a:buNone/>
                      </a:pPr>
                      <a:r>
                        <a:rPr lang="en-US" sz="1800" b="0" i="0" dirty="0" err="1">
                          <a:solidFill>
                            <a:schemeClr val="tx1"/>
                          </a:solidFill>
                          <a:latin typeface="+mj-lt"/>
                          <a:cs typeface="Consolas" panose="020B0609020204030204" pitchFamily="49" charset="0"/>
                          <a:sym typeface="Consolas"/>
                        </a:rPr>
                        <a:t>fscanf</a:t>
                      </a:r>
                      <a:r>
                        <a:rPr lang="en-US" sz="1800" b="0" i="0" dirty="0">
                          <a:solidFill>
                            <a:schemeClr val="tx1"/>
                          </a:solidFill>
                          <a:latin typeface="+mj-lt"/>
                          <a:cs typeface="Consolas" panose="020B0609020204030204" pitchFamily="49" charset="0"/>
                          <a:sym typeface="Consolas"/>
                        </a:rPr>
                        <a:t>(</a:t>
                      </a:r>
                      <a:r>
                        <a:rPr lang="en-US" sz="1800" b="0" i="0" dirty="0" err="1">
                          <a:solidFill>
                            <a:schemeClr val="tx1"/>
                          </a:solidFill>
                          <a:latin typeface="+mj-lt"/>
                          <a:cs typeface="Consolas" panose="020B0609020204030204" pitchFamily="49" charset="0"/>
                          <a:sym typeface="Consolas"/>
                        </a:rPr>
                        <a:t>fp</a:t>
                      </a:r>
                      <a:r>
                        <a:rPr lang="en-US" sz="1800" b="0" i="0" dirty="0">
                          <a:solidFill>
                            <a:schemeClr val="tx1"/>
                          </a:solidFill>
                          <a:latin typeface="+mj-lt"/>
                          <a:cs typeface="Consolas" panose="020B0609020204030204" pitchFamily="49" charset="0"/>
                          <a:sym typeface="Consolas"/>
                        </a:rPr>
                        <a:t>, </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r>
                        <a:rPr lang="en-US" sz="1800" b="0" i="0" dirty="0">
                          <a:solidFill>
                            <a:schemeClr val="tx1"/>
                          </a:solidFill>
                          <a:latin typeface="+mj-lt"/>
                          <a:cs typeface="Consolas" panose="020B0609020204030204" pitchFamily="49" charset="0"/>
                          <a:sym typeface="Consolas"/>
                        </a:rPr>
                        <a:t>“control string”,</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r>
                        <a:rPr lang="en-US" sz="1800" b="0" i="0" dirty="0">
                          <a:solidFill>
                            <a:schemeClr val="tx1"/>
                          </a:solidFill>
                          <a:latin typeface="+mj-lt"/>
                          <a:cs typeface="Consolas" panose="020B0609020204030204" pitchFamily="49" charset="0"/>
                          <a:sym typeface="Consolas"/>
                        </a:rPr>
                        <a:t>list);</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endParaRPr sz="1800" b="0" dirty="0">
                        <a:solidFill>
                          <a:schemeClr val="tx1"/>
                        </a:solidFill>
                        <a:latin typeface="+mj-lt"/>
                        <a:ea typeface="Quattrocento Sans"/>
                        <a:cs typeface="Quattrocento Sans"/>
                        <a:sym typeface="Quattrocento San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smtClean="0">
                          <a:solidFill>
                            <a:schemeClr val="tx1"/>
                          </a:solidFill>
                          <a:latin typeface="+mj-lt"/>
                        </a:rPr>
                        <a:t>Here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is a file pointer associated with a file. The control string contains items</a:t>
                      </a:r>
                      <a:r>
                        <a:rPr lang="en-US" sz="1800" baseline="0" dirty="0" smtClean="0">
                          <a:solidFill>
                            <a:schemeClr val="tx1"/>
                          </a:solidFill>
                          <a:latin typeface="+mj-lt"/>
                        </a:rPr>
                        <a:t> to be printed</a:t>
                      </a:r>
                      <a:r>
                        <a:rPr lang="en-US" sz="1800" dirty="0" smtClean="0">
                          <a:solidFill>
                            <a:schemeClr val="tx1"/>
                          </a:solidFill>
                          <a:latin typeface="+mj-lt"/>
                        </a:rPr>
                        <a:t>. The list may includes variables, constants and strings.</a:t>
                      </a:r>
                      <a:endParaRPr lang="en-US" dirty="0" smtClean="0">
                        <a:solidFill>
                          <a:schemeClr val="tx1"/>
                        </a:solidFill>
                        <a:latin typeface="+mj-lt"/>
                      </a:endParaRPr>
                    </a:p>
                    <a:p>
                      <a:pPr marL="0" marR="0" lvl="0" indent="0" algn="just" rtl="0">
                        <a:spcBef>
                          <a:spcPts val="0"/>
                        </a:spcBef>
                        <a:spcAft>
                          <a:spcPts val="0"/>
                        </a:spcAft>
                        <a:buNone/>
                      </a:pPr>
                      <a:endParaRPr lang="en-US" sz="1800" dirty="0" smtClean="0">
                        <a:solidFill>
                          <a:schemeClr val="tx1"/>
                        </a:solidFill>
                        <a:latin typeface="+mj-lt"/>
                      </a:endParaRPr>
                    </a:p>
                    <a:p>
                      <a:r>
                        <a:rPr lang="en-US" sz="1800" dirty="0" smtClean="0">
                          <a:solidFill>
                            <a:schemeClr val="tx1"/>
                          </a:solidFill>
                          <a:latin typeface="+mj-lt"/>
                        </a:rPr>
                        <a:t>Example: </a:t>
                      </a:r>
                      <a:r>
                        <a:rPr lang="en-US" b="0" dirty="0" err="1" smtClean="0">
                          <a:solidFill>
                            <a:schemeClr val="tx1"/>
                          </a:solidFill>
                          <a:effectLst/>
                          <a:latin typeface="+mj-lt"/>
                        </a:rPr>
                        <a:t>fscanf</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"%s %d", &amp;item, &amp;</a:t>
                      </a:r>
                      <a:r>
                        <a:rPr lang="en-US" b="0" dirty="0" err="1" smtClean="0">
                          <a:solidFill>
                            <a:schemeClr val="tx1"/>
                          </a:solidFill>
                          <a:effectLst/>
                          <a:latin typeface="+mj-lt"/>
                        </a:rPr>
                        <a:t>qty</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091398">
                <a:tc>
                  <a:txBody>
                    <a:bodyPr/>
                    <a:lstStyle/>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int </a:t>
                      </a:r>
                      <a:r>
                        <a:rPr lang="en-US" sz="1800" b="0" dirty="0" err="1">
                          <a:solidFill>
                            <a:schemeClr val="tx1"/>
                          </a:solidFill>
                          <a:latin typeface="+mj-lt"/>
                          <a:ea typeface="Consolas"/>
                          <a:cs typeface="Consolas"/>
                          <a:sym typeface="Consolas"/>
                        </a:rPr>
                        <a:t>getc</a:t>
                      </a:r>
                      <a:r>
                        <a:rPr lang="en-US" sz="1800" b="0" dirty="0">
                          <a:solidFill>
                            <a:schemeClr val="tx1"/>
                          </a:solidFill>
                          <a:latin typeface="+mj-lt"/>
                          <a:ea typeface="Consolas"/>
                          <a:cs typeface="Consolas"/>
                          <a:sym typeface="Consolas"/>
                        </a:rPr>
                        <a:t>(</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FILE *</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b="0" dirty="0">
                          <a:solidFill>
                            <a:schemeClr val="tx1"/>
                          </a:solidFill>
                          <a:latin typeface="+mj-lt"/>
                          <a:ea typeface="Quattrocento Sans"/>
                          <a:cs typeface="Quattrocento Sans"/>
                          <a:sym typeface="Quattrocento Sans"/>
                        </a:rPr>
                        <a:t>;</a:t>
                      </a:r>
                      <a:endParaRPr sz="1800" b="0" dirty="0">
                        <a:solidFill>
                          <a:schemeClr val="tx1"/>
                        </a:solidFill>
                        <a:latin typeface="+mj-lt"/>
                        <a:ea typeface="Consolas"/>
                        <a:cs typeface="Consolas" panose="020B0609020204030204" pitchFamily="49" charset="0"/>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err="1" smtClean="0">
                          <a:solidFill>
                            <a:schemeClr val="tx1"/>
                          </a:solidFill>
                          <a:latin typeface="+mj-lt"/>
                          <a:ea typeface="Consolas"/>
                          <a:cs typeface="Consolas"/>
                          <a:sym typeface="Consolas"/>
                        </a:rPr>
                        <a:t>getc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returns </a:t>
                      </a:r>
                      <a:r>
                        <a:rPr lang="en-US" sz="1800" dirty="0">
                          <a:solidFill>
                            <a:schemeClr val="tx1"/>
                          </a:solidFill>
                          <a:latin typeface="+mj-lt"/>
                        </a:rPr>
                        <a:t>the next character from a file referred by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it </a:t>
                      </a:r>
                      <a:r>
                        <a:rPr lang="en-US" sz="1800" dirty="0" smtClean="0">
                          <a:solidFill>
                            <a:schemeClr val="tx1"/>
                          </a:solidFill>
                          <a:latin typeface="+mj-lt"/>
                        </a:rPr>
                        <a:t>require the </a:t>
                      </a:r>
                      <a:r>
                        <a:rPr lang="en-US" b="0" dirty="0" smtClean="0">
                          <a:solidFill>
                            <a:srgbClr val="C00000"/>
                          </a:solidFill>
                          <a:effectLst/>
                          <a:latin typeface="+mj-lt"/>
                        </a:rPr>
                        <a:t>FILE</a:t>
                      </a:r>
                      <a:r>
                        <a:rPr lang="en-US" b="0" baseline="0" dirty="0" smtClean="0">
                          <a:solidFill>
                            <a:schemeClr val="tx1"/>
                          </a:solidFill>
                          <a:effectLst/>
                          <a:latin typeface="+mj-lt"/>
                        </a:rPr>
                        <a:t> </a:t>
                      </a:r>
                      <a:r>
                        <a:rPr lang="en-US" sz="1800" dirty="0" smtClean="0">
                          <a:solidFill>
                            <a:schemeClr val="tx1"/>
                          </a:solidFill>
                          <a:latin typeface="+mj-lt"/>
                        </a:rPr>
                        <a:t>pointer </a:t>
                      </a:r>
                      <a:r>
                        <a:rPr lang="en-US" sz="1800" dirty="0">
                          <a:solidFill>
                            <a:schemeClr val="tx1"/>
                          </a:solidFill>
                          <a:latin typeface="+mj-lt"/>
                        </a:rPr>
                        <a:t>to tell </a:t>
                      </a:r>
                      <a:r>
                        <a:rPr lang="en-US" sz="1800" dirty="0" smtClean="0">
                          <a:solidFill>
                            <a:schemeClr val="tx1"/>
                          </a:solidFill>
                          <a:latin typeface="+mj-lt"/>
                        </a:rPr>
                        <a:t>from </a:t>
                      </a:r>
                      <a:r>
                        <a:rPr lang="en-US" sz="1800" dirty="0">
                          <a:solidFill>
                            <a:schemeClr val="tx1"/>
                          </a:solidFill>
                          <a:latin typeface="+mj-lt"/>
                        </a:rPr>
                        <a:t>which file. It returns </a:t>
                      </a:r>
                      <a:r>
                        <a:rPr lang="en-US" b="0" dirty="0" smtClean="0">
                          <a:solidFill>
                            <a:schemeClr val="tx1"/>
                          </a:solidFill>
                          <a:effectLst/>
                          <a:latin typeface="+mj-lt"/>
                        </a:rPr>
                        <a:t>EOF</a:t>
                      </a:r>
                      <a:r>
                        <a:rPr lang="en-US" b="0" baseline="0" dirty="0" smtClean="0">
                          <a:solidFill>
                            <a:schemeClr val="tx1"/>
                          </a:solidFill>
                          <a:effectLst/>
                          <a:latin typeface="+mj-lt"/>
                        </a:rPr>
                        <a:t> </a:t>
                      </a:r>
                      <a:r>
                        <a:rPr lang="en-US" sz="1800" dirty="0" smtClean="0">
                          <a:solidFill>
                            <a:schemeClr val="tx1"/>
                          </a:solidFill>
                          <a:latin typeface="+mj-lt"/>
                        </a:rPr>
                        <a:t>for </a:t>
                      </a:r>
                      <a:r>
                        <a:rPr lang="en-US" sz="1800" dirty="0">
                          <a:solidFill>
                            <a:schemeClr val="tx1"/>
                          </a:solidFill>
                          <a:latin typeface="+mj-lt"/>
                        </a:rPr>
                        <a:t>end of file or error.</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a:solidFill>
                            <a:schemeClr val="tx1"/>
                          </a:solidFill>
                          <a:latin typeface="+mj-lt"/>
                        </a:rPr>
                        <a:t>Example: </a:t>
                      </a:r>
                      <a:r>
                        <a:rPr lang="en-US" b="0" dirty="0" smtClean="0">
                          <a:solidFill>
                            <a:schemeClr val="tx1"/>
                          </a:solidFill>
                          <a:effectLst/>
                          <a:latin typeface="+mj-lt"/>
                        </a:rPr>
                        <a:t>c = </a:t>
                      </a:r>
                      <a:r>
                        <a:rPr lang="en-US" b="0" dirty="0" err="1" smtClean="0">
                          <a:solidFill>
                            <a:schemeClr val="tx1"/>
                          </a:solidFill>
                          <a:effectLst/>
                          <a:latin typeface="+mj-lt"/>
                        </a:rPr>
                        <a:t>getc</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091398">
                <a:tc>
                  <a:txBody>
                    <a:bodyPr/>
                    <a:lstStyle/>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int </a:t>
                      </a:r>
                      <a:r>
                        <a:rPr lang="en-US" sz="1800" b="0" dirty="0" err="1">
                          <a:solidFill>
                            <a:schemeClr val="tx1"/>
                          </a:solidFill>
                          <a:latin typeface="+mj-lt"/>
                          <a:ea typeface="Consolas"/>
                          <a:cs typeface="Consolas"/>
                          <a:sym typeface="Consolas"/>
                        </a:rPr>
                        <a:t>putc</a:t>
                      </a:r>
                      <a:r>
                        <a:rPr lang="en-US" sz="1800" b="0" dirty="0">
                          <a:solidFill>
                            <a:schemeClr val="tx1"/>
                          </a:solidFill>
                          <a:latin typeface="+mj-lt"/>
                          <a:ea typeface="Consolas"/>
                          <a:cs typeface="Consolas"/>
                          <a:sym typeface="Consolas"/>
                        </a:rPr>
                        <a:t>(int c, </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FILE *</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b="0" dirty="0">
                          <a:solidFill>
                            <a:schemeClr val="tx1"/>
                          </a:solidFill>
                          <a:latin typeface="+mj-lt"/>
                          <a:ea typeface="Quattrocento Sans"/>
                          <a:cs typeface="Quattrocento Sans"/>
                          <a:sym typeface="Quattrocento Sans"/>
                        </a:rPr>
                        <a:t>;</a:t>
                      </a:r>
                      <a:endParaRPr sz="1800" b="0" dirty="0">
                        <a:solidFill>
                          <a:schemeClr val="tx1"/>
                        </a:solidFill>
                        <a:latin typeface="+mj-lt"/>
                        <a:ea typeface="Consolas"/>
                        <a:cs typeface="Consolas" panose="020B0609020204030204" pitchFamily="49" charset="0"/>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b="0" dirty="0" err="1" smtClean="0">
                          <a:solidFill>
                            <a:schemeClr val="tx1"/>
                          </a:solidFill>
                          <a:latin typeface="+mj-lt"/>
                          <a:ea typeface="Consolas"/>
                          <a:cs typeface="Consolas"/>
                          <a:sym typeface="Consolas"/>
                        </a:rPr>
                        <a:t>putc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writes </a:t>
                      </a:r>
                      <a:r>
                        <a:rPr lang="en-US" sz="1800" dirty="0">
                          <a:solidFill>
                            <a:schemeClr val="tx1"/>
                          </a:solidFill>
                          <a:latin typeface="+mj-lt"/>
                        </a:rPr>
                        <a:t>or appends the character </a:t>
                      </a:r>
                      <a:r>
                        <a:rPr lang="en-US" sz="1800" b="0" dirty="0" smtClean="0">
                          <a:solidFill>
                            <a:schemeClr val="tx1"/>
                          </a:solidFill>
                          <a:latin typeface="+mj-lt"/>
                          <a:ea typeface="Consolas"/>
                          <a:cs typeface="Consolas"/>
                          <a:sym typeface="Consolas"/>
                        </a:rPr>
                        <a:t>c</a:t>
                      </a:r>
                      <a:r>
                        <a:rPr lang="en-US" sz="1800" dirty="0" smtClean="0">
                          <a:solidFill>
                            <a:schemeClr val="tx1"/>
                          </a:solidFill>
                          <a:latin typeface="+mj-lt"/>
                        </a:rPr>
                        <a:t> </a:t>
                      </a:r>
                      <a:r>
                        <a:rPr lang="en-US" sz="1800" dirty="0">
                          <a:solidFill>
                            <a:schemeClr val="tx1"/>
                          </a:solidFill>
                          <a:latin typeface="+mj-lt"/>
                        </a:rPr>
                        <a:t>to the FILE </a:t>
                      </a:r>
                      <a:r>
                        <a:rPr lang="en-US" sz="1800" b="0" dirty="0"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If a </a:t>
                      </a:r>
                      <a:r>
                        <a:rPr lang="en-US" sz="1800" b="0" dirty="0" err="1" smtClean="0">
                          <a:solidFill>
                            <a:schemeClr val="tx1"/>
                          </a:solidFill>
                          <a:latin typeface="+mj-lt"/>
                          <a:ea typeface="Consolas"/>
                          <a:cs typeface="Consolas"/>
                          <a:sym typeface="Consolas"/>
                        </a:rPr>
                        <a:t>putc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function </a:t>
                      </a:r>
                      <a:r>
                        <a:rPr lang="en-US" sz="1800" dirty="0">
                          <a:solidFill>
                            <a:schemeClr val="tx1"/>
                          </a:solidFill>
                          <a:latin typeface="+mj-lt"/>
                        </a:rPr>
                        <a:t>is successful, it returns the character written, </a:t>
                      </a:r>
                      <a:r>
                        <a:rPr lang="en-US" b="0" dirty="0" smtClean="0">
                          <a:solidFill>
                            <a:schemeClr val="tx1"/>
                          </a:solidFill>
                          <a:effectLst/>
                          <a:latin typeface="+mj-lt"/>
                        </a:rPr>
                        <a:t>EOF</a:t>
                      </a:r>
                      <a:r>
                        <a:rPr lang="en-US" b="0" baseline="0" dirty="0" smtClean="0">
                          <a:solidFill>
                            <a:schemeClr val="tx1"/>
                          </a:solidFill>
                          <a:effectLst/>
                          <a:latin typeface="+mj-lt"/>
                        </a:rPr>
                        <a:t> </a:t>
                      </a:r>
                      <a:r>
                        <a:rPr lang="en-US" sz="1800" dirty="0" smtClean="0">
                          <a:solidFill>
                            <a:schemeClr val="tx1"/>
                          </a:solidFill>
                          <a:latin typeface="+mj-lt"/>
                        </a:rPr>
                        <a:t>if </a:t>
                      </a:r>
                      <a:r>
                        <a:rPr lang="en-US" sz="1800" dirty="0">
                          <a:solidFill>
                            <a:schemeClr val="tx1"/>
                          </a:solidFill>
                          <a:latin typeface="+mj-lt"/>
                        </a:rPr>
                        <a:t>an error occurs.</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putc</a:t>
                      </a:r>
                      <a:r>
                        <a:rPr lang="en-US" b="0" dirty="0" smtClean="0">
                          <a:solidFill>
                            <a:schemeClr val="tx1"/>
                          </a:solidFill>
                          <a:effectLst/>
                          <a:latin typeface="+mj-lt"/>
                        </a:rPr>
                        <a:t>(c,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3477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Functions</a:t>
            </a:r>
          </a:p>
        </p:txBody>
      </p:sp>
      <p:graphicFrame>
        <p:nvGraphicFramePr>
          <p:cNvPr id="4" name="Google Shape;188;p24"/>
          <p:cNvGraphicFramePr/>
          <p:nvPr>
            <p:extLst>
              <p:ext uri="{D42A27DB-BD31-4B8C-83A1-F6EECF244321}">
                <p14:modId xmlns:p14="http://schemas.microsoft.com/office/powerpoint/2010/main" val="2341353632"/>
              </p:ext>
            </p:extLst>
          </p:nvPr>
        </p:nvGraphicFramePr>
        <p:xfrm>
          <a:off x="521750" y="1176431"/>
          <a:ext cx="10890925" cy="3658555"/>
        </p:xfrm>
        <a:graphic>
          <a:graphicData uri="http://schemas.openxmlformats.org/drawingml/2006/table">
            <a:tbl>
              <a:tblPr firstRow="1" bandRow="1">
                <a:tableStyleId>{3B4B98B0-60AC-42C2-AFA5-B58CD77FA1E5}</a:tableStyleId>
              </a:tblPr>
              <a:tblGrid>
                <a:gridCol w="2480950">
                  <a:extLst>
                    <a:ext uri="{9D8B030D-6E8A-4147-A177-3AD203B41FA5}">
                      <a16:colId xmlns:a16="http://schemas.microsoft.com/office/drawing/2014/main" xmlns="" val="20000"/>
                    </a:ext>
                  </a:extLst>
                </a:gridCol>
                <a:gridCol w="8409975">
                  <a:extLst>
                    <a:ext uri="{9D8B030D-6E8A-4147-A177-3AD203B41FA5}">
                      <a16:colId xmlns:a16="http://schemas.microsoft.com/office/drawing/2014/main" xmlns="" val="20001"/>
                    </a:ext>
                  </a:extLst>
                </a:gridCol>
              </a:tblGrid>
              <a:tr h="228600">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52700">
                <a:tc>
                  <a:txBody>
                    <a:bodyPr/>
                    <a:lstStyle/>
                    <a:p>
                      <a:r>
                        <a:rPr lang="en-US" b="0" dirty="0" err="1" smtClean="0">
                          <a:solidFill>
                            <a:schemeClr val="tx1"/>
                          </a:solidFill>
                          <a:effectLst/>
                          <a:latin typeface="+mj-lt"/>
                        </a:rPr>
                        <a:t>int</a:t>
                      </a:r>
                      <a:r>
                        <a:rPr lang="en-US" b="0" dirty="0" smtClean="0">
                          <a:solidFill>
                            <a:schemeClr val="tx1"/>
                          </a:solidFill>
                          <a:effectLst/>
                          <a:latin typeface="+mj-lt"/>
                        </a:rPr>
                        <a:t> </a:t>
                      </a:r>
                      <a:r>
                        <a:rPr lang="en-US" b="0" dirty="0" err="1" smtClean="0">
                          <a:solidFill>
                            <a:schemeClr val="tx1"/>
                          </a:solidFill>
                          <a:effectLst/>
                          <a:latin typeface="+mj-lt"/>
                        </a:rPr>
                        <a:t>getw</a:t>
                      </a:r>
                      <a:r>
                        <a:rPr lang="en-US" b="0" dirty="0" smtClean="0">
                          <a:solidFill>
                            <a:schemeClr val="tx1"/>
                          </a:solidFill>
                          <a:effectLst/>
                          <a:latin typeface="+mj-lt"/>
                        </a:rPr>
                        <a:t>(</a:t>
                      </a:r>
                    </a:p>
                    <a:p>
                      <a:r>
                        <a:rPr lang="en-US" b="0" dirty="0" smtClean="0">
                          <a:solidFill>
                            <a:schemeClr val="tx1"/>
                          </a:solidFill>
                          <a:effectLst/>
                          <a:latin typeface="+mj-lt"/>
                        </a:rPr>
                        <a:t>FILE *</a:t>
                      </a:r>
                      <a:r>
                        <a:rPr lang="en-US" b="0" dirty="0" err="1" smtClean="0">
                          <a:solidFill>
                            <a:schemeClr val="tx1"/>
                          </a:solidFill>
                          <a:effectLst/>
                          <a:latin typeface="+mj-lt"/>
                        </a:rPr>
                        <a:t>pvar</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err="1" smtClean="0">
                          <a:solidFill>
                            <a:schemeClr val="tx1"/>
                          </a:solidFill>
                          <a:effectLst/>
                          <a:latin typeface="+mj-lt"/>
                        </a:rPr>
                        <a:t>getw</a:t>
                      </a:r>
                      <a:r>
                        <a:rPr lang="en-US" b="0" dirty="0" smtClean="0">
                          <a:solidFill>
                            <a:schemeClr val="tx1"/>
                          </a:solidFill>
                          <a:effectLst/>
                          <a:latin typeface="+mj-lt"/>
                        </a:rPr>
                        <a:t>() </a:t>
                      </a:r>
                      <a:r>
                        <a:rPr lang="en-US" sz="1800" dirty="0" smtClean="0">
                          <a:solidFill>
                            <a:schemeClr val="tx1"/>
                          </a:solidFill>
                          <a:latin typeface="+mj-lt"/>
                        </a:rPr>
                        <a:t>reads an integer value from </a:t>
                      </a:r>
                      <a:r>
                        <a:rPr lang="en-US" b="0" dirty="0" smtClean="0">
                          <a:solidFill>
                            <a:srgbClr val="C00000"/>
                          </a:solidFill>
                          <a:effectLst/>
                          <a:latin typeface="+mj-lt"/>
                        </a:rPr>
                        <a:t>FILE</a:t>
                      </a:r>
                      <a:r>
                        <a:rPr lang="en-US" b="0" baseline="0" dirty="0" smtClean="0">
                          <a:solidFill>
                            <a:schemeClr val="tx1"/>
                          </a:solidFill>
                          <a:effectLst/>
                          <a:latin typeface="+mj-lt"/>
                        </a:rPr>
                        <a:t> </a:t>
                      </a:r>
                      <a:r>
                        <a:rPr lang="en-US" sz="1800" dirty="0" smtClean="0">
                          <a:solidFill>
                            <a:schemeClr val="tx1"/>
                          </a:solidFill>
                          <a:latin typeface="+mj-lt"/>
                        </a:rPr>
                        <a:t>pointer </a:t>
                      </a:r>
                      <a:r>
                        <a:rPr lang="en-US" b="0" dirty="0" err="1" smtClean="0">
                          <a:solidFill>
                            <a:schemeClr val="tx1"/>
                          </a:solidFill>
                          <a:effectLst/>
                          <a:latin typeface="+mj-lt"/>
                        </a:rPr>
                        <a:t>fp</a:t>
                      </a:r>
                      <a:r>
                        <a:rPr lang="en-US" sz="1800" dirty="0" smtClean="0">
                          <a:solidFill>
                            <a:schemeClr val="tx1"/>
                          </a:solidFill>
                          <a:latin typeface="+mj-lt"/>
                        </a:rPr>
                        <a:t> and returns an </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integer</a:t>
                      </a:r>
                      <a:r>
                        <a:rPr lang="en-US" sz="1800" dirty="0" smtClean="0">
                          <a:solidFill>
                            <a:schemeClr val="tx1"/>
                          </a:solidFill>
                          <a:latin typeface="+mj-lt"/>
                        </a:rPr>
                        <a:t>.</a:t>
                      </a:r>
                      <a:endParaRPr dirty="0" smtClean="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i</a:t>
                      </a:r>
                      <a:r>
                        <a:rPr lang="en-US" b="0" dirty="0" smtClean="0">
                          <a:solidFill>
                            <a:schemeClr val="tx1"/>
                          </a:solidFill>
                          <a:effectLst/>
                          <a:latin typeface="+mj-lt"/>
                        </a:rPr>
                        <a:t> = </a:t>
                      </a:r>
                      <a:r>
                        <a:rPr lang="en-US" b="0" dirty="0" err="1" smtClean="0">
                          <a:solidFill>
                            <a:schemeClr val="tx1"/>
                          </a:solidFill>
                          <a:effectLst/>
                          <a:latin typeface="+mj-lt"/>
                        </a:rPr>
                        <a:t>getw</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endParaRPr lang="en-US" b="0" dirty="0">
                        <a:solidFill>
                          <a:schemeClr val="tx1"/>
                        </a:solidFill>
                        <a:effectLst/>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300200">
                <a:tc>
                  <a:txBody>
                    <a:bodyPr/>
                    <a:lstStyle/>
                    <a:p>
                      <a:r>
                        <a:rPr lang="en-US" b="0" dirty="0" err="1" smtClean="0">
                          <a:solidFill>
                            <a:schemeClr val="tx1"/>
                          </a:solidFill>
                          <a:effectLst/>
                          <a:latin typeface="+mj-lt"/>
                        </a:rPr>
                        <a:t>putw</a:t>
                      </a:r>
                      <a:r>
                        <a:rPr lang="en-US" b="0" dirty="0" smtClean="0">
                          <a:solidFill>
                            <a:schemeClr val="tx1"/>
                          </a:solidFill>
                          <a:effectLst/>
                          <a:latin typeface="+mj-lt"/>
                        </a:rPr>
                        <a:t>(</a:t>
                      </a:r>
                      <a:r>
                        <a:rPr lang="en-US" b="0" dirty="0" err="1" smtClean="0">
                          <a:solidFill>
                            <a:schemeClr val="tx1"/>
                          </a:solidFill>
                          <a:effectLst/>
                          <a:latin typeface="+mj-lt"/>
                        </a:rPr>
                        <a:t>int</a:t>
                      </a:r>
                      <a:r>
                        <a:rPr lang="en-US" b="0" dirty="0" smtClean="0">
                          <a:solidFill>
                            <a:schemeClr val="tx1"/>
                          </a:solidFill>
                          <a:effectLst/>
                          <a:latin typeface="+mj-lt"/>
                        </a:rPr>
                        <a:t>, </a:t>
                      </a:r>
                    </a:p>
                    <a:p>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dirty="0" err="1">
                          <a:solidFill>
                            <a:schemeClr val="tx1"/>
                          </a:solidFill>
                          <a:latin typeface="+mj-lt"/>
                        </a:rPr>
                        <a:t>putw</a:t>
                      </a:r>
                      <a:r>
                        <a:rPr lang="en-US" sz="1800" dirty="0">
                          <a:solidFill>
                            <a:schemeClr val="tx1"/>
                          </a:solidFill>
                          <a:latin typeface="+mj-lt"/>
                        </a:rPr>
                        <a:t> writes an integer value read </a:t>
                      </a:r>
                      <a:r>
                        <a:rPr lang="en-US" sz="1800" dirty="0" smtClean="0">
                          <a:solidFill>
                            <a:schemeClr val="tx1"/>
                          </a:solidFill>
                          <a:latin typeface="+mj-lt"/>
                        </a:rPr>
                        <a:t>from terminal </a:t>
                      </a:r>
                      <a:r>
                        <a:rPr lang="en-US" sz="1800" dirty="0">
                          <a:solidFill>
                            <a:schemeClr val="tx1"/>
                          </a:solidFill>
                          <a:latin typeface="+mj-lt"/>
                        </a:rPr>
                        <a:t>and are written to the </a:t>
                      </a:r>
                      <a:r>
                        <a:rPr kumimoji="0" lang="en-US" sz="1800" b="0" i="0" u="none" strike="noStrike" kern="1200" cap="none" spc="0" normalizeH="0" baseline="0" noProof="0" dirty="0" smtClean="0">
                          <a:ln>
                            <a:noFill/>
                          </a:ln>
                          <a:solidFill>
                            <a:srgbClr val="C00000"/>
                          </a:solidFill>
                          <a:effectLst/>
                          <a:uLnTx/>
                          <a:uFillTx/>
                          <a:latin typeface="+mj-lt"/>
                          <a:ea typeface="+mn-ea"/>
                          <a:cs typeface="+mn-cs"/>
                        </a:rPr>
                        <a:t>FILE</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 </a:t>
                      </a:r>
                      <a:r>
                        <a:rPr lang="en-US" sz="1800" dirty="0" smtClean="0">
                          <a:solidFill>
                            <a:schemeClr val="tx1"/>
                          </a:solidFill>
                          <a:latin typeface="+mj-lt"/>
                        </a:rPr>
                        <a:t>using </a:t>
                      </a:r>
                      <a:r>
                        <a:rPr kumimoji="0" lang="en-US" sz="1800" b="0" i="0" u="none" strike="noStrike" kern="1200" cap="none" spc="0" normalizeH="0" baseline="0" noProof="0" dirty="0" err="1" smtClean="0">
                          <a:ln>
                            <a:noFill/>
                          </a:ln>
                          <a:solidFill>
                            <a:schemeClr val="tx1"/>
                          </a:solidFill>
                          <a:effectLst/>
                          <a:uLnTx/>
                          <a:uFillTx/>
                          <a:latin typeface="+mj-lt"/>
                          <a:ea typeface="+mn-ea"/>
                          <a:cs typeface="+mn-cs"/>
                        </a:rPr>
                        <a:t>fp</a:t>
                      </a:r>
                      <a:r>
                        <a:rPr lang="en-US" sz="1800" dirty="0" smtClean="0">
                          <a:solidFill>
                            <a:schemeClr val="tx1"/>
                          </a:solidFill>
                          <a:latin typeface="+mj-lt"/>
                        </a:rPr>
                        <a:t>.</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putw</a:t>
                      </a:r>
                      <a:r>
                        <a:rPr lang="en-US" b="0" dirty="0" smtClean="0">
                          <a:solidFill>
                            <a:schemeClr val="tx1"/>
                          </a:solidFill>
                          <a:effectLst/>
                          <a:latin typeface="+mj-lt"/>
                        </a:rPr>
                        <a:t>(</a:t>
                      </a:r>
                      <a:r>
                        <a:rPr lang="en-US" b="0" dirty="0" err="1" smtClean="0">
                          <a:solidFill>
                            <a:schemeClr val="tx1"/>
                          </a:solidFill>
                          <a:effectLst/>
                          <a:latin typeface="+mj-lt"/>
                        </a:rPr>
                        <a:t>i</a:t>
                      </a:r>
                      <a:r>
                        <a:rPr lang="en-US" b="0" dirty="0" smtClean="0">
                          <a:solidFill>
                            <a:schemeClr val="tx1"/>
                          </a:solidFill>
                          <a:effectLst/>
                          <a:latin typeface="+mj-lt"/>
                        </a:rPr>
                        <a:t>,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078175">
                <a:tc>
                  <a:txBody>
                    <a:bodyPr/>
                    <a:lstStyle/>
                    <a:p>
                      <a:r>
                        <a:rPr lang="en-US" b="0" dirty="0" smtClean="0">
                          <a:solidFill>
                            <a:schemeClr val="tx1"/>
                          </a:solidFill>
                          <a:effectLst/>
                          <a:latin typeface="+mj-lt"/>
                        </a:rPr>
                        <a:t>EOF</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800" b="0" i="0" u="none" strike="noStrike" kern="1200" cap="none" spc="0" normalizeH="0" baseline="0" noProof="0" dirty="0" smtClean="0">
                          <a:ln>
                            <a:noFill/>
                          </a:ln>
                          <a:solidFill>
                            <a:schemeClr val="tx1"/>
                          </a:solidFill>
                          <a:effectLst/>
                          <a:uLnTx/>
                          <a:uFillTx/>
                          <a:latin typeface="+mj-lt"/>
                          <a:ea typeface="+mn-ea"/>
                          <a:cs typeface="+mn-cs"/>
                        </a:rPr>
                        <a:t>EOF </a:t>
                      </a:r>
                      <a:r>
                        <a:rPr lang="en-US" sz="1800" dirty="0" smtClean="0">
                          <a:solidFill>
                            <a:schemeClr val="tx1"/>
                          </a:solidFill>
                          <a:latin typeface="+mj-lt"/>
                        </a:rPr>
                        <a:t>stands </a:t>
                      </a:r>
                      <a:r>
                        <a:rPr lang="en-US" sz="1800" dirty="0">
                          <a:solidFill>
                            <a:schemeClr val="tx1"/>
                          </a:solidFill>
                          <a:latin typeface="+mj-lt"/>
                        </a:rPr>
                        <a:t>for “End of File”. </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EOF </a:t>
                      </a:r>
                      <a:r>
                        <a:rPr lang="en-US" sz="1800" dirty="0" smtClean="0">
                          <a:solidFill>
                            <a:schemeClr val="tx1"/>
                          </a:solidFill>
                          <a:latin typeface="+mj-lt"/>
                        </a:rPr>
                        <a:t>is </a:t>
                      </a:r>
                      <a:r>
                        <a:rPr lang="en-US" sz="1800" dirty="0">
                          <a:solidFill>
                            <a:schemeClr val="tx1"/>
                          </a:solidFill>
                          <a:latin typeface="+mj-lt"/>
                        </a:rPr>
                        <a:t>an integer defined in </a:t>
                      </a:r>
                      <a:r>
                        <a:rPr lang="en-US" b="0" dirty="0" smtClean="0">
                          <a:solidFill>
                            <a:schemeClr val="tx1"/>
                          </a:solidFill>
                          <a:effectLst/>
                          <a:latin typeface="+mj-lt"/>
                        </a:rPr>
                        <a:t>&lt;</a:t>
                      </a:r>
                      <a:r>
                        <a:rPr lang="en-US" b="0" dirty="0" err="1" smtClean="0">
                          <a:solidFill>
                            <a:schemeClr val="tx1"/>
                          </a:solidFill>
                          <a:effectLst/>
                          <a:latin typeface="+mj-lt"/>
                        </a:rPr>
                        <a:t>stdio.h</a:t>
                      </a:r>
                      <a:r>
                        <a:rPr lang="en-US" b="0" dirty="0" smtClean="0">
                          <a:solidFill>
                            <a:schemeClr val="tx1"/>
                          </a:solidFill>
                          <a:effectLst/>
                          <a:latin typeface="+mj-lt"/>
                        </a:rPr>
                        <a:t>&gt;</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smtClean="0">
                          <a:solidFill>
                            <a:schemeClr val="tx1"/>
                          </a:solidFill>
                          <a:effectLst/>
                          <a:latin typeface="+mj-lt"/>
                        </a:rPr>
                        <a:t>while(</a:t>
                      </a:r>
                      <a:r>
                        <a:rPr lang="en-US" b="0" dirty="0" err="1" smtClean="0">
                          <a:solidFill>
                            <a:schemeClr val="tx1"/>
                          </a:solidFill>
                          <a:effectLst/>
                          <a:latin typeface="+mj-lt"/>
                        </a:rPr>
                        <a:t>ch</a:t>
                      </a:r>
                      <a:r>
                        <a:rPr lang="en-US" b="0" dirty="0" smtClean="0">
                          <a:solidFill>
                            <a:schemeClr val="tx1"/>
                          </a:solidFill>
                          <a:effectLst/>
                          <a:latin typeface="+mj-lt"/>
                        </a:rPr>
                        <a:t> != EOF)</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7371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display content of a given file.</a:t>
            </a:r>
          </a:p>
        </p:txBody>
      </p:sp>
      <p:sp>
        <p:nvSpPr>
          <p:cNvPr id="4" name="Google Shape;194;p25"/>
          <p:cNvSpPr/>
          <p:nvPr/>
        </p:nvSpPr>
        <p:spPr>
          <a:xfrm>
            <a:off x="628142" y="1328475"/>
            <a:ext cx="11452241" cy="3758680"/>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urier New" panose="02070309020205020404" pitchFamily="49" charset="0"/>
                <a:cs typeface="Courier New" panose="02070309020205020404" pitchFamily="49" charset="0"/>
              </a:rPr>
              <a:t>#include </a:t>
            </a:r>
            <a:r>
              <a:rPr lang="en-US" dirty="0">
                <a:solidFill>
                  <a:srgbClr val="CE9178"/>
                </a:solidFill>
                <a:latin typeface="Courier New" panose="02070309020205020404" pitchFamily="49" charset="0"/>
                <a:cs typeface="Courier New" panose="02070309020205020404" pitchFamily="49" charset="0"/>
              </a:rPr>
              <a:t>&lt;</a:t>
            </a:r>
            <a:r>
              <a:rPr lang="en-US" dirty="0" err="1">
                <a:solidFill>
                  <a:srgbClr val="CE9178"/>
                </a:solidFill>
                <a:latin typeface="Courier New" panose="02070309020205020404" pitchFamily="49" charset="0"/>
                <a:cs typeface="Courier New" panose="02070309020205020404" pitchFamily="49" charset="0"/>
              </a:rPr>
              <a:t>stdio.h</a:t>
            </a:r>
            <a:r>
              <a:rPr lang="en-US" dirty="0">
                <a:solidFill>
                  <a:srgbClr val="CE9178"/>
                </a:solidFill>
                <a:latin typeface="Courier New" panose="02070309020205020404" pitchFamily="49" charset="0"/>
                <a:cs typeface="Courier New" panose="02070309020205020404" pitchFamily="49" charset="0"/>
              </a:rPr>
              <a:t>&gt;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569CD6"/>
                </a:solidFill>
                <a:latin typeface="Courier New" panose="02070309020205020404" pitchFamily="49" charset="0"/>
                <a:cs typeface="Courier New" panose="02070309020205020404" pitchFamily="49" charset="0"/>
              </a:rPr>
              <a:t>void</a:t>
            </a:r>
            <a:r>
              <a:rPr lang="en-US" dirty="0">
                <a:solidFill>
                  <a:srgbClr val="D4D4D4"/>
                </a:solidFill>
                <a:latin typeface="Courier New" panose="02070309020205020404" pitchFamily="49" charset="0"/>
                <a:cs typeface="Courier New" panose="02070309020205020404" pitchFamily="49" charset="0"/>
              </a:rPr>
              <a:t> main()</a:t>
            </a:r>
          </a:p>
          <a:p>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    FILE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//p is a FILE type pointer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char</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is used to store single character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"file1.c"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"r</a:t>
            </a:r>
            <a:r>
              <a:rPr lang="en-US" dirty="0" smtClean="0">
                <a:solidFill>
                  <a:srgbClr val="CE9178"/>
                </a:solidFill>
                <a:latin typeface="Courier New" panose="02070309020205020404" pitchFamily="49" charset="0"/>
                <a:cs typeface="Courier New" panose="02070309020205020404" pitchFamily="49" charset="0"/>
              </a:rPr>
              <a:t>"</a:t>
            </a:r>
            <a:r>
              <a:rPr lang="en-US" dirty="0" smtClean="0">
                <a:solidFill>
                  <a:srgbClr val="D4D4D4"/>
                </a:solidFill>
                <a:latin typeface="Courier New" panose="02070309020205020404" pitchFamily="49" charset="0"/>
                <a:cs typeface="Courier New" panose="02070309020205020404" pitchFamily="49" charset="0"/>
              </a:rPr>
              <a:t>);</a:t>
            </a:r>
            <a:r>
              <a:rPr lang="en-US" dirty="0" smtClean="0">
                <a:solidFill>
                  <a:srgbClr val="6A9955"/>
                </a:solidFill>
                <a:latin typeface="Courier New" panose="02070309020205020404" pitchFamily="49" charset="0"/>
                <a:cs typeface="Courier New" panose="02070309020205020404" pitchFamily="49" charset="0"/>
              </a:rPr>
              <a:t>//</a:t>
            </a:r>
            <a:r>
              <a:rPr lang="en-US" dirty="0">
                <a:solidFill>
                  <a:srgbClr val="6A9955"/>
                </a:solidFill>
                <a:latin typeface="Courier New" panose="02070309020205020404" pitchFamily="49" charset="0"/>
                <a:cs typeface="Courier New" panose="02070309020205020404" pitchFamily="49" charset="0"/>
              </a:rPr>
              <a:t>open </a:t>
            </a:r>
            <a:r>
              <a:rPr lang="en-US" dirty="0" smtClean="0">
                <a:solidFill>
                  <a:srgbClr val="6A9955"/>
                </a:solidFill>
                <a:latin typeface="Courier New" panose="02070309020205020404" pitchFamily="49" charset="0"/>
                <a:cs typeface="Courier New" panose="02070309020205020404" pitchFamily="49" charset="0"/>
              </a:rPr>
              <a:t>file</a:t>
            </a:r>
            <a:r>
              <a:rPr lang="en-US" dirty="0">
                <a:solidFill>
                  <a:srgbClr val="6A9955"/>
                </a:solidFill>
                <a:latin typeface="Courier New" panose="02070309020205020404" pitchFamily="49" charset="0"/>
                <a:cs typeface="Courier New" panose="02070309020205020404" pitchFamily="49" charset="0"/>
              </a:rPr>
              <a:t> in read mode and store file pointer in 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do</a:t>
            </a:r>
            <a:r>
              <a:rPr lang="en-US" dirty="0">
                <a:solidFill>
                  <a:srgbClr val="D4D4D4"/>
                </a:solidFill>
                <a:latin typeface="Courier New" panose="02070309020205020404" pitchFamily="49" charset="0"/>
                <a:cs typeface="Courier New" panose="02070309020205020404" pitchFamily="49" charset="0"/>
              </a:rPr>
              <a:t> {  </a:t>
            </a:r>
            <a:r>
              <a:rPr lang="en-US" dirty="0">
                <a:solidFill>
                  <a:srgbClr val="6A9955"/>
                </a:solidFill>
                <a:latin typeface="Courier New" panose="02070309020205020404" pitchFamily="49" charset="0"/>
                <a:cs typeface="Courier New" panose="02070309020205020404" pitchFamily="49" charset="0"/>
              </a:rPr>
              <a:t>//repeat step 9 and 10 until EOF is reached</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getc</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//get character pointed by p into </a:t>
            </a:r>
            <a:r>
              <a:rPr lang="en-US" dirty="0" err="1">
                <a:solidFill>
                  <a:srgbClr val="6A9955"/>
                </a:solidFill>
                <a:latin typeface="Courier New" panose="02070309020205020404" pitchFamily="49" charset="0"/>
                <a:cs typeface="Courier New" panose="02070309020205020404" pitchFamily="49" charset="0"/>
              </a:rPr>
              <a:t>ch</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putchar</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//print </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value on monitor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while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EOF); </a:t>
            </a:r>
            <a:r>
              <a:rPr lang="en-US" dirty="0">
                <a:solidFill>
                  <a:srgbClr val="6A9955"/>
                </a:solidFill>
                <a:latin typeface="Courier New" panose="02070309020205020404" pitchFamily="49" charset="0"/>
                <a:cs typeface="Courier New" panose="02070309020205020404" pitchFamily="49" charset="0"/>
              </a:rPr>
              <a:t>//condition to check EOF is reached or not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//free up the file pointer pointed by </a:t>
            </a:r>
            <a:r>
              <a:rPr lang="en-US" dirty="0" err="1">
                <a:solidFill>
                  <a:srgbClr val="6A9955"/>
                </a:solidFill>
                <a:latin typeface="Courier New" panose="02070309020205020404" pitchFamily="49" charset="0"/>
                <a:cs typeface="Courier New" panose="02070309020205020404" pitchFamily="49" charset="0"/>
              </a:rPr>
              <a:t>fp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a:t>
            </a:r>
            <a:endParaRPr lang="en-US" b="0" dirty="0">
              <a:solidFill>
                <a:srgbClr val="D4D4D4"/>
              </a:solidFill>
              <a:effectLst/>
              <a:latin typeface="Courier New" panose="02070309020205020404" pitchFamily="49" charset="0"/>
              <a:cs typeface="Courier New" panose="02070309020205020404" pitchFamily="49" charset="0"/>
            </a:endParaRPr>
          </a:p>
        </p:txBody>
      </p:sp>
      <p:sp>
        <p:nvSpPr>
          <p:cNvPr id="5" name="Google Shape;195;p25"/>
          <p:cNvSpPr/>
          <p:nvPr/>
        </p:nvSpPr>
        <p:spPr>
          <a:xfrm>
            <a:off x="128149" y="1328475"/>
            <a:ext cx="509738" cy="3758680"/>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4</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5</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6</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7</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8</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9</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10</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11</a:t>
            </a:r>
            <a:endParaRPr dirty="0">
              <a:latin typeface="+mj-lt"/>
            </a:endParaRPr>
          </a:p>
          <a:p>
            <a:pPr marL="0" marR="0" lvl="0" indent="0" algn="r" rtl="0">
              <a:spcBef>
                <a:spcPts val="0"/>
              </a:spcBef>
              <a:spcAft>
                <a:spcPts val="0"/>
              </a:spcAft>
              <a:buNone/>
            </a:pPr>
            <a:r>
              <a:rPr lang="en-US" sz="1800" b="1" dirty="0" smtClean="0">
                <a:solidFill>
                  <a:srgbClr val="575757"/>
                </a:solidFill>
                <a:latin typeface="+mj-lt"/>
                <a:ea typeface="Consolas"/>
                <a:cs typeface="Consolas"/>
                <a:sym typeface="Consolas"/>
              </a:rPr>
              <a:t>12</a:t>
            </a:r>
          </a:p>
          <a:p>
            <a:pPr marL="0" marR="0" lvl="0" indent="0" algn="r" rtl="0">
              <a:spcBef>
                <a:spcPts val="0"/>
              </a:spcBef>
              <a:spcAft>
                <a:spcPts val="0"/>
              </a:spcAft>
              <a:buNone/>
            </a:pPr>
            <a:r>
              <a:rPr lang="en-US" b="1" dirty="0" smtClean="0">
                <a:solidFill>
                  <a:srgbClr val="575757"/>
                </a:solidFill>
                <a:latin typeface="+mj-lt"/>
                <a:cs typeface="Consolas"/>
                <a:sym typeface="Consolas"/>
              </a:rPr>
              <a:t>13</a:t>
            </a:r>
            <a:endParaRPr dirty="0">
              <a:latin typeface="+mj-lt"/>
            </a:endParaRPr>
          </a:p>
        </p:txBody>
      </p:sp>
      <p:sp>
        <p:nvSpPr>
          <p:cNvPr id="6" name="Google Shape;196;p25"/>
          <p:cNvSpPr/>
          <p:nvPr/>
        </p:nvSpPr>
        <p:spPr>
          <a:xfrm>
            <a:off x="128148" y="999290"/>
            <a:ext cx="1111805"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Program</a:t>
            </a:r>
            <a:endParaRPr dirty="0">
              <a:solidFill>
                <a:srgbClr val="F9A825"/>
              </a:solidFill>
            </a:endParaRPr>
          </a:p>
        </p:txBody>
      </p:sp>
    </p:spTree>
    <p:extLst>
      <p:ext uri="{BB962C8B-B14F-4D97-AF65-F5344CB8AC3E}">
        <p14:creationId xmlns:p14="http://schemas.microsoft.com/office/powerpoint/2010/main" val="409262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copy a given file.</a:t>
            </a:r>
          </a:p>
        </p:txBody>
      </p:sp>
      <p:sp>
        <p:nvSpPr>
          <p:cNvPr id="4" name="Google Shape;204;p26"/>
          <p:cNvSpPr/>
          <p:nvPr/>
        </p:nvSpPr>
        <p:spPr>
          <a:xfrm>
            <a:off x="798174" y="1282626"/>
            <a:ext cx="10676902" cy="4268169"/>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urier New" panose="02070309020205020404" pitchFamily="49" charset="0"/>
                <a:cs typeface="Courier New" panose="02070309020205020404" pitchFamily="49" charset="0"/>
              </a:rPr>
              <a:t>#include </a:t>
            </a:r>
            <a:r>
              <a:rPr lang="en-US" dirty="0">
                <a:solidFill>
                  <a:srgbClr val="CE9178"/>
                </a:solidFill>
                <a:latin typeface="Courier New" panose="02070309020205020404" pitchFamily="49" charset="0"/>
                <a:cs typeface="Courier New" panose="02070309020205020404" pitchFamily="49" charset="0"/>
              </a:rPr>
              <a:t>&lt;</a:t>
            </a:r>
            <a:r>
              <a:rPr lang="en-US" dirty="0" err="1">
                <a:solidFill>
                  <a:srgbClr val="CE9178"/>
                </a:solidFill>
                <a:latin typeface="Courier New" panose="02070309020205020404" pitchFamily="49" charset="0"/>
                <a:cs typeface="Courier New" panose="02070309020205020404" pitchFamily="49" charset="0"/>
              </a:rPr>
              <a:t>stdio.h</a:t>
            </a:r>
            <a:r>
              <a:rPr lang="en-US" dirty="0">
                <a:solidFill>
                  <a:srgbClr val="CE9178"/>
                </a:solidFill>
                <a:latin typeface="Courier New" panose="02070309020205020404" pitchFamily="49" charset="0"/>
                <a:cs typeface="Courier New" panose="02070309020205020404" pitchFamily="49" charset="0"/>
              </a:rPr>
              <a:t>&gt;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569CD6"/>
                </a:solidFill>
                <a:latin typeface="Courier New" panose="02070309020205020404" pitchFamily="49" charset="0"/>
                <a:cs typeface="Courier New" panose="02070309020205020404" pitchFamily="49" charset="0"/>
              </a:rPr>
              <a:t>void</a:t>
            </a:r>
            <a:r>
              <a:rPr lang="en-US" dirty="0">
                <a:solidFill>
                  <a:srgbClr val="D4D4D4"/>
                </a:solidFill>
                <a:latin typeface="Courier New" panose="02070309020205020404" pitchFamily="49" charset="0"/>
                <a:cs typeface="Courier New" panose="02070309020205020404" pitchFamily="49" charset="0"/>
              </a:rPr>
              <a:t> main()</a:t>
            </a:r>
          </a:p>
          <a:p>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    FILE *fp1, *fp2; </a:t>
            </a:r>
            <a:r>
              <a:rPr lang="en-US" dirty="0">
                <a:solidFill>
                  <a:srgbClr val="6A9955"/>
                </a:solidFill>
                <a:latin typeface="Courier New" panose="02070309020205020404" pitchFamily="49" charset="0"/>
                <a:cs typeface="Courier New" panose="02070309020205020404" pitchFamily="49" charset="0"/>
              </a:rPr>
              <a:t>//p and q is a FILE type pointer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char</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is used to store temporary data</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fp1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"file1.c"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"r"</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//open file “file1.c” in read mode</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fp2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"file2.c"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"w"</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//open file “file2.c” in write mode</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do</a:t>
            </a:r>
            <a:r>
              <a:rPr lang="en-US" dirty="0">
                <a:solidFill>
                  <a:srgbClr val="D4D4D4"/>
                </a:solidFill>
                <a:latin typeface="Courier New" panose="02070309020205020404" pitchFamily="49" charset="0"/>
                <a:cs typeface="Courier New" panose="02070309020205020404" pitchFamily="49" charset="0"/>
              </a:rPr>
              <a:t> { </a:t>
            </a:r>
            <a:r>
              <a:rPr lang="en-US" dirty="0">
                <a:solidFill>
                  <a:srgbClr val="6A9955"/>
                </a:solidFill>
                <a:latin typeface="Courier New" panose="02070309020205020404" pitchFamily="49" charset="0"/>
                <a:cs typeface="Courier New" panose="02070309020205020404" pitchFamily="49" charset="0"/>
              </a:rPr>
              <a:t>//repeat step 9 and 10 until EOF is reached</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getc</a:t>
            </a:r>
            <a:r>
              <a:rPr lang="en-US" dirty="0">
                <a:solidFill>
                  <a:srgbClr val="D4D4D4"/>
                </a:solidFill>
                <a:latin typeface="Courier New" panose="02070309020205020404" pitchFamily="49" charset="0"/>
                <a:cs typeface="Courier New" panose="02070309020205020404" pitchFamily="49" charset="0"/>
              </a:rPr>
              <a:t>(fp1); </a:t>
            </a:r>
            <a:r>
              <a:rPr lang="en-US" dirty="0">
                <a:solidFill>
                  <a:srgbClr val="6A9955"/>
                </a:solidFill>
                <a:latin typeface="Courier New" panose="02070309020205020404" pitchFamily="49" charset="0"/>
                <a:cs typeface="Courier New" panose="02070309020205020404" pitchFamily="49" charset="0"/>
              </a:rPr>
              <a:t>//get character pointed by p into </a:t>
            </a:r>
            <a:r>
              <a:rPr lang="en-US" dirty="0" err="1">
                <a:solidFill>
                  <a:srgbClr val="6A9955"/>
                </a:solidFill>
                <a:latin typeface="Courier New" panose="02070309020205020404" pitchFamily="49" charset="0"/>
                <a:cs typeface="Courier New" panose="02070309020205020404" pitchFamily="49" charset="0"/>
              </a:rPr>
              <a:t>ch</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putc</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fp2); </a:t>
            </a:r>
            <a:r>
              <a:rPr lang="en-US" dirty="0">
                <a:solidFill>
                  <a:srgbClr val="6A9955"/>
                </a:solidFill>
                <a:latin typeface="Courier New" panose="02070309020205020404" pitchFamily="49" charset="0"/>
                <a:cs typeface="Courier New" panose="02070309020205020404" pitchFamily="49" charset="0"/>
              </a:rPr>
              <a:t>//print </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value into file, pointed by pointer q</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while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EOF); </a:t>
            </a:r>
            <a:r>
              <a:rPr lang="en-US" dirty="0">
                <a:solidFill>
                  <a:srgbClr val="6A9955"/>
                </a:solidFill>
                <a:latin typeface="Courier New" panose="02070309020205020404" pitchFamily="49" charset="0"/>
                <a:cs typeface="Courier New" panose="02070309020205020404" pitchFamily="49" charset="0"/>
              </a:rPr>
              <a:t>//condition to check EOF is reached or not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(fp1); </a:t>
            </a:r>
            <a:r>
              <a:rPr lang="en-US" dirty="0">
                <a:solidFill>
                  <a:srgbClr val="6A9955"/>
                </a:solidFill>
                <a:latin typeface="Courier New" panose="02070309020205020404" pitchFamily="49" charset="0"/>
                <a:cs typeface="Courier New" panose="02070309020205020404" pitchFamily="49" charset="0"/>
              </a:rPr>
              <a:t>//free up the file pointer 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(fp2); </a:t>
            </a:r>
            <a:r>
              <a:rPr lang="en-US" dirty="0">
                <a:solidFill>
                  <a:srgbClr val="6A9955"/>
                </a:solidFill>
                <a:latin typeface="Courier New" panose="02070309020205020404" pitchFamily="49" charset="0"/>
                <a:cs typeface="Courier New" panose="02070309020205020404" pitchFamily="49" charset="0"/>
              </a:rPr>
              <a:t>//free up the file pointer q</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printf</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 copied successfully..."</a:t>
            </a:r>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a:t>
            </a:r>
            <a:endParaRPr lang="en-US" b="0" dirty="0">
              <a:solidFill>
                <a:srgbClr val="D4D4D4"/>
              </a:solidFill>
              <a:effectLst/>
              <a:latin typeface="Courier New" panose="02070309020205020404" pitchFamily="49" charset="0"/>
              <a:cs typeface="Courier New" panose="02070309020205020404" pitchFamily="49" charset="0"/>
            </a:endParaRPr>
          </a:p>
        </p:txBody>
      </p:sp>
      <p:sp>
        <p:nvSpPr>
          <p:cNvPr id="5" name="Google Shape;205;p26"/>
          <p:cNvSpPr/>
          <p:nvPr/>
        </p:nvSpPr>
        <p:spPr>
          <a:xfrm>
            <a:off x="298180" y="1282627"/>
            <a:ext cx="499993" cy="4268168"/>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4</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5</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6</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7</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8</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9</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10</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14</a:t>
            </a:r>
            <a:endParaRPr dirty="0">
              <a:latin typeface="+mj-lt"/>
            </a:endParaRPr>
          </a:p>
          <a:p>
            <a:pPr marL="0" marR="0" lvl="0" indent="0" algn="r" rtl="0">
              <a:spcBef>
                <a:spcPts val="0"/>
              </a:spcBef>
              <a:spcAft>
                <a:spcPts val="0"/>
              </a:spcAft>
              <a:buNone/>
            </a:pPr>
            <a:r>
              <a:rPr lang="en-US" sz="1800" b="1" dirty="0" smtClean="0">
                <a:solidFill>
                  <a:srgbClr val="575757"/>
                </a:solidFill>
                <a:latin typeface="+mj-lt"/>
                <a:ea typeface="Consolas"/>
                <a:cs typeface="Consolas"/>
                <a:sym typeface="Consolas"/>
              </a:rPr>
              <a:t>15</a:t>
            </a:r>
            <a:endParaRPr sz="1800" b="1" dirty="0">
              <a:solidFill>
                <a:srgbClr val="575757"/>
              </a:solidFill>
              <a:latin typeface="+mj-lt"/>
              <a:ea typeface="Consolas"/>
              <a:cs typeface="Consolas"/>
              <a:sym typeface="Consolas"/>
            </a:endParaRPr>
          </a:p>
        </p:txBody>
      </p:sp>
      <p:sp>
        <p:nvSpPr>
          <p:cNvPr id="6" name="Google Shape;206;p26"/>
          <p:cNvSpPr/>
          <p:nvPr/>
        </p:nvSpPr>
        <p:spPr>
          <a:xfrm>
            <a:off x="298180" y="953442"/>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latin typeface="Quattrocento Sans"/>
                <a:ea typeface="Quattrocento Sans"/>
                <a:cs typeface="Quattrocento Sans"/>
                <a:sym typeface="Quattrocento Sans"/>
              </a:rPr>
              <a:t>Program</a:t>
            </a:r>
            <a:endParaRPr dirty="0">
              <a:solidFill>
                <a:srgbClr val="F9A825"/>
              </a:solidFill>
            </a:endParaRPr>
          </a:p>
        </p:txBody>
      </p:sp>
    </p:spTree>
    <p:extLst>
      <p:ext uri="{BB962C8B-B14F-4D97-AF65-F5344CB8AC3E}">
        <p14:creationId xmlns:p14="http://schemas.microsoft.com/office/powerpoint/2010/main" val="206172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TotalTime>
  <Words>1100</Words>
  <Application>Microsoft Office PowerPoint</Application>
  <PresentationFormat>Widescreen</PresentationFormat>
  <Paragraphs>236</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Nirmala UI</vt:lpstr>
      <vt:lpstr>Consolas</vt:lpstr>
      <vt:lpstr>Courier New</vt:lpstr>
      <vt:lpstr>Calibri</vt:lpstr>
      <vt:lpstr>Roboto Condensed Light</vt:lpstr>
      <vt:lpstr>Wingdings</vt:lpstr>
      <vt:lpstr>Wingdings 2</vt:lpstr>
      <vt:lpstr>Segoe UI Black</vt:lpstr>
      <vt:lpstr>Quattrocento Sans</vt:lpstr>
      <vt:lpstr>Arial</vt:lpstr>
      <vt:lpstr>Roboto Condensed</vt:lpstr>
      <vt:lpstr>Wingdings 3</vt:lpstr>
      <vt:lpstr>Office Theme</vt:lpstr>
      <vt:lpstr>Unit-11 File Management in C</vt:lpstr>
      <vt:lpstr>File management is what you have, and how you want to manipulate it. - Anonymous</vt:lpstr>
      <vt:lpstr>Why File Management?</vt:lpstr>
      <vt:lpstr>File Opening Modes</vt:lpstr>
      <vt:lpstr>File Handling Functions</vt:lpstr>
      <vt:lpstr>File Handling Functions</vt:lpstr>
      <vt:lpstr>File Handling Functions</vt:lpstr>
      <vt:lpstr>Write a C program to display content of a given file.</vt:lpstr>
      <vt:lpstr>Write a C program to copy a given file.</vt:lpstr>
      <vt:lpstr>File Positioning Functions</vt:lpstr>
      <vt:lpstr>File Positioning Functions</vt:lpstr>
      <vt:lpstr>Write a C program to count lines, words, tabs, and characters</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GNPC-jIGAR</cp:lastModifiedBy>
  <cp:revision>518</cp:revision>
  <dcterms:created xsi:type="dcterms:W3CDTF">2020-05-01T05:09:15Z</dcterms:created>
  <dcterms:modified xsi:type="dcterms:W3CDTF">2022-12-16T13:42:04Z</dcterms:modified>
</cp:coreProperties>
</file>