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83" r:id="rId2"/>
    <p:sldId id="345" r:id="rId3"/>
    <p:sldId id="346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61" r:id="rId19"/>
    <p:sldId id="362" r:id="rId20"/>
    <p:sldId id="363" r:id="rId21"/>
    <p:sldId id="364" r:id="rId22"/>
    <p:sldId id="344" r:id="rId23"/>
  </p:sldIdLst>
  <p:sldSz cx="12192000" cy="6858000"/>
  <p:notesSz cx="6858000" cy="9144000"/>
  <p:embeddedFontLst>
    <p:embeddedFont>
      <p:font typeface="Roboto Condensed Light" panose="02000000000000000000" pitchFamily="2" charset="0"/>
      <p:regular r:id="rId26"/>
      <p:italic r:id="rId27"/>
    </p:embeddedFont>
    <p:embeddedFont>
      <p:font typeface="Wingdings 2" panose="05020102010507070707" pitchFamily="18" charset="2"/>
      <p:regular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Roboto Condensed" panose="02000000000000000000" pitchFamily="2" charset="0"/>
      <p:regular r:id="rId33"/>
      <p:bold r:id="rId34"/>
      <p:italic r:id="rId35"/>
      <p:boldItalic r:id="rId36"/>
    </p:embeddedFont>
    <p:embeddedFont>
      <p:font typeface="Wingdings 3" panose="05040102010807070707" pitchFamily="18" charset="2"/>
      <p:regular r:id="rId37"/>
    </p:embeddedFont>
    <p:embeddedFont>
      <p:font typeface="Segoe UI Black" panose="020B0A02040204020203" pitchFamily="34" charset="0"/>
      <p:bold r:id="rId38"/>
      <p:boldItalic r:id="rId39"/>
    </p:embeddedFont>
    <p:embeddedFont>
      <p:font typeface="Consolas" panose="020B0609020204030204" pitchFamily="49" charset="0"/>
      <p:regular r:id="rId40"/>
      <p:bold r:id="rId41"/>
      <p:italic r:id="rId42"/>
      <p:boldItalic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wmdjdLUFGJPrumoIRwQPwA==" hashData="+bTGZzcAqWPVunx8foNNNKqDZQA+S9mIeaNvRKIlByAxOJaS/UglQ14GVfeQALI7Yx8KFOu6tOFqL5JzgEWRXA=="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1E63"/>
    <a:srgbClr val="301B92"/>
    <a:srgbClr val="D81A60"/>
    <a:srgbClr val="B71B1C"/>
    <a:srgbClr val="D10233"/>
    <a:srgbClr val="ED524F"/>
    <a:srgbClr val="673BB7"/>
    <a:srgbClr val="607D8B"/>
    <a:srgbClr val="F54337"/>
    <a:srgbClr val="890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691E0-E0E7-464F-892B-71ACC2518A4D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3689D-5810-4E66-9D5F-1657D824C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96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13.jpeg"/></Relationships>
</file>

<file path=ppt/slideLayouts/_rels/slideLayout2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470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School of Computer Science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xmlns="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xmlns="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xmlns="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65C24A8B-C009-4A74-9481-67BB67CA49B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xmlns="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xmlns="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8DCFBA18-DBB7-4232-9BDC-C0D95AE93AF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5E75AD4F-9BB9-4005-AB78-4A6D388A4CD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4964C355-848F-46E4-BB2A-EA2EE69FEBA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036D56FE-CA91-4481-9096-27448303AC2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A561853C-B15A-4153-A982-7E7EB1213BC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B976521A-C815-4A64-A047-CE405ED0E59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631765DD-2E04-4EE4-AFB7-43E328823E6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1018DFAF-9B15-4199-9C36-C730A2CE6C5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B9A329F3-B4EA-403B-BD1C-FDD65D8E9D3F}"/>
              </a:ext>
            </a:extLst>
          </p:cNvPr>
          <p:cNvGrpSpPr/>
          <p:nvPr userDrawn="1"/>
        </p:nvGrpSpPr>
        <p:grpSpPr>
          <a:xfrm>
            <a:off x="10721798" y="852808"/>
            <a:ext cx="1339023" cy="407045"/>
            <a:chOff x="10721798" y="852808"/>
            <a:chExt cx="1339023" cy="40704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F0325C5E-F004-43A9-9277-53A0BD206A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4B63808E-204C-4894-A747-B51DDC7425C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Vishal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Kansagar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Overview Of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C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744A518A-BE68-4048-BDCB-77578CB5723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C248CBD5-99BA-4017-857A-5ED400F4365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619E228D-B2BD-4EFA-9FE9-86D81DDC600E}"/>
              </a:ext>
            </a:extLst>
          </p:cNvPr>
          <p:cNvGrpSpPr/>
          <p:nvPr userDrawn="1"/>
        </p:nvGrpSpPr>
        <p:grpSpPr>
          <a:xfrm>
            <a:off x="10721797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xmlns="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Vishal Kansagara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Overview Of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C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AE04132C-088A-4457-A3C3-1DC6427585FC}"/>
              </a:ext>
            </a:extLst>
          </p:cNvPr>
          <p:cNvGrpSpPr/>
          <p:nvPr userDrawn="1"/>
        </p:nvGrpSpPr>
        <p:grpSpPr>
          <a:xfrm>
            <a:off x="131179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xmlns="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Vishal Kansagara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Overview Of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C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xmlns="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AE04132C-088A-4457-A3C3-1DC6427585FC}"/>
              </a:ext>
            </a:extLst>
          </p:cNvPr>
          <p:cNvGrpSpPr/>
          <p:nvPr userDrawn="1"/>
        </p:nvGrpSpPr>
        <p:grpSpPr>
          <a:xfrm>
            <a:off x="10677938" y="6350844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Vishal Kansagara</a:t>
            </a: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Overview Of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C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1AA5C57A-F840-488A-AACF-E658D398FCEC}"/>
              </a:ext>
            </a:extLst>
          </p:cNvPr>
          <p:cNvGrpSpPr/>
          <p:nvPr userDrawn="1"/>
        </p:nvGrpSpPr>
        <p:grpSpPr>
          <a:xfrm>
            <a:off x="10304203" y="212531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1B8F12B0-F30C-4955-8E3F-625C9D2A74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8508BA0B-FE99-4953-98B0-D2708C070068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Mehul Bhundiya</a:t>
            </a: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Overview Of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C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8FD38B6F-D549-4D28-B5DA-3AF636652084}"/>
              </a:ext>
            </a:extLst>
          </p:cNvPr>
          <p:cNvGrpSpPr/>
          <p:nvPr userDrawn="1"/>
        </p:nvGrpSpPr>
        <p:grpSpPr>
          <a:xfrm>
            <a:off x="10357991" y="5976558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Mehul Bhundiya</a:t>
            </a: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Overview Of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C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730" y="1200507"/>
            <a:ext cx="8172386" cy="3024633"/>
          </a:xfrm>
        </p:spPr>
        <p:txBody>
          <a:bodyPr/>
          <a:lstStyle/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Unit-3</a:t>
            </a:r>
            <a:r>
              <a:rPr lang="en-US" dirty="0"/>
              <a:t> </a:t>
            </a:r>
            <a:br>
              <a:rPr lang="en-US" dirty="0"/>
            </a:br>
            <a:r>
              <a:rPr lang="en-US" b="0" dirty="0"/>
              <a:t>Operators and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4D4005A-4647-4086-9144-7BCC7DFEFB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Vishal.kansagara@darshan.ac.in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F817D43-889A-4049-ACFD-9B3B648B6A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8200601076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786D614-6447-4787-8025-9C902A1B73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1F7AB9BC-FE08-46B2-A19C-803CB5DF0C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Vishal Kansagara</a:t>
            </a:r>
          </a:p>
        </p:txBody>
      </p:sp>
      <p:sp>
        <p:nvSpPr>
          <p:cNvPr id="1027" name="Text Placeholder 1026">
            <a:extLst>
              <a:ext uri="{FF2B5EF4-FFF2-40B4-BE49-F238E27FC236}">
                <a16:creationId xmlns:a16="http://schemas.microsoft.com/office/drawing/2014/main" xmlns="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Computer Programming Using C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(PC)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DU # </a:t>
            </a:r>
            <a:r>
              <a:rPr lang="en-US" dirty="0"/>
              <a:t>21CS01101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xmlns="" id="{3D1B70E7-2396-452E-A00A-D1D4AA1E56D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573676" y="-3055324"/>
            <a:ext cx="7721600" cy="145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xmlns="" id="{272F750A-0F78-CC3A-2E9A-290E2BA475E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1" b="111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61001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Bitwise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Bitwise operators are used to perform </a:t>
            </a:r>
            <a:r>
              <a:rPr lang="en-IN" dirty="0">
                <a:solidFill>
                  <a:srgbClr val="C00000"/>
                </a:solidFill>
              </a:rPr>
              <a:t>operation bit by bit</a:t>
            </a:r>
            <a:r>
              <a:rPr lang="en-IN" dirty="0"/>
              <a:t>. </a:t>
            </a:r>
          </a:p>
          <a:p>
            <a:r>
              <a:rPr lang="en-IN" dirty="0"/>
              <a:t>Bitwise operators may not be applied to float or double.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371579"/>
              </p:ext>
            </p:extLst>
          </p:nvPr>
        </p:nvGraphicFramePr>
        <p:xfrm>
          <a:off x="409261" y="1917401"/>
          <a:ext cx="9301409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144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endParaRPr lang="en-IN" sz="20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Meaning</a:t>
                      </a:r>
                      <a:endParaRPr lang="en-IN" sz="20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&amp;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bitwise 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02827"/>
              </p:ext>
            </p:extLst>
          </p:nvPr>
        </p:nvGraphicFramePr>
        <p:xfrm>
          <a:off x="409261" y="2709881"/>
          <a:ext cx="9301409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144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0875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bitwise 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13724"/>
              </p:ext>
            </p:extLst>
          </p:nvPr>
        </p:nvGraphicFramePr>
        <p:xfrm>
          <a:off x="409260" y="3106121"/>
          <a:ext cx="9301409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144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0875">
                <a:tc>
                  <a:txBody>
                    <a:bodyPr/>
                    <a:lstStyle/>
                    <a:p>
                      <a:pPr algn="ctr"/>
                      <a:r>
                        <a:rPr lang="en-IN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bitwise exclusive 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109941"/>
              </p:ext>
            </p:extLst>
          </p:nvPr>
        </p:nvGraphicFramePr>
        <p:xfrm>
          <a:off x="409260" y="3516107"/>
          <a:ext cx="9301409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144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08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&lt;&lt;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shift left (shift left means multiply by 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413877"/>
              </p:ext>
            </p:extLst>
          </p:nvPr>
        </p:nvGraphicFramePr>
        <p:xfrm>
          <a:off x="409260" y="3929594"/>
          <a:ext cx="9301409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144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08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&gt;&gt;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shift right (shift right means divide by 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246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Bitwise Operators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3118404" y="956540"/>
            <a:ext cx="585216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8 = 1000 (In Binary) and 6 = 0110 (In Binary)</a:t>
            </a:r>
            <a:endParaRPr lang="en-US" b="1" dirty="0">
              <a:effectLst/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426433" y="1850271"/>
            <a:ext cx="45720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int a=8, b=6, c;</a:t>
            </a:r>
          </a:p>
          <a:p>
            <a:r>
              <a:rPr lang="en-US" dirty="0">
                <a:latin typeface="+mj-lt"/>
              </a:rPr>
              <a:t>c = a &amp; b;</a:t>
            </a:r>
          </a:p>
          <a:p>
            <a:r>
              <a:rPr lang="en-US" dirty="0">
                <a:latin typeface="+mj-lt"/>
              </a:rPr>
              <a:t>printf("Output = %d", c);</a:t>
            </a:r>
            <a:endParaRPr lang="pt-BR" dirty="0">
              <a:latin typeface="+mj-lt"/>
            </a:endParaRP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426434" y="1521087"/>
            <a:ext cx="256032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Example: Bitwise &amp; (AND)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5774293" y="1850270"/>
            <a:ext cx="45720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int a=8, b=6, c;</a:t>
            </a:r>
          </a:p>
          <a:p>
            <a:r>
              <a:rPr lang="en-US" dirty="0">
                <a:latin typeface="+mj-lt"/>
              </a:rPr>
              <a:t>c = a | b;</a:t>
            </a:r>
          </a:p>
          <a:p>
            <a:r>
              <a:rPr lang="en-US" dirty="0">
                <a:latin typeface="+mj-lt"/>
              </a:rPr>
              <a:t>printf("Output = %d", c);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5774294" y="1521087"/>
            <a:ext cx="237744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Example:  Bitwise | (OR)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426433" y="3138190"/>
            <a:ext cx="27432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0</a:t>
            </a:r>
            <a:endParaRPr lang="pt-BR" dirty="0">
              <a:latin typeface="+mj-lt"/>
            </a:endParaRP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426434" y="2809006"/>
            <a:ext cx="128016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Output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5774293" y="3138190"/>
            <a:ext cx="27432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14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5774294" y="2809006"/>
            <a:ext cx="128016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Output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426433" y="4229015"/>
            <a:ext cx="45720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int a=8, b;</a:t>
            </a:r>
          </a:p>
          <a:p>
            <a:r>
              <a:rPr lang="en-US" dirty="0">
                <a:latin typeface="+mj-lt"/>
              </a:rPr>
              <a:t>b = a &lt;&lt; 1;</a:t>
            </a:r>
          </a:p>
          <a:p>
            <a:r>
              <a:rPr lang="en-US" dirty="0">
                <a:latin typeface="+mj-lt"/>
              </a:rPr>
              <a:t>printf("Output = %d", b);</a:t>
            </a:r>
            <a:endParaRPr lang="pt-BR" dirty="0">
              <a:latin typeface="+mj-lt"/>
            </a:endParaRPr>
          </a:p>
        </p:txBody>
      </p:sp>
      <p:sp>
        <p:nvSpPr>
          <p:cNvPr id="15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426434" y="3899831"/>
            <a:ext cx="301752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Example: Bitwise &lt;&lt; (Shift Left)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5774293" y="4229014"/>
            <a:ext cx="45720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int a=8, b;</a:t>
            </a:r>
          </a:p>
          <a:p>
            <a:r>
              <a:rPr lang="en-US" dirty="0">
                <a:latin typeface="+mj-lt"/>
              </a:rPr>
              <a:t>b = a &gt;&gt; 1;</a:t>
            </a:r>
          </a:p>
          <a:p>
            <a:r>
              <a:rPr lang="en-US" dirty="0">
                <a:latin typeface="+mj-lt"/>
              </a:rPr>
              <a:t>printf("Output = %d", b);</a:t>
            </a:r>
          </a:p>
        </p:txBody>
      </p:sp>
      <p:sp>
        <p:nvSpPr>
          <p:cNvPr id="17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5774294" y="3899831"/>
            <a:ext cx="320040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Example:  Bitwise &gt;&gt; (Shift Right)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426432" y="5516934"/>
            <a:ext cx="475488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16 (multiplying a by a power of two)</a:t>
            </a:r>
            <a:endParaRPr lang="pt-BR" dirty="0">
              <a:latin typeface="+mj-lt"/>
            </a:endParaRPr>
          </a:p>
        </p:txBody>
      </p:sp>
      <p:sp>
        <p:nvSpPr>
          <p:cNvPr id="19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426434" y="5187750"/>
            <a:ext cx="128016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Output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5774291" y="5516934"/>
            <a:ext cx="475488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4 (dividing a by a power of two)</a:t>
            </a:r>
          </a:p>
        </p:txBody>
      </p:sp>
      <p:sp>
        <p:nvSpPr>
          <p:cNvPr id="21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5774294" y="5187750"/>
            <a:ext cx="128016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73156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Special 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2517893"/>
              </p:ext>
            </p:extLst>
          </p:nvPr>
        </p:nvGraphicFramePr>
        <p:xfrm>
          <a:off x="468212" y="1069763"/>
          <a:ext cx="10287444" cy="792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328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546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endParaRPr lang="en-IN" sz="20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Meaning</a:t>
                      </a:r>
                      <a:endParaRPr lang="en-IN" sz="20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&amp;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Address operator, it is used to determine address of the variable.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3236865"/>
              </p:ext>
            </p:extLst>
          </p:nvPr>
        </p:nvGraphicFramePr>
        <p:xfrm>
          <a:off x="468212" y="1862243"/>
          <a:ext cx="10287444" cy="396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328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546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Pointer operator, it is used to declare pointer variable and to get value from it.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1329425"/>
              </p:ext>
            </p:extLst>
          </p:nvPr>
        </p:nvGraphicFramePr>
        <p:xfrm>
          <a:off x="468212" y="2267760"/>
          <a:ext cx="10287444" cy="396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328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546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Comma operator. It is used to link the related expressions together.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775397"/>
              </p:ext>
            </p:extLst>
          </p:nvPr>
        </p:nvGraphicFramePr>
        <p:xfrm>
          <a:off x="468212" y="2677596"/>
          <a:ext cx="10287444" cy="396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328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546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sizeof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It returns the number of bytes the operand occupies.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6930464"/>
              </p:ext>
            </p:extLst>
          </p:nvPr>
        </p:nvGraphicFramePr>
        <p:xfrm>
          <a:off x="468212" y="3087432"/>
          <a:ext cx="10287444" cy="396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328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546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member selection operator, used in structure.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421539"/>
              </p:ext>
            </p:extLst>
          </p:nvPr>
        </p:nvGraphicFramePr>
        <p:xfrm>
          <a:off x="468212" y="3497268"/>
          <a:ext cx="10287444" cy="396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328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546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-&gt;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member selection operator, used in pointer to structure.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756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 expression is a combination of operators, constants and variables. </a:t>
            </a:r>
          </a:p>
          <a:p>
            <a:r>
              <a:rPr lang="en-IN" dirty="0"/>
              <a:t>An expression may consist of one or more operands, and zero or more operators to produce a value.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63137" y="3557896"/>
            <a:ext cx="36098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answer   =    a    +    b    *    c; </a:t>
            </a:r>
          </a:p>
        </p:txBody>
      </p:sp>
      <p:sp>
        <p:nvSpPr>
          <p:cNvPr id="5" name="Rectangle 4"/>
          <p:cNvSpPr/>
          <p:nvPr/>
        </p:nvSpPr>
        <p:spPr>
          <a:xfrm>
            <a:off x="3772804" y="2547029"/>
            <a:ext cx="1371600" cy="3657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C000"/>
                </a:solidFill>
                <a:latin typeface="Consolas" panose="020B0609020204030204" pitchFamily="49" charset="0"/>
              </a:rPr>
              <a:t>Operand 1</a:t>
            </a:r>
          </a:p>
        </p:txBody>
      </p:sp>
      <p:sp>
        <p:nvSpPr>
          <p:cNvPr id="6" name="Rectangle 5"/>
          <p:cNvSpPr/>
          <p:nvPr/>
        </p:nvSpPr>
        <p:spPr>
          <a:xfrm>
            <a:off x="1840195" y="4769731"/>
            <a:ext cx="274320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latin typeface="Consolas" panose="020B0609020204030204" pitchFamily="49" charset="0"/>
              </a:rPr>
              <a:t>Variable to store the expression value </a:t>
            </a:r>
          </a:p>
        </p:txBody>
      </p:sp>
      <p:cxnSp>
        <p:nvCxnSpPr>
          <p:cNvPr id="7" name="Elbow Connector 6"/>
          <p:cNvCxnSpPr/>
          <p:nvPr/>
        </p:nvCxnSpPr>
        <p:spPr>
          <a:xfrm rot="5400000" flipH="1" flipV="1">
            <a:off x="3324814" y="4063631"/>
            <a:ext cx="851191" cy="56100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194258" y="2550514"/>
            <a:ext cx="1371600" cy="3657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C000"/>
                </a:solidFill>
                <a:latin typeface="Consolas" panose="020B0609020204030204" pitchFamily="49" charset="0"/>
              </a:rPr>
              <a:t>Operand 2</a:t>
            </a:r>
          </a:p>
        </p:txBody>
      </p:sp>
      <p:sp>
        <p:nvSpPr>
          <p:cNvPr id="9" name="Rectangle 8"/>
          <p:cNvSpPr/>
          <p:nvPr/>
        </p:nvSpPr>
        <p:spPr>
          <a:xfrm>
            <a:off x="6615712" y="2561011"/>
            <a:ext cx="1371600" cy="3657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C000"/>
                </a:solidFill>
                <a:latin typeface="Consolas" panose="020B0609020204030204" pitchFamily="49" charset="0"/>
              </a:rPr>
              <a:t>Operand 3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18152" y="4763227"/>
            <a:ext cx="1645920" cy="365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Consolas" panose="020B0609020204030204" pitchFamily="49" charset="0"/>
              </a:rPr>
              <a:t>Operator  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05068" y="4762277"/>
            <a:ext cx="149733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Consolas" panose="020B0609020204030204" pitchFamily="49" charset="0"/>
              </a:rPr>
              <a:t>Operator 2</a:t>
            </a:r>
          </a:p>
        </p:txBody>
      </p:sp>
      <p:cxnSp>
        <p:nvCxnSpPr>
          <p:cNvPr id="12" name="Elbow Connector 11"/>
          <p:cNvCxnSpPr/>
          <p:nvPr/>
        </p:nvCxnSpPr>
        <p:spPr>
          <a:xfrm rot="5400000" flipH="1" flipV="1">
            <a:off x="4797158" y="4238626"/>
            <a:ext cx="928205" cy="134004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6200000" flipV="1">
            <a:off x="5902803" y="3914490"/>
            <a:ext cx="995743" cy="726797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6200000" flipH="1">
            <a:off x="4304444" y="3014721"/>
            <a:ext cx="737457" cy="540734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rot="5400000">
            <a:off x="5329309" y="3277536"/>
            <a:ext cx="675615" cy="4990"/>
          </a:xfrm>
          <a:prstGeom prst="bentConnector3">
            <a:avLst>
              <a:gd name="adj1" fmla="val 2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5400000">
            <a:off x="6351523" y="2987892"/>
            <a:ext cx="723476" cy="625171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82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 of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 expression is evaluated based on the </a:t>
            </a:r>
            <a:r>
              <a:rPr lang="en-IN" dirty="0">
                <a:solidFill>
                  <a:srgbClr val="C00000"/>
                </a:solidFill>
              </a:rPr>
              <a:t>operator precedence and associativity</a:t>
            </a:r>
            <a:r>
              <a:rPr lang="en-IN" dirty="0"/>
              <a:t>. </a:t>
            </a:r>
          </a:p>
          <a:p>
            <a:r>
              <a:rPr lang="en-IN" dirty="0"/>
              <a:t>When there are multiple operators in an expression, they are evaluated according to their precedence and associativity.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81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 precedence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Precedence of an operator is its </a:t>
            </a:r>
            <a:r>
              <a:rPr lang="en-IN" dirty="0">
                <a:solidFill>
                  <a:srgbClr val="C00000"/>
                </a:solidFill>
              </a:rPr>
              <a:t>priority </a:t>
            </a:r>
            <a:r>
              <a:rPr lang="en-IN" dirty="0"/>
              <a:t>in an expression for evaluation.</a:t>
            </a:r>
          </a:p>
          <a:p>
            <a:r>
              <a:rPr lang="en-IN" dirty="0"/>
              <a:t>The operator with higher precedence is evaluated first and the operator with the least precedence is evaluated last.</a:t>
            </a:r>
          </a:p>
          <a:p>
            <a:r>
              <a:rPr lang="en-IN" dirty="0"/>
              <a:t>Operator precedence is why the expression </a:t>
            </a:r>
            <a:r>
              <a:rPr lang="en-IN" dirty="0">
                <a:solidFill>
                  <a:srgbClr val="C00000"/>
                </a:solidFill>
              </a:rPr>
              <a:t>5 + 3 * 2 </a:t>
            </a:r>
            <a:r>
              <a:rPr lang="en-IN" dirty="0"/>
              <a:t>is calculated as </a:t>
            </a:r>
            <a:r>
              <a:rPr lang="en-IN" dirty="0">
                <a:solidFill>
                  <a:srgbClr val="C00000"/>
                </a:solidFill>
              </a:rPr>
              <a:t>5 + (3 * 2), </a:t>
            </a:r>
            <a:r>
              <a:rPr lang="en-IN" dirty="0"/>
              <a:t>giving </a:t>
            </a:r>
            <a:r>
              <a:rPr lang="en-IN" dirty="0">
                <a:solidFill>
                  <a:srgbClr val="C00000"/>
                </a:solidFill>
              </a:rPr>
              <a:t>11</a:t>
            </a:r>
            <a:r>
              <a:rPr lang="en-IN" dirty="0"/>
              <a:t>, and not as </a:t>
            </a:r>
            <a:r>
              <a:rPr lang="en-IN" dirty="0">
                <a:solidFill>
                  <a:srgbClr val="C00000"/>
                </a:solidFill>
              </a:rPr>
              <a:t>(5 + 3) * 2</a:t>
            </a:r>
            <a:r>
              <a:rPr lang="en-IN" dirty="0"/>
              <a:t>, giving </a:t>
            </a:r>
            <a:r>
              <a:rPr lang="en-IN" dirty="0">
                <a:solidFill>
                  <a:srgbClr val="C00000"/>
                </a:solidFill>
              </a:rPr>
              <a:t>16</a:t>
            </a:r>
            <a:r>
              <a:rPr lang="en-IN" dirty="0"/>
              <a:t>.</a:t>
            </a:r>
          </a:p>
          <a:p>
            <a:r>
              <a:rPr lang="en-IN" dirty="0"/>
              <a:t>We say that the multiplication operator </a:t>
            </a:r>
            <a:r>
              <a:rPr lang="en-IN" dirty="0">
                <a:solidFill>
                  <a:srgbClr val="C00000"/>
                </a:solidFill>
              </a:rPr>
              <a:t>(*)</a:t>
            </a:r>
            <a:r>
              <a:rPr lang="en-IN" dirty="0"/>
              <a:t> has higher "precedence" or "priority" than the addition operator </a:t>
            </a:r>
            <a:r>
              <a:rPr lang="en-IN" dirty="0">
                <a:solidFill>
                  <a:srgbClr val="C00000"/>
                </a:solidFill>
              </a:rPr>
              <a:t>(+)</a:t>
            </a:r>
            <a:r>
              <a:rPr lang="en-IN" dirty="0"/>
              <a:t>, so the multiplication must be performed first.</a:t>
            </a: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43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 associativity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Associativity is the </a:t>
            </a:r>
            <a:r>
              <a:rPr lang="en-IN" dirty="0">
                <a:solidFill>
                  <a:srgbClr val="C00000"/>
                </a:solidFill>
              </a:rPr>
              <a:t>left-to-right</a:t>
            </a:r>
            <a:r>
              <a:rPr lang="en-IN" dirty="0"/>
              <a:t> or </a:t>
            </a:r>
            <a:r>
              <a:rPr lang="en-IN" dirty="0">
                <a:solidFill>
                  <a:srgbClr val="C00000"/>
                </a:solidFill>
              </a:rPr>
              <a:t>right-to-left</a:t>
            </a:r>
            <a:r>
              <a:rPr lang="en-IN" dirty="0"/>
              <a:t> order for grouping operands to operators that have the same precedence.</a:t>
            </a:r>
          </a:p>
          <a:p>
            <a:r>
              <a:rPr lang="en-IN" dirty="0"/>
              <a:t>Operator associativity is why the expression </a:t>
            </a:r>
            <a:r>
              <a:rPr lang="en-IN" dirty="0">
                <a:solidFill>
                  <a:srgbClr val="C00000"/>
                </a:solidFill>
              </a:rPr>
              <a:t>8 - 3 - 2 </a:t>
            </a:r>
            <a:r>
              <a:rPr lang="en-IN" dirty="0"/>
              <a:t>is calculated as </a:t>
            </a:r>
            <a:r>
              <a:rPr lang="en-IN" dirty="0">
                <a:solidFill>
                  <a:srgbClr val="C00000"/>
                </a:solidFill>
              </a:rPr>
              <a:t>(8 - 3) - 2</a:t>
            </a:r>
            <a:r>
              <a:rPr lang="en-IN" dirty="0"/>
              <a:t>, giving </a:t>
            </a:r>
            <a:r>
              <a:rPr lang="en-IN" dirty="0">
                <a:solidFill>
                  <a:srgbClr val="C00000"/>
                </a:solidFill>
              </a:rPr>
              <a:t>3</a:t>
            </a:r>
            <a:r>
              <a:rPr lang="en-IN" dirty="0"/>
              <a:t>, and not as </a:t>
            </a:r>
            <a:r>
              <a:rPr lang="en-IN" dirty="0">
                <a:solidFill>
                  <a:srgbClr val="C00000"/>
                </a:solidFill>
              </a:rPr>
              <a:t>8 - (3 - 2)</a:t>
            </a:r>
            <a:r>
              <a:rPr lang="en-IN" dirty="0"/>
              <a:t>, giving </a:t>
            </a:r>
            <a:r>
              <a:rPr lang="en-IN" dirty="0">
                <a:solidFill>
                  <a:srgbClr val="C00000"/>
                </a:solidFill>
              </a:rPr>
              <a:t>7</a:t>
            </a:r>
            <a:r>
              <a:rPr lang="en-IN" dirty="0"/>
              <a:t>.</a:t>
            </a:r>
          </a:p>
          <a:p>
            <a:r>
              <a:rPr lang="en-IN" dirty="0"/>
              <a:t>We say that the subtraction operator </a:t>
            </a:r>
            <a:r>
              <a:rPr lang="en-IN" dirty="0">
                <a:solidFill>
                  <a:srgbClr val="C00000"/>
                </a:solidFill>
              </a:rPr>
              <a:t>(-)</a:t>
            </a:r>
            <a:r>
              <a:rPr lang="en-IN" dirty="0"/>
              <a:t> is </a:t>
            </a:r>
            <a:r>
              <a:rPr lang="en-IN" dirty="0">
                <a:solidFill>
                  <a:srgbClr val="C00000"/>
                </a:solidFill>
              </a:rPr>
              <a:t>"left associative"</a:t>
            </a:r>
            <a:r>
              <a:rPr lang="en-IN" dirty="0"/>
              <a:t>, so the left subtraction must be performed first. </a:t>
            </a:r>
          </a:p>
          <a:p>
            <a:r>
              <a:rPr lang="en-IN" dirty="0"/>
              <a:t>When we can't decide by operator precedence alone in which order to calculate an expression, we must use associativity.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2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conversion is converting one type of data to another type. </a:t>
            </a:r>
          </a:p>
          <a:p>
            <a:r>
              <a:rPr lang="en-US" dirty="0"/>
              <a:t>It is also known as </a:t>
            </a:r>
            <a:r>
              <a:rPr lang="en-US" dirty="0">
                <a:solidFill>
                  <a:srgbClr val="C00000"/>
                </a:solidFill>
              </a:rPr>
              <a:t>Type Casting</a:t>
            </a:r>
            <a:r>
              <a:rPr lang="en-US" dirty="0"/>
              <a:t>.</a:t>
            </a:r>
          </a:p>
          <a:p>
            <a:r>
              <a:rPr lang="en-US" dirty="0"/>
              <a:t>There are two types of type conversion:</a:t>
            </a:r>
          </a:p>
          <a:p>
            <a:pPr lvl="1"/>
            <a:r>
              <a:rPr lang="fr-FR" dirty="0">
                <a:solidFill>
                  <a:srgbClr val="C00000"/>
                </a:solidFill>
              </a:rPr>
              <a:t>Implicit</a:t>
            </a:r>
            <a:r>
              <a:rPr lang="fr-FR" dirty="0">
                <a:solidFill>
                  <a:srgbClr val="92D050"/>
                </a:solidFill>
              </a:rPr>
              <a:t> </a:t>
            </a:r>
            <a:r>
              <a:rPr lang="fr-FR" dirty="0"/>
              <a:t>Type Conversion</a:t>
            </a:r>
          </a:p>
          <a:p>
            <a:pPr lvl="2"/>
            <a:r>
              <a:rPr lang="en-US" dirty="0"/>
              <a:t>This type of conversion is usually performed by the compiler when necessary without any commands by the user. </a:t>
            </a:r>
          </a:p>
          <a:p>
            <a:pPr lvl="2"/>
            <a:r>
              <a:rPr lang="en-US" dirty="0"/>
              <a:t>It is also called Automatic Type Conversion.</a:t>
            </a:r>
          </a:p>
          <a:p>
            <a:pPr lvl="1"/>
            <a:r>
              <a:rPr lang="fr-FR" dirty="0">
                <a:solidFill>
                  <a:srgbClr val="C00000"/>
                </a:solidFill>
              </a:rPr>
              <a:t>Explicit </a:t>
            </a:r>
            <a:r>
              <a:rPr lang="fr-FR" dirty="0"/>
              <a:t>Type Conversion</a:t>
            </a:r>
            <a:endParaRPr lang="en-US" dirty="0"/>
          </a:p>
          <a:p>
            <a:pPr lvl="2"/>
            <a:r>
              <a:rPr lang="en-US" dirty="0"/>
              <a:t>These conversions are done explicitly by users using the pre-defined functions.</a:t>
            </a:r>
            <a:endParaRPr lang="en-IN" dirty="0"/>
          </a:p>
          <a:p>
            <a:pPr lvl="2"/>
            <a:endParaRPr lang="fr-FR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1398399" y="4404341"/>
            <a:ext cx="4085075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01B92"/>
                </a:solidFill>
                <a:latin typeface="+mj-lt"/>
              </a:rPr>
              <a:t>int </a:t>
            </a:r>
            <a:r>
              <a:rPr lang="en-US" dirty="0">
                <a:latin typeface="+mj-lt"/>
              </a:rPr>
              <a:t>a = 20;</a:t>
            </a:r>
          </a:p>
          <a:p>
            <a:r>
              <a:rPr lang="en-US" dirty="0">
                <a:solidFill>
                  <a:srgbClr val="301B92"/>
                </a:solidFill>
                <a:latin typeface="+mj-lt"/>
              </a:rPr>
              <a:t>double</a:t>
            </a:r>
            <a:r>
              <a:rPr lang="en-US" dirty="0">
                <a:latin typeface="+mj-lt"/>
              </a:rPr>
              <a:t> b = 20.5;</a:t>
            </a:r>
          </a:p>
          <a:p>
            <a:r>
              <a:rPr lang="en-US" dirty="0">
                <a:solidFill>
                  <a:srgbClr val="EA1E63"/>
                </a:solidFill>
                <a:latin typeface="+mj-lt"/>
              </a:rPr>
              <a:t>printf</a:t>
            </a:r>
            <a:r>
              <a:rPr lang="en-US" dirty="0">
                <a:latin typeface="+mj-lt"/>
              </a:rPr>
              <a:t>("%lf", a + b);</a:t>
            </a:r>
            <a:endParaRPr lang="pt-BR" dirty="0">
              <a:latin typeface="+mj-lt"/>
            </a:endParaRP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1000786" y="4091227"/>
            <a:ext cx="329184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Example: Implicit Type Conversion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6557204" y="4394417"/>
            <a:ext cx="539496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01B92"/>
                </a:solidFill>
                <a:latin typeface="+mj-lt"/>
              </a:rPr>
              <a:t>double </a:t>
            </a:r>
            <a:r>
              <a:rPr lang="en-US" dirty="0">
                <a:latin typeface="+mj-lt"/>
              </a:rPr>
              <a:t>a = 4.5, b = 4.6, c = 4.9;</a:t>
            </a:r>
          </a:p>
          <a:p>
            <a:r>
              <a:rPr lang="en-US" dirty="0">
                <a:solidFill>
                  <a:srgbClr val="301B92"/>
                </a:solidFill>
                <a:latin typeface="+mj-lt"/>
              </a:rPr>
              <a:t>int </a:t>
            </a:r>
            <a:r>
              <a:rPr lang="en-US" dirty="0">
                <a:latin typeface="+mj-lt"/>
              </a:rPr>
              <a:t>result =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(int)</a:t>
            </a:r>
            <a:r>
              <a:rPr lang="en-US" dirty="0">
                <a:latin typeface="+mj-lt"/>
              </a:rPr>
              <a:t>da +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(int)</a:t>
            </a:r>
            <a:r>
              <a:rPr lang="en-US" dirty="0" err="1">
                <a:latin typeface="+mj-lt"/>
              </a:rPr>
              <a:t>db</a:t>
            </a:r>
            <a:r>
              <a:rPr lang="en-US" dirty="0">
                <a:latin typeface="+mj-lt"/>
              </a:rPr>
              <a:t> +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(int)</a:t>
            </a:r>
            <a:r>
              <a:rPr lang="en-US" dirty="0">
                <a:latin typeface="+mj-lt"/>
              </a:rPr>
              <a:t>dc; </a:t>
            </a:r>
          </a:p>
          <a:p>
            <a:r>
              <a:rPr lang="en-US" dirty="0">
                <a:solidFill>
                  <a:srgbClr val="EA1E63"/>
                </a:solidFill>
                <a:latin typeface="+mj-lt"/>
              </a:rPr>
              <a:t>printf</a:t>
            </a:r>
            <a:r>
              <a:rPr lang="en-US" dirty="0">
                <a:latin typeface="+mj-lt"/>
              </a:rPr>
              <a:t>("result = %d", result);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6159591" y="4075157"/>
            <a:ext cx="329184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Example:  Explicit Type Conversion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1000784" y="5943118"/>
            <a:ext cx="2743200" cy="36576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EFFFF"/>
                </a:solidFill>
                <a:latin typeface="+mj-lt"/>
              </a:rPr>
              <a:t>40.500000</a:t>
            </a:r>
            <a:endParaRPr lang="pt-BR" dirty="0">
              <a:solidFill>
                <a:srgbClr val="EEFFFF"/>
              </a:solidFill>
              <a:latin typeface="+mj-lt"/>
            </a:endParaRP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1000785" y="5613934"/>
            <a:ext cx="128016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Output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6159589" y="5927048"/>
            <a:ext cx="2743200" cy="36576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EFFFF"/>
                </a:solidFill>
                <a:latin typeface="+mj-lt"/>
              </a:rPr>
              <a:t>12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6159590" y="5597864"/>
            <a:ext cx="128016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Output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00785" y="4420410"/>
            <a:ext cx="397614" cy="900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59590" y="4386067"/>
            <a:ext cx="397614" cy="900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8952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Storage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/>
              <a:t>class decides the scope, lifetime and memory allocation of variable.</a:t>
            </a:r>
          </a:p>
          <a:p>
            <a:r>
              <a:rPr lang="en-US" dirty="0"/>
              <a:t>Scope of a variable is the boundary within which a variable can be used.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9137D9F4-2D2A-2E4C-97B7-4DEA0F9365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2232899"/>
              </p:ext>
            </p:extLst>
          </p:nvPr>
        </p:nvGraphicFramePr>
        <p:xfrm>
          <a:off x="597840" y="1944089"/>
          <a:ext cx="10867529" cy="159945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11255">
                  <a:extLst>
                    <a:ext uri="{9D8B030D-6E8A-4147-A177-3AD203B41FA5}">
                      <a16:colId xmlns:a16="http://schemas.microsoft.com/office/drawing/2014/main" xmlns="" val="2202198326"/>
                    </a:ext>
                  </a:extLst>
                </a:gridCol>
                <a:gridCol w="1471358">
                  <a:extLst>
                    <a:ext uri="{9D8B030D-6E8A-4147-A177-3AD203B41FA5}">
                      <a16:colId xmlns:a16="http://schemas.microsoft.com/office/drawing/2014/main" xmlns="" val="2069726617"/>
                    </a:ext>
                  </a:extLst>
                </a:gridCol>
                <a:gridCol w="1491867">
                  <a:extLst>
                    <a:ext uri="{9D8B030D-6E8A-4147-A177-3AD203B41FA5}">
                      <a16:colId xmlns:a16="http://schemas.microsoft.com/office/drawing/2014/main" xmlns="" val="273262982"/>
                    </a:ext>
                  </a:extLst>
                </a:gridCol>
                <a:gridCol w="1604889">
                  <a:extLst>
                    <a:ext uri="{9D8B030D-6E8A-4147-A177-3AD203B41FA5}">
                      <a16:colId xmlns:a16="http://schemas.microsoft.com/office/drawing/2014/main" xmlns="" val="61703237"/>
                    </a:ext>
                  </a:extLst>
                </a:gridCol>
                <a:gridCol w="1822079">
                  <a:extLst>
                    <a:ext uri="{9D8B030D-6E8A-4147-A177-3AD203B41FA5}">
                      <a16:colId xmlns:a16="http://schemas.microsoft.com/office/drawing/2014/main" xmlns="" val="3217357735"/>
                    </a:ext>
                  </a:extLst>
                </a:gridCol>
                <a:gridCol w="2666081">
                  <a:extLst>
                    <a:ext uri="{9D8B030D-6E8A-4147-A177-3AD203B41FA5}">
                      <a16:colId xmlns:a16="http://schemas.microsoft.com/office/drawing/2014/main" xmlns="" val="4107318439"/>
                    </a:ext>
                  </a:extLst>
                </a:gridCol>
              </a:tblGrid>
              <a:tr h="7997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latin typeface="+mj-lt"/>
                        </a:rPr>
                        <a:t>Storage</a:t>
                      </a:r>
                    </a:p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latin typeface="+mj-lt"/>
                        </a:rPr>
                        <a:t>Specifier</a:t>
                      </a:r>
                      <a:endParaRPr lang="en-US" b="1" dirty="0">
                        <a:ln>
                          <a:noFill/>
                        </a:ln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latin typeface="+mj-lt"/>
                        </a:rPr>
                        <a:t>Storage</a:t>
                      </a:r>
                      <a:endParaRPr lang="en-US" b="1" dirty="0">
                        <a:ln>
                          <a:noFill/>
                        </a:ln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latin typeface="+mj-lt"/>
                        </a:rPr>
                        <a:t>Initial</a:t>
                      </a:r>
                    </a:p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latin typeface="+mj-lt"/>
                        </a:rPr>
                        <a:t>Value</a:t>
                      </a:r>
                      <a:endParaRPr lang="en-US" b="1" dirty="0">
                        <a:ln>
                          <a:noFill/>
                        </a:ln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latin typeface="+mj-lt"/>
                        </a:rPr>
                        <a:t>Scope</a:t>
                      </a:r>
                      <a:endParaRPr lang="en-US" b="1" dirty="0">
                        <a:ln>
                          <a:noFill/>
                        </a:ln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latin typeface="+mj-lt"/>
                        </a:rPr>
                        <a:t>Life</a:t>
                      </a:r>
                      <a:endParaRPr lang="en-US" b="1" dirty="0">
                        <a:ln>
                          <a:noFill/>
                        </a:ln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latin typeface="+mj-lt"/>
                        </a:rPr>
                        <a:t>Example</a:t>
                      </a:r>
                      <a:endParaRPr lang="en-US" b="1" dirty="0">
                        <a:ln>
                          <a:noFill/>
                        </a:ln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75791550"/>
                  </a:ext>
                </a:extLst>
              </a:tr>
              <a:tr h="7997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Automatic </a:t>
                      </a:r>
                    </a:p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latin typeface="+mj-lt"/>
                        </a:rPr>
                        <a:t>{auto}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Garbage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Within block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End of block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 a; </a:t>
                      </a:r>
                    </a:p>
                    <a:p>
                      <a:pPr algn="ctr"/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cs typeface="Consolas" panose="020B0609020204030204" pitchFamily="49" charset="0"/>
                        </a:rPr>
                        <a:t>auto int</a:t>
                      </a:r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 a;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7517623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375DB882-21EB-AB48-AFD2-3E23DE4D5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146613"/>
              </p:ext>
            </p:extLst>
          </p:nvPr>
        </p:nvGraphicFramePr>
        <p:xfrm>
          <a:off x="597839" y="3543545"/>
          <a:ext cx="10867529" cy="79972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11255">
                  <a:extLst>
                    <a:ext uri="{9D8B030D-6E8A-4147-A177-3AD203B41FA5}">
                      <a16:colId xmlns:a16="http://schemas.microsoft.com/office/drawing/2014/main" xmlns="" val="3105941458"/>
                    </a:ext>
                  </a:extLst>
                </a:gridCol>
                <a:gridCol w="1471358">
                  <a:extLst>
                    <a:ext uri="{9D8B030D-6E8A-4147-A177-3AD203B41FA5}">
                      <a16:colId xmlns:a16="http://schemas.microsoft.com/office/drawing/2014/main" xmlns="" val="2267129677"/>
                    </a:ext>
                  </a:extLst>
                </a:gridCol>
                <a:gridCol w="1491867">
                  <a:extLst>
                    <a:ext uri="{9D8B030D-6E8A-4147-A177-3AD203B41FA5}">
                      <a16:colId xmlns:a16="http://schemas.microsoft.com/office/drawing/2014/main" xmlns="" val="295616110"/>
                    </a:ext>
                  </a:extLst>
                </a:gridCol>
                <a:gridCol w="1604889">
                  <a:extLst>
                    <a:ext uri="{9D8B030D-6E8A-4147-A177-3AD203B41FA5}">
                      <a16:colId xmlns:a16="http://schemas.microsoft.com/office/drawing/2014/main" xmlns="" val="2331241354"/>
                    </a:ext>
                  </a:extLst>
                </a:gridCol>
                <a:gridCol w="1822079">
                  <a:extLst>
                    <a:ext uri="{9D8B030D-6E8A-4147-A177-3AD203B41FA5}">
                      <a16:colId xmlns:a16="http://schemas.microsoft.com/office/drawing/2014/main" xmlns="" val="2827567035"/>
                    </a:ext>
                  </a:extLst>
                </a:gridCol>
                <a:gridCol w="2666081">
                  <a:extLst>
                    <a:ext uri="{9D8B030D-6E8A-4147-A177-3AD203B41FA5}">
                      <a16:colId xmlns:a16="http://schemas.microsoft.com/office/drawing/2014/main" xmlns="" val="1570226377"/>
                    </a:ext>
                  </a:extLst>
                </a:gridCol>
              </a:tblGrid>
              <a:tr h="7997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Register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latin typeface="+mj-lt"/>
                        </a:rPr>
                        <a:t>{register}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CPU</a:t>
                      </a:r>
                    </a:p>
                    <a:p>
                      <a:pPr algn="ctr"/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register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Garbage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Within block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End of block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cs typeface="Consolas" panose="020B0609020204030204" pitchFamily="49" charset="0"/>
                        </a:rPr>
                        <a:t>register int</a:t>
                      </a:r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 var;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6903516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7F02A706-2C79-6641-A10C-B0A32C519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587289"/>
              </p:ext>
            </p:extLst>
          </p:nvPr>
        </p:nvGraphicFramePr>
        <p:xfrm>
          <a:off x="597839" y="4343273"/>
          <a:ext cx="10867529" cy="79972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11255">
                  <a:extLst>
                    <a:ext uri="{9D8B030D-6E8A-4147-A177-3AD203B41FA5}">
                      <a16:colId xmlns:a16="http://schemas.microsoft.com/office/drawing/2014/main" xmlns="" val="3651693043"/>
                    </a:ext>
                  </a:extLst>
                </a:gridCol>
                <a:gridCol w="1471358">
                  <a:extLst>
                    <a:ext uri="{9D8B030D-6E8A-4147-A177-3AD203B41FA5}">
                      <a16:colId xmlns:a16="http://schemas.microsoft.com/office/drawing/2014/main" xmlns="" val="3812058582"/>
                    </a:ext>
                  </a:extLst>
                </a:gridCol>
                <a:gridCol w="1491867">
                  <a:extLst>
                    <a:ext uri="{9D8B030D-6E8A-4147-A177-3AD203B41FA5}">
                      <a16:colId xmlns:a16="http://schemas.microsoft.com/office/drawing/2014/main" xmlns="" val="766022417"/>
                    </a:ext>
                  </a:extLst>
                </a:gridCol>
                <a:gridCol w="1604889">
                  <a:extLst>
                    <a:ext uri="{9D8B030D-6E8A-4147-A177-3AD203B41FA5}">
                      <a16:colId xmlns:a16="http://schemas.microsoft.com/office/drawing/2014/main" xmlns="" val="2494612371"/>
                    </a:ext>
                  </a:extLst>
                </a:gridCol>
                <a:gridCol w="1822079">
                  <a:extLst>
                    <a:ext uri="{9D8B030D-6E8A-4147-A177-3AD203B41FA5}">
                      <a16:colId xmlns:a16="http://schemas.microsoft.com/office/drawing/2014/main" xmlns="" val="792104970"/>
                    </a:ext>
                  </a:extLst>
                </a:gridCol>
                <a:gridCol w="2666081">
                  <a:extLst>
                    <a:ext uri="{9D8B030D-6E8A-4147-A177-3AD203B41FA5}">
                      <a16:colId xmlns:a16="http://schemas.microsoft.com/office/drawing/2014/main" xmlns="" val="493324879"/>
                    </a:ext>
                  </a:extLst>
                </a:gridCol>
              </a:tblGrid>
              <a:tr h="7997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External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latin typeface="+mj-lt"/>
                        </a:rPr>
                        <a:t>{extern}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Data</a:t>
                      </a:r>
                    </a:p>
                    <a:p>
                      <a:pPr algn="ctr"/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segment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Zero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Global</a:t>
                      </a:r>
                    </a:p>
                    <a:p>
                      <a:pPr algn="ctr"/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Multiple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Till end of program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cs typeface="Consolas" panose="020B0609020204030204" pitchFamily="49" charset="0"/>
                        </a:rPr>
                        <a:t>extern int </a:t>
                      </a:r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var;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9705520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8554B467-CA44-0E44-93CD-4DD95CD30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758724"/>
              </p:ext>
            </p:extLst>
          </p:nvPr>
        </p:nvGraphicFramePr>
        <p:xfrm>
          <a:off x="597839" y="5143001"/>
          <a:ext cx="10867529" cy="79972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11255">
                  <a:extLst>
                    <a:ext uri="{9D8B030D-6E8A-4147-A177-3AD203B41FA5}">
                      <a16:colId xmlns:a16="http://schemas.microsoft.com/office/drawing/2014/main" xmlns="" val="3248472715"/>
                    </a:ext>
                  </a:extLst>
                </a:gridCol>
                <a:gridCol w="1471358">
                  <a:extLst>
                    <a:ext uri="{9D8B030D-6E8A-4147-A177-3AD203B41FA5}">
                      <a16:colId xmlns:a16="http://schemas.microsoft.com/office/drawing/2014/main" xmlns="" val="1962755145"/>
                    </a:ext>
                  </a:extLst>
                </a:gridCol>
                <a:gridCol w="1491867">
                  <a:extLst>
                    <a:ext uri="{9D8B030D-6E8A-4147-A177-3AD203B41FA5}">
                      <a16:colId xmlns:a16="http://schemas.microsoft.com/office/drawing/2014/main" xmlns="" val="3418523121"/>
                    </a:ext>
                  </a:extLst>
                </a:gridCol>
                <a:gridCol w="1604889">
                  <a:extLst>
                    <a:ext uri="{9D8B030D-6E8A-4147-A177-3AD203B41FA5}">
                      <a16:colId xmlns:a16="http://schemas.microsoft.com/office/drawing/2014/main" xmlns="" val="1891709994"/>
                    </a:ext>
                  </a:extLst>
                </a:gridCol>
                <a:gridCol w="1822079">
                  <a:extLst>
                    <a:ext uri="{9D8B030D-6E8A-4147-A177-3AD203B41FA5}">
                      <a16:colId xmlns:a16="http://schemas.microsoft.com/office/drawing/2014/main" xmlns="" val="2704556283"/>
                    </a:ext>
                  </a:extLst>
                </a:gridCol>
                <a:gridCol w="2666081">
                  <a:extLst>
                    <a:ext uri="{9D8B030D-6E8A-4147-A177-3AD203B41FA5}">
                      <a16:colId xmlns:a16="http://schemas.microsoft.com/office/drawing/2014/main" xmlns="" val="3620169193"/>
                    </a:ext>
                  </a:extLst>
                </a:gridCol>
              </a:tblGrid>
              <a:tr h="7997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Static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latin typeface="+mj-lt"/>
                        </a:rPr>
                        <a:t>{static}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Data</a:t>
                      </a:r>
                    </a:p>
                    <a:p>
                      <a:pPr algn="ctr"/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segment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Zero</a:t>
                      </a:r>
                    </a:p>
                    <a:p>
                      <a:pPr algn="ctr"/>
                      <a:endParaRPr lang="en-US" sz="16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Within block</a:t>
                      </a:r>
                    </a:p>
                    <a:p>
                      <a:pPr algn="ctr"/>
                      <a:endParaRPr lang="en-US" sz="16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Till end of program</a:t>
                      </a:r>
                    </a:p>
                    <a:p>
                      <a:pPr algn="ctr"/>
                      <a:endParaRPr lang="en-US" sz="16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cs typeface="Consolas" panose="020B0609020204030204" pitchFamily="49" charset="0"/>
                        </a:rPr>
                        <a:t>static extern int </a:t>
                      </a:r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var; </a:t>
                      </a:r>
                    </a:p>
                    <a:p>
                      <a:pPr algn="ctr"/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cs typeface="Consolas" panose="020B0609020204030204" pitchFamily="49" charset="0"/>
                        </a:rPr>
                        <a:t>static int</a:t>
                      </a:r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 var;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71524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954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chemeClr val="tx1"/>
                </a:solidFill>
              </a:rPr>
              <a:t>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991355" y="1332730"/>
            <a:ext cx="6478081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#include </a:t>
            </a:r>
            <a:r>
              <a:rPr lang="en-IN" dirty="0">
                <a:latin typeface="+mj-lt"/>
                <a:cs typeface="Consolas" panose="020B0609020204030204" pitchFamily="49" charset="0"/>
              </a:rPr>
              <a:t>&lt;stdio.h&gt;</a:t>
            </a:r>
          </a:p>
          <a:p>
            <a:r>
              <a:rPr lang="en-IN" dirty="0">
                <a:solidFill>
                  <a:schemeClr val="accent5"/>
                </a:solidFill>
                <a:latin typeface="+mj-lt"/>
                <a:cs typeface="Consolas" panose="020B0609020204030204" pitchFamily="49" charset="0"/>
              </a:rPr>
              <a:t>int</a:t>
            </a:r>
            <a:r>
              <a:rPr lang="en-IN" dirty="0">
                <a:latin typeface="+mj-lt"/>
                <a:cs typeface="Consolas" panose="020B0609020204030204" pitchFamily="49" charset="0"/>
              </a:rPr>
              <a:t> incrementCounter();</a:t>
            </a:r>
          </a:p>
          <a:p>
            <a:r>
              <a:rPr lang="en-IN" dirty="0">
                <a:latin typeface="+mj-lt"/>
                <a:cs typeface="Consolas" panose="020B0609020204030204" pitchFamily="49" charset="0"/>
              </a:rPr>
              <a:t/>
            </a:r>
            <a:br>
              <a:rPr lang="en-IN" dirty="0">
                <a:latin typeface="+mj-lt"/>
                <a:cs typeface="Consolas" panose="020B0609020204030204" pitchFamily="49" charset="0"/>
              </a:rPr>
            </a:br>
            <a:r>
              <a:rPr lang="en-IN" dirty="0">
                <a:solidFill>
                  <a:srgbClr val="301B92"/>
                </a:solidFill>
                <a:latin typeface="+mj-lt"/>
                <a:cs typeface="Consolas" panose="020B0609020204030204" pitchFamily="49" charset="0"/>
              </a:rPr>
              <a:t>void</a:t>
            </a:r>
            <a:r>
              <a:rPr lang="en-IN" dirty="0">
                <a:latin typeface="+mj-lt"/>
                <a:cs typeface="Consolas" panose="020B0609020204030204" pitchFamily="49" charset="0"/>
              </a:rPr>
              <a:t> main()</a:t>
            </a:r>
          </a:p>
          <a:p>
            <a:r>
              <a:rPr lang="en-IN" dirty="0">
                <a:latin typeface="+mj-lt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dirty="0">
                <a:solidFill>
                  <a:srgbClr val="D81A60"/>
                </a:solidFill>
                <a:latin typeface="+mj-lt"/>
                <a:cs typeface="Consolas" panose="020B0609020204030204" pitchFamily="49" charset="0"/>
              </a:rPr>
              <a:t>	printf</a:t>
            </a:r>
            <a:r>
              <a:rPr lang="en-IN" dirty="0">
                <a:latin typeface="+mj-lt"/>
                <a:cs typeface="Consolas" panose="020B0609020204030204" pitchFamily="49" charset="0"/>
              </a:rPr>
              <a:t>("Counter = %d \n", incrementCounter());</a:t>
            </a:r>
          </a:p>
          <a:p>
            <a:pPr lvl="1"/>
            <a:r>
              <a:rPr lang="en-IN" dirty="0">
                <a:solidFill>
                  <a:srgbClr val="D81A60"/>
                </a:solidFill>
                <a:latin typeface="+mj-lt"/>
                <a:cs typeface="Consolas" panose="020B0609020204030204" pitchFamily="49" charset="0"/>
              </a:rPr>
              <a:t>	printf</a:t>
            </a:r>
            <a:r>
              <a:rPr lang="en-IN" dirty="0">
                <a:latin typeface="+mj-lt"/>
                <a:cs typeface="Consolas" panose="020B0609020204030204" pitchFamily="49" charset="0"/>
              </a:rPr>
              <a:t>("Counter = %d \n", incrementCounter());</a:t>
            </a:r>
          </a:p>
          <a:p>
            <a:r>
              <a:rPr lang="en-IN" dirty="0">
                <a:latin typeface="+mj-lt"/>
                <a:cs typeface="Consolas" panose="020B0609020204030204" pitchFamily="49" charset="0"/>
              </a:rPr>
              <a:t>}</a:t>
            </a:r>
          </a:p>
          <a:p>
            <a:r>
              <a:rPr lang="en-IN" dirty="0">
                <a:latin typeface="+mj-lt"/>
                <a:cs typeface="Consolas" panose="020B0609020204030204" pitchFamily="49" charset="0"/>
              </a:rPr>
              <a:t/>
            </a:r>
            <a:br>
              <a:rPr lang="en-IN" dirty="0">
                <a:latin typeface="+mj-lt"/>
                <a:cs typeface="Consolas" panose="020B0609020204030204" pitchFamily="49" charset="0"/>
              </a:rPr>
            </a:br>
            <a:r>
              <a:rPr lang="en-IN" dirty="0">
                <a:solidFill>
                  <a:srgbClr val="301B92"/>
                </a:solidFill>
                <a:latin typeface="+mj-lt"/>
                <a:cs typeface="Consolas" panose="020B0609020204030204" pitchFamily="49" charset="0"/>
              </a:rPr>
              <a:t>int</a:t>
            </a:r>
            <a:r>
              <a:rPr lang="en-IN" dirty="0">
                <a:latin typeface="+mj-lt"/>
                <a:cs typeface="Consolas" panose="020B0609020204030204" pitchFamily="49" charset="0"/>
              </a:rPr>
              <a:t> incrementCounter()</a:t>
            </a:r>
          </a:p>
          <a:p>
            <a:r>
              <a:rPr lang="en-IN" dirty="0">
                <a:latin typeface="+mj-lt"/>
                <a:cs typeface="Consolas" panose="020B0609020204030204" pitchFamily="49" charset="0"/>
              </a:rPr>
              <a:t>{</a:t>
            </a:r>
          </a:p>
          <a:p>
            <a:r>
              <a:rPr lang="en-IN" dirty="0">
                <a:solidFill>
                  <a:srgbClr val="FFC000"/>
                </a:solidFill>
                <a:latin typeface="+mj-lt"/>
                <a:cs typeface="Consolas" panose="020B0609020204030204" pitchFamily="49" charset="0"/>
              </a:rPr>
              <a:t>    	static int </a:t>
            </a:r>
            <a:r>
              <a:rPr lang="en-IN" dirty="0">
                <a:latin typeface="+mj-lt"/>
                <a:cs typeface="Consolas" panose="020B0609020204030204" pitchFamily="49" charset="0"/>
              </a:rPr>
              <a:t>count = 0; </a:t>
            </a:r>
            <a:r>
              <a:rPr lang="en-IN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// static variable</a:t>
            </a:r>
          </a:p>
          <a:p>
            <a:pPr lvl="1"/>
            <a:r>
              <a:rPr lang="en-IN" dirty="0">
                <a:latin typeface="+mj-lt"/>
                <a:cs typeface="Consolas" panose="020B0609020204030204" pitchFamily="49" charset="0"/>
              </a:rPr>
              <a:t>	count++;</a:t>
            </a:r>
          </a:p>
          <a:p>
            <a:pPr lvl="1"/>
            <a:r>
              <a:rPr lang="en-IN" dirty="0">
                <a:latin typeface="+mj-lt"/>
                <a:cs typeface="Consolas" panose="020B0609020204030204" pitchFamily="49" charset="0"/>
              </a:rPr>
              <a:t>	return count;</a:t>
            </a:r>
          </a:p>
          <a:p>
            <a:r>
              <a:rPr lang="en-IN" dirty="0">
                <a:latin typeface="+mj-lt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491363" y="1331630"/>
            <a:ext cx="499993" cy="4247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765737" y="1346007"/>
            <a:ext cx="3996771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Counter = 1            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Counter = 2 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491363" y="994650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765737" y="1016823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78296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build="p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Arithmetic operators  (+, - , *, /, %)</a:t>
            </a:r>
          </a:p>
          <a:p>
            <a:r>
              <a:rPr lang="en-IN" dirty="0"/>
              <a:t>Relational operators  (&lt;, &lt;=, &gt;, &gt;=, ==, !=)</a:t>
            </a:r>
          </a:p>
          <a:p>
            <a:r>
              <a:rPr lang="en-IN" dirty="0"/>
              <a:t>Logical operators (&amp;&amp;, ||, !)</a:t>
            </a:r>
          </a:p>
          <a:p>
            <a:r>
              <a:rPr lang="en-IN" dirty="0"/>
              <a:t>Assignment operators (+=, -=, *=, /=)</a:t>
            </a:r>
          </a:p>
          <a:p>
            <a:r>
              <a:rPr lang="en-IN" dirty="0"/>
              <a:t>Increment and decrement operators  (++, --)</a:t>
            </a:r>
          </a:p>
          <a:p>
            <a:r>
              <a:rPr lang="en-IN" dirty="0"/>
              <a:t>Conditional operators (?:)</a:t>
            </a:r>
          </a:p>
          <a:p>
            <a:r>
              <a:rPr lang="en-IN" dirty="0"/>
              <a:t>Bitwise operators (&amp;, |, ^, &lt;&lt;, &gt;&gt;)</a:t>
            </a:r>
          </a:p>
          <a:p>
            <a:r>
              <a:rPr lang="en-IN" dirty="0"/>
              <a:t>Special operators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8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Programming allows us to perform mathematical operations through the functions defined in </a:t>
            </a:r>
            <a:r>
              <a:rPr lang="en-US" dirty="0">
                <a:solidFill>
                  <a:srgbClr val="C00000"/>
                </a:solidFill>
              </a:rPr>
              <a:t>&lt;math.h&gt; </a:t>
            </a:r>
            <a:r>
              <a:rPr lang="en-US" dirty="0"/>
              <a:t>header file.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604317"/>
              </p:ext>
            </p:extLst>
          </p:nvPr>
        </p:nvGraphicFramePr>
        <p:xfrm>
          <a:off x="302418" y="1878765"/>
          <a:ext cx="1158716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477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531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  <a:latin typeface="+mj-lt"/>
                        </a:rPr>
                        <a:t>Sr</a:t>
                      </a:r>
                    </a:p>
                    <a:p>
                      <a:pPr algn="r"/>
                      <a:r>
                        <a:rPr lang="en-US" dirty="0">
                          <a:solidFill>
                            <a:srgbClr val="C00000"/>
                          </a:solidFill>
                          <a:latin typeface="+mj-lt"/>
                        </a:rPr>
                        <a:t>no.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  <a:latin typeface="+mj-lt"/>
                        </a:rPr>
                        <a:t>Function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  <a:latin typeface="+mj-lt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+mj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ceil(number)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rounds up the given number &amp; returns the integer value which is greater than or equal to given number.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021189"/>
              </p:ext>
            </p:extLst>
          </p:nvPr>
        </p:nvGraphicFramePr>
        <p:xfrm>
          <a:off x="302418" y="3158925"/>
          <a:ext cx="1158716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477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531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floor(number)</a:t>
                      </a:r>
                      <a:endParaRPr 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rounds down the given number &amp; returns the integer value which is less than or equal to given number.</a:t>
                      </a:r>
                      <a:endParaRPr 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165043"/>
              </p:ext>
            </p:extLst>
          </p:nvPr>
        </p:nvGraphicFramePr>
        <p:xfrm>
          <a:off x="302418" y="3799005"/>
          <a:ext cx="11587164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477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531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en-US" b="0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sqrt(number)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returns the square root of given number.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956898"/>
              </p:ext>
            </p:extLst>
          </p:nvPr>
        </p:nvGraphicFramePr>
        <p:xfrm>
          <a:off x="302418" y="4224447"/>
          <a:ext cx="11587164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477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531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en-US" b="0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pow(base, exponent)</a:t>
                      </a:r>
                      <a:endParaRPr lang="en-US" b="0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returns the power of given number.</a:t>
                      </a:r>
                      <a:endParaRPr lang="en-US" b="0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478368"/>
              </p:ext>
            </p:extLst>
          </p:nvPr>
        </p:nvGraphicFramePr>
        <p:xfrm>
          <a:off x="302418" y="4649889"/>
          <a:ext cx="11587164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477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531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en-US" b="0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abs(number)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returns the absolute value of given number.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283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/>
        </p:nvSpPr>
        <p:spPr>
          <a:xfrm>
            <a:off x="321972" y="1043189"/>
            <a:ext cx="1648496" cy="309093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Math Function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21972" y="1352282"/>
            <a:ext cx="450761" cy="3928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1</a:t>
            </a:r>
          </a:p>
          <a:p>
            <a:pPr algn="r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2</a:t>
            </a:r>
          </a:p>
          <a:p>
            <a:pPr algn="r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3</a:t>
            </a:r>
          </a:p>
          <a:p>
            <a:pPr algn="r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4</a:t>
            </a:r>
          </a:p>
          <a:p>
            <a:pPr algn="r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5</a:t>
            </a:r>
          </a:p>
          <a:p>
            <a:pPr algn="r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6</a:t>
            </a:r>
          </a:p>
          <a:p>
            <a:pPr algn="r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7</a:t>
            </a:r>
          </a:p>
          <a:p>
            <a:pPr algn="r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8</a:t>
            </a:r>
          </a:p>
          <a:p>
            <a:pPr algn="r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9</a:t>
            </a:r>
          </a:p>
          <a:p>
            <a:pPr algn="r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10</a:t>
            </a:r>
          </a:p>
          <a:p>
            <a:pPr algn="r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11</a:t>
            </a:r>
          </a:p>
          <a:p>
            <a:pPr algn="r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12</a:t>
            </a:r>
          </a:p>
          <a:p>
            <a:pPr algn="r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1314</a:t>
            </a:r>
          </a:p>
        </p:txBody>
      </p:sp>
      <p:sp>
        <p:nvSpPr>
          <p:cNvPr id="6" name="Rectangle 5"/>
          <p:cNvSpPr/>
          <p:nvPr/>
        </p:nvSpPr>
        <p:spPr>
          <a:xfrm>
            <a:off x="772733" y="1352282"/>
            <a:ext cx="5100033" cy="3928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C00000"/>
                </a:solidFill>
                <a:latin typeface="+mj-lt"/>
              </a:rPr>
              <a:t>#include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&lt;stdio.h&gt;  </a:t>
            </a:r>
          </a:p>
          <a:p>
            <a:r>
              <a:rPr lang="en-US" dirty="0">
                <a:solidFill>
                  <a:srgbClr val="C00000"/>
                </a:solidFill>
                <a:latin typeface="+mj-lt"/>
              </a:rPr>
              <a:t>#include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 &lt;math.h&gt;    </a:t>
            </a:r>
          </a:p>
          <a:p>
            <a:r>
              <a:rPr lang="en-US" dirty="0">
                <a:solidFill>
                  <a:srgbClr val="301B92"/>
                </a:solidFill>
                <a:latin typeface="+mj-lt"/>
              </a:rPr>
              <a:t>void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 main()</a:t>
            </a:r>
          </a:p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{    </a:t>
            </a:r>
          </a:p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       </a:t>
            </a:r>
            <a:r>
              <a:rPr lang="en-US" dirty="0">
                <a:solidFill>
                  <a:srgbClr val="D81A60"/>
                </a:solidFill>
                <a:latin typeface="+mj-lt"/>
              </a:rPr>
              <a:t>printf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(“Ceil: %f",ceil(3.6));    </a:t>
            </a:r>
          </a:p>
          <a:p>
            <a:r>
              <a:rPr lang="en-US" dirty="0">
                <a:solidFill>
                  <a:srgbClr val="D81A60"/>
                </a:solidFill>
                <a:latin typeface="+mj-lt"/>
              </a:rPr>
              <a:t>       printf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("\nCeil: %f",ceil(3.3));    </a:t>
            </a:r>
          </a:p>
          <a:p>
            <a:r>
              <a:rPr lang="en-US" dirty="0">
                <a:solidFill>
                  <a:srgbClr val="D81A60"/>
                </a:solidFill>
                <a:latin typeface="+mj-lt"/>
              </a:rPr>
              <a:t>       printf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("\nFloor: %f",floor(3.6));    </a:t>
            </a:r>
          </a:p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       </a:t>
            </a:r>
            <a:r>
              <a:rPr lang="en-US" dirty="0">
                <a:solidFill>
                  <a:srgbClr val="D81A60"/>
                </a:solidFill>
                <a:latin typeface="+mj-lt"/>
              </a:rPr>
              <a:t>printf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("\nFloor: %f",floor(3.2));    </a:t>
            </a:r>
          </a:p>
          <a:p>
            <a:r>
              <a:rPr lang="en-US" dirty="0">
                <a:solidFill>
                  <a:srgbClr val="D81A60"/>
                </a:solidFill>
                <a:latin typeface="+mj-lt"/>
              </a:rPr>
              <a:t>       printf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("\nSquare Root: %f",sqrt(16));    </a:t>
            </a:r>
          </a:p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       </a:t>
            </a:r>
            <a:r>
              <a:rPr lang="en-US" dirty="0">
                <a:solidFill>
                  <a:srgbClr val="D81A60"/>
                </a:solidFill>
                <a:latin typeface="+mj-lt"/>
              </a:rPr>
              <a:t>printf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("\n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Square Root: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%f",sqrt(7));    </a:t>
            </a:r>
          </a:p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       </a:t>
            </a:r>
            <a:r>
              <a:rPr lang="en-US" dirty="0">
                <a:solidFill>
                  <a:srgbClr val="D81A60"/>
                </a:solidFill>
                <a:latin typeface="+mj-lt"/>
              </a:rPr>
              <a:t>printf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("\nPower: %f",pow(2,4));    </a:t>
            </a:r>
          </a:p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       </a:t>
            </a:r>
            <a:r>
              <a:rPr lang="en-US" dirty="0">
                <a:solidFill>
                  <a:srgbClr val="D81A60"/>
                </a:solidFill>
                <a:latin typeface="+mj-lt"/>
              </a:rPr>
              <a:t>printf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("\nPower: %f",pow(3,3));    </a:t>
            </a:r>
          </a:p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       </a:t>
            </a:r>
            <a:r>
              <a:rPr lang="en-US" dirty="0">
                <a:solidFill>
                  <a:srgbClr val="D81A60"/>
                </a:solidFill>
                <a:latin typeface="+mj-lt"/>
              </a:rPr>
              <a:t>printf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("\nAbsolute: %d",abs(-12));       </a:t>
            </a:r>
          </a:p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}    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6323528" y="1372373"/>
            <a:ext cx="4340180" cy="2585323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Ceil: 4.000000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Ceil: 4.000000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Floor: 3.000000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Floor: 3.000000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Square Root: 4.000000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Square Root: 2.645751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Power: 16.000000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Power: 27.000000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Absolute: 12</a:t>
            </a:r>
          </a:p>
        </p:txBody>
      </p:sp>
      <p:sp>
        <p:nvSpPr>
          <p:cNvPr id="9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6323527" y="1043189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98961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040BB8-F72C-465B-894C-59217AFB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77165"/>
            <a:ext cx="10515600" cy="2852737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Thank you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57B1FADF-1ACD-4B06-BC9D-45A10B136ED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179871" y="0"/>
            <a:ext cx="0" cy="6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238676D9-8827-4B1B-9BC7-6E47B7A9E882}"/>
              </a:ext>
            </a:extLst>
          </p:cNvPr>
          <p:cNvCxnSpPr>
            <a:cxnSpLocks/>
          </p:cNvCxnSpPr>
          <p:nvPr/>
        </p:nvCxnSpPr>
        <p:spPr>
          <a:xfrm>
            <a:off x="1179871" y="5063613"/>
            <a:ext cx="0" cy="179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xmlns="" id="{12DEDA6F-DE53-4741-B83C-8B9528C0D1C7}"/>
              </a:ext>
            </a:extLst>
          </p:cNvPr>
          <p:cNvSpPr/>
          <p:nvPr/>
        </p:nvSpPr>
        <p:spPr>
          <a:xfrm>
            <a:off x="942590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FD54CC2C-2F5E-452B-A4FA-DA5D69E53CFE}"/>
              </a:ext>
            </a:extLst>
          </p:cNvPr>
          <p:cNvCxnSpPr>
            <a:cxnSpLocks/>
          </p:cNvCxnSpPr>
          <p:nvPr/>
        </p:nvCxnSpPr>
        <p:spPr>
          <a:xfrm>
            <a:off x="1179871" y="1157468"/>
            <a:ext cx="0" cy="246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334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Arithmetic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Arithmetic operators are used for </a:t>
            </a:r>
            <a:r>
              <a:rPr lang="en-IN" dirty="0">
                <a:solidFill>
                  <a:srgbClr val="C00000"/>
                </a:solidFill>
              </a:rPr>
              <a:t>mathematical calculation</a:t>
            </a:r>
            <a:r>
              <a:rPr lang="en-IN" dirty="0"/>
              <a:t>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304017"/>
              </p:ext>
            </p:extLst>
          </p:nvPr>
        </p:nvGraphicFramePr>
        <p:xfrm>
          <a:off x="692597" y="1556793"/>
          <a:ext cx="10898389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610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765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Operator</a:t>
                      </a:r>
                      <a:endParaRPr lang="en-IN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Meaning</a:t>
                      </a:r>
                      <a:endParaRPr lang="en-IN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Example</a:t>
                      </a:r>
                      <a:endParaRPr lang="en-IN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Description</a:t>
                      </a:r>
                      <a:endParaRPr lang="en-IN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Addition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+ b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Addition of a and b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617113"/>
              </p:ext>
            </p:extLst>
          </p:nvPr>
        </p:nvGraphicFramePr>
        <p:xfrm>
          <a:off x="692597" y="2349273"/>
          <a:ext cx="108983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77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55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765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Subtraction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– b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Subtraction of b from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059977"/>
              </p:ext>
            </p:extLst>
          </p:nvPr>
        </p:nvGraphicFramePr>
        <p:xfrm>
          <a:off x="692597" y="3519734"/>
          <a:ext cx="108983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77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55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765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%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Modulo division- remainder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% b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Modulo of a by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613026"/>
              </p:ext>
            </p:extLst>
          </p:nvPr>
        </p:nvGraphicFramePr>
        <p:xfrm>
          <a:off x="692597" y="3137256"/>
          <a:ext cx="108983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77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55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765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Division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/ b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Division of a by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425300"/>
              </p:ext>
            </p:extLst>
          </p:nvPr>
        </p:nvGraphicFramePr>
        <p:xfrm>
          <a:off x="692597" y="2754778"/>
          <a:ext cx="108983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77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55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765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Multiplication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* b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Multiplication of a and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640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Relational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Relational operators are used to </a:t>
            </a:r>
            <a:r>
              <a:rPr lang="en-IN" dirty="0">
                <a:solidFill>
                  <a:srgbClr val="C00000"/>
                </a:solidFill>
              </a:rPr>
              <a:t>compare two numbers and taking decisions </a:t>
            </a:r>
            <a:r>
              <a:rPr lang="en-IN" dirty="0"/>
              <a:t>based on their relation. </a:t>
            </a:r>
          </a:p>
          <a:p>
            <a:r>
              <a:rPr lang="en-IN" dirty="0"/>
              <a:t>Relational expressions are used in decision statements such as if, for, while, etc…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970835"/>
              </p:ext>
            </p:extLst>
          </p:nvPr>
        </p:nvGraphicFramePr>
        <p:xfrm>
          <a:off x="512293" y="2535587"/>
          <a:ext cx="10988541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0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682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6668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08260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Operator</a:t>
                      </a:r>
                      <a:endParaRPr lang="en-IN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Meaning</a:t>
                      </a:r>
                      <a:endParaRPr lang="en-IN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Example</a:t>
                      </a:r>
                      <a:endParaRPr lang="en-IN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Description</a:t>
                      </a:r>
                      <a:endParaRPr lang="en-IN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&lt;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Is less than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&lt; b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 is less than b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984090"/>
              </p:ext>
            </p:extLst>
          </p:nvPr>
        </p:nvGraphicFramePr>
        <p:xfrm>
          <a:off x="512296" y="3328067"/>
          <a:ext cx="10988541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0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682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6668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08260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&lt;=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Is less than or equal 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&lt;= b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a is less than or equal to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084329"/>
              </p:ext>
            </p:extLst>
          </p:nvPr>
        </p:nvGraphicFramePr>
        <p:xfrm>
          <a:off x="512296" y="3724307"/>
          <a:ext cx="10988541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0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682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6668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08260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Is greater than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&gt; b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a is greater than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17634"/>
              </p:ext>
            </p:extLst>
          </p:nvPr>
        </p:nvGraphicFramePr>
        <p:xfrm>
          <a:off x="512295" y="4098558"/>
          <a:ext cx="10988541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0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682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6668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08260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&gt;=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Is greater than or equal 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&gt;= b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a is greater than or equal to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580059"/>
              </p:ext>
            </p:extLst>
          </p:nvPr>
        </p:nvGraphicFramePr>
        <p:xfrm>
          <a:off x="512294" y="4483803"/>
          <a:ext cx="10988541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0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682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6668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08260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==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Is equal 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== b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a is equal to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230861"/>
              </p:ext>
            </p:extLst>
          </p:nvPr>
        </p:nvGraphicFramePr>
        <p:xfrm>
          <a:off x="512293" y="4880043"/>
          <a:ext cx="10988541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0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682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6668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08260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!=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Is not equal 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!= b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a is not equal to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467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Logical operators are used to </a:t>
            </a:r>
            <a:r>
              <a:rPr lang="en-IN" dirty="0">
                <a:solidFill>
                  <a:srgbClr val="C00000"/>
                </a:solidFill>
              </a:rPr>
              <a:t>test more than one condition </a:t>
            </a:r>
            <a:r>
              <a:rPr lang="en-IN" dirty="0"/>
              <a:t>and make decisions.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041060"/>
              </p:ext>
            </p:extLst>
          </p:nvPr>
        </p:nvGraphicFramePr>
        <p:xfrm>
          <a:off x="576687" y="1543914"/>
          <a:ext cx="9301409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694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endParaRPr lang="en-IN" sz="20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Meaning</a:t>
                      </a:r>
                      <a:endParaRPr lang="en-IN" sz="20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&amp;&amp;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logical AND (Both non zero then true, either is zero then false)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95966"/>
              </p:ext>
            </p:extLst>
          </p:nvPr>
        </p:nvGraphicFramePr>
        <p:xfrm>
          <a:off x="576686" y="3404601"/>
          <a:ext cx="4072586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7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560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6894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</a:t>
                      </a:r>
                      <a:endParaRPr lang="en-IN" sz="2000" b="1" kern="12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b</a:t>
                      </a:r>
                      <a:endParaRPr lang="en-IN" sz="2000" b="1" kern="12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a&amp;&amp;b </a:t>
                      </a:r>
                      <a:endParaRPr lang="en-IN" sz="2000" b="1" kern="12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a||b</a:t>
                      </a:r>
                      <a:endParaRPr lang="en-IN" sz="2000" b="1" kern="12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430165"/>
              </p:ext>
            </p:extLst>
          </p:nvPr>
        </p:nvGraphicFramePr>
        <p:xfrm>
          <a:off x="576687" y="2336394"/>
          <a:ext cx="9301409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694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| |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logical OR (Both zero then false, either is non zero then true)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944953"/>
              </p:ext>
            </p:extLst>
          </p:nvPr>
        </p:nvGraphicFramePr>
        <p:xfrm>
          <a:off x="576686" y="2732634"/>
          <a:ext cx="9301409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694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logical 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 (It reverses the state of the answer)</a:t>
                      </a:r>
                      <a:endParaRPr lang="en-IN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098082"/>
              </p:ext>
            </p:extLst>
          </p:nvPr>
        </p:nvGraphicFramePr>
        <p:xfrm>
          <a:off x="576686" y="4190011"/>
          <a:ext cx="407258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7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560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6894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008887"/>
              </p:ext>
            </p:extLst>
          </p:nvPr>
        </p:nvGraphicFramePr>
        <p:xfrm>
          <a:off x="576686" y="4586251"/>
          <a:ext cx="407258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7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560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6894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855464"/>
              </p:ext>
            </p:extLst>
          </p:nvPr>
        </p:nvGraphicFramePr>
        <p:xfrm>
          <a:off x="576686" y="4996632"/>
          <a:ext cx="407258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7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560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6894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40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Assignment operators (=) is used to </a:t>
            </a:r>
            <a:r>
              <a:rPr lang="en-IN" dirty="0">
                <a:solidFill>
                  <a:srgbClr val="C00000"/>
                </a:solidFill>
              </a:rPr>
              <a:t>assign the result of an expression to a variable</a:t>
            </a:r>
            <a:r>
              <a:rPr lang="en-IN" dirty="0"/>
              <a:t>. </a:t>
            </a:r>
          </a:p>
          <a:p>
            <a:r>
              <a:rPr lang="en-IN" dirty="0"/>
              <a:t>Assignment operator stores a value in memory.</a:t>
            </a:r>
          </a:p>
          <a:p>
            <a:r>
              <a:rPr lang="en-IN" dirty="0"/>
              <a:t>C also supports shorthand assignment operators which simplify operation with assignment.</a:t>
            </a:r>
          </a:p>
          <a:p>
            <a:pPr marL="0" indent="0">
              <a:buNone/>
            </a:pPr>
            <a:endParaRPr lang="en-IN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903189"/>
              </p:ext>
            </p:extLst>
          </p:nvPr>
        </p:nvGraphicFramePr>
        <p:xfrm>
          <a:off x="447898" y="2546206"/>
          <a:ext cx="7910491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2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492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endParaRPr lang="en-IN" sz="20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Meaning</a:t>
                      </a:r>
                      <a:endParaRPr lang="en-IN" sz="20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Assigns value of right side to left side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115867"/>
              </p:ext>
            </p:extLst>
          </p:nvPr>
        </p:nvGraphicFramePr>
        <p:xfrm>
          <a:off x="447900" y="3338686"/>
          <a:ext cx="7910491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2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492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+=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a += 1  is same as a = a + 1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95911"/>
              </p:ext>
            </p:extLst>
          </p:nvPr>
        </p:nvGraphicFramePr>
        <p:xfrm>
          <a:off x="447899" y="3734926"/>
          <a:ext cx="7910491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2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492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-=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a -= 1  is same as a = a - 1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404002"/>
              </p:ext>
            </p:extLst>
          </p:nvPr>
        </p:nvGraphicFramePr>
        <p:xfrm>
          <a:off x="447898" y="4149254"/>
          <a:ext cx="7910491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2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492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*=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a *= 1  is same as a = a *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460740"/>
              </p:ext>
            </p:extLst>
          </p:nvPr>
        </p:nvGraphicFramePr>
        <p:xfrm>
          <a:off x="447898" y="4545494"/>
          <a:ext cx="7910491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2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492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/=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a /= 1  is same as a = a /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574482"/>
              </p:ext>
            </p:extLst>
          </p:nvPr>
        </p:nvGraphicFramePr>
        <p:xfrm>
          <a:off x="447898" y="4941734"/>
          <a:ext cx="7910491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2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492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%=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a %= 1  is same as a = a %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81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Increment and Decrement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Increment (++) operator used to </a:t>
            </a:r>
            <a:r>
              <a:rPr lang="en-IN" dirty="0">
                <a:solidFill>
                  <a:srgbClr val="C00000"/>
                </a:solidFill>
              </a:rPr>
              <a:t>increase the value of the variable by one</a:t>
            </a:r>
            <a:r>
              <a:rPr lang="en-IN" dirty="0"/>
              <a:t>.</a:t>
            </a:r>
          </a:p>
          <a:p>
            <a:r>
              <a:rPr lang="en-IN" dirty="0"/>
              <a:t>Decrement (--) operator used to </a:t>
            </a:r>
            <a:r>
              <a:rPr lang="en-IN" dirty="0">
                <a:solidFill>
                  <a:srgbClr val="C00000"/>
                </a:solidFill>
              </a:rPr>
              <a:t>decrease the value of the variable by one</a:t>
            </a:r>
            <a:r>
              <a:rPr lang="en-IN" dirty="0"/>
              <a:t>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926480" y="2550643"/>
            <a:ext cx="2357095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x=100;</a:t>
            </a:r>
          </a:p>
          <a:p>
            <a:r>
              <a:rPr lang="en-US" dirty="0">
                <a:latin typeface="+mj-lt"/>
              </a:rPr>
              <a:t>x++;</a:t>
            </a: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926480" y="2221459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Example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5034841" y="2550643"/>
            <a:ext cx="3362184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After the execution the value of x will be 101.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5034841" y="2221459"/>
            <a:ext cx="128016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Explanation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926480" y="3952976"/>
            <a:ext cx="2357095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x=100;</a:t>
            </a:r>
          </a:p>
          <a:p>
            <a:r>
              <a:rPr lang="en-US" dirty="0">
                <a:latin typeface="+mj-lt"/>
              </a:rPr>
              <a:t>x--;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926480" y="3623792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Example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5034841" y="3952976"/>
            <a:ext cx="3362184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After the execution the value of x will be 99.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5034841" y="3623792"/>
            <a:ext cx="128016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Explanation</a:t>
            </a:r>
          </a:p>
        </p:txBody>
      </p:sp>
    </p:spTree>
    <p:extLst>
      <p:ext uri="{BB962C8B-B14F-4D97-AF65-F5344CB8AC3E}">
        <p14:creationId xmlns:p14="http://schemas.microsoft.com/office/powerpoint/2010/main" val="199850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Increment and Decrement Operators (</a:t>
            </a:r>
            <a:r>
              <a:rPr lang="en-IN" dirty="0" err="1"/>
              <a:t>cont</a:t>
            </a:r>
            <a:r>
              <a:rPr lang="en-IN" dirty="0"/>
              <a:t>…)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7829367"/>
              </p:ext>
            </p:extLst>
          </p:nvPr>
        </p:nvGraphicFramePr>
        <p:xfrm>
          <a:off x="284530" y="874196"/>
          <a:ext cx="11499639" cy="792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2047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949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20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 increment operator (++x)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 of x is incremented before assigning it to the variable on the left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644304" y="2362708"/>
            <a:ext cx="2357095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x=10;</a:t>
            </a:r>
          </a:p>
          <a:p>
            <a:r>
              <a:rPr lang="en-US" dirty="0">
                <a:latin typeface="+mj-lt"/>
              </a:rPr>
              <a:t>p=++x;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644304" y="2033524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Example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4032771" y="2353464"/>
            <a:ext cx="3362184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First increment value of x by one then assign.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4032771" y="2024280"/>
            <a:ext cx="128016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Explanation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8426328" y="2303309"/>
            <a:ext cx="245059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x will be 11</a:t>
            </a:r>
          </a:p>
          <a:p>
            <a:r>
              <a:rPr lang="en-US" dirty="0">
                <a:latin typeface="+mj-lt"/>
              </a:rPr>
              <a:t>p will be 11</a:t>
            </a: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8426328" y="1974125"/>
            <a:ext cx="128016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Output</a:t>
            </a:r>
          </a:p>
        </p:txBody>
      </p:sp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0095253"/>
              </p:ext>
            </p:extLst>
          </p:nvPr>
        </p:nvGraphicFramePr>
        <p:xfrm>
          <a:off x="284530" y="3504955"/>
          <a:ext cx="11525397" cy="1402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3434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1819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20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Post increment operator (x++)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 value of x is stored in temporary variable then incremented  and after temporary</a:t>
                      </a:r>
                      <a:r>
                        <a:rPr lang="en-IN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variable value is</a:t>
                      </a:r>
                      <a:r>
                        <a:rPr lang="en-IN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assigning it to the variable on the left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644305" y="5489653"/>
            <a:ext cx="2330716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x=10;</a:t>
            </a:r>
          </a:p>
          <a:p>
            <a:r>
              <a:rPr lang="en-US" dirty="0">
                <a:latin typeface="+mj-lt"/>
              </a:rPr>
              <a:t>p=x++;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644304" y="5160469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4319031" y="5402951"/>
            <a:ext cx="4080919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First value of x is stored in temp variable then value of x is incremented and then value of temp variable is stored in p.</a:t>
            </a:r>
          </a:p>
        </p:txBody>
      </p:sp>
      <p:sp>
        <p:nvSpPr>
          <p:cNvPr id="15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4319032" y="5073767"/>
            <a:ext cx="128016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Explanation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8426328" y="5430254"/>
            <a:ext cx="245059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x will be 11</a:t>
            </a:r>
          </a:p>
          <a:p>
            <a:r>
              <a:rPr lang="en-US" dirty="0">
                <a:latin typeface="+mj-lt"/>
              </a:rPr>
              <a:t>p will be 10</a:t>
            </a:r>
          </a:p>
        </p:txBody>
      </p:sp>
      <p:sp>
        <p:nvSpPr>
          <p:cNvPr id="17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8426328" y="5101070"/>
            <a:ext cx="128016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Output</a:t>
            </a:r>
          </a:p>
        </p:txBody>
      </p:sp>
      <p:sp>
        <p:nvSpPr>
          <p:cNvPr id="19" name="Rectangular Callout 18"/>
          <p:cNvSpPr/>
          <p:nvPr/>
        </p:nvSpPr>
        <p:spPr>
          <a:xfrm rot="4649483">
            <a:off x="2366301" y="5066644"/>
            <a:ext cx="951860" cy="1182593"/>
          </a:xfrm>
          <a:prstGeom prst="wedgeRectCallout">
            <a:avLst>
              <a:gd name="adj1" fmla="val -2367"/>
              <a:gd name="adj2" fmla="val 105788"/>
            </a:avLst>
          </a:prstGeo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r>
              <a:rPr lang="en-US" dirty="0">
                <a:solidFill>
                  <a:schemeClr val="tx1"/>
                </a:solidFill>
              </a:rPr>
              <a:t>temp = x;</a:t>
            </a:r>
          </a:p>
          <a:p>
            <a:r>
              <a:rPr lang="en-US" dirty="0">
                <a:solidFill>
                  <a:schemeClr val="tx1"/>
                </a:solidFill>
              </a:rPr>
              <a:t>x++;</a:t>
            </a:r>
          </a:p>
          <a:p>
            <a:r>
              <a:rPr lang="en-US" dirty="0">
                <a:solidFill>
                  <a:schemeClr val="tx1"/>
                </a:solidFill>
              </a:rPr>
              <a:t>p = temp;</a:t>
            </a:r>
          </a:p>
        </p:txBody>
      </p:sp>
    </p:spTree>
    <p:extLst>
      <p:ext uri="{BB962C8B-B14F-4D97-AF65-F5344CB8AC3E}">
        <p14:creationId xmlns:p14="http://schemas.microsoft.com/office/powerpoint/2010/main" val="36428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Conditional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conditional operator</a:t>
            </a:r>
            <a:r>
              <a:rPr lang="en-IN" dirty="0">
                <a:solidFill>
                  <a:srgbClr val="92D050"/>
                </a:solidFill>
              </a:rPr>
              <a:t> </a:t>
            </a:r>
            <a:r>
              <a:rPr lang="en-IN" dirty="0"/>
              <a:t>is known as </a:t>
            </a:r>
            <a:r>
              <a:rPr lang="en-IN" dirty="0">
                <a:solidFill>
                  <a:srgbClr val="C00000"/>
                </a:solidFill>
              </a:rPr>
              <a:t>ternary operator</a:t>
            </a:r>
            <a:r>
              <a:rPr lang="en-IN" dirty="0"/>
              <a:t>.</a:t>
            </a:r>
          </a:p>
          <a:p>
            <a:r>
              <a:rPr lang="en-IN" dirty="0"/>
              <a:t>Syntax:</a:t>
            </a:r>
            <a:r>
              <a:rPr lang="en-IN" i="1" dirty="0"/>
              <a:t> exp1 ? exp2 : exp3</a:t>
            </a:r>
            <a:endParaRPr lang="en-IN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462925" y="2194293"/>
            <a:ext cx="9784080" cy="1463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exp1 is evaluated first</a:t>
            </a:r>
          </a:p>
          <a:p>
            <a:r>
              <a:rPr lang="en-US" dirty="0">
                <a:latin typeface="+mj-lt"/>
              </a:rPr>
              <a:t>if exp1 is true(nonzero) then</a:t>
            </a:r>
          </a:p>
          <a:p>
            <a:r>
              <a:rPr lang="en-US" dirty="0">
                <a:latin typeface="+mj-lt"/>
              </a:rPr>
              <a:t>	- exp2 is evaluated and its value becomes the value of the expression</a:t>
            </a:r>
          </a:p>
          <a:p>
            <a:r>
              <a:rPr lang="en-US" dirty="0">
                <a:latin typeface="+mj-lt"/>
              </a:rPr>
              <a:t>If exp1 is false(zero) then</a:t>
            </a:r>
          </a:p>
          <a:p>
            <a:r>
              <a:rPr lang="en-US" dirty="0">
                <a:latin typeface="+mj-lt"/>
              </a:rPr>
              <a:t>	- exp3 is evaluated and its value becomes the value of the expression</a:t>
            </a: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462926" y="1865109"/>
            <a:ext cx="274320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Working of the ? : Operator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462925" y="4377954"/>
            <a:ext cx="2357095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pt-BR" dirty="0">
                <a:latin typeface="+mj-lt"/>
              </a:rPr>
              <a:t>m=2, n=3;</a:t>
            </a:r>
          </a:p>
          <a:p>
            <a:r>
              <a:rPr lang="pt-BR" dirty="0">
                <a:latin typeface="+mj-lt"/>
              </a:rPr>
              <a:t>r=(m&gt;n) ? m : n;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462925" y="4048770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Example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5810785" y="4377954"/>
            <a:ext cx="2357095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pt-BR" dirty="0">
                <a:latin typeface="+mj-lt"/>
              </a:rPr>
              <a:t>m=2, n=3;</a:t>
            </a:r>
          </a:p>
          <a:p>
            <a:r>
              <a:rPr lang="pt-BR" dirty="0">
                <a:latin typeface="+mj-lt"/>
              </a:rPr>
              <a:t>r=(m&lt;n) ? m : n;</a:t>
            </a:r>
            <a:endParaRPr lang="en-US" dirty="0">
              <a:latin typeface="+mj-lt"/>
            </a:endParaRP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5810785" y="4048770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Example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462924" y="5420028"/>
            <a:ext cx="27432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Value of r will be 3</a:t>
            </a:r>
            <a:endParaRPr lang="pt-BR" dirty="0">
              <a:latin typeface="+mj-lt"/>
            </a:endParaRP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462925" y="5090844"/>
            <a:ext cx="128016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Explanation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5810784" y="5420028"/>
            <a:ext cx="27432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Value of r will be 2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5810785" y="5090844"/>
            <a:ext cx="128016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Explanation</a:t>
            </a:r>
          </a:p>
        </p:txBody>
      </p:sp>
    </p:spTree>
    <p:extLst>
      <p:ext uri="{BB962C8B-B14F-4D97-AF65-F5344CB8AC3E}">
        <p14:creationId xmlns:p14="http://schemas.microsoft.com/office/powerpoint/2010/main" val="208342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2114</TotalTime>
  <Words>1770</Words>
  <Application>Microsoft Office PowerPoint</Application>
  <PresentationFormat>Widescreen</PresentationFormat>
  <Paragraphs>428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Roboto Condensed Light</vt:lpstr>
      <vt:lpstr>Wingdings 2</vt:lpstr>
      <vt:lpstr>Calibri</vt:lpstr>
      <vt:lpstr>Roboto Condensed</vt:lpstr>
      <vt:lpstr>Wingdings</vt:lpstr>
      <vt:lpstr>Wingdings 3</vt:lpstr>
      <vt:lpstr>Segoe UI Black</vt:lpstr>
      <vt:lpstr>Arial</vt:lpstr>
      <vt:lpstr>Consolas</vt:lpstr>
      <vt:lpstr>Office Theme</vt:lpstr>
      <vt:lpstr>Unit-3  Operators and Expressions</vt:lpstr>
      <vt:lpstr>Operators</vt:lpstr>
      <vt:lpstr>Arithmetic Operators</vt:lpstr>
      <vt:lpstr>Relational Operators</vt:lpstr>
      <vt:lpstr>Logical Operators</vt:lpstr>
      <vt:lpstr>Assignment Operators</vt:lpstr>
      <vt:lpstr>Increment and Decrement Operators</vt:lpstr>
      <vt:lpstr>Increment and Decrement Operators (cont…)</vt:lpstr>
      <vt:lpstr>Conditional Operators</vt:lpstr>
      <vt:lpstr>Bitwise Operators</vt:lpstr>
      <vt:lpstr>Bitwise Operators</vt:lpstr>
      <vt:lpstr>Special Operators</vt:lpstr>
      <vt:lpstr>Arithmetic Expressions</vt:lpstr>
      <vt:lpstr>Evaluation of Expressions</vt:lpstr>
      <vt:lpstr>Operator precedence </vt:lpstr>
      <vt:lpstr>Operator associativity</vt:lpstr>
      <vt:lpstr>Type conversion</vt:lpstr>
      <vt:lpstr>Storage Classes</vt:lpstr>
      <vt:lpstr>Static Example</vt:lpstr>
      <vt:lpstr>Math Functions</vt:lpstr>
      <vt:lpstr>Math Functions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Microsoft account</cp:lastModifiedBy>
  <cp:revision>350</cp:revision>
  <dcterms:created xsi:type="dcterms:W3CDTF">2020-05-01T05:09:15Z</dcterms:created>
  <dcterms:modified xsi:type="dcterms:W3CDTF">2022-10-04T04:26:28Z</dcterms:modified>
</cp:coreProperties>
</file>