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283"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9" r:id="rId26"/>
    <p:sldId id="368" r:id="rId27"/>
    <p:sldId id="370" r:id="rId28"/>
    <p:sldId id="371" r:id="rId29"/>
    <p:sldId id="372" r:id="rId30"/>
    <p:sldId id="373" r:id="rId31"/>
    <p:sldId id="375" r:id="rId32"/>
    <p:sldId id="374" r:id="rId33"/>
    <p:sldId id="344" r:id="rId34"/>
  </p:sldIdLst>
  <p:sldSz cx="12192000" cy="6858000"/>
  <p:notesSz cx="6858000" cy="9144000"/>
  <p:embeddedFontLst>
    <p:embeddedFont>
      <p:font typeface="Wingdings 3" panose="05040102010807070707" pitchFamily="18" charset="2"/>
      <p:regular r:id="rId37"/>
    </p:embeddedFont>
    <p:embeddedFont>
      <p:font typeface="Roboto Condensed Light" panose="02000000000000000000" pitchFamily="2" charset="0"/>
      <p:regular r:id="rId38"/>
      <p:italic r:id="rId39"/>
    </p:embeddedFont>
    <p:embeddedFont>
      <p:font typeface="Wingdings 2" panose="05020102010507070707" pitchFamily="18" charset="2"/>
      <p:regular r:id="rId40"/>
    </p:embeddedFont>
    <p:embeddedFont>
      <p:font typeface="Consolas" panose="020B0609020204030204" pitchFamily="49" charset="0"/>
      <p:regular r:id="rId41"/>
      <p:bold r:id="rId42"/>
      <p:italic r:id="rId43"/>
      <p:boldItalic r:id="rId44"/>
    </p:embeddedFont>
    <p:embeddedFont>
      <p:font typeface="Roboto Condensed" panose="02000000000000000000" pitchFamily="2" charset="0"/>
      <p:regular r:id="rId45"/>
      <p:bold r:id="rId46"/>
      <p:italic r:id="rId47"/>
      <p:boldItalic r:id="rId48"/>
    </p:embeddedFont>
    <p:embeddedFont>
      <p:font typeface="Segoe UI Black" panose="020B0A02040204020203" pitchFamily="34" charset="0"/>
      <p:bold r:id="rId49"/>
      <p:boldItalic r:id="rId50"/>
    </p:embeddedFont>
    <p:embeddedFont>
      <p:font typeface="Calibri" panose="020F050202020403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QzPZIQsdXsuMFNL9EQsww==" hashData="RweFqQcEGi2Eb2fGeIcBajrT0Bfj1W+Cj59DbRF9CnxG6eXW1/3ADGUWiqlFs8NZPNcaDgb6pl/m/39w7sRJU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D81A60"/>
    <a:srgbClr val="673BB7"/>
    <a:srgbClr val="301B92"/>
    <a:srgbClr val="EA1E63"/>
    <a:srgbClr val="B71B1C"/>
    <a:srgbClr val="D10233"/>
    <a:srgbClr val="ED524F"/>
    <a:srgbClr val="607D8B"/>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10/8/2022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3.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470548" cy="338554"/>
          </a:xfrm>
          <a:prstGeom prst="rect">
            <a:avLst/>
          </a:prstGeom>
          <a:noFill/>
        </p:spPr>
        <p:txBody>
          <a:bodyPr wrap="none" rtlCol="0">
            <a:spAutoFit/>
          </a:bodyPr>
          <a:lstStyle/>
          <a:p>
            <a:r>
              <a:rPr lang="en-US" sz="1600" dirty="0"/>
              <a:t>School of Computer Science</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Decision Making</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10/8/2022</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347730" y="1200507"/>
            <a:ext cx="8172386" cy="3024633"/>
          </a:xfrm>
        </p:spPr>
        <p:txBody>
          <a:bodyPr/>
          <a:lstStyle/>
          <a:p>
            <a:r>
              <a:rPr lang="en-US" sz="4800" b="0" dirty="0">
                <a:latin typeface="Roboto Condensed Light" panose="02000000000000000000" pitchFamily="2" charset="0"/>
                <a:ea typeface="Roboto Condensed Light" panose="02000000000000000000" pitchFamily="2" charset="0"/>
              </a:rPr>
              <a:t>Unit-4</a:t>
            </a:r>
            <a:r>
              <a:rPr lang="en-US" dirty="0"/>
              <a:t> </a:t>
            </a:r>
            <a:br>
              <a:rPr lang="en-US" dirty="0"/>
            </a:br>
            <a:r>
              <a:rPr lang="en-US" b="0" dirty="0"/>
              <a:t>Decision Making</a:t>
            </a:r>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a:t>Vishal.kansagara@darshan.ac.in</a:t>
            </a:r>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a:t>8200601076</a:t>
            </a:r>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Vishal Kansagara</a:t>
            </a:r>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a:t>Computer Programming Using C</a:t>
            </a:r>
            <a:r>
              <a:rPr lang="en-US" dirty="0">
                <a:latin typeface="Roboto Condensed Light" panose="02000000000000000000" pitchFamily="2" charset="0"/>
                <a:ea typeface="Roboto Condensed Light" panose="02000000000000000000" pitchFamily="2" charset="0"/>
              </a:rPr>
              <a:t>(PC)</a:t>
            </a:r>
          </a:p>
          <a:p>
            <a:r>
              <a:rPr lang="en-US" dirty="0">
                <a:latin typeface="Roboto Condensed Light" panose="02000000000000000000" pitchFamily="2" charset="0"/>
                <a:ea typeface="Roboto Condensed Light" panose="02000000000000000000" pitchFamily="2" charset="0"/>
              </a:rPr>
              <a:t>DU # </a:t>
            </a:r>
            <a:r>
              <a:rPr lang="en-US" dirty="0"/>
              <a:t>21CS01101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a:extLst>
              <a:ext uri="{FF2B5EF4-FFF2-40B4-BE49-F238E27FC236}">
                <a16:creationId xmlns:a16="http://schemas.microsoft.com/office/drawing/2014/main" xmlns="" id="{45DC5AC8-6642-14BF-B1C8-E4E9052076D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111" b="11111"/>
          <a:stretch>
            <a:fill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r>
              <a:rPr lang="en-US" b="1" dirty="0">
                <a:solidFill>
                  <a:srgbClr val="C00000"/>
                </a:solidFill>
                <a:latin typeface="+mj-lt"/>
                <a:cs typeface="Consolas" panose="020B0609020204030204" pitchFamily="49" charset="0"/>
              </a:rPr>
              <a:t>%</a:t>
            </a:r>
            <a:r>
              <a:rPr lang="en-US" dirty="0">
                <a:latin typeface="+mj-lt"/>
              </a:rPr>
              <a:t> is modulus operator in C</a:t>
            </a:r>
          </a:p>
          <a:p>
            <a:r>
              <a:rPr lang="en-US" dirty="0">
                <a:latin typeface="+mj-lt"/>
              </a:rPr>
              <a:t>It divides the value of one expression (number) by the value of another expression (number), and returns the remainder.</a:t>
            </a:r>
          </a:p>
          <a:p>
            <a:r>
              <a:rPr lang="en-US" dirty="0">
                <a:latin typeface="+mj-lt"/>
              </a:rPr>
              <a:t>Syntax: </a:t>
            </a:r>
            <a:r>
              <a:rPr lang="en-US" b="1" dirty="0">
                <a:solidFill>
                  <a:srgbClr val="C00000"/>
                </a:solidFill>
                <a:latin typeface="+mj-lt"/>
                <a:cs typeface="Consolas" panose="020B0609020204030204" pitchFamily="49" charset="0"/>
              </a:rPr>
              <a:t>express1 % express2</a:t>
            </a:r>
          </a:p>
          <a:p>
            <a:r>
              <a:rPr lang="en-US" sz="2000" dirty="0">
                <a:latin typeface="+mj-lt"/>
              </a:rPr>
              <a:t>E.g.</a:t>
            </a:r>
          </a:p>
          <a:p>
            <a:pPr lvl="1"/>
            <a:r>
              <a:rPr lang="en-US" b="1" dirty="0">
                <a:solidFill>
                  <a:srgbClr val="C00000"/>
                </a:solidFill>
                <a:latin typeface="+mj-lt"/>
                <a:cs typeface="Consolas" panose="020B0609020204030204" pitchFamily="49" charset="0"/>
              </a:rPr>
              <a:t>7%2</a:t>
            </a:r>
            <a:r>
              <a:rPr lang="en-US" b="1" dirty="0">
                <a:solidFill>
                  <a:srgbClr val="C00000"/>
                </a:solidFill>
                <a:latin typeface="+mj-lt"/>
                <a:cs typeface="Courier New" panose="02070309020205020404" pitchFamily="49" charset="0"/>
              </a:rPr>
              <a:t> </a:t>
            </a:r>
            <a:r>
              <a:rPr lang="en-US" b="1" dirty="0">
                <a:latin typeface="+mj-lt"/>
                <a:cs typeface="Courier New" panose="02070309020205020404" pitchFamily="49" charset="0"/>
              </a:rPr>
              <a:t>		</a:t>
            </a:r>
            <a:r>
              <a:rPr lang="en-US" dirty="0">
                <a:latin typeface="+mj-lt"/>
              </a:rPr>
              <a:t>Answer: 1</a:t>
            </a:r>
          </a:p>
          <a:p>
            <a:pPr lvl="1"/>
            <a:r>
              <a:rPr lang="en-US" b="1" dirty="0">
                <a:solidFill>
                  <a:srgbClr val="C00000"/>
                </a:solidFill>
                <a:latin typeface="+mj-lt"/>
                <a:cs typeface="Consolas" panose="020B0609020204030204" pitchFamily="49" charset="0"/>
              </a:rPr>
              <a:t>6%2</a:t>
            </a:r>
            <a:r>
              <a:rPr lang="en-US" b="1" dirty="0">
                <a:solidFill>
                  <a:srgbClr val="C00000"/>
                </a:solidFill>
                <a:latin typeface="+mj-lt"/>
                <a:cs typeface="Courier New" panose="02070309020205020404" pitchFamily="49" charset="0"/>
              </a:rPr>
              <a:t> 	</a:t>
            </a:r>
            <a:r>
              <a:rPr lang="en-US" b="1" dirty="0">
                <a:latin typeface="+mj-lt"/>
                <a:cs typeface="Courier New" panose="02070309020205020404" pitchFamily="49" charset="0"/>
              </a:rPr>
              <a:t>	</a:t>
            </a:r>
            <a:r>
              <a:rPr lang="en-US" dirty="0">
                <a:latin typeface="+mj-lt"/>
              </a:rPr>
              <a:t>Answer: 0</a:t>
            </a:r>
          </a:p>
          <a:p>
            <a:pPr lvl="1"/>
            <a:r>
              <a:rPr lang="en-US" b="1" dirty="0">
                <a:solidFill>
                  <a:srgbClr val="C00000"/>
                </a:solidFill>
                <a:latin typeface="+mj-lt"/>
                <a:cs typeface="Consolas" panose="020B0609020204030204" pitchFamily="49" charset="0"/>
              </a:rPr>
              <a:t>25%10</a:t>
            </a:r>
            <a:r>
              <a:rPr lang="en-US" b="1" dirty="0">
                <a:latin typeface="+mj-lt"/>
                <a:cs typeface="Courier New" panose="02070309020205020404" pitchFamily="49" charset="0"/>
              </a:rPr>
              <a:t>		</a:t>
            </a:r>
            <a:r>
              <a:rPr lang="en-US" dirty="0">
                <a:latin typeface="+mj-lt"/>
              </a:rPr>
              <a:t>Answer: 5</a:t>
            </a:r>
          </a:p>
          <a:p>
            <a:pPr lvl="1"/>
            <a:r>
              <a:rPr lang="en-US" b="1" dirty="0">
                <a:solidFill>
                  <a:srgbClr val="C00000"/>
                </a:solidFill>
                <a:latin typeface="+mj-lt"/>
                <a:cs typeface="Consolas" panose="020B0609020204030204" pitchFamily="49" charset="0"/>
              </a:rPr>
              <a:t>37%28</a:t>
            </a:r>
            <a:r>
              <a:rPr lang="en-US" b="1" dirty="0">
                <a:latin typeface="+mj-lt"/>
                <a:cs typeface="Courier New" panose="02070309020205020404" pitchFamily="49" charset="0"/>
              </a:rPr>
              <a:t>		</a:t>
            </a:r>
            <a:r>
              <a:rPr lang="en-US" dirty="0">
                <a:latin typeface="+mj-lt"/>
              </a:rPr>
              <a:t>Answer: 9</a:t>
            </a:r>
          </a:p>
          <a:p>
            <a:endParaRPr lang="en-US" dirty="0">
              <a:latin typeface="+mj-lt"/>
            </a:endParaRPr>
          </a:p>
        </p:txBody>
      </p:sp>
    </p:spTree>
    <p:extLst>
      <p:ext uri="{BB962C8B-B14F-4D97-AF65-F5344CB8AC3E}">
        <p14:creationId xmlns:p14="http://schemas.microsoft.com/office/powerpoint/2010/main" val="547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a:t>
            </a:r>
          </a:p>
        </p:txBody>
      </p:sp>
      <p:sp>
        <p:nvSpPr>
          <p:cNvPr id="4" name="Rectangle 3">
            <a:extLst>
              <a:ext uri="{FF2B5EF4-FFF2-40B4-BE49-F238E27FC236}">
                <a16:creationId xmlns:a16="http://schemas.microsoft.com/office/drawing/2014/main" xmlns="" id="{D1398A39-DA79-443A-B149-0FEF04D5E58D}"/>
              </a:ext>
            </a:extLst>
          </p:cNvPr>
          <p:cNvSpPr/>
          <p:nvPr/>
        </p:nvSpPr>
        <p:spPr>
          <a:xfrm>
            <a:off x="1017115" y="1547416"/>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if(a%2 == 0)</a:t>
            </a:r>
          </a:p>
          <a:p>
            <a:r>
              <a:rPr lang="en-US" b="1" dirty="0">
                <a:latin typeface="+mj-lt"/>
              </a:rPr>
              <a:t>    {</a:t>
            </a:r>
          </a:p>
          <a:p>
            <a:r>
              <a:rPr lang="en-US" b="1" dirty="0">
                <a:latin typeface="+mj-lt"/>
              </a:rPr>
              <a:t>        </a:t>
            </a:r>
            <a:r>
              <a:rPr lang="en-US" b="1" dirty="0" err="1">
                <a:latin typeface="+mj-lt"/>
              </a:rPr>
              <a:t>printf</a:t>
            </a:r>
            <a:r>
              <a:rPr lang="en-US" b="1" dirty="0">
                <a:latin typeface="+mj-lt"/>
              </a:rPr>
              <a:t>("Even Number");</a:t>
            </a:r>
          </a:p>
          <a:p>
            <a:r>
              <a:rPr lang="en-US" b="1" dirty="0">
                <a:latin typeface="+mj-lt"/>
              </a:rPr>
              <a:t>    }</a:t>
            </a:r>
          </a:p>
          <a:p>
            <a:r>
              <a:rPr lang="en-US" b="1" dirty="0">
                <a:latin typeface="+mj-lt"/>
              </a:rPr>
              <a:t>    if(a%2 != 0)</a:t>
            </a:r>
          </a:p>
          <a:p>
            <a:r>
              <a:rPr lang="en-US" b="1" dirty="0">
                <a:latin typeface="+mj-lt"/>
              </a:rPr>
              <a:t>    {</a:t>
            </a:r>
          </a:p>
          <a:p>
            <a:r>
              <a:rPr lang="en-US" b="1" dirty="0">
                <a:latin typeface="+mj-lt"/>
              </a:rPr>
              <a:t>        </a:t>
            </a:r>
            <a:r>
              <a:rPr lang="en-US" b="1" dirty="0" err="1">
                <a:latin typeface="+mj-lt"/>
              </a:rPr>
              <a:t>printf</a:t>
            </a:r>
            <a:r>
              <a:rPr lang="en-US" b="1" dirty="0">
                <a:latin typeface="+mj-lt"/>
              </a:rPr>
              <a:t>("Odd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517121" y="1547416"/>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latin typeface="+mj-lt"/>
              </a:rPr>
              <a:t>14</a:t>
            </a:r>
          </a:p>
          <a:p>
            <a:pPr algn="r"/>
            <a:r>
              <a:rPr lang="en-US" b="1" dirty="0">
                <a:solidFill>
                  <a:schemeClr val="tx1">
                    <a:lumMod val="75000"/>
                    <a:lumOff val="25000"/>
                  </a:schemeClr>
                </a:solidFill>
                <a:latin typeface="+mj-lt"/>
              </a:rPr>
              <a:t>15</a:t>
            </a:r>
          </a:p>
        </p:txBody>
      </p:sp>
      <p:sp>
        <p:nvSpPr>
          <p:cNvPr id="6" name="Rectangle 5">
            <a:extLst>
              <a:ext uri="{FF2B5EF4-FFF2-40B4-BE49-F238E27FC236}">
                <a16:creationId xmlns:a16="http://schemas.microsoft.com/office/drawing/2014/main" xmlns="" id="{43D3284F-95E2-4F26-9D5F-AAD352CF22BD}"/>
              </a:ext>
            </a:extLst>
          </p:cNvPr>
          <p:cNvSpPr/>
          <p:nvPr/>
        </p:nvSpPr>
        <p:spPr>
          <a:xfrm>
            <a:off x="6100331" y="1547416"/>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Number:12</a:t>
            </a:r>
          </a:p>
          <a:p>
            <a:r>
              <a:rPr lang="pt-BR" dirty="0">
                <a:solidFill>
                  <a:schemeClr val="bg1"/>
                </a:solidFill>
                <a:latin typeface="+mj-lt"/>
              </a:rPr>
              <a:t>Even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517121" y="121823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100330" y="121823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100331" y="2690416"/>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Number:11</a:t>
            </a:r>
          </a:p>
          <a:p>
            <a:r>
              <a:rPr lang="en-US" dirty="0">
                <a:solidFill>
                  <a:schemeClr val="bg1"/>
                </a:solidFill>
                <a:latin typeface="+mj-lt"/>
              </a:rPr>
              <a:t>Odd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100330" y="236123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09151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err="1">
                <a:solidFill>
                  <a:schemeClr val="accent3"/>
                </a:solidFill>
              </a:rPr>
              <a:t>If..else</a:t>
            </a:r>
            <a:r>
              <a:rPr lang="en-US" dirty="0">
                <a:solidFill>
                  <a:schemeClr val="accent3"/>
                </a:solidFill>
              </a:rPr>
              <a:t> statement</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91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nsolas" panose="020B0609020204030204" pitchFamily="49" charset="0"/>
              </a:rPr>
              <a:t>if...else</a:t>
            </a:r>
            <a:endParaRPr lang="en-US" dirty="0">
              <a:solidFill>
                <a:schemeClr val="tx1"/>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urier New" panose="02070309020205020404" pitchFamily="49" charset="0"/>
              </a:rPr>
              <a:t>if…else</a:t>
            </a:r>
            <a:r>
              <a:rPr lang="en-US" dirty="0">
                <a:latin typeface="+mj-lt"/>
              </a:rPr>
              <a:t> is two branch decision making statement</a:t>
            </a:r>
          </a:p>
          <a:p>
            <a:r>
              <a:rPr lang="en-US" dirty="0">
                <a:latin typeface="+mj-lt"/>
              </a:rPr>
              <a:t>If condition is true then true part will be executed else false part will be executed</a:t>
            </a:r>
          </a:p>
          <a:p>
            <a:r>
              <a:rPr lang="en-US" b="1" dirty="0">
                <a:solidFill>
                  <a:srgbClr val="C00000"/>
                </a:solidFill>
                <a:latin typeface="+mj-lt"/>
                <a:cs typeface="Courier New" panose="02070309020205020404" pitchFamily="49" charset="0"/>
              </a:rPr>
              <a:t>else</a:t>
            </a:r>
            <a:r>
              <a:rPr lang="en-US" dirty="0">
                <a:latin typeface="+mj-lt"/>
                <a:cs typeface="Courier New" panose="02070309020205020404" pitchFamily="49" charset="0"/>
              </a:rPr>
              <a:t> is keyword</a:t>
            </a:r>
          </a:p>
          <a:p>
            <a:endParaRPr lang="en-US" dirty="0">
              <a:latin typeface="+mj-lt"/>
            </a:endParaRP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566574" y="2932927"/>
            <a:ext cx="4777100" cy="2308324"/>
          </a:xfrm>
          <a:prstGeom prst="rect">
            <a:avLst/>
          </a:prstGeom>
          <a:solidFill>
            <a:schemeClr val="bg1">
              <a:lumMod val="95000"/>
            </a:schemeClr>
          </a:solidFill>
          <a:ln>
            <a:noFill/>
          </a:ln>
        </p:spPr>
        <p:txBody>
          <a:bodyPr wrap="square">
            <a:spAutoFit/>
          </a:bodyPr>
          <a:lstStyle/>
          <a:p>
            <a:r>
              <a:rPr lang="en-US" b="1" dirty="0">
                <a:latin typeface="+mj-lt"/>
              </a:rPr>
              <a:t>if(condition)</a:t>
            </a:r>
          </a:p>
          <a:p>
            <a:r>
              <a:rPr lang="en-US" b="1" dirty="0">
                <a:latin typeface="+mj-lt"/>
              </a:rPr>
              <a:t>{</a:t>
            </a:r>
          </a:p>
          <a:p>
            <a:r>
              <a:rPr lang="en-US" b="1" dirty="0">
                <a:latin typeface="+mj-lt"/>
              </a:rPr>
              <a:t>    </a:t>
            </a:r>
            <a:r>
              <a:rPr lang="en-US" b="1" dirty="0">
                <a:solidFill>
                  <a:srgbClr val="00B050"/>
                </a:solidFill>
                <a:latin typeface="+mj-lt"/>
              </a:rPr>
              <a:t>// true part</a:t>
            </a:r>
          </a:p>
          <a:p>
            <a:r>
              <a:rPr lang="en-US" b="1" dirty="0">
                <a:latin typeface="+mj-lt"/>
              </a:rPr>
              <a:t>}</a:t>
            </a:r>
          </a:p>
          <a:p>
            <a:r>
              <a:rPr lang="en-US" b="1" dirty="0">
                <a:latin typeface="+mj-lt"/>
              </a:rPr>
              <a:t>else</a:t>
            </a:r>
          </a:p>
          <a:p>
            <a:r>
              <a:rPr lang="en-US" b="1" dirty="0">
                <a:latin typeface="+mj-lt"/>
              </a:rPr>
              <a:t>{</a:t>
            </a:r>
          </a:p>
          <a:p>
            <a:r>
              <a:rPr lang="en-US" b="1" dirty="0">
                <a:latin typeface="+mj-lt"/>
              </a:rPr>
              <a:t>    </a:t>
            </a:r>
            <a:r>
              <a:rPr lang="en-US" b="1" dirty="0">
                <a:solidFill>
                  <a:srgbClr val="C00000"/>
                </a:solidFill>
                <a:latin typeface="+mj-lt"/>
              </a:rPr>
              <a:t>// false part</a:t>
            </a:r>
          </a:p>
          <a:p>
            <a:r>
              <a:rPr lang="en-US" b="1" dirty="0">
                <a:latin typeface="+mj-lt"/>
              </a:rPr>
              <a:t>}</a:t>
            </a:r>
            <a:endParaRPr lang="en-US"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66574"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
        <p:nvSpPr>
          <p:cNvPr id="6" name="TextBox 5">
            <a:extLst>
              <a:ext uri="{FF2B5EF4-FFF2-40B4-BE49-F238E27FC236}">
                <a16:creationId xmlns:a16="http://schemas.microsoft.com/office/drawing/2014/main" xmlns="" id="{9404EC91-3EDC-4DB1-8932-F4ADCFDA16B8}"/>
              </a:ext>
            </a:extLst>
          </p:cNvPr>
          <p:cNvSpPr txBox="1"/>
          <p:nvPr/>
        </p:nvSpPr>
        <p:spPr>
          <a:xfrm>
            <a:off x="7622782" y="2164666"/>
            <a:ext cx="3215308" cy="461665"/>
          </a:xfrm>
          <a:prstGeom prst="rect">
            <a:avLst/>
          </a:prstGeom>
          <a:noFill/>
        </p:spPr>
        <p:txBody>
          <a:bodyPr wrap="square" rtlCol="0">
            <a:spAutoFit/>
          </a:bodyPr>
          <a:lstStyle/>
          <a:p>
            <a:r>
              <a:rPr lang="en-US" sz="2400" dirty="0">
                <a:latin typeface="+mj-lt"/>
              </a:rPr>
              <a:t>Flowchart of </a:t>
            </a:r>
            <a:r>
              <a:rPr lang="en-US" sz="2400" b="1" dirty="0">
                <a:solidFill>
                  <a:srgbClr val="C00000"/>
                </a:solidFill>
                <a:latin typeface="+mj-lt"/>
                <a:cs typeface="Courier New" panose="02070309020205020404" pitchFamily="49" charset="0"/>
              </a:rPr>
              <a:t>if…else</a:t>
            </a:r>
            <a:endParaRPr lang="en-US" sz="2400" b="1" dirty="0">
              <a:solidFill>
                <a:srgbClr val="C00000"/>
              </a:solidFill>
              <a:latin typeface="+mj-lt"/>
            </a:endParaRPr>
          </a:p>
        </p:txBody>
      </p:sp>
      <p:cxnSp>
        <p:nvCxnSpPr>
          <p:cNvPr id="7" name="Straight Arrow Connector 6"/>
          <p:cNvCxnSpPr>
            <a:endCxn id="8" idx="0"/>
          </p:cNvCxnSpPr>
          <p:nvPr/>
        </p:nvCxnSpPr>
        <p:spPr>
          <a:xfrm>
            <a:off x="9230436" y="2765579"/>
            <a:ext cx="4" cy="54261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7769191" y="3308192"/>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9" name="Elbow Connector 8"/>
          <p:cNvCxnSpPr>
            <a:stCxn id="8" idx="3"/>
            <a:endCxn id="12" idx="0"/>
          </p:cNvCxnSpPr>
          <p:nvPr/>
        </p:nvCxnSpPr>
        <p:spPr>
          <a:xfrm>
            <a:off x="10691688" y="3719672"/>
            <a:ext cx="159402" cy="73483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52040" y="3262770"/>
            <a:ext cx="713209" cy="430887"/>
          </a:xfrm>
          <a:prstGeom prst="rect">
            <a:avLst/>
          </a:prstGeom>
          <a:noFill/>
        </p:spPr>
        <p:txBody>
          <a:bodyPr wrap="none" rtlCol="0">
            <a:spAutoFit/>
          </a:bodyPr>
          <a:lstStyle/>
          <a:p>
            <a:r>
              <a:rPr lang="en-US" sz="2200" dirty="0"/>
              <a:t>True</a:t>
            </a:r>
          </a:p>
        </p:txBody>
      </p:sp>
      <p:sp>
        <p:nvSpPr>
          <p:cNvPr id="11" name="TextBox 10"/>
          <p:cNvSpPr txBox="1"/>
          <p:nvPr/>
        </p:nvSpPr>
        <p:spPr>
          <a:xfrm>
            <a:off x="10717494" y="3271387"/>
            <a:ext cx="792974" cy="430887"/>
          </a:xfrm>
          <a:prstGeom prst="rect">
            <a:avLst/>
          </a:prstGeom>
          <a:noFill/>
        </p:spPr>
        <p:txBody>
          <a:bodyPr wrap="none" rtlCol="0">
            <a:spAutoFit/>
          </a:bodyPr>
          <a:lstStyle/>
          <a:p>
            <a:r>
              <a:rPr lang="en-US" sz="2200" dirty="0"/>
              <a:t>False</a:t>
            </a:r>
          </a:p>
        </p:txBody>
      </p:sp>
      <p:sp>
        <p:nvSpPr>
          <p:cNvPr id="12" name="Flowchart: Process 11"/>
          <p:cNvSpPr/>
          <p:nvPr/>
        </p:nvSpPr>
        <p:spPr>
          <a:xfrm>
            <a:off x="10135686" y="4454510"/>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3" name="Elbow Connector 12"/>
          <p:cNvCxnSpPr>
            <a:stCxn id="12" idx="2"/>
            <a:endCxn id="17" idx="3"/>
          </p:cNvCxnSpPr>
          <p:nvPr/>
        </p:nvCxnSpPr>
        <p:spPr>
          <a:xfrm rot="5400000">
            <a:off x="10141543" y="4871455"/>
            <a:ext cx="513844" cy="90525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6830728" y="4454509"/>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5" name="Elbow Connector 14"/>
          <p:cNvCxnSpPr>
            <a:stCxn id="8" idx="1"/>
            <a:endCxn id="14" idx="0"/>
          </p:cNvCxnSpPr>
          <p:nvPr/>
        </p:nvCxnSpPr>
        <p:spPr>
          <a:xfrm rot="10800000" flipV="1">
            <a:off x="7546133" y="3719671"/>
            <a:ext cx="223059" cy="73483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4" idx="2"/>
            <a:endCxn id="17" idx="1"/>
          </p:cNvCxnSpPr>
          <p:nvPr/>
        </p:nvCxnSpPr>
        <p:spPr>
          <a:xfrm rot="16200000" flipH="1">
            <a:off x="7773660" y="4839628"/>
            <a:ext cx="513845" cy="968901"/>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8515033" y="5274678"/>
            <a:ext cx="143080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16912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animBg="1"/>
      <p:bldP spid="10" grpId="0"/>
      <p:bldP spid="11" grpId="0"/>
      <p:bldP spid="12" grpId="0" animBg="1"/>
      <p:bldP spid="14"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 </a:t>
            </a:r>
            <a:r>
              <a:rPr lang="en-US" sz="2800" dirty="0"/>
              <a:t>using </a:t>
            </a:r>
            <a:r>
              <a:rPr lang="en-US" sz="2800" dirty="0">
                <a:solidFill>
                  <a:srgbClr val="C00000"/>
                </a:solidFill>
                <a:cs typeface="Consolas" panose="020B0609020204030204" pitchFamily="49" charset="0"/>
              </a:rPr>
              <a:t>if…else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14083" y="1379991"/>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a:t>
            </a:r>
          </a:p>
          <a:p>
            <a:r>
              <a:rPr lang="en-US" b="1" dirty="0">
                <a:latin typeface="+mj-lt"/>
              </a:rPr>
              <a:t>    else</a:t>
            </a:r>
          </a:p>
          <a:p>
            <a:r>
              <a:rPr lang="en-US" b="1" dirty="0">
                <a:latin typeface="+mj-lt"/>
              </a:rPr>
              <a:t>    {</a:t>
            </a:r>
          </a:p>
          <a:p>
            <a:r>
              <a:rPr lang="en-US" b="1" dirty="0">
                <a:latin typeface="+mj-lt"/>
              </a:rPr>
              <a:t>        </a:t>
            </a:r>
            <a:r>
              <a:rPr lang="en-US" b="1" dirty="0" err="1">
                <a:latin typeface="+mj-lt"/>
              </a:rPr>
              <a:t>printf</a:t>
            </a:r>
            <a:r>
              <a:rPr lang="en-US" b="1" dirty="0">
                <a:latin typeface="+mj-lt"/>
              </a:rPr>
              <a:t>("Negative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14089" y="1379991"/>
            <a:ext cx="499993" cy="4247317"/>
          </a:xfrm>
          <a:prstGeom prst="rect">
            <a:avLst/>
          </a:prstGeom>
          <a:solidFill>
            <a:schemeClr val="bg1">
              <a:lumMod val="85000"/>
            </a:schemeClr>
          </a:solidFill>
          <a:ln>
            <a:noFill/>
          </a:ln>
        </p:spPr>
        <p:txBody>
          <a:bodyPr wrap="square">
            <a:spAutoFit/>
          </a:bodyPr>
          <a:lstStyle/>
          <a:p>
            <a:pPr algn="r"/>
            <a:r>
              <a:rPr lang="en-US" b="1" dirty="0">
                <a:latin typeface="+mj-lt"/>
              </a:rPr>
              <a:t>1</a:t>
            </a:r>
          </a:p>
          <a:p>
            <a:pPr algn="r"/>
            <a:r>
              <a:rPr lang="en-US" b="1" dirty="0">
                <a:effectLst/>
                <a:latin typeface="+mj-lt"/>
              </a:rPr>
              <a:t>2</a:t>
            </a:r>
          </a:p>
          <a:p>
            <a:pPr algn="r"/>
            <a:r>
              <a:rPr lang="en-US" b="1" dirty="0">
                <a:latin typeface="+mj-lt"/>
              </a:rPr>
              <a:t>3</a:t>
            </a:r>
          </a:p>
          <a:p>
            <a:pPr algn="r"/>
            <a:r>
              <a:rPr lang="en-US" b="1" dirty="0">
                <a:effectLst/>
                <a:latin typeface="+mj-lt"/>
              </a:rPr>
              <a:t>4</a:t>
            </a:r>
          </a:p>
          <a:p>
            <a:pPr algn="r"/>
            <a:r>
              <a:rPr lang="en-US" b="1" dirty="0">
                <a:latin typeface="+mj-lt"/>
              </a:rPr>
              <a:t>5</a:t>
            </a:r>
          </a:p>
          <a:p>
            <a:pPr algn="r"/>
            <a:r>
              <a:rPr lang="en-US" b="1" dirty="0">
                <a:effectLst/>
                <a:latin typeface="+mj-lt"/>
              </a:rPr>
              <a:t>6</a:t>
            </a:r>
          </a:p>
          <a:p>
            <a:pPr algn="r"/>
            <a:r>
              <a:rPr lang="en-US" b="1" dirty="0">
                <a:latin typeface="+mj-lt"/>
              </a:rPr>
              <a:t>7</a:t>
            </a:r>
          </a:p>
          <a:p>
            <a:pPr algn="r"/>
            <a:r>
              <a:rPr lang="en-US" b="1" dirty="0">
                <a:effectLst/>
                <a:latin typeface="+mj-lt"/>
              </a:rPr>
              <a:t>8</a:t>
            </a:r>
          </a:p>
          <a:p>
            <a:pPr algn="r"/>
            <a:r>
              <a:rPr lang="en-US" b="1" dirty="0">
                <a:latin typeface="+mj-lt"/>
              </a:rPr>
              <a:t>9</a:t>
            </a:r>
          </a:p>
          <a:p>
            <a:pPr algn="r"/>
            <a:r>
              <a:rPr lang="en-US" b="1" dirty="0">
                <a:effectLst/>
                <a:latin typeface="+mj-lt"/>
              </a:rPr>
              <a:t>10</a:t>
            </a:r>
          </a:p>
          <a:p>
            <a:pPr algn="r"/>
            <a:r>
              <a:rPr lang="en-US" b="1" dirty="0">
                <a:latin typeface="+mj-lt"/>
              </a:rPr>
              <a:t>11</a:t>
            </a:r>
          </a:p>
          <a:p>
            <a:pPr algn="r"/>
            <a:r>
              <a:rPr lang="en-US" b="1" dirty="0">
                <a:latin typeface="+mj-lt"/>
              </a:rPr>
              <a:t>12</a:t>
            </a:r>
          </a:p>
          <a:p>
            <a:pPr algn="r"/>
            <a:r>
              <a:rPr lang="en-US" b="1" dirty="0">
                <a:latin typeface="+mj-lt"/>
              </a:rPr>
              <a:t>13</a:t>
            </a:r>
          </a:p>
          <a:p>
            <a:pPr algn="r"/>
            <a:r>
              <a:rPr lang="en-US" b="1" dirty="0">
                <a:latin typeface="+mj-lt"/>
              </a:rPr>
              <a:t>14</a:t>
            </a:r>
          </a:p>
          <a:p>
            <a:pPr algn="r"/>
            <a:r>
              <a:rPr lang="en-US" b="1" dirty="0">
                <a:latin typeface="+mj-lt"/>
              </a:rPr>
              <a:t>15</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14089" y="105080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10178" y="1413367"/>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10177" y="108418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10178" y="2556367"/>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 -5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10177" y="222718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1255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 </a:t>
            </a:r>
            <a:r>
              <a:rPr lang="en-US" sz="2800" dirty="0"/>
              <a:t>using </a:t>
            </a:r>
            <a:r>
              <a:rPr lang="en-US" sz="2800" dirty="0">
                <a:solidFill>
                  <a:srgbClr val="C00000"/>
                </a:solidFill>
                <a:cs typeface="Consolas" panose="020B0609020204030204" pitchFamily="49" charset="0"/>
              </a:rPr>
              <a:t>if…else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78478" y="1405749"/>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printf("Enter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if(a%2 == 0)</a:t>
            </a:r>
          </a:p>
          <a:p>
            <a:r>
              <a:rPr lang="en-US" b="1" dirty="0">
                <a:latin typeface="+mj-lt"/>
              </a:rPr>
              <a:t>    {</a:t>
            </a:r>
          </a:p>
          <a:p>
            <a:r>
              <a:rPr lang="en-US" b="1" dirty="0">
                <a:latin typeface="+mj-lt"/>
              </a:rPr>
              <a:t>        printf("%d is Even Number", a);</a:t>
            </a:r>
          </a:p>
          <a:p>
            <a:r>
              <a:rPr lang="en-US" b="1" dirty="0">
                <a:latin typeface="+mj-lt"/>
              </a:rPr>
              <a:t>    }</a:t>
            </a:r>
          </a:p>
          <a:p>
            <a:r>
              <a:rPr lang="en-US" b="1" dirty="0">
                <a:latin typeface="+mj-lt"/>
              </a:rPr>
              <a:t>    else</a:t>
            </a:r>
          </a:p>
          <a:p>
            <a:r>
              <a:rPr lang="en-US" b="1" dirty="0">
                <a:latin typeface="+mj-lt"/>
              </a:rPr>
              <a:t>    {</a:t>
            </a:r>
          </a:p>
          <a:p>
            <a:r>
              <a:rPr lang="en-US" b="1" dirty="0">
                <a:latin typeface="+mj-lt"/>
              </a:rPr>
              <a:t>         printf("%d is Odd Number", a);</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78484" y="1405749"/>
            <a:ext cx="499993" cy="4247317"/>
          </a:xfrm>
          <a:prstGeom prst="rect">
            <a:avLst/>
          </a:prstGeom>
          <a:solidFill>
            <a:schemeClr val="bg1">
              <a:lumMod val="85000"/>
            </a:schemeClr>
          </a:solidFill>
          <a:ln>
            <a:noFill/>
          </a:ln>
        </p:spPr>
        <p:txBody>
          <a:bodyPr wrap="square">
            <a:spAutoFit/>
          </a:bodyPr>
          <a:lstStyle/>
          <a:p>
            <a:pPr algn="r"/>
            <a:r>
              <a:rPr lang="en-US" b="1" dirty="0">
                <a:latin typeface="+mj-lt"/>
              </a:rPr>
              <a:t>1</a:t>
            </a:r>
          </a:p>
          <a:p>
            <a:pPr algn="r"/>
            <a:r>
              <a:rPr lang="en-US" b="1" dirty="0">
                <a:effectLst/>
                <a:latin typeface="+mj-lt"/>
              </a:rPr>
              <a:t>2</a:t>
            </a:r>
          </a:p>
          <a:p>
            <a:pPr algn="r"/>
            <a:r>
              <a:rPr lang="en-US" b="1" dirty="0">
                <a:latin typeface="+mj-lt"/>
              </a:rPr>
              <a:t>3</a:t>
            </a:r>
          </a:p>
          <a:p>
            <a:pPr algn="r"/>
            <a:r>
              <a:rPr lang="en-US" b="1" dirty="0">
                <a:effectLst/>
                <a:latin typeface="+mj-lt"/>
              </a:rPr>
              <a:t>4</a:t>
            </a:r>
          </a:p>
          <a:p>
            <a:pPr algn="r"/>
            <a:r>
              <a:rPr lang="en-US" b="1" dirty="0">
                <a:latin typeface="+mj-lt"/>
              </a:rPr>
              <a:t>5</a:t>
            </a:r>
          </a:p>
          <a:p>
            <a:pPr algn="r"/>
            <a:r>
              <a:rPr lang="en-US" b="1" dirty="0">
                <a:effectLst/>
                <a:latin typeface="+mj-lt"/>
              </a:rPr>
              <a:t>6</a:t>
            </a:r>
          </a:p>
          <a:p>
            <a:pPr algn="r"/>
            <a:r>
              <a:rPr lang="en-US" b="1" dirty="0">
                <a:latin typeface="+mj-lt"/>
              </a:rPr>
              <a:t>7</a:t>
            </a:r>
          </a:p>
          <a:p>
            <a:pPr algn="r"/>
            <a:r>
              <a:rPr lang="en-US" b="1" dirty="0">
                <a:effectLst/>
                <a:latin typeface="+mj-lt"/>
              </a:rPr>
              <a:t>8</a:t>
            </a:r>
          </a:p>
          <a:p>
            <a:pPr algn="r"/>
            <a:r>
              <a:rPr lang="en-US" b="1" dirty="0">
                <a:latin typeface="+mj-lt"/>
              </a:rPr>
              <a:t>9</a:t>
            </a:r>
          </a:p>
          <a:p>
            <a:pPr algn="r"/>
            <a:r>
              <a:rPr lang="en-US" b="1" dirty="0">
                <a:effectLst/>
                <a:latin typeface="+mj-lt"/>
              </a:rPr>
              <a:t>10</a:t>
            </a:r>
          </a:p>
          <a:p>
            <a:pPr algn="r"/>
            <a:r>
              <a:rPr lang="en-US" b="1" dirty="0">
                <a:latin typeface="+mj-lt"/>
              </a:rPr>
              <a:t>11</a:t>
            </a:r>
          </a:p>
          <a:p>
            <a:pPr algn="r"/>
            <a:r>
              <a:rPr lang="en-US" b="1" dirty="0">
                <a:latin typeface="+mj-lt"/>
              </a:rPr>
              <a:t>12</a:t>
            </a:r>
          </a:p>
          <a:p>
            <a:pPr algn="r"/>
            <a:r>
              <a:rPr lang="en-US" b="1" dirty="0">
                <a:latin typeface="+mj-lt"/>
              </a:rPr>
              <a:t>13</a:t>
            </a:r>
          </a:p>
          <a:p>
            <a:pPr algn="r"/>
            <a:r>
              <a:rPr lang="en-US" b="1" dirty="0">
                <a:latin typeface="+mj-lt"/>
              </a:rPr>
              <a:t>14</a:t>
            </a:r>
          </a:p>
          <a:p>
            <a:pPr algn="r"/>
            <a:r>
              <a:rPr lang="en-US" b="1" dirty="0">
                <a:latin typeface="+mj-lt"/>
              </a:rPr>
              <a:t>15</a:t>
            </a:r>
          </a:p>
        </p:txBody>
      </p:sp>
      <p:sp>
        <p:nvSpPr>
          <p:cNvPr id="6" name="Rectangle 5">
            <a:extLst>
              <a:ext uri="{FF2B5EF4-FFF2-40B4-BE49-F238E27FC236}">
                <a16:creationId xmlns:a16="http://schemas.microsoft.com/office/drawing/2014/main" xmlns="" id="{43D3284F-95E2-4F26-9D5F-AAD352CF22BD}"/>
              </a:ext>
            </a:extLst>
          </p:cNvPr>
          <p:cNvSpPr/>
          <p:nvPr/>
        </p:nvSpPr>
        <p:spPr>
          <a:xfrm>
            <a:off x="6061694" y="1405749"/>
            <a:ext cx="3996528" cy="646331"/>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Number: 4</a:t>
            </a:r>
          </a:p>
          <a:p>
            <a:r>
              <a:rPr lang="en-IN" dirty="0">
                <a:solidFill>
                  <a:schemeClr val="bg1"/>
                </a:solidFill>
                <a:latin typeface="+mj-lt"/>
              </a:rPr>
              <a:t>4 is Event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78484" y="107656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61693" y="1076565"/>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97855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latin typeface="Consolas" panose="020B0609020204030204" pitchFamily="49" charset="0"/>
                <a:cs typeface="Consolas" panose="020B0609020204030204" pitchFamily="49" charset="0"/>
              </a:rPr>
              <a:t>{ }</a:t>
            </a:r>
            <a:endParaRPr lang="en-US" dirty="0">
              <a:solidFill>
                <a:srgbClr val="C00000"/>
              </a:solidFill>
            </a:endParaRPr>
          </a:p>
        </p:txBody>
      </p:sp>
      <p:sp>
        <p:nvSpPr>
          <p:cNvPr id="3" name="Content Placeholder 2"/>
          <p:cNvSpPr>
            <a:spLocks noGrp="1"/>
          </p:cNvSpPr>
          <p:nvPr>
            <p:ph idx="1"/>
          </p:nvPr>
        </p:nvSpPr>
        <p:spPr/>
        <p:txBody>
          <a:bodyPr/>
          <a:lstStyle/>
          <a:p>
            <a:pPr>
              <a:lnSpc>
                <a:spcPct val="110000"/>
              </a:lnSpc>
              <a:spcBef>
                <a:spcPts val="0"/>
              </a:spcBef>
            </a:pPr>
            <a:r>
              <a:rPr lang="en-US" dirty="0">
                <a:latin typeface="+mj-lt"/>
                <a:cs typeface="Courier New" panose="02070309020205020404" pitchFamily="49" charset="0"/>
              </a:rPr>
              <a:t>If body of </a:t>
            </a:r>
            <a:r>
              <a:rPr lang="en-US" b="1" dirty="0">
                <a:solidFill>
                  <a:srgbClr val="C00000"/>
                </a:solidFill>
                <a:latin typeface="+mj-lt"/>
                <a:cs typeface="Courier New" panose="02070309020205020404" pitchFamily="49" charset="0"/>
              </a:rPr>
              <a:t>if</a:t>
            </a:r>
            <a:r>
              <a:rPr lang="en-US" dirty="0">
                <a:latin typeface="+mj-lt"/>
                <a:cs typeface="Courier New" panose="02070309020205020404" pitchFamily="49" charset="0"/>
              </a:rPr>
              <a:t> contains only one statement then </a:t>
            </a:r>
            <a:r>
              <a:rPr lang="en-US" b="1" dirty="0">
                <a:solidFill>
                  <a:srgbClr val="C00000"/>
                </a:solidFill>
                <a:latin typeface="+mj-lt"/>
                <a:cs typeface="Courier New" panose="02070309020205020404" pitchFamily="49" charset="0"/>
              </a:rPr>
              <a:t>{ }</a:t>
            </a:r>
            <a:r>
              <a:rPr lang="en-US" dirty="0">
                <a:latin typeface="+mj-lt"/>
                <a:cs typeface="Courier New" panose="02070309020205020404" pitchFamily="49" charset="0"/>
              </a:rPr>
              <a:t> are not compulsory</a:t>
            </a:r>
          </a:p>
          <a:p>
            <a:pPr>
              <a:lnSpc>
                <a:spcPct val="110000"/>
              </a:lnSpc>
              <a:spcBef>
                <a:spcPts val="0"/>
              </a:spcBef>
            </a:pPr>
            <a:r>
              <a:rPr lang="en-US" dirty="0">
                <a:latin typeface="+mj-lt"/>
                <a:cs typeface="Courier New" panose="02070309020205020404" pitchFamily="49" charset="0"/>
              </a:rPr>
              <a:t>But if body of </a:t>
            </a:r>
            <a:r>
              <a:rPr lang="en-US" b="1" dirty="0">
                <a:solidFill>
                  <a:srgbClr val="C00000"/>
                </a:solidFill>
                <a:latin typeface="+mj-lt"/>
                <a:cs typeface="Courier New" panose="02070309020205020404" pitchFamily="49" charset="0"/>
              </a:rPr>
              <a:t>if</a:t>
            </a:r>
            <a:r>
              <a:rPr lang="en-US" dirty="0">
                <a:latin typeface="+mj-lt"/>
                <a:cs typeface="Courier New" panose="02070309020205020404" pitchFamily="49" charset="0"/>
              </a:rPr>
              <a:t> contains more than one statements then </a:t>
            </a:r>
            <a:r>
              <a:rPr lang="en-US" b="1" dirty="0">
                <a:solidFill>
                  <a:srgbClr val="C00000"/>
                </a:solidFill>
                <a:latin typeface="+mj-lt"/>
                <a:cs typeface="Courier New" panose="02070309020205020404" pitchFamily="49" charset="0"/>
              </a:rPr>
              <a:t>{ }</a:t>
            </a:r>
            <a:r>
              <a:rPr lang="en-US" dirty="0">
                <a:latin typeface="+mj-lt"/>
                <a:cs typeface="Courier New" panose="02070309020205020404" pitchFamily="49" charset="0"/>
              </a:rPr>
              <a:t> are compulsory</a:t>
            </a: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6691525" y="2118570"/>
            <a:ext cx="4570271" cy="1015663"/>
          </a:xfrm>
          <a:prstGeom prst="rect">
            <a:avLst/>
          </a:prstGeom>
          <a:solidFill>
            <a:schemeClr val="bg1">
              <a:lumMod val="95000"/>
            </a:schemeClr>
          </a:solidFill>
          <a:ln>
            <a:noFill/>
          </a:ln>
        </p:spPr>
        <p:txBody>
          <a:bodyPr wrap="square">
            <a:spAutoFit/>
          </a:bodyPr>
          <a:lstStyle/>
          <a:p>
            <a:r>
              <a:rPr lang="en-US" sz="2000" b="1" dirty="0">
                <a:latin typeface="+mj-lt"/>
              </a:rPr>
              <a:t>if(a &gt;= b)</a:t>
            </a:r>
          </a:p>
          <a:p>
            <a:r>
              <a:rPr lang="en-US" sz="2000" b="1" dirty="0">
                <a:latin typeface="+mj-lt"/>
              </a:rPr>
              <a:t>    </a:t>
            </a:r>
            <a:r>
              <a:rPr lang="en-US" sz="2000" b="1" dirty="0" err="1">
                <a:latin typeface="+mj-lt"/>
              </a:rPr>
              <a:t>printf</a:t>
            </a:r>
            <a:r>
              <a:rPr lang="en-US" sz="2000" b="1" dirty="0">
                <a:latin typeface="+mj-lt"/>
              </a:rPr>
              <a:t>("%d is largest", a);</a:t>
            </a:r>
          </a:p>
          <a:p>
            <a:endParaRPr lang="en-US" sz="2000" b="1" dirty="0">
              <a:effectLst/>
              <a:latin typeface="+mj-lt"/>
            </a:endParaRPr>
          </a:p>
        </p:txBody>
      </p:sp>
      <p:sp>
        <p:nvSpPr>
          <p:cNvPr id="5" name="Rectangle 4">
            <a:extLst>
              <a:ext uri="{FF2B5EF4-FFF2-40B4-BE49-F238E27FC236}">
                <a16:creationId xmlns:a16="http://schemas.microsoft.com/office/drawing/2014/main" xmlns="" id="{CE9CF278-0CFC-4F81-B2D4-28505379D37C}"/>
              </a:ext>
            </a:extLst>
          </p:cNvPr>
          <p:cNvSpPr/>
          <p:nvPr/>
        </p:nvSpPr>
        <p:spPr>
          <a:xfrm>
            <a:off x="423451" y="2118570"/>
            <a:ext cx="4777100" cy="1323439"/>
          </a:xfrm>
          <a:prstGeom prst="rect">
            <a:avLst/>
          </a:prstGeom>
          <a:solidFill>
            <a:schemeClr val="bg1">
              <a:lumMod val="95000"/>
            </a:schemeClr>
          </a:solidFill>
          <a:ln>
            <a:noFill/>
          </a:ln>
        </p:spPr>
        <p:txBody>
          <a:bodyPr wrap="square">
            <a:spAutoFit/>
          </a:bodyPr>
          <a:lstStyle/>
          <a:p>
            <a:r>
              <a:rPr lang="en-US" sz="2000" b="1" dirty="0">
                <a:latin typeface="+mj-lt"/>
              </a:rPr>
              <a:t>if(a &gt;= b)</a:t>
            </a:r>
          </a:p>
          <a:p>
            <a:r>
              <a:rPr lang="en-US" sz="2000" b="1" dirty="0">
                <a:latin typeface="+mj-lt"/>
              </a:rPr>
              <a:t>{</a:t>
            </a:r>
          </a:p>
          <a:p>
            <a:r>
              <a:rPr lang="en-US" sz="2000" b="1" dirty="0">
                <a:latin typeface="+mj-lt"/>
              </a:rPr>
              <a:t>    </a:t>
            </a:r>
            <a:r>
              <a:rPr lang="en-US" sz="2000" b="1" dirty="0" err="1">
                <a:latin typeface="+mj-lt"/>
              </a:rPr>
              <a:t>printf</a:t>
            </a:r>
            <a:r>
              <a:rPr lang="en-US" sz="2000" b="1" dirty="0">
                <a:latin typeface="+mj-lt"/>
              </a:rPr>
              <a:t>("%d is largest", a);</a:t>
            </a:r>
          </a:p>
          <a:p>
            <a:r>
              <a:rPr lang="en-US" sz="2000" b="1" dirty="0">
                <a:latin typeface="+mj-lt"/>
              </a:rPr>
              <a:t>}</a:t>
            </a:r>
            <a:endParaRPr lang="en-US" sz="2000" b="1" dirty="0">
              <a:effectLst/>
              <a:latin typeface="+mj-lt"/>
            </a:endParaRPr>
          </a:p>
        </p:txBody>
      </p:sp>
      <p:sp>
        <p:nvSpPr>
          <p:cNvPr id="6" name="TextBox 5"/>
          <p:cNvSpPr txBox="1"/>
          <p:nvPr/>
        </p:nvSpPr>
        <p:spPr>
          <a:xfrm>
            <a:off x="5341881" y="2335429"/>
            <a:ext cx="1208314" cy="830997"/>
          </a:xfrm>
          <a:prstGeom prst="rect">
            <a:avLst/>
          </a:prstGeom>
          <a:noFill/>
        </p:spPr>
        <p:txBody>
          <a:bodyPr wrap="square" rtlCol="0" anchor="ctr">
            <a:spAutoFit/>
          </a:bodyPr>
          <a:lstStyle/>
          <a:p>
            <a:pPr algn="ctr"/>
            <a:r>
              <a:rPr lang="en-IN" sz="2400" dirty="0">
                <a:solidFill>
                  <a:srgbClr val="C00000"/>
                </a:solidFill>
                <a:latin typeface="+mj-lt"/>
              </a:rPr>
              <a:t>Both are same</a:t>
            </a:r>
          </a:p>
        </p:txBody>
      </p:sp>
    </p:spTree>
    <p:extLst>
      <p:ext uri="{BB962C8B-B14F-4D97-AF65-F5344CB8AC3E}">
        <p14:creationId xmlns:p14="http://schemas.microsoft.com/office/powerpoint/2010/main" val="15658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904059"/>
            <a:ext cx="10515600" cy="2852737"/>
          </a:xfrm>
        </p:spPr>
        <p:txBody>
          <a:bodyPr/>
          <a:lstStyle/>
          <a:p>
            <a:r>
              <a:rPr lang="en-US" dirty="0">
                <a:solidFill>
                  <a:schemeClr val="accent3"/>
                </a:solidFill>
              </a:rPr>
              <a:t>If…else if…else if…else </a:t>
            </a:r>
            <a:br>
              <a:rPr lang="en-US" dirty="0">
                <a:solidFill>
                  <a:schemeClr val="accent3"/>
                </a:solidFill>
              </a:rPr>
            </a:br>
            <a:r>
              <a:rPr lang="en-US" dirty="0">
                <a:solidFill>
                  <a:schemeClr val="accent3"/>
                </a:solidFill>
              </a:rPr>
              <a:t>Ladder if</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1693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6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cs typeface="Consolas" panose="020B0609020204030204" pitchFamily="49" charset="0"/>
              </a:rPr>
              <a:t>if…else if…else if…else</a:t>
            </a:r>
            <a:endParaRPr lang="en-US" dirty="0">
              <a:solidFill>
                <a:srgbClr val="C00000"/>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urier New" panose="02070309020205020404" pitchFamily="49" charset="0"/>
              </a:rPr>
              <a:t>if…else</a:t>
            </a:r>
            <a:r>
              <a:rPr lang="en-US" sz="1100" b="1" dirty="0">
                <a:solidFill>
                  <a:srgbClr val="C00000"/>
                </a:solidFill>
                <a:latin typeface="+mj-lt"/>
                <a:cs typeface="Courier New" panose="02070309020205020404" pitchFamily="49" charset="0"/>
              </a:rPr>
              <a:t> </a:t>
            </a:r>
            <a:r>
              <a:rPr lang="en-US" b="1" dirty="0">
                <a:solidFill>
                  <a:srgbClr val="C00000"/>
                </a:solidFill>
                <a:latin typeface="+mj-lt"/>
                <a:cs typeface="Courier New" panose="02070309020205020404" pitchFamily="49" charset="0"/>
              </a:rPr>
              <a:t>if…else</a:t>
            </a:r>
            <a:r>
              <a:rPr lang="en-US" sz="1100" b="1" dirty="0">
                <a:solidFill>
                  <a:srgbClr val="C00000"/>
                </a:solidFill>
                <a:latin typeface="+mj-lt"/>
                <a:cs typeface="Courier New" panose="02070309020205020404" pitchFamily="49" charset="0"/>
              </a:rPr>
              <a:t> </a:t>
            </a:r>
            <a:r>
              <a:rPr lang="en-US" b="1" dirty="0">
                <a:solidFill>
                  <a:srgbClr val="C00000"/>
                </a:solidFill>
                <a:latin typeface="+mj-lt"/>
                <a:cs typeface="Courier New" panose="02070309020205020404" pitchFamily="49" charset="0"/>
              </a:rPr>
              <a:t>if…else</a:t>
            </a:r>
            <a:r>
              <a:rPr lang="en-US" dirty="0">
                <a:solidFill>
                  <a:srgbClr val="C00000"/>
                </a:solidFill>
                <a:latin typeface="+mj-lt"/>
              </a:rPr>
              <a:t> </a:t>
            </a:r>
            <a:r>
              <a:rPr lang="en-US" dirty="0">
                <a:latin typeface="+mj-lt"/>
              </a:rPr>
              <a:t>is multi branch decision making statement.</a:t>
            </a:r>
          </a:p>
          <a:p>
            <a:r>
              <a:rPr lang="en-US" dirty="0">
                <a:latin typeface="+mj-lt"/>
              </a:rPr>
              <a:t>If first </a:t>
            </a:r>
            <a:r>
              <a:rPr lang="en-US" b="1" dirty="0">
                <a:solidFill>
                  <a:srgbClr val="C00000"/>
                </a:solidFill>
                <a:latin typeface="+mj-lt"/>
                <a:cs typeface="Courier New" panose="02070309020205020404" pitchFamily="49" charset="0"/>
              </a:rPr>
              <a:t>if</a:t>
            </a:r>
            <a:r>
              <a:rPr lang="en-US" dirty="0">
                <a:latin typeface="+mj-lt"/>
              </a:rPr>
              <a:t> condition is true then remaining </a:t>
            </a:r>
            <a:r>
              <a:rPr lang="en-US" b="1" dirty="0">
                <a:solidFill>
                  <a:srgbClr val="C00000"/>
                </a:solidFill>
                <a:latin typeface="+mj-lt"/>
                <a:cs typeface="Courier New" panose="02070309020205020404" pitchFamily="49" charset="0"/>
              </a:rPr>
              <a:t>if</a:t>
            </a:r>
            <a:r>
              <a:rPr lang="en-US" dirty="0">
                <a:latin typeface="+mj-lt"/>
              </a:rPr>
              <a:t> conditions will not be evaluated.</a:t>
            </a:r>
          </a:p>
          <a:p>
            <a:r>
              <a:rPr lang="en-US" dirty="0">
                <a:latin typeface="+mj-lt"/>
              </a:rPr>
              <a:t>If first </a:t>
            </a:r>
            <a:r>
              <a:rPr lang="en-US" b="1" dirty="0">
                <a:solidFill>
                  <a:srgbClr val="C00000"/>
                </a:solidFill>
                <a:latin typeface="+mj-lt"/>
                <a:cs typeface="Courier New" panose="02070309020205020404" pitchFamily="49" charset="0"/>
              </a:rPr>
              <a:t>if</a:t>
            </a:r>
            <a:r>
              <a:rPr lang="en-US" dirty="0">
                <a:latin typeface="+mj-lt"/>
              </a:rPr>
              <a:t> condition is false then second </a:t>
            </a:r>
            <a:r>
              <a:rPr lang="en-US" b="1" dirty="0">
                <a:solidFill>
                  <a:srgbClr val="C00000"/>
                </a:solidFill>
                <a:latin typeface="+mj-lt"/>
                <a:cs typeface="Courier New" panose="02070309020205020404" pitchFamily="49" charset="0"/>
              </a:rPr>
              <a:t>if</a:t>
            </a:r>
            <a:r>
              <a:rPr lang="en-US" dirty="0">
                <a:latin typeface="+mj-lt"/>
              </a:rPr>
              <a:t> condition will be evaluated and if it is true then remaining </a:t>
            </a:r>
            <a:r>
              <a:rPr lang="en-US" b="1" dirty="0">
                <a:solidFill>
                  <a:srgbClr val="C00000"/>
                </a:solidFill>
                <a:latin typeface="+mj-lt"/>
                <a:cs typeface="Courier New" panose="02070309020205020404" pitchFamily="49" charset="0"/>
              </a:rPr>
              <a:t>if</a:t>
            </a:r>
            <a:r>
              <a:rPr lang="en-US" dirty="0">
                <a:latin typeface="+mj-lt"/>
              </a:rPr>
              <a:t> conditions will not be evaluated.</a:t>
            </a:r>
          </a:p>
          <a:p>
            <a:r>
              <a:rPr lang="en-US" b="1" dirty="0">
                <a:solidFill>
                  <a:srgbClr val="C00000"/>
                </a:solidFill>
                <a:latin typeface="+mj-lt"/>
                <a:cs typeface="Courier New" panose="02070309020205020404" pitchFamily="49" charset="0"/>
              </a:rPr>
              <a:t>if…else if…else if…else </a:t>
            </a:r>
            <a:r>
              <a:rPr lang="en-US" dirty="0">
                <a:latin typeface="+mj-lt"/>
              </a:rPr>
              <a:t>is also known as if…else if ladder</a:t>
            </a:r>
          </a:p>
          <a:p>
            <a:endParaRPr lang="en-US" dirty="0">
              <a:latin typeface="+mj-lt"/>
            </a:endParaRPr>
          </a:p>
        </p:txBody>
      </p:sp>
      <p:sp>
        <p:nvSpPr>
          <p:cNvPr id="4" name="Rectangle 3">
            <a:extLst>
              <a:ext uri="{FF2B5EF4-FFF2-40B4-BE49-F238E27FC236}">
                <a16:creationId xmlns:a16="http://schemas.microsoft.com/office/drawing/2014/main" xmlns="" id="{CE9CF278-0CFC-4F81-B2D4-28505379D37C}"/>
              </a:ext>
            </a:extLst>
          </p:cNvPr>
          <p:cNvSpPr/>
          <p:nvPr/>
        </p:nvSpPr>
        <p:spPr>
          <a:xfrm>
            <a:off x="262360" y="3692171"/>
            <a:ext cx="4777100" cy="1754326"/>
          </a:xfrm>
          <a:prstGeom prst="rect">
            <a:avLst/>
          </a:prstGeom>
          <a:solidFill>
            <a:schemeClr val="bg1">
              <a:lumMod val="95000"/>
            </a:schemeClr>
          </a:solidFill>
          <a:ln>
            <a:noFill/>
          </a:ln>
        </p:spPr>
        <p:txBody>
          <a:bodyPr wrap="square">
            <a:spAutoFit/>
          </a:bodyPr>
          <a:lstStyle/>
          <a:p>
            <a:r>
              <a:rPr lang="en-US" b="1" dirty="0">
                <a:solidFill>
                  <a:srgbClr val="673BB7"/>
                </a:solidFill>
                <a:latin typeface="+mj-lt"/>
              </a:rPr>
              <a:t>if</a:t>
            </a:r>
            <a:r>
              <a:rPr lang="en-US" b="1" dirty="0">
                <a:solidFill>
                  <a:schemeClr val="tx1">
                    <a:lumMod val="90000"/>
                    <a:lumOff val="10000"/>
                  </a:schemeClr>
                </a:solidFill>
                <a:latin typeface="+mj-lt"/>
              </a:rPr>
              <a:t>(condition-</a:t>
            </a:r>
            <a:r>
              <a:rPr lang="en-US" b="1" dirty="0">
                <a:solidFill>
                  <a:srgbClr val="00B050"/>
                </a:solidFill>
                <a:latin typeface="+mj-lt"/>
              </a:rPr>
              <a:t>1</a:t>
            </a:r>
            <a:r>
              <a:rPr lang="en-US" b="1" dirty="0">
                <a:solidFill>
                  <a:schemeClr val="tx1">
                    <a:lumMod val="90000"/>
                    <a:lumOff val="10000"/>
                  </a:schemeClr>
                </a:solidFill>
                <a:latin typeface="+mj-lt"/>
              </a:rPr>
              <a:t>)</a:t>
            </a:r>
          </a:p>
          <a:p>
            <a:r>
              <a:rPr lang="en-US" b="1" dirty="0">
                <a:solidFill>
                  <a:schemeClr val="tx1">
                    <a:lumMod val="90000"/>
                    <a:lumOff val="10000"/>
                  </a:schemeClr>
                </a:solidFill>
                <a:latin typeface="+mj-lt"/>
              </a:rPr>
              <a:t>  statement-1;</a:t>
            </a:r>
          </a:p>
          <a:p>
            <a:r>
              <a:rPr lang="en-US" b="1" dirty="0">
                <a:solidFill>
                  <a:srgbClr val="673BB7"/>
                </a:solidFill>
                <a:latin typeface="+mj-lt"/>
              </a:rPr>
              <a:t>else if</a:t>
            </a:r>
            <a:r>
              <a:rPr lang="en-US" b="1" dirty="0">
                <a:solidFill>
                  <a:schemeClr val="tx1">
                    <a:lumMod val="90000"/>
                    <a:lumOff val="10000"/>
                  </a:schemeClr>
                </a:solidFill>
                <a:latin typeface="+mj-lt"/>
              </a:rPr>
              <a:t>(condition-</a:t>
            </a:r>
            <a:r>
              <a:rPr lang="en-US" b="1" dirty="0">
                <a:solidFill>
                  <a:srgbClr val="00B050"/>
                </a:solidFill>
                <a:latin typeface="+mj-lt"/>
              </a:rPr>
              <a:t>2</a:t>
            </a:r>
            <a:r>
              <a:rPr lang="en-US" b="1" dirty="0">
                <a:solidFill>
                  <a:schemeClr val="tx1">
                    <a:lumMod val="90000"/>
                    <a:lumOff val="10000"/>
                  </a:schemeClr>
                </a:solidFill>
                <a:latin typeface="+mj-lt"/>
              </a:rPr>
              <a:t>)</a:t>
            </a:r>
          </a:p>
          <a:p>
            <a:r>
              <a:rPr lang="en-US" b="1" dirty="0">
                <a:solidFill>
                  <a:schemeClr val="tx1">
                    <a:lumMod val="90000"/>
                    <a:lumOff val="10000"/>
                  </a:schemeClr>
                </a:solidFill>
                <a:latin typeface="+mj-lt"/>
              </a:rPr>
              <a:t>  statement-2;</a:t>
            </a:r>
          </a:p>
          <a:p>
            <a:r>
              <a:rPr lang="en-US" b="1" dirty="0">
                <a:solidFill>
                  <a:srgbClr val="673BB7"/>
                </a:solidFill>
                <a:latin typeface="+mj-lt"/>
              </a:rPr>
              <a:t>else</a:t>
            </a:r>
          </a:p>
          <a:p>
            <a:r>
              <a:rPr lang="en-US" b="1" dirty="0">
                <a:solidFill>
                  <a:schemeClr val="tx1">
                    <a:lumMod val="90000"/>
                    <a:lumOff val="10000"/>
                  </a:schemeClr>
                </a:solidFill>
                <a:latin typeface="+mj-lt"/>
              </a:rPr>
              <a:t>  statement-3;</a:t>
            </a:r>
            <a:endParaRPr lang="en-US" b="1" dirty="0">
              <a:solidFill>
                <a:schemeClr val="tx1">
                  <a:lumMod val="90000"/>
                  <a:lumOff val="10000"/>
                </a:schemeClr>
              </a:solidFill>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262360" y="3362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Tree>
    <p:extLst>
      <p:ext uri="{BB962C8B-B14F-4D97-AF65-F5344CB8AC3E}">
        <p14:creationId xmlns:p14="http://schemas.microsoft.com/office/powerpoint/2010/main" val="33633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cs typeface="Consolas" panose="020B0609020204030204" pitchFamily="49" charset="0"/>
              </a:rPr>
              <a:t>if…else if…else </a:t>
            </a:r>
            <a:r>
              <a:rPr lang="en-IN" dirty="0"/>
              <a:t>ladder flowchart</a:t>
            </a:r>
            <a:endParaRPr lang="en-US" dirty="0"/>
          </a:p>
        </p:txBody>
      </p:sp>
      <p:cxnSp>
        <p:nvCxnSpPr>
          <p:cNvPr id="30" name="Straight Arrow Connector 29"/>
          <p:cNvCxnSpPr>
            <a:endCxn id="31" idx="0"/>
          </p:cNvCxnSpPr>
          <p:nvPr/>
        </p:nvCxnSpPr>
        <p:spPr>
          <a:xfrm>
            <a:off x="2215614" y="1025941"/>
            <a:ext cx="0" cy="54040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Decision 30"/>
          <p:cNvSpPr/>
          <p:nvPr/>
        </p:nvSpPr>
        <p:spPr>
          <a:xfrm>
            <a:off x="889734" y="1566347"/>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condition1</a:t>
            </a:r>
          </a:p>
        </p:txBody>
      </p:sp>
      <p:cxnSp>
        <p:nvCxnSpPr>
          <p:cNvPr id="32" name="Elbow Connector 31"/>
          <p:cNvCxnSpPr>
            <a:stCxn id="31" idx="3"/>
            <a:endCxn id="37" idx="0"/>
          </p:cNvCxnSpPr>
          <p:nvPr/>
        </p:nvCxnSpPr>
        <p:spPr>
          <a:xfrm>
            <a:off x="3541494" y="2037196"/>
            <a:ext cx="934593" cy="46585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9621" y="2559308"/>
            <a:ext cx="713209" cy="430887"/>
          </a:xfrm>
          <a:prstGeom prst="rect">
            <a:avLst/>
          </a:prstGeom>
          <a:noFill/>
          <a:ln>
            <a:noFill/>
          </a:ln>
        </p:spPr>
        <p:txBody>
          <a:bodyPr wrap="none" rtlCol="0">
            <a:spAutoFit/>
          </a:bodyPr>
          <a:lstStyle/>
          <a:p>
            <a:r>
              <a:rPr lang="en-US" sz="2200" dirty="0"/>
              <a:t>True</a:t>
            </a:r>
          </a:p>
        </p:txBody>
      </p:sp>
      <p:sp>
        <p:nvSpPr>
          <p:cNvPr id="34" name="TextBox 33"/>
          <p:cNvSpPr txBox="1"/>
          <p:nvPr/>
        </p:nvSpPr>
        <p:spPr>
          <a:xfrm>
            <a:off x="3592939" y="1586328"/>
            <a:ext cx="792974" cy="430887"/>
          </a:xfrm>
          <a:prstGeom prst="rect">
            <a:avLst/>
          </a:prstGeom>
          <a:noFill/>
          <a:ln>
            <a:noFill/>
          </a:ln>
        </p:spPr>
        <p:txBody>
          <a:bodyPr wrap="none" rtlCol="0">
            <a:spAutoFit/>
          </a:bodyPr>
          <a:lstStyle/>
          <a:p>
            <a:r>
              <a:rPr lang="en-US" sz="2200" dirty="0"/>
              <a:t>False</a:t>
            </a:r>
          </a:p>
        </p:txBody>
      </p:sp>
      <p:sp>
        <p:nvSpPr>
          <p:cNvPr id="35" name="Flowchart: Process 34"/>
          <p:cNvSpPr/>
          <p:nvPr/>
        </p:nvSpPr>
        <p:spPr>
          <a:xfrm>
            <a:off x="1500210" y="326552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36" name="Elbow Connector 35"/>
          <p:cNvCxnSpPr>
            <a:stCxn id="31" idx="2"/>
            <a:endCxn id="35" idx="0"/>
          </p:cNvCxnSpPr>
          <p:nvPr/>
        </p:nvCxnSpPr>
        <p:spPr>
          <a:xfrm rot="16200000" flipH="1">
            <a:off x="1837169" y="2886490"/>
            <a:ext cx="757481"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3150207" y="2503051"/>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condition2</a:t>
            </a:r>
          </a:p>
        </p:txBody>
      </p:sp>
      <p:cxnSp>
        <p:nvCxnSpPr>
          <p:cNvPr id="38" name="Elbow Connector 37"/>
          <p:cNvCxnSpPr>
            <a:stCxn id="37" idx="3"/>
            <a:endCxn id="43" idx="0"/>
          </p:cNvCxnSpPr>
          <p:nvPr/>
        </p:nvCxnSpPr>
        <p:spPr>
          <a:xfrm>
            <a:off x="5801967" y="2973900"/>
            <a:ext cx="1363583" cy="43494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95699" y="3508891"/>
            <a:ext cx="713209" cy="430887"/>
          </a:xfrm>
          <a:prstGeom prst="rect">
            <a:avLst/>
          </a:prstGeom>
          <a:noFill/>
          <a:ln>
            <a:noFill/>
          </a:ln>
        </p:spPr>
        <p:txBody>
          <a:bodyPr wrap="none" rtlCol="0">
            <a:spAutoFit/>
          </a:bodyPr>
          <a:lstStyle/>
          <a:p>
            <a:r>
              <a:rPr lang="en-US" sz="2200" dirty="0"/>
              <a:t>True</a:t>
            </a:r>
          </a:p>
        </p:txBody>
      </p:sp>
      <p:sp>
        <p:nvSpPr>
          <p:cNvPr id="40" name="TextBox 39"/>
          <p:cNvSpPr txBox="1"/>
          <p:nvPr/>
        </p:nvSpPr>
        <p:spPr>
          <a:xfrm>
            <a:off x="5892049" y="2510153"/>
            <a:ext cx="792974" cy="430887"/>
          </a:xfrm>
          <a:prstGeom prst="rect">
            <a:avLst/>
          </a:prstGeom>
          <a:noFill/>
          <a:ln>
            <a:noFill/>
          </a:ln>
        </p:spPr>
        <p:txBody>
          <a:bodyPr wrap="none" rtlCol="0">
            <a:spAutoFit/>
          </a:bodyPr>
          <a:lstStyle/>
          <a:p>
            <a:r>
              <a:rPr lang="en-US" sz="2200" dirty="0"/>
              <a:t>False</a:t>
            </a:r>
          </a:p>
        </p:txBody>
      </p:sp>
      <p:sp>
        <p:nvSpPr>
          <p:cNvPr id="41" name="Flowchart: Process 40"/>
          <p:cNvSpPr/>
          <p:nvPr/>
        </p:nvSpPr>
        <p:spPr>
          <a:xfrm>
            <a:off x="3760683" y="413783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42" name="Elbow Connector 41"/>
          <p:cNvCxnSpPr>
            <a:stCxn id="37" idx="2"/>
            <a:endCxn id="41" idx="0"/>
          </p:cNvCxnSpPr>
          <p:nvPr/>
        </p:nvCxnSpPr>
        <p:spPr>
          <a:xfrm rot="16200000" flipH="1">
            <a:off x="4129839" y="3790997"/>
            <a:ext cx="693087"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Flowchart: Decision 42"/>
          <p:cNvSpPr/>
          <p:nvPr/>
        </p:nvSpPr>
        <p:spPr>
          <a:xfrm>
            <a:off x="5839670" y="3408848"/>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 3</a:t>
            </a:r>
          </a:p>
        </p:txBody>
      </p:sp>
      <p:cxnSp>
        <p:nvCxnSpPr>
          <p:cNvPr id="44" name="Elbow Connector 43"/>
          <p:cNvCxnSpPr>
            <a:stCxn id="43" idx="3"/>
            <a:endCxn id="49" idx="0"/>
          </p:cNvCxnSpPr>
          <p:nvPr/>
        </p:nvCxnSpPr>
        <p:spPr>
          <a:xfrm>
            <a:off x="8491430" y="3879697"/>
            <a:ext cx="625770" cy="108185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449557" y="4285898"/>
            <a:ext cx="713209" cy="430887"/>
          </a:xfrm>
          <a:prstGeom prst="rect">
            <a:avLst/>
          </a:prstGeom>
          <a:noFill/>
          <a:ln>
            <a:noFill/>
          </a:ln>
        </p:spPr>
        <p:txBody>
          <a:bodyPr wrap="none" rtlCol="0">
            <a:spAutoFit/>
          </a:bodyPr>
          <a:lstStyle/>
          <a:p>
            <a:r>
              <a:rPr lang="en-US" sz="2200" dirty="0"/>
              <a:t>True</a:t>
            </a:r>
          </a:p>
        </p:txBody>
      </p:sp>
      <p:sp>
        <p:nvSpPr>
          <p:cNvPr id="46" name="TextBox 45"/>
          <p:cNvSpPr txBox="1"/>
          <p:nvPr/>
        </p:nvSpPr>
        <p:spPr>
          <a:xfrm>
            <a:off x="8542875" y="3377313"/>
            <a:ext cx="792974" cy="430887"/>
          </a:xfrm>
          <a:prstGeom prst="rect">
            <a:avLst/>
          </a:prstGeom>
          <a:noFill/>
          <a:ln>
            <a:noFill/>
          </a:ln>
        </p:spPr>
        <p:txBody>
          <a:bodyPr wrap="none" rtlCol="0">
            <a:spAutoFit/>
          </a:bodyPr>
          <a:lstStyle/>
          <a:p>
            <a:r>
              <a:rPr lang="en-US" sz="2200" dirty="0"/>
              <a:t>False</a:t>
            </a:r>
          </a:p>
        </p:txBody>
      </p:sp>
      <p:sp>
        <p:nvSpPr>
          <p:cNvPr id="47" name="Flowchart: Process 46"/>
          <p:cNvSpPr/>
          <p:nvPr/>
        </p:nvSpPr>
        <p:spPr>
          <a:xfrm>
            <a:off x="6450146" y="499211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48" name="Elbow Connector 47"/>
          <p:cNvCxnSpPr>
            <a:stCxn id="43" idx="2"/>
            <a:endCxn id="47" idx="0"/>
          </p:cNvCxnSpPr>
          <p:nvPr/>
        </p:nvCxnSpPr>
        <p:spPr>
          <a:xfrm rot="16200000" flipH="1">
            <a:off x="6845060" y="4671036"/>
            <a:ext cx="641570"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Flowchart: Process 48"/>
          <p:cNvSpPr/>
          <p:nvPr/>
        </p:nvSpPr>
        <p:spPr>
          <a:xfrm>
            <a:off x="8401206" y="4961554"/>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50" name="Elbow Connector 49"/>
          <p:cNvCxnSpPr>
            <a:stCxn id="35" idx="2"/>
          </p:cNvCxnSpPr>
          <p:nvPr/>
        </p:nvCxnSpPr>
        <p:spPr>
          <a:xfrm rot="5400000">
            <a:off x="1007569" y="5086219"/>
            <a:ext cx="2416681"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1" idx="1"/>
          </p:cNvCxnSpPr>
          <p:nvPr/>
        </p:nvCxnSpPr>
        <p:spPr>
          <a:xfrm rot="10800000">
            <a:off x="2190963" y="4441164"/>
            <a:ext cx="1569720" cy="2997"/>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1"/>
          </p:cNvCxnSpPr>
          <p:nvPr/>
        </p:nvCxnSpPr>
        <p:spPr>
          <a:xfrm rot="10800000">
            <a:off x="2190964" y="5292244"/>
            <a:ext cx="4259182" cy="6196"/>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2"/>
          </p:cNvCxnSpPr>
          <p:nvPr/>
        </p:nvCxnSpPr>
        <p:spPr>
          <a:xfrm rot="5400000">
            <a:off x="5464713" y="2300451"/>
            <a:ext cx="378736" cy="6926238"/>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up)">
                                      <p:cBhvr>
                                        <p:cTn id="16" dur="500"/>
                                        <p:tgtEl>
                                          <p:spTgt spid="3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up)">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up)">
                                      <p:cBhvr>
                                        <p:cTn id="45" dur="500"/>
                                        <p:tgtEl>
                                          <p:spTgt spid="4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up)">
                                      <p:cBhvr>
                                        <p:cTn id="48" dur="500"/>
                                        <p:tgtEl>
                                          <p:spTgt spid="39"/>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up)">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up)">
                                      <p:cBhvr>
                                        <p:cTn id="62" dur="500"/>
                                        <p:tgtEl>
                                          <p:spTgt spid="38"/>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up)">
                                      <p:cBhvr>
                                        <p:cTn id="69" dur="5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up)">
                                      <p:cBhvr>
                                        <p:cTn id="74" dur="500"/>
                                        <p:tgtEl>
                                          <p:spTgt spid="4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up)">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up)">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wipe(up)">
                                      <p:cBhvr>
                                        <p:cTn id="91" dur="500"/>
                                        <p:tgtEl>
                                          <p:spTgt spid="44"/>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up)">
                                      <p:cBhvr>
                                        <p:cTn id="94" dur="500"/>
                                        <p:tgtEl>
                                          <p:spTgt spid="46"/>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up)">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up)">
                                      <p:cBhvr>
                                        <p:cTn id="10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P spid="34" grpId="0"/>
      <p:bldP spid="35" grpId="0" animBg="1"/>
      <p:bldP spid="37" grpId="0" animBg="1"/>
      <p:bldP spid="39" grpId="0"/>
      <p:bldP spid="40" grpId="0"/>
      <p:bldP spid="41" grpId="0" animBg="1"/>
      <p:bldP spid="43" grpId="0" animBg="1"/>
      <p:bldP spid="45" grpId="0"/>
      <p:bldP spid="46" grpId="0"/>
      <p:bldP spid="47"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decision making</a:t>
            </a:r>
          </a:p>
        </p:txBody>
      </p:sp>
      <p:sp>
        <p:nvSpPr>
          <p:cNvPr id="4" name="Rectangle 3">
            <a:extLst>
              <a:ext uri="{FF2B5EF4-FFF2-40B4-BE49-F238E27FC236}">
                <a16:creationId xmlns:a16="http://schemas.microsoft.com/office/drawing/2014/main" xmlns="" id="{43D3284F-95E2-4F26-9D5F-AAD352CF22BD}"/>
              </a:ext>
            </a:extLst>
          </p:cNvPr>
          <p:cNvSpPr/>
          <p:nvPr/>
        </p:nvSpPr>
        <p:spPr>
          <a:xfrm>
            <a:off x="7619661" y="2046093"/>
            <a:ext cx="2644800" cy="1200329"/>
          </a:xfrm>
          <a:prstGeom prst="rect">
            <a:avLst/>
          </a:prstGeom>
          <a:solidFill>
            <a:schemeClr val="bg1">
              <a:lumMod val="85000"/>
            </a:schemeClr>
          </a:solidFill>
          <a:ln>
            <a:noFill/>
          </a:ln>
        </p:spPr>
        <p:txBody>
          <a:bodyPr wrap="square">
            <a:spAutoFit/>
          </a:bodyPr>
          <a:lstStyle/>
          <a:p>
            <a:r>
              <a:rPr lang="en-US" b="1" dirty="0">
                <a:solidFill>
                  <a:srgbClr val="C00000"/>
                </a:solidFill>
                <a:latin typeface="Consolas" panose="020B0609020204030204" pitchFamily="49" charset="0"/>
              </a:rPr>
              <a:t>if</a:t>
            </a:r>
            <a:r>
              <a:rPr lang="en-US" b="1" dirty="0">
                <a:latin typeface="Consolas" panose="020B0609020204030204" pitchFamily="49" charset="0"/>
              </a:rPr>
              <a:t> number is odd</a:t>
            </a:r>
          </a:p>
          <a:p>
            <a:r>
              <a:rPr lang="en-US" b="1" dirty="0">
                <a:latin typeface="Consolas" panose="020B0609020204030204" pitchFamily="49" charset="0"/>
              </a:rPr>
              <a:t>{</a:t>
            </a:r>
          </a:p>
          <a:p>
            <a:r>
              <a:rPr lang="en-US" b="1" dirty="0">
                <a:latin typeface="Consolas" panose="020B0609020204030204" pitchFamily="49" charset="0"/>
              </a:rPr>
              <a:t>    </a:t>
            </a:r>
            <a:r>
              <a:rPr lang="en-US" b="1" dirty="0">
                <a:solidFill>
                  <a:srgbClr val="D81A60"/>
                </a:solidFill>
                <a:latin typeface="Consolas" panose="020B0609020204030204" pitchFamily="49" charset="0"/>
              </a:rPr>
              <a:t>/* code */</a:t>
            </a:r>
          </a:p>
          <a:p>
            <a:r>
              <a:rPr lang="en-US" b="1" dirty="0">
                <a:latin typeface="Consolas" panose="020B0609020204030204" pitchFamily="49" charset="0"/>
              </a:rPr>
              <a:t>}</a:t>
            </a:r>
          </a:p>
        </p:txBody>
      </p:sp>
      <p:sp>
        <p:nvSpPr>
          <p:cNvPr id="5" name="Rectangle 4">
            <a:extLst>
              <a:ext uri="{FF2B5EF4-FFF2-40B4-BE49-F238E27FC236}">
                <a16:creationId xmlns:a16="http://schemas.microsoft.com/office/drawing/2014/main" xmlns="" id="{43D3284F-95E2-4F26-9D5F-AAD352CF22BD}"/>
              </a:ext>
            </a:extLst>
          </p:cNvPr>
          <p:cNvSpPr/>
          <p:nvPr/>
        </p:nvSpPr>
        <p:spPr>
          <a:xfrm>
            <a:off x="7619660" y="3570093"/>
            <a:ext cx="2644801" cy="1200329"/>
          </a:xfrm>
          <a:prstGeom prst="rect">
            <a:avLst/>
          </a:prstGeom>
          <a:solidFill>
            <a:schemeClr val="bg1">
              <a:lumMod val="85000"/>
            </a:schemeClr>
          </a:solidFill>
          <a:ln>
            <a:noFill/>
          </a:ln>
        </p:spPr>
        <p:txBody>
          <a:bodyPr wrap="square">
            <a:spAutoFit/>
          </a:bodyPr>
          <a:lstStyle/>
          <a:p>
            <a:r>
              <a:rPr lang="en-US" b="1" dirty="0">
                <a:solidFill>
                  <a:srgbClr val="C00000"/>
                </a:solidFill>
                <a:latin typeface="Consolas" panose="020B0609020204030204" pitchFamily="49" charset="0"/>
              </a:rPr>
              <a:t>else</a:t>
            </a:r>
            <a:r>
              <a:rPr lang="en-US" b="1" dirty="0">
                <a:latin typeface="Consolas" panose="020B0609020204030204" pitchFamily="49" charset="0"/>
              </a:rPr>
              <a:t> number is even</a:t>
            </a:r>
          </a:p>
          <a:p>
            <a:r>
              <a:rPr lang="en-US" b="1" dirty="0">
                <a:latin typeface="Consolas" panose="020B0609020204030204" pitchFamily="49" charset="0"/>
              </a:rPr>
              <a:t>{</a:t>
            </a:r>
          </a:p>
          <a:p>
            <a:r>
              <a:rPr lang="en-US" b="1" dirty="0">
                <a:latin typeface="Consolas" panose="020B0609020204030204" pitchFamily="49" charset="0"/>
              </a:rPr>
              <a:t>    </a:t>
            </a:r>
            <a:r>
              <a:rPr lang="en-US" b="1" dirty="0">
                <a:solidFill>
                  <a:srgbClr val="D81A60"/>
                </a:solidFill>
                <a:latin typeface="Consolas" panose="020B0609020204030204" pitchFamily="49" charset="0"/>
              </a:rPr>
              <a:t>/* code */</a:t>
            </a:r>
          </a:p>
          <a:p>
            <a:r>
              <a:rPr lang="en-US" b="1" dirty="0">
                <a:latin typeface="Consolas" panose="020B0609020204030204" pitchFamily="49" charset="0"/>
              </a:rPr>
              <a:t>}</a:t>
            </a:r>
          </a:p>
        </p:txBody>
      </p:sp>
      <p:pic>
        <p:nvPicPr>
          <p:cNvPr id="6" name="Picture 5" descr="http://www.free-management-ebooks.com/news/wp-content/uploads/2015/01/dec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9" y="1480035"/>
            <a:ext cx="6219724" cy="433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5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500" fill="hold"/>
                                        <p:tgtEl>
                                          <p:spTgt spid="5"/>
                                        </p:tgtEl>
                                        <p:attrNameLst>
                                          <p:attrName>fillcolor</p:attrName>
                                        </p:attrNameLst>
                                      </p:cBhvr>
                                      <p:to>
                                        <a:srgbClr val="005D69"/>
                                      </p:to>
                                    </p:animClr>
                                    <p:set>
                                      <p:cBhvr>
                                        <p:cTn id="13" dur="500" fill="hold"/>
                                        <p:tgtEl>
                                          <p:spTgt spid="5"/>
                                        </p:tgtEl>
                                        <p:attrNameLst>
                                          <p:attrName>fill.type</p:attrName>
                                        </p:attrNameLst>
                                      </p:cBhvr>
                                      <p:to>
                                        <p:strVal val="solid"/>
                                      </p:to>
                                    </p:set>
                                    <p:set>
                                      <p:cBhvr>
                                        <p:cTn id="14"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print Zero, Positive or Negative Number</a:t>
            </a:r>
            <a:endParaRPr lang="en-US" dirty="0"/>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830751"/>
            <a:ext cx="4777100" cy="3693319"/>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else if(a==0)</a:t>
            </a:r>
          </a:p>
          <a:p>
            <a:r>
              <a:rPr lang="en-US" b="1" dirty="0">
                <a:latin typeface="+mj-lt"/>
              </a:rPr>
              <a:t>        </a:t>
            </a:r>
            <a:r>
              <a:rPr lang="en-US" b="1" dirty="0" err="1">
                <a:latin typeface="+mj-lt"/>
              </a:rPr>
              <a:t>printf</a:t>
            </a:r>
            <a:r>
              <a:rPr lang="en-US" b="1" dirty="0">
                <a:latin typeface="+mj-lt"/>
              </a:rPr>
              <a:t>("Zero");</a:t>
            </a:r>
          </a:p>
          <a:p>
            <a:r>
              <a:rPr lang="en-US" b="1" dirty="0">
                <a:latin typeface="+mj-lt"/>
              </a:rPr>
              <a:t>    else</a:t>
            </a:r>
          </a:p>
          <a:p>
            <a:r>
              <a:rPr lang="en-US" b="1" dirty="0">
                <a:latin typeface="+mj-lt"/>
              </a:rPr>
              <a:t>        </a:t>
            </a:r>
            <a:r>
              <a:rPr lang="en-US" b="1" dirty="0" err="1">
                <a:latin typeface="+mj-lt"/>
              </a:rPr>
              <a:t>printf</a:t>
            </a:r>
            <a:r>
              <a:rPr lang="en-US" b="1" dirty="0">
                <a:latin typeface="+mj-lt"/>
              </a:rPr>
              <a:t>("Negative Number");</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830751"/>
            <a:ext cx="499993" cy="3693319"/>
          </a:xfrm>
          <a:prstGeom prst="rect">
            <a:avLst/>
          </a:prstGeom>
          <a:solidFill>
            <a:schemeClr val="bg1">
              <a:lumMod val="85000"/>
            </a:schemeClr>
          </a:solidFill>
          <a:ln>
            <a:noFill/>
          </a:ln>
        </p:spPr>
        <p:txBody>
          <a:bodyPr wrap="square">
            <a:spAutoFit/>
          </a:bodyPr>
          <a:lstStyle/>
          <a:p>
            <a:pPr algn="r"/>
            <a:r>
              <a:rPr lang="en-US" b="1" dirty="0">
                <a:latin typeface="Consolas" panose="020B0609020204030204" pitchFamily="49" charset="0"/>
              </a:rPr>
              <a:t>1</a:t>
            </a:r>
          </a:p>
          <a:p>
            <a:pPr algn="r"/>
            <a:r>
              <a:rPr lang="en-US" b="1" dirty="0">
                <a:effectLst/>
                <a:latin typeface="Consolas" panose="020B0609020204030204" pitchFamily="49" charset="0"/>
              </a:rPr>
              <a:t>2</a:t>
            </a:r>
          </a:p>
          <a:p>
            <a:pPr algn="r"/>
            <a:r>
              <a:rPr lang="en-US" b="1" dirty="0">
                <a:latin typeface="Consolas" panose="020B0609020204030204" pitchFamily="49" charset="0"/>
              </a:rPr>
              <a:t>3</a:t>
            </a:r>
          </a:p>
          <a:p>
            <a:pPr algn="r"/>
            <a:r>
              <a:rPr lang="en-US" b="1" dirty="0">
                <a:effectLst/>
                <a:latin typeface="Consolas" panose="020B0609020204030204" pitchFamily="49" charset="0"/>
              </a:rPr>
              <a:t>4</a:t>
            </a:r>
          </a:p>
          <a:p>
            <a:pPr algn="r"/>
            <a:r>
              <a:rPr lang="en-US" b="1" dirty="0">
                <a:latin typeface="Consolas" panose="020B0609020204030204" pitchFamily="49" charset="0"/>
              </a:rPr>
              <a:t>5</a:t>
            </a:r>
          </a:p>
          <a:p>
            <a:pPr algn="r"/>
            <a:r>
              <a:rPr lang="en-US" b="1" dirty="0">
                <a:effectLst/>
                <a:latin typeface="Consolas" panose="020B0609020204030204" pitchFamily="49" charset="0"/>
              </a:rPr>
              <a:t>6</a:t>
            </a:r>
          </a:p>
          <a:p>
            <a:pPr algn="r"/>
            <a:r>
              <a:rPr lang="en-US" b="1" dirty="0">
                <a:latin typeface="Consolas" panose="020B0609020204030204" pitchFamily="49" charset="0"/>
              </a:rPr>
              <a:t>7</a:t>
            </a:r>
          </a:p>
          <a:p>
            <a:pPr algn="r"/>
            <a:r>
              <a:rPr lang="en-US" b="1" dirty="0">
                <a:effectLst/>
                <a:latin typeface="Consolas" panose="020B0609020204030204" pitchFamily="49" charset="0"/>
              </a:rPr>
              <a:t>8</a:t>
            </a:r>
          </a:p>
          <a:p>
            <a:pPr algn="r"/>
            <a:r>
              <a:rPr lang="en-US" b="1" dirty="0">
                <a:latin typeface="Consolas" panose="020B0609020204030204" pitchFamily="49" charset="0"/>
              </a:rPr>
              <a:t>9</a:t>
            </a:r>
          </a:p>
          <a:p>
            <a:pPr algn="r"/>
            <a:r>
              <a:rPr lang="en-US" b="1" dirty="0">
                <a:effectLst/>
                <a:latin typeface="Consolas" panose="020B0609020204030204" pitchFamily="49" charset="0"/>
              </a:rPr>
              <a:t>10</a:t>
            </a:r>
          </a:p>
          <a:p>
            <a:pPr algn="r"/>
            <a:r>
              <a:rPr lang="en-US" b="1" dirty="0">
                <a:latin typeface="Consolas" panose="020B0609020204030204" pitchFamily="49" charset="0"/>
              </a:rPr>
              <a:t>11</a:t>
            </a:r>
          </a:p>
          <a:p>
            <a:pPr algn="r"/>
            <a:r>
              <a:rPr lang="en-US" b="1" dirty="0">
                <a:latin typeface="Consolas" panose="020B0609020204030204" pitchFamily="49" charset="0"/>
              </a:rPr>
              <a:t>12</a:t>
            </a:r>
          </a:p>
          <a:p>
            <a:pPr algn="r"/>
            <a:r>
              <a:rPr lang="en-US" b="1" dirty="0">
                <a:latin typeface="Consolas" panose="020B0609020204030204" pitchFamily="49" charset="0"/>
              </a:rPr>
              <a:t>13</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 -5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138001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Nested if</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70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cs typeface="Consolas" panose="020B0609020204030204" pitchFamily="49" charset="0"/>
              </a:rPr>
              <a:t>Nested </a:t>
            </a:r>
            <a:r>
              <a:rPr lang="en-IN" dirty="0">
                <a:solidFill>
                  <a:srgbClr val="C00000"/>
                </a:solidFill>
                <a:cs typeface="Consolas" panose="020B0609020204030204" pitchFamily="49" charset="0"/>
              </a:rPr>
              <a:t>if</a:t>
            </a:r>
            <a:endParaRPr lang="en-US" dirty="0">
              <a:solidFill>
                <a:srgbClr val="C00000"/>
              </a:solidFill>
            </a:endParaRPr>
          </a:p>
        </p:txBody>
      </p:sp>
      <p:sp>
        <p:nvSpPr>
          <p:cNvPr id="3" name="Content Placeholder 2"/>
          <p:cNvSpPr>
            <a:spLocks noGrp="1"/>
          </p:cNvSpPr>
          <p:nvPr>
            <p:ph idx="1"/>
          </p:nvPr>
        </p:nvSpPr>
        <p:spPr/>
        <p:txBody>
          <a:bodyPr/>
          <a:lstStyle/>
          <a:p>
            <a:r>
              <a:rPr lang="en-US" dirty="0">
                <a:latin typeface="Roboto Condensed (Body)"/>
                <a:cs typeface="Courier New" panose="02070309020205020404" pitchFamily="49" charset="0"/>
              </a:rPr>
              <a:t>If condition-1 is true then condition-2 is evaluated. If it is true then statement-1 will be executed.</a:t>
            </a:r>
          </a:p>
          <a:p>
            <a:r>
              <a:rPr lang="en-US" dirty="0">
                <a:latin typeface="Roboto Condensed (Body)"/>
                <a:cs typeface="Courier New" panose="02070309020205020404" pitchFamily="49" charset="0"/>
              </a:rPr>
              <a:t>If condition-1 is false then statement-3 will be executed.</a:t>
            </a:r>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580412" y="2761355"/>
            <a:ext cx="4777100" cy="3554819"/>
          </a:xfrm>
          <a:prstGeom prst="rect">
            <a:avLst/>
          </a:prstGeom>
          <a:solidFill>
            <a:schemeClr val="bg1">
              <a:lumMod val="95000"/>
            </a:schemeClr>
          </a:solidFill>
          <a:ln>
            <a:noFill/>
          </a:ln>
        </p:spPr>
        <p:txBody>
          <a:bodyPr wrap="square">
            <a:spAutoFit/>
          </a:bodyPr>
          <a:lstStyle/>
          <a:p>
            <a:r>
              <a:rPr lang="en-US" sz="1500" b="1" dirty="0">
                <a:latin typeface="+mj-lt"/>
              </a:rPr>
              <a:t>if(condition-1)</a:t>
            </a:r>
          </a:p>
          <a:p>
            <a:r>
              <a:rPr lang="en-US" sz="1500" b="1" dirty="0">
                <a:latin typeface="+mj-lt"/>
              </a:rPr>
              <a:t>{</a:t>
            </a:r>
          </a:p>
          <a:p>
            <a:r>
              <a:rPr lang="en-US" sz="1500" b="1" dirty="0">
                <a:latin typeface="+mj-lt"/>
              </a:rPr>
              <a:t>    if(condition-2)</a:t>
            </a:r>
          </a:p>
          <a:p>
            <a:r>
              <a:rPr lang="en-US" sz="1500" b="1" dirty="0">
                <a:latin typeface="+mj-lt"/>
              </a:rPr>
              <a:t>    {</a:t>
            </a:r>
          </a:p>
          <a:p>
            <a:r>
              <a:rPr lang="en-US" sz="1500" b="1" dirty="0">
                <a:latin typeface="+mj-lt"/>
              </a:rPr>
              <a:t>      statement-1;</a:t>
            </a:r>
          </a:p>
          <a:p>
            <a:r>
              <a:rPr lang="en-US" sz="1500" b="1" dirty="0">
                <a:latin typeface="+mj-lt"/>
              </a:rPr>
              <a:t>    }</a:t>
            </a:r>
          </a:p>
          <a:p>
            <a:r>
              <a:rPr lang="en-US" sz="1500" b="1" dirty="0">
                <a:latin typeface="+mj-lt"/>
              </a:rPr>
              <a:t>    else</a:t>
            </a:r>
          </a:p>
          <a:p>
            <a:r>
              <a:rPr lang="en-US" sz="1500" b="1" dirty="0">
                <a:latin typeface="+mj-lt"/>
              </a:rPr>
              <a:t>    {</a:t>
            </a:r>
          </a:p>
          <a:p>
            <a:r>
              <a:rPr lang="en-US" sz="1500" b="1" dirty="0">
                <a:latin typeface="+mj-lt"/>
              </a:rPr>
              <a:t>      statement-2;</a:t>
            </a:r>
          </a:p>
          <a:p>
            <a:r>
              <a:rPr lang="en-US" sz="1500" b="1" dirty="0">
                <a:latin typeface="+mj-lt"/>
              </a:rPr>
              <a:t>    }    </a:t>
            </a:r>
          </a:p>
          <a:p>
            <a:r>
              <a:rPr lang="en-US" sz="1500" b="1" dirty="0">
                <a:latin typeface="+mj-lt"/>
              </a:rPr>
              <a:t>}</a:t>
            </a:r>
          </a:p>
          <a:p>
            <a:r>
              <a:rPr lang="en-US" sz="1500" b="1" dirty="0">
                <a:latin typeface="+mj-lt"/>
              </a:rPr>
              <a:t>else</a:t>
            </a:r>
          </a:p>
          <a:p>
            <a:r>
              <a:rPr lang="en-US" sz="1500" b="1" dirty="0">
                <a:latin typeface="+mj-lt"/>
              </a:rPr>
              <a:t>{</a:t>
            </a:r>
          </a:p>
          <a:p>
            <a:r>
              <a:rPr lang="en-US" sz="1500" b="1" dirty="0">
                <a:latin typeface="+mj-lt"/>
              </a:rPr>
              <a:t>  statement-3;</a:t>
            </a:r>
          </a:p>
          <a:p>
            <a:r>
              <a:rPr lang="en-US" sz="1500" b="1" dirty="0">
                <a:latin typeface="+mj-lt"/>
              </a:rPr>
              <a:t>}</a:t>
            </a:r>
            <a:endParaRPr lang="en-US" sz="1500"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80412" y="243217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Tree>
    <p:extLst>
      <p:ext uri="{BB962C8B-B14F-4D97-AF65-F5344CB8AC3E}">
        <p14:creationId xmlns:p14="http://schemas.microsoft.com/office/powerpoint/2010/main" val="273848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Nested </a:t>
            </a:r>
            <a:r>
              <a:rPr lang="en-IN" dirty="0">
                <a:solidFill>
                  <a:srgbClr val="C00000"/>
                </a:solidFill>
                <a:cs typeface="Consolas" panose="020B0609020204030204" pitchFamily="49" charset="0"/>
              </a:rPr>
              <a:t>if</a:t>
            </a:r>
            <a:r>
              <a:rPr lang="en-IN" dirty="0"/>
              <a:t> flowchart</a:t>
            </a:r>
            <a:endParaRPr lang="en-US" dirty="0"/>
          </a:p>
        </p:txBody>
      </p:sp>
      <p:cxnSp>
        <p:nvCxnSpPr>
          <p:cNvPr id="5" name="Straight Arrow Connector 4"/>
          <p:cNvCxnSpPr>
            <a:endCxn id="6" idx="0"/>
          </p:cNvCxnSpPr>
          <p:nvPr/>
        </p:nvCxnSpPr>
        <p:spPr>
          <a:xfrm>
            <a:off x="3761078" y="1141851"/>
            <a:ext cx="0" cy="54040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2435198" y="1682257"/>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condition1</a:t>
            </a:r>
          </a:p>
        </p:txBody>
      </p:sp>
      <p:cxnSp>
        <p:nvCxnSpPr>
          <p:cNvPr id="7" name="Elbow Connector 6"/>
          <p:cNvCxnSpPr>
            <a:stCxn id="6" idx="3"/>
            <a:endCxn id="11" idx="0"/>
          </p:cNvCxnSpPr>
          <p:nvPr/>
        </p:nvCxnSpPr>
        <p:spPr>
          <a:xfrm>
            <a:off x="5086958" y="2153106"/>
            <a:ext cx="934593" cy="465855"/>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23636" y="1702238"/>
            <a:ext cx="713209" cy="430887"/>
          </a:xfrm>
          <a:prstGeom prst="rect">
            <a:avLst/>
          </a:prstGeom>
          <a:noFill/>
          <a:ln>
            <a:noFill/>
          </a:ln>
        </p:spPr>
        <p:txBody>
          <a:bodyPr wrap="none" rtlCol="0">
            <a:spAutoFit/>
          </a:bodyPr>
          <a:lstStyle/>
          <a:p>
            <a:r>
              <a:rPr lang="en-US" sz="2200" dirty="0"/>
              <a:t>True</a:t>
            </a:r>
          </a:p>
        </p:txBody>
      </p:sp>
      <p:sp>
        <p:nvSpPr>
          <p:cNvPr id="9" name="TextBox 8"/>
          <p:cNvSpPr txBox="1"/>
          <p:nvPr/>
        </p:nvSpPr>
        <p:spPr>
          <a:xfrm>
            <a:off x="1625458" y="1702238"/>
            <a:ext cx="792974" cy="430887"/>
          </a:xfrm>
          <a:prstGeom prst="rect">
            <a:avLst/>
          </a:prstGeom>
          <a:noFill/>
          <a:ln>
            <a:noFill/>
          </a:ln>
        </p:spPr>
        <p:txBody>
          <a:bodyPr wrap="none" rtlCol="0">
            <a:spAutoFit/>
          </a:bodyPr>
          <a:lstStyle/>
          <a:p>
            <a:r>
              <a:rPr lang="en-US" sz="2200" dirty="0"/>
              <a:t>False</a:t>
            </a:r>
          </a:p>
        </p:txBody>
      </p:sp>
      <p:sp>
        <p:nvSpPr>
          <p:cNvPr id="10" name="Flowchart: Process 9"/>
          <p:cNvSpPr/>
          <p:nvPr/>
        </p:nvSpPr>
        <p:spPr>
          <a:xfrm>
            <a:off x="1028573" y="278348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Statement3</a:t>
            </a:r>
          </a:p>
        </p:txBody>
      </p:sp>
      <p:sp>
        <p:nvSpPr>
          <p:cNvPr id="11" name="Flowchart: Decision 10"/>
          <p:cNvSpPr/>
          <p:nvPr/>
        </p:nvSpPr>
        <p:spPr>
          <a:xfrm>
            <a:off x="4695671" y="2618961"/>
            <a:ext cx="2651760" cy="941698"/>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condition2</a:t>
            </a:r>
          </a:p>
        </p:txBody>
      </p:sp>
      <p:sp>
        <p:nvSpPr>
          <p:cNvPr id="12" name="TextBox 11"/>
          <p:cNvSpPr txBox="1"/>
          <p:nvPr/>
        </p:nvSpPr>
        <p:spPr>
          <a:xfrm>
            <a:off x="5241163" y="3574001"/>
            <a:ext cx="713209" cy="430887"/>
          </a:xfrm>
          <a:prstGeom prst="rect">
            <a:avLst/>
          </a:prstGeom>
          <a:noFill/>
          <a:ln>
            <a:noFill/>
          </a:ln>
        </p:spPr>
        <p:txBody>
          <a:bodyPr wrap="none" rtlCol="0">
            <a:spAutoFit/>
          </a:bodyPr>
          <a:lstStyle/>
          <a:p>
            <a:r>
              <a:rPr lang="en-US" sz="2200" dirty="0"/>
              <a:t>True</a:t>
            </a:r>
          </a:p>
        </p:txBody>
      </p:sp>
      <p:sp>
        <p:nvSpPr>
          <p:cNvPr id="13" name="TextBox 12"/>
          <p:cNvSpPr txBox="1"/>
          <p:nvPr/>
        </p:nvSpPr>
        <p:spPr>
          <a:xfrm>
            <a:off x="7437513" y="2626063"/>
            <a:ext cx="792974" cy="430887"/>
          </a:xfrm>
          <a:prstGeom prst="rect">
            <a:avLst/>
          </a:prstGeom>
          <a:noFill/>
          <a:ln>
            <a:noFill/>
          </a:ln>
        </p:spPr>
        <p:txBody>
          <a:bodyPr wrap="none" rtlCol="0">
            <a:spAutoFit/>
          </a:bodyPr>
          <a:lstStyle/>
          <a:p>
            <a:r>
              <a:rPr lang="en-US" sz="2200" dirty="0"/>
              <a:t>False</a:t>
            </a:r>
          </a:p>
        </p:txBody>
      </p:sp>
      <p:sp>
        <p:nvSpPr>
          <p:cNvPr id="14" name="Flowchart: Process 13"/>
          <p:cNvSpPr/>
          <p:nvPr/>
        </p:nvSpPr>
        <p:spPr>
          <a:xfrm>
            <a:off x="5306147" y="406324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 1</a:t>
            </a:r>
          </a:p>
        </p:txBody>
      </p:sp>
      <p:cxnSp>
        <p:nvCxnSpPr>
          <p:cNvPr id="15" name="Elbow Connector 14"/>
          <p:cNvCxnSpPr>
            <a:stCxn id="11" idx="2"/>
            <a:endCxn id="14" idx="0"/>
          </p:cNvCxnSpPr>
          <p:nvPr/>
        </p:nvCxnSpPr>
        <p:spPr>
          <a:xfrm rot="16200000" flipH="1">
            <a:off x="5770553" y="3811657"/>
            <a:ext cx="502587" cy="59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7639420" y="4063246"/>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 2</a:t>
            </a:r>
          </a:p>
        </p:txBody>
      </p:sp>
      <p:sp>
        <p:nvSpPr>
          <p:cNvPr id="17" name="Flowchart: Process 16"/>
          <p:cNvSpPr/>
          <p:nvPr/>
        </p:nvSpPr>
        <p:spPr>
          <a:xfrm>
            <a:off x="5305557" y="5810404"/>
            <a:ext cx="1431988"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Next</a:t>
            </a:r>
          </a:p>
          <a:p>
            <a:pPr algn="ctr"/>
            <a:r>
              <a:rPr lang="en-US" sz="2000" dirty="0">
                <a:solidFill>
                  <a:schemeClr val="tx1"/>
                </a:solidFill>
              </a:rPr>
              <a:t>Statement</a:t>
            </a:r>
          </a:p>
        </p:txBody>
      </p:sp>
      <p:cxnSp>
        <p:nvCxnSpPr>
          <p:cNvPr id="18" name="Elbow Connector 17"/>
          <p:cNvCxnSpPr>
            <a:stCxn id="6" idx="1"/>
            <a:endCxn id="10" idx="0"/>
          </p:cNvCxnSpPr>
          <p:nvPr/>
        </p:nvCxnSpPr>
        <p:spPr>
          <a:xfrm rot="10800000" flipV="1">
            <a:off x="1744568" y="2153106"/>
            <a:ext cx="690631" cy="630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1" idx="3"/>
            <a:endCxn id="16" idx="0"/>
          </p:cNvCxnSpPr>
          <p:nvPr/>
        </p:nvCxnSpPr>
        <p:spPr>
          <a:xfrm>
            <a:off x="7347431" y="3089810"/>
            <a:ext cx="1007983" cy="973436"/>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92951" y="5014549"/>
            <a:ext cx="457200" cy="4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a:stCxn id="14" idx="2"/>
            <a:endCxn id="20" idx="0"/>
          </p:cNvCxnSpPr>
          <p:nvPr/>
        </p:nvCxnSpPr>
        <p:spPr>
          <a:xfrm flipH="1">
            <a:off x="6021551" y="4675894"/>
            <a:ext cx="590" cy="3386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4"/>
            <a:endCxn id="17" idx="0"/>
          </p:cNvCxnSpPr>
          <p:nvPr/>
        </p:nvCxnSpPr>
        <p:spPr>
          <a:xfrm>
            <a:off x="6021551" y="5471749"/>
            <a:ext cx="0" cy="3386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2"/>
            <a:endCxn id="20" idx="2"/>
          </p:cNvCxnSpPr>
          <p:nvPr/>
        </p:nvCxnSpPr>
        <p:spPr>
          <a:xfrm rot="16200000" flipH="1">
            <a:off x="2845252" y="2295449"/>
            <a:ext cx="1847015" cy="4048384"/>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2"/>
            <a:endCxn id="20" idx="6"/>
          </p:cNvCxnSpPr>
          <p:nvPr/>
        </p:nvCxnSpPr>
        <p:spPr>
          <a:xfrm rot="5400000">
            <a:off x="7019156" y="3906890"/>
            <a:ext cx="567255" cy="2105263"/>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07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animBg="1"/>
      <p:bldP spid="11" grpId="0" animBg="1"/>
      <p:bldP spid="12" grpId="0"/>
      <p:bldP spid="13" grpId="0"/>
      <p:bldP spid="14" grpId="0" animBg="1"/>
      <p:bldP spid="16" grpId="0" animBg="1"/>
      <p:bldP spid="17"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print maximum from given three numbers</a:t>
            </a:r>
            <a:endParaRPr lang="en-US" dirty="0"/>
          </a:p>
        </p:txBody>
      </p:sp>
      <p:sp>
        <p:nvSpPr>
          <p:cNvPr id="4" name="Rectangle 3">
            <a:extLst>
              <a:ext uri="{FF2B5EF4-FFF2-40B4-BE49-F238E27FC236}">
                <a16:creationId xmlns:a16="http://schemas.microsoft.com/office/drawing/2014/main" xmlns="" id="{D1398A39-DA79-443A-B149-0FEF04D5E58D}"/>
              </a:ext>
            </a:extLst>
          </p:cNvPr>
          <p:cNvSpPr/>
          <p:nvPr/>
        </p:nvSpPr>
        <p:spPr>
          <a:xfrm>
            <a:off x="965600" y="1156041"/>
            <a:ext cx="47771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a, b, c;</a:t>
            </a:r>
          </a:p>
          <a:p>
            <a:r>
              <a:rPr lang="en-US" b="1" dirty="0">
                <a:latin typeface="+mj-lt"/>
              </a:rPr>
              <a:t>    </a:t>
            </a:r>
            <a:r>
              <a:rPr lang="en-US" b="1" dirty="0" err="1">
                <a:latin typeface="+mj-lt"/>
              </a:rPr>
              <a:t>printf</a:t>
            </a:r>
            <a:r>
              <a:rPr lang="en-US" b="1" dirty="0">
                <a:latin typeface="+mj-lt"/>
              </a:rPr>
              <a:t>("Enter Three Numbers:");</a:t>
            </a:r>
          </a:p>
          <a:p>
            <a:r>
              <a:rPr lang="en-US" b="1" dirty="0">
                <a:latin typeface="+mj-lt"/>
              </a:rPr>
              <a:t>    </a:t>
            </a:r>
            <a:r>
              <a:rPr lang="en-US" b="1" dirty="0" err="1">
                <a:latin typeface="+mj-lt"/>
              </a:rPr>
              <a:t>scanf</a:t>
            </a:r>
            <a:r>
              <a:rPr lang="en-US" b="1" dirty="0">
                <a:latin typeface="+mj-lt"/>
              </a:rPr>
              <a:t>("%</a:t>
            </a:r>
            <a:r>
              <a:rPr lang="en-US" b="1" dirty="0" err="1">
                <a:latin typeface="+mj-lt"/>
              </a:rPr>
              <a:t>d%d%d</a:t>
            </a:r>
            <a:r>
              <a:rPr lang="en-US" b="1" dirty="0">
                <a:latin typeface="+mj-lt"/>
              </a:rPr>
              <a:t>",&amp;</a:t>
            </a:r>
            <a:r>
              <a:rPr lang="en-US" b="1" dirty="0" err="1">
                <a:latin typeface="+mj-lt"/>
              </a:rPr>
              <a:t>a,&amp;b,&amp;c</a:t>
            </a:r>
            <a:r>
              <a:rPr lang="en-US" b="1" dirty="0">
                <a:latin typeface="+mj-lt"/>
              </a:rPr>
              <a:t>);</a:t>
            </a:r>
          </a:p>
          <a:p>
            <a:r>
              <a:rPr lang="en-US" b="1" dirty="0">
                <a:latin typeface="+mj-lt"/>
              </a:rPr>
              <a:t>    if(a&gt;b)</a:t>
            </a:r>
          </a:p>
          <a:p>
            <a:r>
              <a:rPr lang="en-US" b="1" dirty="0">
                <a:latin typeface="+mj-lt"/>
              </a:rPr>
              <a:t>    {</a:t>
            </a:r>
          </a:p>
          <a:p>
            <a:r>
              <a:rPr lang="en-US" b="1" dirty="0">
                <a:latin typeface="+mj-lt"/>
              </a:rPr>
              <a:t>      if(a&gt;c)</a:t>
            </a:r>
          </a:p>
          <a:p>
            <a:r>
              <a:rPr lang="en-US" b="1" dirty="0">
                <a:latin typeface="+mj-lt"/>
              </a:rPr>
              <a:t>        </a:t>
            </a:r>
            <a:r>
              <a:rPr lang="en-US" b="1" dirty="0" err="1">
                <a:latin typeface="+mj-lt"/>
              </a:rPr>
              <a:t>printf</a:t>
            </a:r>
            <a:r>
              <a:rPr lang="en-US" b="1" dirty="0">
                <a:latin typeface="+mj-lt"/>
              </a:rPr>
              <a:t>("%d is </a:t>
            </a:r>
            <a:r>
              <a:rPr lang="en-US" b="1" dirty="0" err="1">
                <a:latin typeface="+mj-lt"/>
              </a:rPr>
              <a:t>max",a</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("%d is </a:t>
            </a:r>
            <a:r>
              <a:rPr lang="en-US" b="1" dirty="0" err="1">
                <a:latin typeface="+mj-lt"/>
              </a:rPr>
              <a:t>max",c</a:t>
            </a:r>
            <a:r>
              <a:rPr lang="en-US" b="1" dirty="0">
                <a:latin typeface="+mj-lt"/>
              </a:rPr>
              <a:t>);</a:t>
            </a:r>
          </a:p>
          <a:p>
            <a:r>
              <a:rPr lang="en-US" b="1" dirty="0">
                <a:latin typeface="+mj-lt"/>
              </a:rPr>
              <a:t>  }</a:t>
            </a:r>
          </a:p>
          <a:p>
            <a:r>
              <a:rPr lang="en-US" b="1" dirty="0">
                <a:latin typeface="+mj-lt"/>
              </a:rPr>
              <a:t>  else</a:t>
            </a:r>
          </a:p>
          <a:p>
            <a:r>
              <a:rPr lang="en-US" b="1" dirty="0">
                <a:latin typeface="+mj-lt"/>
              </a:rPr>
              <a:t>  {</a:t>
            </a:r>
          </a:p>
          <a:p>
            <a:r>
              <a:rPr lang="en-US" b="1" dirty="0">
                <a:latin typeface="+mj-lt"/>
              </a:rPr>
              <a:t>    if(b&gt;c)</a:t>
            </a:r>
          </a:p>
          <a:p>
            <a:r>
              <a:rPr lang="en-US" b="1" dirty="0">
                <a:latin typeface="+mj-lt"/>
              </a:rPr>
              <a:t>      </a:t>
            </a:r>
            <a:r>
              <a:rPr lang="en-US" b="1" dirty="0" err="1">
                <a:latin typeface="+mj-lt"/>
              </a:rPr>
              <a:t>printf</a:t>
            </a:r>
            <a:r>
              <a:rPr lang="en-US" b="1" dirty="0">
                <a:latin typeface="+mj-lt"/>
              </a:rPr>
              <a:t>("%d is </a:t>
            </a:r>
            <a:r>
              <a:rPr lang="en-US" b="1" dirty="0" err="1">
                <a:latin typeface="+mj-lt"/>
              </a:rPr>
              <a:t>max",b</a:t>
            </a:r>
            <a:r>
              <a:rPr lang="en-US" b="1" dirty="0">
                <a:latin typeface="+mj-lt"/>
              </a:rPr>
              <a:t>);</a:t>
            </a:r>
          </a:p>
          <a:p>
            <a:r>
              <a:rPr lang="en-US" b="1" dirty="0">
                <a:latin typeface="+mj-lt"/>
              </a:rPr>
              <a:t>    else</a:t>
            </a:r>
          </a:p>
          <a:p>
            <a:r>
              <a:rPr lang="en-US" b="1" dirty="0">
                <a:latin typeface="+mj-lt"/>
              </a:rPr>
              <a:t>      </a:t>
            </a:r>
            <a:r>
              <a:rPr lang="en-US" b="1" dirty="0" err="1">
                <a:latin typeface="+mj-lt"/>
              </a:rPr>
              <a:t>printf</a:t>
            </a:r>
            <a:r>
              <a:rPr lang="en-US" b="1" dirty="0">
                <a:latin typeface="+mj-lt"/>
              </a:rPr>
              <a:t>("%d is </a:t>
            </a:r>
            <a:r>
              <a:rPr lang="en-US" b="1" dirty="0" err="1">
                <a:latin typeface="+mj-lt"/>
              </a:rPr>
              <a:t>max",c</a:t>
            </a:r>
            <a:r>
              <a:rPr lang="en-US" b="1" dirty="0">
                <a:latin typeface="+mj-lt"/>
              </a:rPr>
              <a:t>);</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65606" y="1156041"/>
            <a:ext cx="499993" cy="535531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latin typeface="+mj-lt"/>
              </a:rPr>
              <a:t>14</a:t>
            </a:r>
          </a:p>
          <a:p>
            <a:pPr algn="r"/>
            <a:r>
              <a:rPr lang="en-US" b="1" dirty="0">
                <a:solidFill>
                  <a:schemeClr val="tx1">
                    <a:lumMod val="75000"/>
                    <a:lumOff val="25000"/>
                  </a:schemeClr>
                </a:solidFill>
                <a:latin typeface="+mj-lt"/>
              </a:rPr>
              <a:t>15</a:t>
            </a:r>
          </a:p>
          <a:p>
            <a:pPr algn="r"/>
            <a:r>
              <a:rPr lang="en-US" b="1" dirty="0">
                <a:solidFill>
                  <a:schemeClr val="tx1">
                    <a:lumMod val="75000"/>
                    <a:lumOff val="25000"/>
                  </a:schemeClr>
                </a:solidFill>
                <a:latin typeface="+mj-lt"/>
              </a:rPr>
              <a:t>16</a:t>
            </a:r>
          </a:p>
          <a:p>
            <a:pPr algn="r"/>
            <a:r>
              <a:rPr lang="en-US" b="1" dirty="0">
                <a:solidFill>
                  <a:schemeClr val="tx1">
                    <a:lumMod val="75000"/>
                    <a:lumOff val="25000"/>
                  </a:schemeClr>
                </a:solidFill>
                <a:latin typeface="+mj-lt"/>
              </a:rPr>
              <a:t>17</a:t>
            </a:r>
          </a:p>
          <a:p>
            <a:pPr algn="r"/>
            <a:r>
              <a:rPr lang="en-US" b="1" dirty="0">
                <a:solidFill>
                  <a:schemeClr val="tx1">
                    <a:lumMod val="75000"/>
                    <a:lumOff val="25000"/>
                  </a:schemeClr>
                </a:solidFill>
                <a:latin typeface="+mj-lt"/>
              </a:rPr>
              <a:t>18</a:t>
            </a:r>
          </a:p>
          <a:p>
            <a:pPr algn="r"/>
            <a:r>
              <a:rPr lang="en-US" b="1" dirty="0">
                <a:solidFill>
                  <a:schemeClr val="tx1">
                    <a:lumMod val="75000"/>
                    <a:lumOff val="25000"/>
                  </a:schemeClr>
                </a:solidFill>
                <a:latin typeface="+mj-lt"/>
              </a:rPr>
              <a:t>19</a:t>
            </a:r>
          </a:p>
        </p:txBody>
      </p:sp>
      <p:sp>
        <p:nvSpPr>
          <p:cNvPr id="6" name="Rectangle: Top Corners Rounded 6">
            <a:extLst>
              <a:ext uri="{FF2B5EF4-FFF2-40B4-BE49-F238E27FC236}">
                <a16:creationId xmlns:a16="http://schemas.microsoft.com/office/drawing/2014/main" xmlns="" id="{7DE2E865-9E82-412F-B6BA-A643E4B60DC8}"/>
              </a:ext>
            </a:extLst>
          </p:cNvPr>
          <p:cNvSpPr/>
          <p:nvPr/>
        </p:nvSpPr>
        <p:spPr>
          <a:xfrm>
            <a:off x="465606" y="82685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Program</a:t>
            </a:r>
          </a:p>
        </p:txBody>
      </p:sp>
      <p:sp>
        <p:nvSpPr>
          <p:cNvPr id="7" name="Rectangle 6">
            <a:extLst>
              <a:ext uri="{FF2B5EF4-FFF2-40B4-BE49-F238E27FC236}">
                <a16:creationId xmlns:a16="http://schemas.microsoft.com/office/drawing/2014/main" xmlns="" id="{43D3284F-95E2-4F26-9D5F-AAD352CF22BD}"/>
              </a:ext>
            </a:extLst>
          </p:cNvPr>
          <p:cNvSpPr/>
          <p:nvPr/>
        </p:nvSpPr>
        <p:spPr>
          <a:xfrm>
            <a:off x="6048816" y="1714841"/>
            <a:ext cx="3996528" cy="1200329"/>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Three Numbers:7</a:t>
            </a:r>
          </a:p>
          <a:p>
            <a:r>
              <a:rPr lang="en-US" dirty="0">
                <a:solidFill>
                  <a:schemeClr val="bg1"/>
                </a:solidFill>
                <a:latin typeface="+mj-lt"/>
              </a:rPr>
              <a:t>5</a:t>
            </a:r>
          </a:p>
          <a:p>
            <a:r>
              <a:rPr lang="en-US" dirty="0">
                <a:solidFill>
                  <a:schemeClr val="bg1"/>
                </a:solidFill>
                <a:latin typeface="+mj-lt"/>
              </a:rPr>
              <a:t>9</a:t>
            </a:r>
          </a:p>
          <a:p>
            <a:r>
              <a:rPr lang="en-US" dirty="0">
                <a:solidFill>
                  <a:schemeClr val="bg1"/>
                </a:solidFill>
                <a:latin typeface="+mj-lt"/>
              </a:rPr>
              <a:t>9 is max</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48815" y="138565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145440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Conditional Operator</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779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onsolas" panose="020B0609020204030204" pitchFamily="49" charset="0"/>
                <a:cs typeface="Consolas" panose="020B0609020204030204" pitchFamily="49" charset="0"/>
              </a:rPr>
              <a:t> ? : </a:t>
            </a:r>
            <a:r>
              <a:rPr lang="en-US" sz="3200" dirty="0">
                <a:cs typeface="Consolas" panose="020B0609020204030204" pitchFamily="49" charset="0"/>
              </a:rPr>
              <a:t>(Conditional Operator)</a:t>
            </a:r>
            <a:endParaRPr lang="en-US" dirty="0"/>
          </a:p>
        </p:txBody>
      </p:sp>
      <p:sp>
        <p:nvSpPr>
          <p:cNvPr id="3" name="Content Placeholder 2"/>
          <p:cNvSpPr>
            <a:spLocks noGrp="1"/>
          </p:cNvSpPr>
          <p:nvPr>
            <p:ph idx="1"/>
          </p:nvPr>
        </p:nvSpPr>
        <p:spPr>
          <a:xfrm>
            <a:off x="131179" y="897396"/>
            <a:ext cx="11929641" cy="5590565"/>
          </a:xfrm>
        </p:spPr>
        <p:txBody>
          <a:bodyPr/>
          <a:lstStyle/>
          <a:p>
            <a:r>
              <a:rPr lang="en-US" dirty="0">
                <a:latin typeface="Roboto Condensed (Body)"/>
                <a:cs typeface="Courier New" panose="02070309020205020404" pitchFamily="49" charset="0"/>
              </a:rPr>
              <a:t>The conditional works operator is similar to the if-else.</a:t>
            </a:r>
          </a:p>
          <a:p>
            <a:r>
              <a:rPr lang="en-US" dirty="0">
                <a:latin typeface="Roboto Condensed (Body)"/>
              </a:rPr>
              <a:t>It is also known as a </a:t>
            </a:r>
            <a:r>
              <a:rPr lang="en-US" dirty="0">
                <a:solidFill>
                  <a:srgbClr val="C00000"/>
                </a:solidFill>
                <a:latin typeface="Roboto Condensed (Body)"/>
              </a:rPr>
              <a:t>ternary operator</a:t>
            </a:r>
            <a:r>
              <a:rPr lang="en-US" dirty="0">
                <a:latin typeface="Roboto Condensed (Body)"/>
              </a:rPr>
              <a:t>.</a:t>
            </a:r>
          </a:p>
          <a:p>
            <a:r>
              <a:rPr lang="en-US" dirty="0">
                <a:latin typeface="Roboto Condensed (Body)"/>
              </a:rPr>
              <a:t>It returns first value of expression (before colon(:))  if expression is true and second value of expression if expression is false.</a:t>
            </a:r>
          </a:p>
          <a:p>
            <a:endParaRPr lang="en-US" dirty="0"/>
          </a:p>
        </p:txBody>
      </p:sp>
      <p:sp>
        <p:nvSpPr>
          <p:cNvPr id="4" name="Rectangle 3"/>
          <p:cNvSpPr/>
          <p:nvPr/>
        </p:nvSpPr>
        <p:spPr>
          <a:xfrm>
            <a:off x="539908" y="3854433"/>
            <a:ext cx="6453320" cy="461665"/>
          </a:xfrm>
          <a:prstGeom prst="rect">
            <a:avLst/>
          </a:prstGeom>
          <a:ln>
            <a:noFill/>
          </a:ln>
        </p:spPr>
        <p:txBody>
          <a:bodyPr wrap="square">
            <a:spAutoFit/>
          </a:bodyPr>
          <a:lstStyle/>
          <a:p>
            <a:r>
              <a:rPr lang="en-US" sz="2400" dirty="0">
                <a:latin typeface="+mj-lt"/>
              </a:rPr>
              <a:t>variable = Expression1 ? Expression2 : Expression3</a:t>
            </a:r>
            <a:endParaRPr lang="en-US" sz="2400" b="0" dirty="0">
              <a:effectLst/>
              <a:latin typeface="+mj-lt"/>
            </a:endParaRPr>
          </a:p>
        </p:txBody>
      </p:sp>
      <p:sp>
        <p:nvSpPr>
          <p:cNvPr id="5" name="Freeform 4"/>
          <p:cNvSpPr/>
          <p:nvPr/>
        </p:nvSpPr>
        <p:spPr>
          <a:xfrm>
            <a:off x="2530787" y="3522055"/>
            <a:ext cx="2025337" cy="3556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Freeform 5"/>
          <p:cNvSpPr/>
          <p:nvPr/>
        </p:nvSpPr>
        <p:spPr>
          <a:xfrm>
            <a:off x="2391267" y="3230725"/>
            <a:ext cx="3704732" cy="6223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ectangle 6"/>
          <p:cNvSpPr/>
          <p:nvPr/>
        </p:nvSpPr>
        <p:spPr>
          <a:xfrm>
            <a:off x="4791477" y="3066432"/>
            <a:ext cx="619125"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latin typeface="+mj-lt"/>
              </a:rPr>
              <a:t>False</a:t>
            </a:r>
          </a:p>
        </p:txBody>
      </p:sp>
      <p:sp>
        <p:nvSpPr>
          <p:cNvPr id="8" name="Freeform 7"/>
          <p:cNvSpPr/>
          <p:nvPr/>
        </p:nvSpPr>
        <p:spPr>
          <a:xfrm>
            <a:off x="1714499" y="4233384"/>
            <a:ext cx="2841625" cy="368284"/>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Freeform 8"/>
          <p:cNvSpPr/>
          <p:nvPr/>
        </p:nvSpPr>
        <p:spPr>
          <a:xfrm>
            <a:off x="1282343" y="4245755"/>
            <a:ext cx="5157094" cy="711827"/>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ectangle 9"/>
          <p:cNvSpPr/>
          <p:nvPr/>
        </p:nvSpPr>
        <p:spPr>
          <a:xfrm>
            <a:off x="2961915" y="4474291"/>
            <a:ext cx="1163079" cy="22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latin typeface="+mj-lt"/>
              </a:rPr>
              <a:t>Result value</a:t>
            </a:r>
          </a:p>
        </p:txBody>
      </p:sp>
      <p:sp>
        <p:nvSpPr>
          <p:cNvPr id="11" name="Rectangle 10"/>
          <p:cNvSpPr/>
          <p:nvPr/>
        </p:nvSpPr>
        <p:spPr>
          <a:xfrm>
            <a:off x="4162069" y="4827601"/>
            <a:ext cx="1301749"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latin typeface="+mj-lt"/>
              </a:rPr>
              <a:t>Result value</a:t>
            </a:r>
          </a:p>
        </p:txBody>
      </p:sp>
      <p:sp>
        <p:nvSpPr>
          <p:cNvPr id="20" name="Rectangle 19"/>
          <p:cNvSpPr/>
          <p:nvPr/>
        </p:nvSpPr>
        <p:spPr>
          <a:xfrm>
            <a:off x="3341687" y="3385889"/>
            <a:ext cx="563562" cy="259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a:solidFill>
                  <a:schemeClr val="tx1"/>
                </a:solidFill>
              </a:rPr>
              <a:t>True</a:t>
            </a:r>
          </a:p>
        </p:txBody>
      </p:sp>
    </p:spTree>
    <p:extLst>
      <p:ext uri="{BB962C8B-B14F-4D97-AF65-F5344CB8AC3E}">
        <p14:creationId xmlns:p14="http://schemas.microsoft.com/office/powerpoint/2010/main" val="39541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flowchart</a:t>
            </a:r>
          </a:p>
        </p:txBody>
      </p:sp>
      <p:cxnSp>
        <p:nvCxnSpPr>
          <p:cNvPr id="5" name="Straight Arrow Connector 4"/>
          <p:cNvCxnSpPr/>
          <p:nvPr/>
        </p:nvCxnSpPr>
        <p:spPr>
          <a:xfrm>
            <a:off x="2931236" y="1152678"/>
            <a:ext cx="4"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69991" y="1511300"/>
            <a:ext cx="2922497" cy="1057752"/>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Expression1</a:t>
            </a:r>
          </a:p>
        </p:txBody>
      </p:sp>
      <p:cxnSp>
        <p:nvCxnSpPr>
          <p:cNvPr id="7" name="Elbow Connector 6"/>
          <p:cNvCxnSpPr>
            <a:stCxn id="6" idx="3"/>
            <a:endCxn id="10" idx="0"/>
          </p:cNvCxnSpPr>
          <p:nvPr/>
        </p:nvCxnSpPr>
        <p:spPr>
          <a:xfrm>
            <a:off x="4392488" y="2040176"/>
            <a:ext cx="159402" cy="852234"/>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2840" y="1649870"/>
            <a:ext cx="713209" cy="430887"/>
          </a:xfrm>
          <a:prstGeom prst="rect">
            <a:avLst/>
          </a:prstGeom>
          <a:noFill/>
        </p:spPr>
        <p:txBody>
          <a:bodyPr wrap="none" rtlCol="0">
            <a:spAutoFit/>
          </a:bodyPr>
          <a:lstStyle/>
          <a:p>
            <a:r>
              <a:rPr lang="en-US" sz="2200" dirty="0"/>
              <a:t>True</a:t>
            </a:r>
          </a:p>
        </p:txBody>
      </p:sp>
      <p:sp>
        <p:nvSpPr>
          <p:cNvPr id="9" name="TextBox 8"/>
          <p:cNvSpPr txBox="1"/>
          <p:nvPr/>
        </p:nvSpPr>
        <p:spPr>
          <a:xfrm>
            <a:off x="4418294" y="1649870"/>
            <a:ext cx="792974" cy="430887"/>
          </a:xfrm>
          <a:prstGeom prst="rect">
            <a:avLst/>
          </a:prstGeom>
          <a:noFill/>
        </p:spPr>
        <p:txBody>
          <a:bodyPr wrap="none" rtlCol="0">
            <a:spAutoFit/>
          </a:bodyPr>
          <a:lstStyle/>
          <a:p>
            <a:r>
              <a:rPr lang="en-US" sz="2200" dirty="0"/>
              <a:t>False</a:t>
            </a:r>
          </a:p>
        </p:txBody>
      </p:sp>
      <p:sp>
        <p:nvSpPr>
          <p:cNvPr id="10" name="Flowchart: Process 9"/>
          <p:cNvSpPr/>
          <p:nvPr/>
        </p:nvSpPr>
        <p:spPr>
          <a:xfrm>
            <a:off x="3836486" y="2892410"/>
            <a:ext cx="1430807" cy="612648"/>
          </a:xfrm>
          <a:prstGeom prst="flowChartProcess">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Expression 3</a:t>
            </a:r>
          </a:p>
        </p:txBody>
      </p:sp>
      <p:cxnSp>
        <p:nvCxnSpPr>
          <p:cNvPr id="11" name="Elbow Connector 10"/>
          <p:cNvCxnSpPr>
            <a:stCxn id="10" idx="2"/>
            <a:endCxn id="15" idx="3"/>
          </p:cNvCxnSpPr>
          <p:nvPr/>
        </p:nvCxnSpPr>
        <p:spPr>
          <a:xfrm rot="5400000">
            <a:off x="3842343" y="3309355"/>
            <a:ext cx="513844" cy="905250"/>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531528" y="2892409"/>
            <a:ext cx="1430807" cy="612648"/>
          </a:xfrm>
          <a:prstGeom prst="flowChartProcess">
            <a:avLst/>
          </a:prstGeom>
          <a:noFill/>
          <a:ln w="25400">
            <a:solidFill>
              <a:srgbClr val="F9A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Expression 2</a:t>
            </a:r>
          </a:p>
        </p:txBody>
      </p:sp>
      <p:cxnSp>
        <p:nvCxnSpPr>
          <p:cNvPr id="13" name="Elbow Connector 12"/>
          <p:cNvCxnSpPr>
            <a:stCxn id="6" idx="1"/>
            <a:endCxn id="12" idx="0"/>
          </p:cNvCxnSpPr>
          <p:nvPr/>
        </p:nvCxnSpPr>
        <p:spPr>
          <a:xfrm rot="10800000" flipV="1">
            <a:off x="1246933" y="2040175"/>
            <a:ext cx="223059" cy="852233"/>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1474460" y="3277528"/>
            <a:ext cx="513845" cy="968901"/>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215833" y="371257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Variable</a:t>
            </a:r>
          </a:p>
        </p:txBody>
      </p:sp>
      <p:sp>
        <p:nvSpPr>
          <p:cNvPr id="16" name="Content Placeholder 2"/>
          <p:cNvSpPr>
            <a:spLocks noGrp="1"/>
          </p:cNvSpPr>
          <p:nvPr>
            <p:ph idx="1"/>
          </p:nvPr>
        </p:nvSpPr>
        <p:spPr>
          <a:xfrm>
            <a:off x="5689600" y="1098788"/>
            <a:ext cx="6240041" cy="5220000"/>
          </a:xfrm>
        </p:spPr>
        <p:txBody>
          <a:bodyPr/>
          <a:lstStyle/>
          <a:p>
            <a:pPr algn="just"/>
            <a:r>
              <a:rPr lang="en-US" dirty="0">
                <a:cs typeface="Courier New" panose="02070309020205020404" pitchFamily="49" charset="0"/>
              </a:rPr>
              <a:t>Here, </a:t>
            </a:r>
            <a:r>
              <a:rPr lang="en-US" dirty="0">
                <a:solidFill>
                  <a:srgbClr val="92D050"/>
                </a:solidFill>
                <a:cs typeface="Courier New" panose="02070309020205020404" pitchFamily="49" charset="0"/>
              </a:rPr>
              <a:t>Expression1</a:t>
            </a:r>
            <a:r>
              <a:rPr lang="en-US" dirty="0">
                <a:cs typeface="Courier New" panose="02070309020205020404" pitchFamily="49" charset="0"/>
              </a:rPr>
              <a:t> is the condition to be evaluated.</a:t>
            </a:r>
          </a:p>
          <a:p>
            <a:pPr algn="just"/>
            <a:r>
              <a:rPr lang="en-US" dirty="0">
                <a:cs typeface="Courier New" panose="02070309020205020404" pitchFamily="49" charset="0"/>
              </a:rPr>
              <a:t>If the condition(Expression1) is </a:t>
            </a:r>
            <a:r>
              <a:rPr lang="en-US" dirty="0">
                <a:solidFill>
                  <a:srgbClr val="92D050"/>
                </a:solidFill>
                <a:cs typeface="Courier New" panose="02070309020205020404" pitchFamily="49" charset="0"/>
              </a:rPr>
              <a:t>True </a:t>
            </a:r>
            <a:r>
              <a:rPr lang="en-US" dirty="0">
                <a:cs typeface="Courier New" panose="02070309020205020404" pitchFamily="49" charset="0"/>
              </a:rPr>
              <a:t>then Expression2 will be executed and the result will be returned.</a:t>
            </a:r>
          </a:p>
          <a:p>
            <a:pPr algn="just"/>
            <a:r>
              <a:rPr lang="en-US" dirty="0">
                <a:cs typeface="Courier New" panose="02070309020205020404" pitchFamily="49" charset="0"/>
              </a:rPr>
              <a:t>Otherwise, if condition(Expression1) is </a:t>
            </a:r>
            <a:r>
              <a:rPr lang="en-US" dirty="0">
                <a:solidFill>
                  <a:srgbClr val="92D050"/>
                </a:solidFill>
                <a:cs typeface="Courier New" panose="02070309020205020404" pitchFamily="49" charset="0"/>
              </a:rPr>
              <a:t>false </a:t>
            </a:r>
            <a:r>
              <a:rPr lang="en-US" dirty="0">
                <a:cs typeface="Courier New" panose="02070309020205020404" pitchFamily="49" charset="0"/>
              </a:rPr>
              <a:t>then Expression3 will be executed and the result will be returned.</a:t>
            </a:r>
            <a:endParaRPr lang="en-US" dirty="0"/>
          </a:p>
        </p:txBody>
      </p:sp>
    </p:spTree>
    <p:extLst>
      <p:ext uri="{BB962C8B-B14F-4D97-AF65-F5344CB8AC3E}">
        <p14:creationId xmlns:p14="http://schemas.microsoft.com/office/powerpoint/2010/main" val="298009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animBg="1"/>
      <p:bldP spid="12"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to find largest number from given 2 numbers using </a:t>
            </a:r>
            <a:r>
              <a:rPr lang="en-IN" dirty="0">
                <a:solidFill>
                  <a:srgbClr val="C00000"/>
                </a:solidFill>
                <a:latin typeface="Consolas" panose="020B0609020204030204" pitchFamily="49" charset="0"/>
                <a:cs typeface="Consolas" panose="020B0609020204030204" pitchFamily="49" charset="0"/>
              </a:rPr>
              <a:t>? :</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991357" y="1573174"/>
            <a:ext cx="4777100" cy="2585323"/>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 b, max;</a:t>
            </a:r>
          </a:p>
          <a:p>
            <a:r>
              <a:rPr lang="en-US" b="1" dirty="0">
                <a:latin typeface="+mj-lt"/>
              </a:rPr>
              <a:t>    </a:t>
            </a:r>
            <a:r>
              <a:rPr lang="en-US" b="1" dirty="0" err="1">
                <a:latin typeface="+mj-lt"/>
              </a:rPr>
              <a:t>printf</a:t>
            </a:r>
            <a:r>
              <a:rPr lang="en-US" b="1" dirty="0">
                <a:latin typeface="+mj-lt"/>
              </a:rPr>
              <a:t>("Enter Two Numbers:");</a:t>
            </a:r>
          </a:p>
          <a:p>
            <a:r>
              <a:rPr lang="en-US" b="1" dirty="0">
                <a:latin typeface="+mj-lt"/>
              </a:rPr>
              <a:t>    </a:t>
            </a:r>
            <a:r>
              <a:rPr lang="en-US" b="1" dirty="0" err="1">
                <a:latin typeface="+mj-lt"/>
              </a:rPr>
              <a:t>scanf</a:t>
            </a:r>
            <a:r>
              <a:rPr lang="en-US" b="1" dirty="0">
                <a:latin typeface="+mj-lt"/>
              </a:rPr>
              <a:t>("%</a:t>
            </a:r>
            <a:r>
              <a:rPr lang="en-US" b="1" dirty="0" err="1">
                <a:latin typeface="+mj-lt"/>
              </a:rPr>
              <a:t>d%d</a:t>
            </a:r>
            <a:r>
              <a:rPr lang="en-US" b="1" dirty="0">
                <a:latin typeface="+mj-lt"/>
              </a:rPr>
              <a:t>",&amp;</a:t>
            </a:r>
            <a:r>
              <a:rPr lang="en-US" b="1" dirty="0" err="1">
                <a:latin typeface="+mj-lt"/>
              </a:rPr>
              <a:t>a,&amp;b</a:t>
            </a:r>
            <a:r>
              <a:rPr lang="en-US" b="1" dirty="0">
                <a:latin typeface="+mj-lt"/>
              </a:rPr>
              <a:t>);</a:t>
            </a:r>
          </a:p>
          <a:p>
            <a:r>
              <a:rPr lang="en-US" b="1" dirty="0">
                <a:latin typeface="+mj-lt"/>
              </a:rPr>
              <a:t>    max = a&gt;</a:t>
            </a:r>
            <a:r>
              <a:rPr lang="en-US" b="1" dirty="0" err="1">
                <a:latin typeface="+mj-lt"/>
              </a:rPr>
              <a:t>b?a:b</a:t>
            </a:r>
            <a:r>
              <a:rPr lang="en-US" b="1" dirty="0">
                <a:latin typeface="+mj-lt"/>
              </a:rPr>
              <a:t>;</a:t>
            </a:r>
          </a:p>
          <a:p>
            <a:r>
              <a:rPr lang="en-US" b="1" dirty="0">
                <a:latin typeface="+mj-lt"/>
              </a:rPr>
              <a:t>    </a:t>
            </a:r>
            <a:r>
              <a:rPr lang="en-US" b="1" dirty="0" err="1">
                <a:latin typeface="+mj-lt"/>
              </a:rPr>
              <a:t>printf</a:t>
            </a:r>
            <a:r>
              <a:rPr lang="en-US" b="1" dirty="0">
                <a:latin typeface="+mj-lt"/>
              </a:rPr>
              <a:t>("%d is </a:t>
            </a:r>
            <a:r>
              <a:rPr lang="en-US" b="1" dirty="0" err="1">
                <a:latin typeface="+mj-lt"/>
              </a:rPr>
              <a:t>largest",max</a:t>
            </a:r>
            <a:r>
              <a:rPr lang="en-US" b="1" dirty="0">
                <a:latin typeface="+mj-lt"/>
              </a:rPr>
              <a:t>);</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91363" y="1573174"/>
            <a:ext cx="499993" cy="2585323"/>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p:txBody>
      </p:sp>
      <p:sp>
        <p:nvSpPr>
          <p:cNvPr id="6" name="Rectangle 5">
            <a:extLst>
              <a:ext uri="{FF2B5EF4-FFF2-40B4-BE49-F238E27FC236}">
                <a16:creationId xmlns:a16="http://schemas.microsoft.com/office/drawing/2014/main" xmlns="" id="{43D3284F-95E2-4F26-9D5F-AAD352CF22BD}"/>
              </a:ext>
            </a:extLst>
          </p:cNvPr>
          <p:cNvSpPr/>
          <p:nvPr/>
        </p:nvSpPr>
        <p:spPr>
          <a:xfrm>
            <a:off x="6074573" y="1573174"/>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Two Numbers:4</a:t>
            </a:r>
          </a:p>
          <a:p>
            <a:r>
              <a:rPr lang="en-IN" dirty="0">
                <a:solidFill>
                  <a:schemeClr val="bg1"/>
                </a:solidFill>
                <a:latin typeface="+mj-lt"/>
              </a:rPr>
              <a:t>5</a:t>
            </a:r>
          </a:p>
          <a:p>
            <a:r>
              <a:rPr lang="en-IN" dirty="0">
                <a:solidFill>
                  <a:schemeClr val="bg1"/>
                </a:solidFill>
                <a:latin typeface="+mj-lt"/>
              </a:rPr>
              <a:t>5 is largest</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91363" y="1243990"/>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74572" y="1243990"/>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3230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switch…case</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6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or Conditional Statement</a:t>
            </a:r>
          </a:p>
        </p:txBody>
      </p:sp>
      <p:sp>
        <p:nvSpPr>
          <p:cNvPr id="3" name="Content Placeholder 2"/>
          <p:cNvSpPr>
            <a:spLocks noGrp="1"/>
          </p:cNvSpPr>
          <p:nvPr>
            <p:ph idx="1"/>
          </p:nvPr>
        </p:nvSpPr>
        <p:spPr/>
        <p:txBody>
          <a:bodyPr/>
          <a:lstStyle/>
          <a:p>
            <a:r>
              <a:rPr lang="en-US" dirty="0"/>
              <a:t>C program statements are executed </a:t>
            </a:r>
            <a:r>
              <a:rPr lang="en-US" dirty="0">
                <a:solidFill>
                  <a:srgbClr val="C00000"/>
                </a:solidFill>
              </a:rPr>
              <a:t>sequentially</a:t>
            </a:r>
            <a:r>
              <a:rPr lang="en-US" dirty="0"/>
              <a:t>.</a:t>
            </a:r>
          </a:p>
          <a:p>
            <a:r>
              <a:rPr lang="en-US" dirty="0"/>
              <a:t>Decision Making statements are used to </a:t>
            </a:r>
            <a:r>
              <a:rPr lang="en-US" dirty="0">
                <a:solidFill>
                  <a:srgbClr val="C00000"/>
                </a:solidFill>
              </a:rPr>
              <a:t>control the flow </a:t>
            </a:r>
            <a:r>
              <a:rPr lang="en-US" dirty="0"/>
              <a:t>of program.</a:t>
            </a:r>
          </a:p>
          <a:p>
            <a:r>
              <a:rPr lang="en-US" dirty="0"/>
              <a:t>It allows us to control whether a program segment is executed or not.</a:t>
            </a:r>
          </a:p>
          <a:p>
            <a:r>
              <a:rPr lang="en-US" dirty="0"/>
              <a:t>It evaluates condition or logical expression first and based on its result (either true or false), the control is transferred to particular statement.</a:t>
            </a:r>
          </a:p>
          <a:p>
            <a:r>
              <a:rPr lang="en-US" dirty="0"/>
              <a:t>If result is true then it takes one path else it takes another path.</a:t>
            </a:r>
          </a:p>
          <a:p>
            <a:endParaRPr lang="en-US" dirty="0"/>
          </a:p>
        </p:txBody>
      </p:sp>
    </p:spTree>
    <p:extLst>
      <p:ext uri="{BB962C8B-B14F-4D97-AF65-F5344CB8AC3E}">
        <p14:creationId xmlns:p14="http://schemas.microsoft.com/office/powerpoint/2010/main" val="91587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cs typeface="Consolas" panose="020B0609020204030204" pitchFamily="49" charset="0"/>
              </a:rPr>
              <a:t>switch...case</a:t>
            </a:r>
            <a:endParaRPr lang="en-US" dirty="0">
              <a:solidFill>
                <a:srgbClr val="C00000"/>
              </a:solidFill>
            </a:endParaRPr>
          </a:p>
        </p:txBody>
      </p:sp>
      <p:sp>
        <p:nvSpPr>
          <p:cNvPr id="3" name="Content Placeholder 2"/>
          <p:cNvSpPr>
            <a:spLocks noGrp="1"/>
          </p:cNvSpPr>
          <p:nvPr>
            <p:ph idx="1"/>
          </p:nvPr>
        </p:nvSpPr>
        <p:spPr>
          <a:xfrm>
            <a:off x="131180" y="863445"/>
            <a:ext cx="11929641" cy="939598"/>
          </a:xfrm>
        </p:spPr>
        <p:txBody>
          <a:bodyPr/>
          <a:lstStyle/>
          <a:p>
            <a:r>
              <a:rPr lang="en-US" dirty="0">
                <a:cs typeface="Consolas" panose="020B0609020204030204" pitchFamily="49" charset="0"/>
              </a:rPr>
              <a:t>The switch statement allows to execute one code block among many alternatives.</a:t>
            </a:r>
          </a:p>
          <a:p>
            <a:r>
              <a:rPr lang="en-US" dirty="0">
                <a:cs typeface="Consolas" panose="020B0609020204030204" pitchFamily="49" charset="0"/>
              </a:rPr>
              <a:t>It works similar to if...else..if ladder. </a:t>
            </a:r>
            <a:endParaRPr lang="en-US" dirty="0"/>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558812" y="2422658"/>
            <a:ext cx="5079987" cy="3970318"/>
          </a:xfrm>
          <a:prstGeom prst="rect">
            <a:avLst/>
          </a:prstGeom>
          <a:solidFill>
            <a:schemeClr val="bg1">
              <a:lumMod val="95000"/>
            </a:schemeClr>
          </a:solidFill>
          <a:ln>
            <a:noFill/>
          </a:ln>
        </p:spPr>
        <p:txBody>
          <a:bodyPr wrap="square">
            <a:spAutoFit/>
          </a:bodyPr>
          <a:lstStyle/>
          <a:p>
            <a:r>
              <a:rPr lang="en-US" b="1" dirty="0">
                <a:latin typeface="+mj-lt"/>
              </a:rPr>
              <a:t>switch (expression)</a:t>
            </a:r>
          </a:p>
          <a:p>
            <a:r>
              <a:rPr lang="en-US" b="1" dirty="0">
                <a:latin typeface="+mj-lt"/>
              </a:rPr>
              <a:t>​{</a:t>
            </a:r>
          </a:p>
          <a:p>
            <a:r>
              <a:rPr lang="en-US" b="1" dirty="0">
                <a:latin typeface="+mj-lt"/>
              </a:rPr>
              <a:t>  </a:t>
            </a:r>
            <a:r>
              <a:rPr lang="en-US" b="1" dirty="0">
                <a:solidFill>
                  <a:srgbClr val="F9A825"/>
                </a:solidFill>
                <a:latin typeface="+mj-lt"/>
              </a:rPr>
              <a:t>  case</a:t>
            </a:r>
            <a:r>
              <a:rPr lang="en-US" b="1" dirty="0">
                <a:latin typeface="+mj-lt"/>
              </a:rPr>
              <a:t> constant1:</a:t>
            </a:r>
          </a:p>
          <a:p>
            <a:r>
              <a:rPr lang="en-US" b="1" dirty="0">
                <a:latin typeface="+mj-lt"/>
              </a:rPr>
              <a:t>      // statements</a:t>
            </a:r>
          </a:p>
          <a:p>
            <a:r>
              <a:rPr lang="en-US" b="1" dirty="0">
                <a:latin typeface="+mj-lt"/>
              </a:rPr>
              <a:t>      </a:t>
            </a:r>
            <a:r>
              <a:rPr lang="en-US" b="1" dirty="0">
                <a:solidFill>
                  <a:srgbClr val="C00000"/>
                </a:solidFill>
                <a:latin typeface="+mj-lt"/>
              </a:rPr>
              <a:t>break;</a:t>
            </a:r>
          </a:p>
          <a:p>
            <a:r>
              <a:rPr lang="en-US" b="1" dirty="0">
                <a:latin typeface="+mj-lt"/>
              </a:rPr>
              <a:t>    </a:t>
            </a:r>
            <a:r>
              <a:rPr lang="en-US" b="1" dirty="0">
                <a:solidFill>
                  <a:srgbClr val="F9A825"/>
                </a:solidFill>
                <a:latin typeface="+mj-lt"/>
              </a:rPr>
              <a:t>case</a:t>
            </a:r>
            <a:r>
              <a:rPr lang="en-US" b="1" dirty="0">
                <a:latin typeface="+mj-lt"/>
              </a:rPr>
              <a:t> constant2:</a:t>
            </a:r>
          </a:p>
          <a:p>
            <a:r>
              <a:rPr lang="en-US" b="1" dirty="0">
                <a:latin typeface="+mj-lt"/>
              </a:rPr>
              <a:t>      // statements</a:t>
            </a:r>
          </a:p>
          <a:p>
            <a:r>
              <a:rPr lang="en-US" b="1" dirty="0">
                <a:latin typeface="+mj-lt"/>
              </a:rPr>
              <a:t>      </a:t>
            </a:r>
            <a:r>
              <a:rPr lang="en-US" b="1" dirty="0">
                <a:solidFill>
                  <a:srgbClr val="C00000"/>
                </a:solidFill>
                <a:latin typeface="+mj-lt"/>
              </a:rPr>
              <a:t>break;</a:t>
            </a:r>
          </a:p>
          <a:p>
            <a:r>
              <a:rPr lang="en-US" b="1" dirty="0">
                <a:latin typeface="+mj-lt"/>
              </a:rPr>
              <a:t>    .</a:t>
            </a:r>
          </a:p>
          <a:p>
            <a:r>
              <a:rPr lang="en-US" b="1" dirty="0">
                <a:latin typeface="+mj-lt"/>
              </a:rPr>
              <a:t>    .</a:t>
            </a:r>
          </a:p>
          <a:p>
            <a:r>
              <a:rPr lang="en-US" b="1" dirty="0">
                <a:latin typeface="+mj-lt"/>
              </a:rPr>
              <a:t>    .</a:t>
            </a:r>
          </a:p>
          <a:p>
            <a:r>
              <a:rPr lang="en-US" b="1" dirty="0">
                <a:latin typeface="+mj-lt"/>
              </a:rPr>
              <a:t>    </a:t>
            </a:r>
            <a:r>
              <a:rPr lang="en-US" b="1" dirty="0">
                <a:solidFill>
                  <a:srgbClr val="F9A825"/>
                </a:solidFill>
                <a:latin typeface="+mj-lt"/>
              </a:rPr>
              <a:t>default</a:t>
            </a:r>
            <a:r>
              <a:rPr lang="en-US" b="1" dirty="0">
                <a:latin typeface="+mj-lt"/>
              </a:rPr>
              <a:t>:</a:t>
            </a:r>
          </a:p>
          <a:p>
            <a:r>
              <a:rPr lang="en-US" b="1" dirty="0">
                <a:latin typeface="+mj-lt"/>
              </a:rPr>
              <a:t>      // default statements</a:t>
            </a:r>
          </a:p>
          <a:p>
            <a:r>
              <a:rPr lang="en-US" b="1" dirty="0">
                <a:latin typeface="+mj-lt"/>
              </a:rPr>
              <a:t>}</a:t>
            </a:r>
            <a:endParaRPr lang="en-US" b="1" dirty="0">
              <a:effectLst/>
              <a:latin typeface="+mj-lt"/>
            </a:endParaRPr>
          </a:p>
        </p:txBody>
      </p:sp>
      <p:sp>
        <p:nvSpPr>
          <p:cNvPr id="5" name="Rectangle: Top Corners Rounded 6">
            <a:extLst>
              <a:ext uri="{FF2B5EF4-FFF2-40B4-BE49-F238E27FC236}">
                <a16:creationId xmlns:a16="http://schemas.microsoft.com/office/drawing/2014/main" xmlns="" id="{7DE2E865-9E82-412F-B6BA-A643E4B60DC8}"/>
              </a:ext>
            </a:extLst>
          </p:cNvPr>
          <p:cNvSpPr/>
          <p:nvPr/>
        </p:nvSpPr>
        <p:spPr>
          <a:xfrm>
            <a:off x="558812" y="2093474"/>
            <a:ext cx="11596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9A825"/>
                </a:solidFill>
              </a:rPr>
              <a:t>Syntax</a:t>
            </a:r>
          </a:p>
        </p:txBody>
      </p:sp>
      <p:sp>
        <p:nvSpPr>
          <p:cNvPr id="6" name="Content Placeholder 2"/>
          <p:cNvSpPr txBox="1">
            <a:spLocks/>
          </p:cNvSpPr>
          <p:nvPr/>
        </p:nvSpPr>
        <p:spPr>
          <a:xfrm>
            <a:off x="5842000" y="2093474"/>
            <a:ext cx="6197600" cy="4299502"/>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solidFill>
                <a:latin typeface="+mj-lt"/>
                <a:cs typeface="Consolas" panose="020B0609020204030204" pitchFamily="49" charset="0"/>
              </a:rPr>
              <a:t>The expression is evaluated once and compared with the values of each </a:t>
            </a:r>
            <a:r>
              <a:rPr lang="en-US" b="1" dirty="0">
                <a:solidFill>
                  <a:srgbClr val="C00000"/>
                </a:solidFill>
                <a:latin typeface="+mj-lt"/>
                <a:cs typeface="Consolas" panose="020B0609020204030204" pitchFamily="49" charset="0"/>
              </a:rPr>
              <a:t>case</a:t>
            </a:r>
            <a:r>
              <a:rPr lang="en-US" dirty="0">
                <a:solidFill>
                  <a:schemeClr val="tx1"/>
                </a:solidFill>
                <a:latin typeface="+mj-lt"/>
                <a:cs typeface="Consolas" panose="020B0609020204030204" pitchFamily="49" charset="0"/>
              </a:rPr>
              <a:t>.</a:t>
            </a:r>
          </a:p>
          <a:p>
            <a:pPr algn="just"/>
            <a:r>
              <a:rPr lang="en-US" dirty="0">
                <a:solidFill>
                  <a:schemeClr val="tx1"/>
                </a:solidFill>
                <a:latin typeface="+mj-lt"/>
                <a:cs typeface="Consolas" panose="020B0609020204030204" pitchFamily="49" charset="0"/>
              </a:rPr>
              <a:t>If there is a match, the corresponding statements after the matching </a:t>
            </a:r>
            <a:r>
              <a:rPr lang="en-US" b="1" dirty="0">
                <a:solidFill>
                  <a:srgbClr val="C00000"/>
                </a:solidFill>
                <a:latin typeface="+mj-lt"/>
                <a:cs typeface="Consolas" panose="020B0609020204030204" pitchFamily="49" charset="0"/>
              </a:rPr>
              <a:t>case</a:t>
            </a:r>
            <a:r>
              <a:rPr lang="en-US" dirty="0">
                <a:solidFill>
                  <a:schemeClr val="tx1"/>
                </a:solidFill>
                <a:latin typeface="+mj-lt"/>
                <a:cs typeface="Consolas" panose="020B0609020204030204" pitchFamily="49" charset="0"/>
              </a:rPr>
              <a:t> are executed. </a:t>
            </a:r>
          </a:p>
          <a:p>
            <a:pPr algn="just"/>
            <a:r>
              <a:rPr lang="en-US" dirty="0">
                <a:solidFill>
                  <a:schemeClr val="tx1"/>
                </a:solidFill>
                <a:latin typeface="+mj-lt"/>
                <a:cs typeface="Consolas" panose="020B0609020204030204" pitchFamily="49" charset="0"/>
              </a:rPr>
              <a:t>If there is no match, the </a:t>
            </a:r>
            <a:r>
              <a:rPr lang="en-US" b="1" dirty="0">
                <a:solidFill>
                  <a:srgbClr val="C00000"/>
                </a:solidFill>
                <a:latin typeface="+mj-lt"/>
                <a:cs typeface="Consolas" panose="020B0609020204030204" pitchFamily="49" charset="0"/>
              </a:rPr>
              <a:t>default</a:t>
            </a:r>
            <a:r>
              <a:rPr lang="en-US" dirty="0">
                <a:solidFill>
                  <a:srgbClr val="C00000"/>
                </a:solidFill>
                <a:latin typeface="+mj-lt"/>
                <a:cs typeface="Consolas" panose="020B0609020204030204" pitchFamily="49" charset="0"/>
              </a:rPr>
              <a:t> </a:t>
            </a:r>
            <a:r>
              <a:rPr lang="en-US" dirty="0">
                <a:solidFill>
                  <a:schemeClr val="tx1"/>
                </a:solidFill>
                <a:latin typeface="+mj-lt"/>
                <a:cs typeface="Consolas" panose="020B0609020204030204" pitchFamily="49" charset="0"/>
              </a:rPr>
              <a:t>statements are executed.</a:t>
            </a:r>
          </a:p>
          <a:p>
            <a:pPr algn="just"/>
            <a:r>
              <a:rPr lang="en-US" dirty="0">
                <a:solidFill>
                  <a:schemeClr val="tx1"/>
                </a:solidFill>
                <a:latin typeface="+mj-lt"/>
                <a:cs typeface="Consolas" panose="020B0609020204030204" pitchFamily="49" charset="0"/>
              </a:rPr>
              <a:t>If we do not use </a:t>
            </a:r>
            <a:r>
              <a:rPr lang="en-US" b="1" dirty="0">
                <a:solidFill>
                  <a:srgbClr val="C00000"/>
                </a:solidFill>
                <a:latin typeface="+mj-lt"/>
                <a:cs typeface="Consolas" panose="020B0609020204030204" pitchFamily="49" charset="0"/>
              </a:rPr>
              <a:t>break</a:t>
            </a:r>
            <a:r>
              <a:rPr lang="en-US" dirty="0">
                <a:solidFill>
                  <a:schemeClr val="tx1"/>
                </a:solidFill>
                <a:latin typeface="+mj-lt"/>
                <a:cs typeface="Consolas" panose="020B0609020204030204" pitchFamily="49" charset="0"/>
              </a:rPr>
              <a:t>, all statements after the matching label are executed.</a:t>
            </a:r>
          </a:p>
          <a:p>
            <a:pPr algn="just"/>
            <a:r>
              <a:rPr lang="en-US" dirty="0">
                <a:solidFill>
                  <a:schemeClr val="tx1"/>
                </a:solidFill>
                <a:latin typeface="+mj-lt"/>
                <a:cs typeface="Consolas" panose="020B0609020204030204" pitchFamily="49" charset="0"/>
              </a:rPr>
              <a:t>The </a:t>
            </a:r>
            <a:r>
              <a:rPr lang="en-US" b="1" dirty="0">
                <a:solidFill>
                  <a:srgbClr val="C00000"/>
                </a:solidFill>
                <a:latin typeface="+mj-lt"/>
                <a:cs typeface="Consolas" panose="020B0609020204030204" pitchFamily="49" charset="0"/>
              </a:rPr>
              <a:t>default</a:t>
            </a:r>
            <a:r>
              <a:rPr lang="en-US" dirty="0">
                <a:solidFill>
                  <a:schemeClr val="tx1"/>
                </a:solidFill>
                <a:latin typeface="+mj-lt"/>
                <a:cs typeface="Consolas" panose="020B0609020204030204" pitchFamily="49" charset="0"/>
              </a:rPr>
              <a:t> clause inside the switch statement is optional.</a:t>
            </a:r>
          </a:p>
        </p:txBody>
      </p:sp>
    </p:spTree>
    <p:extLst>
      <p:ext uri="{BB962C8B-B14F-4D97-AF65-F5344CB8AC3E}">
        <p14:creationId xmlns:p14="http://schemas.microsoft.com/office/powerpoint/2010/main" val="30481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WAP that asks day number and prints day name </a:t>
            </a:r>
            <a:r>
              <a:rPr lang="en-IN" sz="2400" dirty="0"/>
              <a:t>using </a:t>
            </a:r>
            <a:r>
              <a:rPr lang="en-IN" sz="2400" dirty="0">
                <a:solidFill>
                  <a:srgbClr val="C00000"/>
                </a:solidFill>
                <a:cs typeface="Consolas" panose="020B0609020204030204" pitchFamily="49" charset="0"/>
              </a:rPr>
              <a:t>switch…case</a:t>
            </a:r>
            <a:endParaRPr lang="en-US" dirty="0">
              <a:solidFill>
                <a:srgbClr val="C00000"/>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353086" y="1040385"/>
            <a:ext cx="4777100" cy="5355312"/>
          </a:xfrm>
          <a:prstGeom prst="rect">
            <a:avLst/>
          </a:prstGeom>
          <a:solidFill>
            <a:schemeClr val="bg1">
              <a:lumMod val="95000"/>
            </a:schemeClr>
          </a:solidFill>
          <a:ln>
            <a:noFill/>
          </a:ln>
        </p:spPr>
        <p:txBody>
          <a:bodyPr wrap="square">
            <a:spAutoFit/>
          </a:bodyPr>
          <a:lstStyle/>
          <a:p>
            <a:r>
              <a:rPr lang="en-US" b="1" dirty="0">
                <a:latin typeface="+mj-lt"/>
              </a:rPr>
              <a:t>void main(){</a:t>
            </a:r>
          </a:p>
          <a:p>
            <a:r>
              <a:rPr lang="en-US" b="1" dirty="0">
                <a:latin typeface="+mj-lt"/>
              </a:rPr>
              <a:t>    </a:t>
            </a:r>
            <a:r>
              <a:rPr lang="en-US" b="1" dirty="0" err="1">
                <a:latin typeface="+mj-lt"/>
              </a:rPr>
              <a:t>int</a:t>
            </a:r>
            <a:r>
              <a:rPr lang="en-US" b="1" dirty="0">
                <a:latin typeface="+mj-lt"/>
              </a:rPr>
              <a:t> day;</a:t>
            </a:r>
          </a:p>
          <a:p>
            <a:r>
              <a:rPr lang="en-US" b="1" dirty="0">
                <a:latin typeface="+mj-lt"/>
              </a:rPr>
              <a:t>    </a:t>
            </a:r>
            <a:r>
              <a:rPr lang="en-US" b="1" dirty="0" err="1">
                <a:latin typeface="+mj-lt"/>
              </a:rPr>
              <a:t>printf</a:t>
            </a:r>
            <a:r>
              <a:rPr lang="en-US" b="1" dirty="0">
                <a:latin typeface="+mj-lt"/>
              </a:rPr>
              <a:t>("Enter day number(1-7):");</a:t>
            </a:r>
          </a:p>
          <a:p>
            <a:r>
              <a:rPr lang="en-US" b="1" dirty="0">
                <a:latin typeface="+mj-lt"/>
              </a:rPr>
              <a:t>    </a:t>
            </a:r>
            <a:r>
              <a:rPr lang="en-US" b="1" dirty="0" err="1">
                <a:latin typeface="+mj-lt"/>
              </a:rPr>
              <a:t>scanf</a:t>
            </a:r>
            <a:r>
              <a:rPr lang="en-US" b="1" dirty="0">
                <a:latin typeface="+mj-lt"/>
              </a:rPr>
              <a:t>("%</a:t>
            </a:r>
            <a:r>
              <a:rPr lang="en-US" b="1" dirty="0" err="1">
                <a:latin typeface="+mj-lt"/>
              </a:rPr>
              <a:t>d",&amp;day</a:t>
            </a:r>
            <a:r>
              <a:rPr lang="en-US" b="1" dirty="0">
                <a:latin typeface="+mj-lt"/>
              </a:rPr>
              <a:t>);</a:t>
            </a:r>
          </a:p>
          <a:p>
            <a:r>
              <a:rPr lang="en-US" b="1" dirty="0">
                <a:latin typeface="+mj-lt"/>
              </a:rPr>
              <a:t>    switch(day)</a:t>
            </a:r>
          </a:p>
          <a:p>
            <a:r>
              <a:rPr lang="en-US" b="1" dirty="0">
                <a:latin typeface="+mj-lt"/>
              </a:rPr>
              <a:t>    {</a:t>
            </a:r>
          </a:p>
          <a:p>
            <a:r>
              <a:rPr lang="en-US" b="1" dirty="0">
                <a:latin typeface="+mj-lt"/>
              </a:rPr>
              <a:t>        case 1:</a:t>
            </a:r>
          </a:p>
          <a:p>
            <a:r>
              <a:rPr lang="en-US" b="1" dirty="0">
                <a:latin typeface="+mj-lt"/>
              </a:rPr>
              <a:t>                </a:t>
            </a:r>
            <a:r>
              <a:rPr lang="en-US" b="1" dirty="0" err="1">
                <a:latin typeface="+mj-lt"/>
              </a:rPr>
              <a:t>printf</a:t>
            </a:r>
            <a:r>
              <a:rPr lang="en-US" b="1" dirty="0">
                <a:latin typeface="+mj-lt"/>
              </a:rPr>
              <a:t>("Sunday");</a:t>
            </a:r>
          </a:p>
          <a:p>
            <a:r>
              <a:rPr lang="en-US" b="1" dirty="0">
                <a:latin typeface="+mj-lt"/>
              </a:rPr>
              <a:t>                break;</a:t>
            </a:r>
          </a:p>
          <a:p>
            <a:r>
              <a:rPr lang="en-US" b="1" dirty="0">
                <a:latin typeface="+mj-lt"/>
              </a:rPr>
              <a:t>        case 2:</a:t>
            </a:r>
          </a:p>
          <a:p>
            <a:r>
              <a:rPr lang="en-US" b="1" dirty="0">
                <a:latin typeface="+mj-lt"/>
              </a:rPr>
              <a:t>                </a:t>
            </a:r>
            <a:r>
              <a:rPr lang="en-US" b="1" dirty="0" err="1">
                <a:latin typeface="+mj-lt"/>
              </a:rPr>
              <a:t>printf</a:t>
            </a:r>
            <a:r>
              <a:rPr lang="en-US" b="1" dirty="0">
                <a:latin typeface="+mj-lt"/>
              </a:rPr>
              <a:t>("Monday");</a:t>
            </a:r>
          </a:p>
          <a:p>
            <a:r>
              <a:rPr lang="en-US" b="1" dirty="0">
                <a:latin typeface="+mj-lt"/>
              </a:rPr>
              <a:t>                break;</a:t>
            </a:r>
          </a:p>
          <a:p>
            <a:r>
              <a:rPr lang="en-US" b="1" dirty="0">
                <a:latin typeface="+mj-lt"/>
              </a:rPr>
              <a:t>        case 3:</a:t>
            </a:r>
          </a:p>
          <a:p>
            <a:r>
              <a:rPr lang="en-US" b="1" dirty="0">
                <a:latin typeface="+mj-lt"/>
              </a:rPr>
              <a:t>                </a:t>
            </a:r>
            <a:r>
              <a:rPr lang="en-US" b="1" dirty="0" err="1">
                <a:latin typeface="+mj-lt"/>
              </a:rPr>
              <a:t>printf</a:t>
            </a:r>
            <a:r>
              <a:rPr lang="en-US" b="1" dirty="0">
                <a:latin typeface="+mj-lt"/>
              </a:rPr>
              <a:t>("Tuesday");</a:t>
            </a:r>
          </a:p>
          <a:p>
            <a:r>
              <a:rPr lang="en-US" b="1" dirty="0">
                <a:latin typeface="+mj-lt"/>
              </a:rPr>
              <a:t>                break;</a:t>
            </a:r>
          </a:p>
          <a:p>
            <a:r>
              <a:rPr lang="en-US" b="1" dirty="0">
                <a:latin typeface="+mj-lt"/>
              </a:rPr>
              <a:t>        case 4:</a:t>
            </a:r>
          </a:p>
          <a:p>
            <a:r>
              <a:rPr lang="en-US" b="1" dirty="0">
                <a:latin typeface="+mj-lt"/>
              </a:rPr>
              <a:t>                </a:t>
            </a:r>
            <a:r>
              <a:rPr lang="en-US" b="1" dirty="0" err="1">
                <a:latin typeface="+mj-lt"/>
              </a:rPr>
              <a:t>printf</a:t>
            </a:r>
            <a:r>
              <a:rPr lang="en-US" b="1" dirty="0">
                <a:latin typeface="+mj-lt"/>
              </a:rPr>
              <a:t>("Wednesday");</a:t>
            </a:r>
          </a:p>
          <a:p>
            <a:r>
              <a:rPr lang="en-US" b="1" dirty="0">
                <a:latin typeface="+mj-lt"/>
              </a:rPr>
              <a:t>                break;</a:t>
            </a:r>
          </a:p>
          <a:p>
            <a:r>
              <a:rPr lang="en-US" b="1" dirty="0">
                <a:latin typeface="+mj-lt"/>
              </a:rPr>
              <a:t>        </a:t>
            </a:r>
          </a:p>
        </p:txBody>
      </p:sp>
      <p:sp>
        <p:nvSpPr>
          <p:cNvPr id="5" name="Rectangle 4">
            <a:extLst>
              <a:ext uri="{FF2B5EF4-FFF2-40B4-BE49-F238E27FC236}">
                <a16:creationId xmlns:a16="http://schemas.microsoft.com/office/drawing/2014/main" xmlns="" id="{43D3284F-95E2-4F26-9D5F-AAD352CF22BD}"/>
              </a:ext>
            </a:extLst>
          </p:cNvPr>
          <p:cNvSpPr/>
          <p:nvPr/>
        </p:nvSpPr>
        <p:spPr>
          <a:xfrm>
            <a:off x="5725297" y="5669071"/>
            <a:ext cx="4777100"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day number(1-7) : 5</a:t>
            </a:r>
          </a:p>
          <a:p>
            <a:r>
              <a:rPr lang="en-US" dirty="0">
                <a:solidFill>
                  <a:schemeClr val="bg1"/>
                </a:solidFill>
                <a:latin typeface="+mj-lt"/>
              </a:rPr>
              <a:t>Thursday</a:t>
            </a:r>
          </a:p>
        </p:txBody>
      </p:sp>
      <p:sp>
        <p:nvSpPr>
          <p:cNvPr id="6" name="Rectangle: Top Corners Rounded 7">
            <a:extLst>
              <a:ext uri="{FF2B5EF4-FFF2-40B4-BE49-F238E27FC236}">
                <a16:creationId xmlns:a16="http://schemas.microsoft.com/office/drawing/2014/main" xmlns="" id="{44F07624-C23C-4B43-A144-CB0878CB992A}"/>
              </a:ext>
            </a:extLst>
          </p:cNvPr>
          <p:cNvSpPr/>
          <p:nvPr/>
        </p:nvSpPr>
        <p:spPr>
          <a:xfrm>
            <a:off x="5725296" y="533988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7" name="Rectangle 6">
            <a:extLst>
              <a:ext uri="{FF2B5EF4-FFF2-40B4-BE49-F238E27FC236}">
                <a16:creationId xmlns:a16="http://schemas.microsoft.com/office/drawing/2014/main" xmlns="" id="{D1398A39-DA79-443A-B149-0FEF04D5E58D}"/>
              </a:ext>
            </a:extLst>
          </p:cNvPr>
          <p:cNvSpPr/>
          <p:nvPr/>
        </p:nvSpPr>
        <p:spPr>
          <a:xfrm>
            <a:off x="5725297" y="1040385"/>
            <a:ext cx="4777100" cy="3970318"/>
          </a:xfrm>
          <a:prstGeom prst="rect">
            <a:avLst/>
          </a:prstGeom>
          <a:solidFill>
            <a:schemeClr val="bg1">
              <a:lumMod val="95000"/>
            </a:schemeClr>
          </a:solidFill>
          <a:ln>
            <a:noFill/>
          </a:ln>
        </p:spPr>
        <p:txBody>
          <a:bodyPr wrap="square">
            <a:spAutoFit/>
          </a:bodyPr>
          <a:lstStyle/>
          <a:p>
            <a:r>
              <a:rPr lang="en-US" b="1" dirty="0">
                <a:latin typeface="+mj-lt"/>
              </a:rPr>
              <a:t>       </a:t>
            </a:r>
            <a:r>
              <a:rPr lang="en-US" b="1" dirty="0"/>
              <a:t>case 5:</a:t>
            </a:r>
          </a:p>
          <a:p>
            <a:r>
              <a:rPr lang="en-US" b="1" dirty="0"/>
              <a:t>                printf("Thursday");</a:t>
            </a:r>
          </a:p>
          <a:p>
            <a:r>
              <a:rPr lang="en-US" b="1" dirty="0"/>
              <a:t>                break;</a:t>
            </a:r>
          </a:p>
          <a:p>
            <a:r>
              <a:rPr lang="en-US" b="1" dirty="0"/>
              <a:t>        case 6:</a:t>
            </a:r>
          </a:p>
          <a:p>
            <a:r>
              <a:rPr lang="en-US" b="1" dirty="0"/>
              <a:t>                printf("Friday");</a:t>
            </a:r>
          </a:p>
          <a:p>
            <a:r>
              <a:rPr lang="en-US" b="1" dirty="0"/>
              <a:t>                break;</a:t>
            </a:r>
            <a:r>
              <a:rPr lang="en-US" b="1" dirty="0">
                <a:latin typeface="+mj-lt"/>
              </a:rPr>
              <a:t> </a:t>
            </a:r>
          </a:p>
          <a:p>
            <a:r>
              <a:rPr lang="en-US" b="1" dirty="0">
                <a:latin typeface="+mj-lt"/>
              </a:rPr>
              <a:t>       case 7:</a:t>
            </a:r>
          </a:p>
          <a:p>
            <a:r>
              <a:rPr lang="en-US" b="1" dirty="0">
                <a:latin typeface="+mj-lt"/>
              </a:rPr>
              <a:t>                </a:t>
            </a:r>
            <a:r>
              <a:rPr lang="en-US" b="1" dirty="0" err="1">
                <a:latin typeface="+mj-lt"/>
              </a:rPr>
              <a:t>printf</a:t>
            </a:r>
            <a:r>
              <a:rPr lang="en-US" b="1" dirty="0">
                <a:latin typeface="+mj-lt"/>
              </a:rPr>
              <a:t>("Saturday");</a:t>
            </a:r>
          </a:p>
          <a:p>
            <a:r>
              <a:rPr lang="en-US" b="1" dirty="0">
                <a:latin typeface="+mj-lt"/>
              </a:rPr>
              <a:t>                break;</a:t>
            </a:r>
          </a:p>
          <a:p>
            <a:r>
              <a:rPr lang="en-US" b="1" dirty="0">
                <a:latin typeface="+mj-lt"/>
              </a:rPr>
              <a:t>        default:</a:t>
            </a:r>
          </a:p>
          <a:p>
            <a:r>
              <a:rPr lang="en-US" b="1" dirty="0">
                <a:latin typeface="+mj-lt"/>
              </a:rPr>
              <a:t>                </a:t>
            </a:r>
            <a:r>
              <a:rPr lang="en-US" b="1" dirty="0" err="1">
                <a:latin typeface="+mj-lt"/>
              </a:rPr>
              <a:t>printf</a:t>
            </a:r>
            <a:r>
              <a:rPr lang="en-US" b="1" dirty="0">
                <a:latin typeface="+mj-lt"/>
              </a:rPr>
              <a:t>("Wrong input");</a:t>
            </a:r>
          </a:p>
          <a:p>
            <a:r>
              <a:rPr lang="en-US" b="1" dirty="0">
                <a:latin typeface="+mj-lt"/>
              </a:rPr>
              <a:t>                break;</a:t>
            </a:r>
          </a:p>
          <a:p>
            <a:r>
              <a:rPr lang="en-US" b="1" dirty="0">
                <a:latin typeface="+mj-lt"/>
              </a:rPr>
              <a:t>    } </a:t>
            </a:r>
          </a:p>
          <a:p>
            <a:r>
              <a:rPr lang="en-US" b="1" dirty="0">
                <a:latin typeface="+mj-lt"/>
              </a:rPr>
              <a:t>}</a:t>
            </a:r>
            <a:endParaRPr lang="en-US" b="1" dirty="0">
              <a:effectLst/>
              <a:latin typeface="+mj-lt"/>
            </a:endParaRPr>
          </a:p>
        </p:txBody>
      </p:sp>
    </p:spTree>
    <p:extLst>
      <p:ext uri="{BB962C8B-B14F-4D97-AF65-F5344CB8AC3E}">
        <p14:creationId xmlns:p14="http://schemas.microsoft.com/office/powerpoint/2010/main" val="406304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programs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a:t>Write a program to check whether entered character is vowel or not?</a:t>
            </a:r>
          </a:p>
          <a:p>
            <a:pPr marL="457200" indent="-457200">
              <a:buFont typeface="+mj-lt"/>
              <a:buAutoNum type="arabicParenR"/>
            </a:pPr>
            <a:r>
              <a:rPr lang="en-US" dirty="0"/>
              <a:t>Write a program to perform Addition, Subtraction, Multiplication and Division of 2 numbers as per user’s choice (using if…else/Nested if/Ladder if).</a:t>
            </a:r>
          </a:p>
          <a:p>
            <a:pPr marL="457200" indent="-457200">
              <a:buFont typeface="+mj-lt"/>
              <a:buAutoNum type="arabicParenR"/>
            </a:pPr>
            <a:r>
              <a:rPr lang="en-US" dirty="0"/>
              <a:t>Write a program to read marks of five subjects. Calculate percentage and print class accordingly. Fail below 35, Pass Class between 35 to 45, Second Class between 45 to 60, First Class between 60 to 70, Distinction if more than 70.</a:t>
            </a:r>
          </a:p>
          <a:p>
            <a:pPr marL="457200" indent="-457200">
              <a:buFont typeface="+mj-lt"/>
              <a:buAutoNum type="arabicParenR"/>
            </a:pPr>
            <a:r>
              <a:rPr lang="en-US" dirty="0"/>
              <a:t>Write a program to find out largest number from given 3 numbers (Conditional operator).</a:t>
            </a:r>
          </a:p>
          <a:p>
            <a:pPr marL="457200" indent="-457200">
              <a:buFont typeface="+mj-lt"/>
              <a:buAutoNum type="arabicParenR"/>
            </a:pPr>
            <a:r>
              <a:rPr lang="en-US" dirty="0"/>
              <a:t>Write a program to print number of days in the given month.</a:t>
            </a:r>
          </a:p>
          <a:p>
            <a:endParaRPr lang="en-US" dirty="0"/>
          </a:p>
        </p:txBody>
      </p:sp>
    </p:spTree>
    <p:extLst>
      <p:ext uri="{BB962C8B-B14F-4D97-AF65-F5344CB8AC3E}">
        <p14:creationId xmlns:p14="http://schemas.microsoft.com/office/powerpoint/2010/main" val="40324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Thank you</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Statements in C</a:t>
            </a:r>
          </a:p>
        </p:txBody>
      </p:sp>
      <p:sp>
        <p:nvSpPr>
          <p:cNvPr id="6"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671596" y="3476560"/>
            <a:ext cx="2671180" cy="410184"/>
          </a:xfrm>
        </p:spPr>
        <p:txBody>
          <a:bodyPr/>
          <a:lstStyle/>
          <a:p>
            <a:pPr marL="0" lvl="1" indent="0" algn="just">
              <a:buNone/>
            </a:pPr>
            <a:r>
              <a:rPr lang="en-US" dirty="0"/>
              <a:t>n-way Decision:</a:t>
            </a:r>
            <a:endParaRPr lang="en-US" b="1"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502275" y="1993898"/>
            <a:ext cx="0" cy="1737360"/>
          </a:xfrm>
          <a:prstGeom prst="line">
            <a:avLst/>
          </a:prstGeom>
          <a:ln w="38100">
            <a:solidFill>
              <a:srgbClr val="F9A825"/>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485" y="1232122"/>
            <a:ext cx="5396004" cy="523220"/>
          </a:xfrm>
          <a:prstGeom prst="rect">
            <a:avLst/>
          </a:prstGeom>
          <a:noFill/>
        </p:spPr>
        <p:txBody>
          <a:bodyPr wrap="square" rtlCol="0">
            <a:spAutoFit/>
          </a:bodyPr>
          <a:lstStyle/>
          <a:p>
            <a:r>
              <a:rPr lang="en-US" sz="2800" dirty="0">
                <a:solidFill>
                  <a:srgbClr val="F9A825"/>
                </a:solidFill>
              </a:rPr>
              <a:t>Decision Making Statements are</a:t>
            </a:r>
            <a:endParaRPr lang="en-IN" sz="2800" dirty="0">
              <a:solidFill>
                <a:srgbClr val="F9A825"/>
              </a:solidFill>
            </a:endParaRPr>
          </a:p>
        </p:txBody>
      </p:sp>
      <p:sp>
        <p:nvSpPr>
          <p:cNvPr id="9" name="Content Placeholder 2">
            <a:extLst>
              <a:ext uri="{FF2B5EF4-FFF2-40B4-BE49-F238E27FC236}">
                <a16:creationId xmlns:a16="http://schemas.microsoft.com/office/drawing/2014/main" xmlns="" id="{9B5BDCB4-4EEE-45B4-8D35-78F9504F3588}"/>
              </a:ext>
            </a:extLst>
          </p:cNvPr>
          <p:cNvSpPr txBox="1">
            <a:spLocks/>
          </p:cNvSpPr>
          <p:nvPr/>
        </p:nvSpPr>
        <p:spPr>
          <a:xfrm>
            <a:off x="3172649" y="1993897"/>
            <a:ext cx="5768586" cy="295245"/>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a:solidFill>
                  <a:srgbClr val="F9267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(Also known as simple if) </a:t>
            </a:r>
          </a:p>
        </p:txBody>
      </p:sp>
      <p:sp>
        <p:nvSpPr>
          <p:cNvPr id="12" name="Content Placeholder 2">
            <a:extLst>
              <a:ext uri="{FF2B5EF4-FFF2-40B4-BE49-F238E27FC236}">
                <a16:creationId xmlns:a16="http://schemas.microsoft.com/office/drawing/2014/main" xmlns="" id="{9B5BDCB4-4EEE-45B4-8D35-78F9504F3588}"/>
              </a:ext>
            </a:extLst>
          </p:cNvPr>
          <p:cNvSpPr txBox="1">
            <a:spLocks/>
          </p:cNvSpPr>
          <p:nvPr/>
        </p:nvSpPr>
        <p:spPr>
          <a:xfrm>
            <a:off x="628112" y="2006776"/>
            <a:ext cx="2671180" cy="28236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One way Decision:</a:t>
            </a:r>
          </a:p>
        </p:txBody>
      </p:sp>
      <p:sp>
        <p:nvSpPr>
          <p:cNvPr id="13" name="Content Placeholder 2">
            <a:extLst>
              <a:ext uri="{FF2B5EF4-FFF2-40B4-BE49-F238E27FC236}">
                <a16:creationId xmlns:a16="http://schemas.microsoft.com/office/drawing/2014/main" xmlns="" id="{9B5BDCB4-4EEE-45B4-8D35-78F9504F3588}"/>
              </a:ext>
            </a:extLst>
          </p:cNvPr>
          <p:cNvSpPr txBox="1">
            <a:spLocks/>
          </p:cNvSpPr>
          <p:nvPr/>
        </p:nvSpPr>
        <p:spPr>
          <a:xfrm>
            <a:off x="3172649" y="3464734"/>
            <a:ext cx="5768586" cy="397976"/>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a:solidFill>
                  <a:srgbClr val="F92672"/>
                </a:solidFill>
                <a:latin typeface="Consolas" panose="020B0609020204030204" pitchFamily="49" charset="0"/>
                <a:cs typeface="Consolas" panose="020B0609020204030204" pitchFamily="49" charset="0"/>
              </a:rPr>
              <a:t>switch…case</a:t>
            </a:r>
            <a:endParaRPr lang="en-US" b="1" dirty="0">
              <a:solidFill>
                <a:srgbClr val="F92672"/>
              </a:solidFill>
              <a:latin typeface="Consolas" panose="020B0609020204030204" pitchFamily="49" charset="0"/>
              <a:cs typeface="Consolas" panose="020B0609020204030204" pitchFamily="49" charset="0"/>
            </a:endParaRPr>
          </a:p>
        </p:txBody>
      </p:sp>
      <p:sp>
        <p:nvSpPr>
          <p:cNvPr id="15" name="Content Placeholder 2">
            <a:extLst>
              <a:ext uri="{FF2B5EF4-FFF2-40B4-BE49-F238E27FC236}">
                <a16:creationId xmlns:a16="http://schemas.microsoft.com/office/drawing/2014/main" xmlns="" id="{9B5BDCB4-4EEE-45B4-8D35-78F9504F3588}"/>
              </a:ext>
            </a:extLst>
          </p:cNvPr>
          <p:cNvSpPr txBox="1">
            <a:spLocks/>
          </p:cNvSpPr>
          <p:nvPr/>
        </p:nvSpPr>
        <p:spPr>
          <a:xfrm>
            <a:off x="628112" y="2385492"/>
            <a:ext cx="2671180" cy="3176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Two way Decision:</a:t>
            </a:r>
            <a:endParaRPr lang="en-US" b="1" dirty="0">
              <a:latin typeface="Courier New" panose="02070309020205020404" pitchFamily="49" charset="0"/>
              <a:cs typeface="Courier New" panose="02070309020205020404" pitchFamily="49" charset="0"/>
            </a:endParaRPr>
          </a:p>
        </p:txBody>
      </p:sp>
      <p:sp>
        <p:nvSpPr>
          <p:cNvPr id="16" name="Content Placeholder 2">
            <a:extLst>
              <a:ext uri="{FF2B5EF4-FFF2-40B4-BE49-F238E27FC236}">
                <a16:creationId xmlns:a16="http://schemas.microsoft.com/office/drawing/2014/main" xmlns="" id="{9B5BDCB4-4EEE-45B4-8D35-78F9504F3588}"/>
              </a:ext>
            </a:extLst>
          </p:cNvPr>
          <p:cNvSpPr txBox="1">
            <a:spLocks/>
          </p:cNvSpPr>
          <p:nvPr/>
        </p:nvSpPr>
        <p:spPr>
          <a:xfrm>
            <a:off x="3172649" y="2348603"/>
            <a:ext cx="5768586" cy="401136"/>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a:solidFill>
                  <a:srgbClr val="F92672"/>
                </a:solidFill>
                <a:latin typeface="Consolas" panose="020B0609020204030204" pitchFamily="49" charset="0"/>
                <a:cs typeface="Consolas" panose="020B0609020204030204" pitchFamily="49" charset="0"/>
              </a:rPr>
              <a:t>if…else</a:t>
            </a:r>
          </a:p>
        </p:txBody>
      </p:sp>
      <p:sp>
        <p:nvSpPr>
          <p:cNvPr id="17" name="Content Placeholder 2">
            <a:extLst>
              <a:ext uri="{FF2B5EF4-FFF2-40B4-BE49-F238E27FC236}">
                <a16:creationId xmlns:a16="http://schemas.microsoft.com/office/drawing/2014/main" xmlns="" id="{9B5BDCB4-4EEE-45B4-8D35-78F9504F3588}"/>
              </a:ext>
            </a:extLst>
          </p:cNvPr>
          <p:cNvSpPr txBox="1">
            <a:spLocks/>
          </p:cNvSpPr>
          <p:nvPr/>
        </p:nvSpPr>
        <p:spPr>
          <a:xfrm>
            <a:off x="628112" y="2749739"/>
            <a:ext cx="2671180" cy="3513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Multi way Decision:</a:t>
            </a:r>
            <a:endParaRPr lang="en-US" b="1" dirty="0">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xmlns="" id="{9B5BDCB4-4EEE-45B4-8D35-78F9504F3588}"/>
              </a:ext>
            </a:extLst>
          </p:cNvPr>
          <p:cNvSpPr txBox="1">
            <a:spLocks/>
          </p:cNvSpPr>
          <p:nvPr/>
        </p:nvSpPr>
        <p:spPr>
          <a:xfrm>
            <a:off x="3211707" y="2749739"/>
            <a:ext cx="5768586" cy="351393"/>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a:solidFill>
                  <a:srgbClr val="F92672"/>
                </a:solidFill>
                <a:latin typeface="Consolas" panose="020B0609020204030204" pitchFamily="49" charset="0"/>
                <a:cs typeface="Consolas" panose="020B0609020204030204" pitchFamily="49" charset="0"/>
              </a:rPr>
              <a:t>if…else if…else if…else</a:t>
            </a:r>
          </a:p>
        </p:txBody>
      </p:sp>
      <p:sp>
        <p:nvSpPr>
          <p:cNvPr id="19" name="Content Placeholder 2">
            <a:extLst>
              <a:ext uri="{FF2B5EF4-FFF2-40B4-BE49-F238E27FC236}">
                <a16:creationId xmlns:a16="http://schemas.microsoft.com/office/drawing/2014/main" xmlns="" id="{9B5BDCB4-4EEE-45B4-8D35-78F9504F3588}"/>
              </a:ext>
            </a:extLst>
          </p:cNvPr>
          <p:cNvSpPr txBox="1">
            <a:spLocks/>
          </p:cNvSpPr>
          <p:nvPr/>
        </p:nvSpPr>
        <p:spPr>
          <a:xfrm>
            <a:off x="628112" y="3101132"/>
            <a:ext cx="2671180" cy="37542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Font typeface="Wingdings 3" panose="05040102010807070707" pitchFamily="18" charset="2"/>
              <a:buNone/>
            </a:pPr>
            <a:r>
              <a:rPr lang="en-US" dirty="0"/>
              <a:t>Two way Decision:</a:t>
            </a:r>
            <a:endParaRPr lang="en-US" b="1" dirty="0">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xmlns="" id="{9B5BDCB4-4EEE-45B4-8D35-78F9504F3588}"/>
              </a:ext>
            </a:extLst>
          </p:cNvPr>
          <p:cNvSpPr txBox="1">
            <a:spLocks/>
          </p:cNvSpPr>
          <p:nvPr/>
        </p:nvSpPr>
        <p:spPr>
          <a:xfrm>
            <a:off x="3211707" y="3106444"/>
            <a:ext cx="5768586" cy="346081"/>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en-US" dirty="0">
                <a:solidFill>
                  <a:srgbClr val="F92672"/>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(Conditional Operator)</a:t>
            </a:r>
          </a:p>
        </p:txBody>
      </p:sp>
    </p:spTree>
    <p:extLst>
      <p:ext uri="{BB962C8B-B14F-4D97-AF65-F5344CB8AC3E}">
        <p14:creationId xmlns:p14="http://schemas.microsoft.com/office/powerpoint/2010/main" val="156426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2" grpId="0"/>
      <p:bldP spid="13" grpId="0"/>
      <p:bldP spid="15" grpId="0"/>
      <p:bldP spid="16" grpId="0"/>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Relational Operator is used to compare two expressions.</a:t>
            </a:r>
          </a:p>
          <a:p>
            <a:r>
              <a:rPr lang="en-US" dirty="0"/>
              <a:t>It gives result either true or false based on relationship of two expressions.</a:t>
            </a:r>
          </a:p>
        </p:txBody>
      </p:sp>
      <p:graphicFrame>
        <p:nvGraphicFramePr>
          <p:cNvPr id="4" name="Table 3"/>
          <p:cNvGraphicFramePr>
            <a:graphicFrameLocks noGrp="1"/>
          </p:cNvGraphicFramePr>
          <p:nvPr>
            <p:extLst>
              <p:ext uri="{D42A27DB-BD31-4B8C-83A1-F6EECF244321}">
                <p14:modId xmlns:p14="http://schemas.microsoft.com/office/powerpoint/2010/main" val="2345413749"/>
              </p:ext>
            </p:extLst>
          </p:nvPr>
        </p:nvGraphicFramePr>
        <p:xfrm>
          <a:off x="460777" y="1917401"/>
          <a:ext cx="10267324" cy="853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400" b="1" dirty="0">
                          <a:solidFill>
                            <a:srgbClr val="C00000"/>
                          </a:solidFill>
                          <a:latin typeface="+mj-lt"/>
                        </a:rPr>
                        <a:t>Math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a:solidFill>
                            <a:srgbClr val="C00000"/>
                          </a:solidFill>
                          <a:latin typeface="+mj-lt"/>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400" b="1" dirty="0">
                          <a:solidFill>
                            <a:srgbClr val="C00000"/>
                          </a:solidFill>
                          <a:latin typeface="+mj-lt"/>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a:solidFill>
                            <a:srgbClr val="C00000"/>
                          </a:solidFill>
                          <a:latin typeface="+mj-lt"/>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400" b="1" dirty="0">
                          <a:solidFill>
                            <a:srgbClr val="C00000"/>
                          </a:solidFill>
                          <a:latin typeface="+mj-lt"/>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r h="370840">
                <a:tc>
                  <a:txBody>
                    <a:bodyPr/>
                    <a:lstStyle/>
                    <a:p>
                      <a:pPr algn="ctr"/>
                      <a:r>
                        <a:rPr lang="en-US" sz="2000" dirty="0">
                          <a:solidFill>
                            <a:schemeClr val="tx1"/>
                          </a:solidFill>
                          <a:latin typeface="+mj-lt"/>
                          <a:cs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mj-lt"/>
                          <a:cs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latin typeface="+mj-lt"/>
                        </a:rPr>
                        <a:t>is</a:t>
                      </a:r>
                      <a:r>
                        <a:rPr lang="en-US" sz="2000" baseline="0" dirty="0">
                          <a:solidFill>
                            <a:schemeClr val="tx1"/>
                          </a:solidFill>
                          <a:latin typeface="+mj-lt"/>
                        </a:rPr>
                        <a:t> greater than</a:t>
                      </a:r>
                      <a:endParaRPr lang="en-US" sz="20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mj-lt"/>
                          <a:cs typeface="Consolas" panose="020B0609020204030204" pitchFamily="49" charset="0"/>
                        </a:rPr>
                        <a:t>5 &gt;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mj-lt"/>
                          <a:cs typeface="Consolas" panose="020B0609020204030204" pitchFamily="49"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0629278"/>
              </p:ext>
            </p:extLst>
          </p:nvPr>
        </p:nvGraphicFramePr>
        <p:xfrm>
          <a:off x="460777" y="277084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greater than or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5 &gt;=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1932034"/>
              </p:ext>
            </p:extLst>
          </p:nvPr>
        </p:nvGraphicFramePr>
        <p:xfrm>
          <a:off x="460777" y="316708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5 &lt;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false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3634747"/>
              </p:ext>
            </p:extLst>
          </p:nvPr>
        </p:nvGraphicFramePr>
        <p:xfrm>
          <a:off x="460777" y="356332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less than or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5 &lt;=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cs typeface="Consolas" panose="020B0609020204030204" pitchFamily="49"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56764411"/>
              </p:ext>
            </p:extLst>
          </p:nvPr>
        </p:nvGraphicFramePr>
        <p:xfrm>
          <a:off x="460777" y="395956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a:t>
                      </a:r>
                      <a:r>
                        <a:rPr lang="en-US" sz="2000" b="0" baseline="0" dirty="0">
                          <a:solidFill>
                            <a:schemeClr val="tx1"/>
                          </a:solidFill>
                          <a:latin typeface="+mj-lt"/>
                        </a:rPr>
                        <a:t> not equal to</a:t>
                      </a:r>
                      <a:endParaRPr lang="en-US" sz="20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5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04461303"/>
              </p:ext>
            </p:extLst>
          </p:nvPr>
        </p:nvGraphicFramePr>
        <p:xfrm>
          <a:off x="460777" y="4355801"/>
          <a:ext cx="10267324" cy="396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97916">
                  <a:extLst>
                    <a:ext uri="{9D8B030D-6E8A-4147-A177-3AD203B41FA5}">
                      <a16:colId xmlns:a16="http://schemas.microsoft.com/office/drawing/2014/main" xmlns="" val="20002"/>
                    </a:ext>
                  </a:extLst>
                </a:gridCol>
                <a:gridCol w="1854558">
                  <a:extLst>
                    <a:ext uri="{9D8B030D-6E8A-4147-A177-3AD203B41FA5}">
                      <a16:colId xmlns:a16="http://schemas.microsoft.com/office/drawing/2014/main" xmlns="" val="20003"/>
                    </a:ext>
                  </a:extLst>
                </a:gridCol>
                <a:gridCol w="2163650">
                  <a:extLst>
                    <a:ext uri="{9D8B030D-6E8A-4147-A177-3AD203B41FA5}">
                      <a16:colId xmlns:a16="http://schemas.microsoft.com/office/drawing/2014/main" xmlns="" val="20004"/>
                    </a:ext>
                  </a:extLst>
                </a:gridCol>
              </a:tblGrid>
              <a:tr h="370840">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solidFill>
                          <a:latin typeface="+mj-lt"/>
                        </a:rPr>
                        <a:t>is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5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mj-lt"/>
                          <a:cs typeface="Consolas" panose="020B0609020204030204" pitchFamily="49"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48880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If statement</a:t>
            </a: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34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nsolas" panose="020B0609020204030204" pitchFamily="49" charset="0"/>
              </a:rPr>
              <a:t>if</a:t>
            </a:r>
            <a:endParaRPr lang="en-US" dirty="0">
              <a:solidFill>
                <a:schemeClr val="tx1"/>
              </a:solidFill>
            </a:endParaRPr>
          </a:p>
        </p:txBody>
      </p:sp>
      <p:sp>
        <p:nvSpPr>
          <p:cNvPr id="3" name="Content Placeholder 2"/>
          <p:cNvSpPr>
            <a:spLocks noGrp="1"/>
          </p:cNvSpPr>
          <p:nvPr>
            <p:ph idx="1"/>
          </p:nvPr>
        </p:nvSpPr>
        <p:spPr/>
        <p:txBody>
          <a:bodyPr/>
          <a:lstStyle/>
          <a:p>
            <a:r>
              <a:rPr lang="en-US" b="1" dirty="0">
                <a:solidFill>
                  <a:srgbClr val="C00000"/>
                </a:solidFill>
                <a:latin typeface="+mj-lt"/>
                <a:cs typeface="Consolas" panose="020B0609020204030204" pitchFamily="49" charset="0"/>
              </a:rPr>
              <a:t>if</a:t>
            </a:r>
            <a:r>
              <a:rPr lang="en-US" dirty="0">
                <a:latin typeface="+mj-lt"/>
              </a:rPr>
              <a:t> is single branch decision making statement.</a:t>
            </a:r>
          </a:p>
          <a:p>
            <a:r>
              <a:rPr lang="en-US" dirty="0">
                <a:latin typeface="+mj-lt"/>
              </a:rPr>
              <a:t>If condition is </a:t>
            </a:r>
            <a:r>
              <a:rPr lang="en-US" b="1" dirty="0">
                <a:solidFill>
                  <a:srgbClr val="C00000"/>
                </a:solidFill>
                <a:latin typeface="+mj-lt"/>
                <a:cs typeface="Consolas" panose="020B0609020204030204" pitchFamily="49" charset="0"/>
              </a:rPr>
              <a:t>true</a:t>
            </a:r>
            <a:r>
              <a:rPr lang="en-US" dirty="0">
                <a:latin typeface="+mj-lt"/>
              </a:rPr>
              <a:t> then only body will be executed.</a:t>
            </a:r>
          </a:p>
          <a:p>
            <a:r>
              <a:rPr lang="en-US" b="1" dirty="0">
                <a:solidFill>
                  <a:srgbClr val="C00000"/>
                </a:solidFill>
                <a:latin typeface="+mj-lt"/>
                <a:cs typeface="Consolas" panose="020B0609020204030204" pitchFamily="49" charset="0"/>
              </a:rPr>
              <a:t>if</a:t>
            </a:r>
            <a:r>
              <a:rPr lang="en-US" dirty="0">
                <a:latin typeface="+mj-lt"/>
                <a:cs typeface="Courier New" panose="02070309020205020404" pitchFamily="49" charset="0"/>
              </a:rPr>
              <a:t> is a keyword.</a:t>
            </a:r>
          </a:p>
          <a:p>
            <a:endParaRPr lang="en-US" dirty="0">
              <a:latin typeface="+mj-lt"/>
            </a:endParaRPr>
          </a:p>
        </p:txBody>
      </p:sp>
      <p:sp>
        <p:nvSpPr>
          <p:cNvPr id="10" name="Rectangle 9">
            <a:extLst>
              <a:ext uri="{FF2B5EF4-FFF2-40B4-BE49-F238E27FC236}">
                <a16:creationId xmlns:a16="http://schemas.microsoft.com/office/drawing/2014/main" xmlns="" id="{CE9CF278-0CFC-4F81-B2D4-28505379D37C}"/>
              </a:ext>
            </a:extLst>
          </p:cNvPr>
          <p:cNvSpPr/>
          <p:nvPr/>
        </p:nvSpPr>
        <p:spPr>
          <a:xfrm>
            <a:off x="571025" y="2930171"/>
            <a:ext cx="3234493" cy="1477328"/>
          </a:xfrm>
          <a:prstGeom prst="rect">
            <a:avLst/>
          </a:prstGeom>
          <a:solidFill>
            <a:schemeClr val="bg1">
              <a:lumMod val="95000"/>
            </a:schemeClr>
          </a:solidFill>
          <a:ln>
            <a:noFill/>
          </a:ln>
        </p:spPr>
        <p:txBody>
          <a:bodyPr wrap="square">
            <a:spAutoFit/>
          </a:bodyPr>
          <a:lstStyle/>
          <a:p>
            <a:r>
              <a:rPr lang="en-US" b="1" dirty="0">
                <a:solidFill>
                  <a:srgbClr val="C00000"/>
                </a:solidFill>
                <a:latin typeface="+mj-lt"/>
              </a:rPr>
              <a:t>if</a:t>
            </a:r>
            <a:r>
              <a:rPr lang="en-US" b="1" dirty="0">
                <a:latin typeface="+mj-lt"/>
              </a:rPr>
              <a:t>(condition)</a:t>
            </a:r>
          </a:p>
          <a:p>
            <a:r>
              <a:rPr lang="en-US" b="1" dirty="0">
                <a:latin typeface="+mj-lt"/>
              </a:rPr>
              <a:t>{</a:t>
            </a:r>
          </a:p>
          <a:p>
            <a:r>
              <a:rPr lang="en-US" b="1" dirty="0">
                <a:latin typeface="+mj-lt"/>
              </a:rPr>
              <a:t>    </a:t>
            </a:r>
            <a:r>
              <a:rPr lang="en-US" b="1" dirty="0">
                <a:solidFill>
                  <a:srgbClr val="00B050"/>
                </a:solidFill>
                <a:latin typeface="+mj-lt"/>
              </a:rPr>
              <a:t>// Body of the if</a:t>
            </a:r>
          </a:p>
          <a:p>
            <a:r>
              <a:rPr lang="en-US" b="1" dirty="0">
                <a:solidFill>
                  <a:srgbClr val="00B050"/>
                </a:solidFill>
                <a:latin typeface="+mj-lt"/>
              </a:rPr>
              <a:t>    // true part</a:t>
            </a:r>
          </a:p>
          <a:p>
            <a:r>
              <a:rPr lang="en-US" b="1" dirty="0">
                <a:latin typeface="+mj-lt"/>
              </a:rPr>
              <a:t>}</a:t>
            </a:r>
            <a:endParaRPr lang="en-US" b="1" dirty="0">
              <a:effectLst/>
              <a:latin typeface="+mj-lt"/>
            </a:endParaRPr>
          </a:p>
        </p:txBody>
      </p:sp>
      <p:sp>
        <p:nvSpPr>
          <p:cNvPr id="11" name="Rectangle: Top Corners Rounded 6">
            <a:extLst>
              <a:ext uri="{FF2B5EF4-FFF2-40B4-BE49-F238E27FC236}">
                <a16:creationId xmlns:a16="http://schemas.microsoft.com/office/drawing/2014/main" xmlns="" id="{7DE2E865-9E82-412F-B6BA-A643E4B60DC8}"/>
              </a:ext>
            </a:extLst>
          </p:cNvPr>
          <p:cNvSpPr/>
          <p:nvPr/>
        </p:nvSpPr>
        <p:spPr>
          <a:xfrm>
            <a:off x="571025"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rgbClr val="FFC000"/>
                </a:solidFill>
              </a:rPr>
              <a:t>Syntax</a:t>
            </a:r>
          </a:p>
        </p:txBody>
      </p:sp>
      <p:cxnSp>
        <p:nvCxnSpPr>
          <p:cNvPr id="12" name="Elbow Connector 10">
            <a:extLst>
              <a:ext uri="{FF2B5EF4-FFF2-40B4-BE49-F238E27FC236}">
                <a16:creationId xmlns:a16="http://schemas.microsoft.com/office/drawing/2014/main" xmlns="" id="{F6F7AE6B-FA07-4029-819A-7180D7D063DD}"/>
              </a:ext>
            </a:extLst>
          </p:cNvPr>
          <p:cNvCxnSpPr>
            <a:stCxn id="14" idx="3"/>
          </p:cNvCxnSpPr>
          <p:nvPr/>
        </p:nvCxnSpPr>
        <p:spPr>
          <a:xfrm flipH="1">
            <a:off x="9198612" y="3673357"/>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DA1EF8B-FEF3-4934-82C2-0DD4F750454A}"/>
              </a:ext>
            </a:extLst>
          </p:cNvPr>
          <p:cNvCxnSpPr>
            <a:endCxn id="14" idx="0"/>
          </p:cNvCxnSpPr>
          <p:nvPr/>
        </p:nvCxnSpPr>
        <p:spPr>
          <a:xfrm>
            <a:off x="9198612" y="2514605"/>
            <a:ext cx="3" cy="747272"/>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Decision 13">
            <a:extLst>
              <a:ext uri="{FF2B5EF4-FFF2-40B4-BE49-F238E27FC236}">
                <a16:creationId xmlns:a16="http://schemas.microsoft.com/office/drawing/2014/main" xmlns="" id="{EC4E2ACA-5419-4BF4-8EE0-6291E03D8AF6}"/>
              </a:ext>
            </a:extLst>
          </p:cNvPr>
          <p:cNvSpPr/>
          <p:nvPr/>
        </p:nvSpPr>
        <p:spPr>
          <a:xfrm>
            <a:off x="7737366" y="3261877"/>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15" name="Elbow Connector 9">
            <a:extLst>
              <a:ext uri="{FF2B5EF4-FFF2-40B4-BE49-F238E27FC236}">
                <a16:creationId xmlns:a16="http://schemas.microsoft.com/office/drawing/2014/main" xmlns="" id="{6FD10F4B-0582-4B3C-BC15-56AEC3E70752}"/>
              </a:ext>
            </a:extLst>
          </p:cNvPr>
          <p:cNvCxnSpPr>
            <a:endCxn id="16" idx="0"/>
          </p:cNvCxnSpPr>
          <p:nvPr/>
        </p:nvCxnSpPr>
        <p:spPr>
          <a:xfrm rot="5400000">
            <a:off x="8907215" y="4376237"/>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Flowchart: Process 15">
            <a:extLst>
              <a:ext uri="{FF2B5EF4-FFF2-40B4-BE49-F238E27FC236}">
                <a16:creationId xmlns:a16="http://schemas.microsoft.com/office/drawing/2014/main" xmlns="" id="{A44A2616-A732-4F4F-AFF9-A00BE4DC6DA1}"/>
              </a:ext>
            </a:extLst>
          </p:cNvPr>
          <p:cNvSpPr/>
          <p:nvPr/>
        </p:nvSpPr>
        <p:spPr>
          <a:xfrm>
            <a:off x="7867355" y="4667642"/>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7" name="Elbow Connector 14">
            <a:extLst>
              <a:ext uri="{FF2B5EF4-FFF2-40B4-BE49-F238E27FC236}">
                <a16:creationId xmlns:a16="http://schemas.microsoft.com/office/drawing/2014/main" xmlns="" id="{EA190C7E-82F2-4443-9B4E-422E0F9FFDF5}"/>
              </a:ext>
            </a:extLst>
          </p:cNvPr>
          <p:cNvCxnSpPr>
            <a:stCxn id="16" idx="2"/>
          </p:cNvCxnSpPr>
          <p:nvPr/>
        </p:nvCxnSpPr>
        <p:spPr>
          <a:xfrm rot="5400000">
            <a:off x="8769142" y="5709760"/>
            <a:ext cx="858942"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9404EC91-3EDC-4DB1-8932-F4ADCFDA16B8}"/>
              </a:ext>
            </a:extLst>
          </p:cNvPr>
          <p:cNvSpPr txBox="1"/>
          <p:nvPr/>
        </p:nvSpPr>
        <p:spPr>
          <a:xfrm>
            <a:off x="8039095" y="1935504"/>
            <a:ext cx="2113079" cy="461665"/>
          </a:xfrm>
          <a:prstGeom prst="rect">
            <a:avLst/>
          </a:prstGeom>
          <a:noFill/>
        </p:spPr>
        <p:txBody>
          <a:bodyPr wrap="none" rtlCol="0">
            <a:spAutoFit/>
          </a:bodyPr>
          <a:lstStyle/>
          <a:p>
            <a:r>
              <a:rPr lang="en-US" sz="2400" dirty="0"/>
              <a:t>Flowchart of </a:t>
            </a:r>
            <a:r>
              <a:rPr lang="en-US" sz="2400" b="1" dirty="0">
                <a:latin typeface="Consolas" panose="020B0609020204030204" pitchFamily="49" charset="0"/>
                <a:cs typeface="Courier New" panose="02070309020205020404" pitchFamily="49" charset="0"/>
              </a:rPr>
              <a:t>if</a:t>
            </a:r>
            <a:endParaRPr lang="en-US" sz="2400" b="1" dirty="0">
              <a:latin typeface="Consolas" panose="020B0609020204030204" pitchFamily="49" charset="0"/>
            </a:endParaRPr>
          </a:p>
        </p:txBody>
      </p:sp>
      <p:cxnSp>
        <p:nvCxnSpPr>
          <p:cNvPr id="19" name="Elbow Connector 10">
            <a:extLst>
              <a:ext uri="{FF2B5EF4-FFF2-40B4-BE49-F238E27FC236}">
                <a16:creationId xmlns:a16="http://schemas.microsoft.com/office/drawing/2014/main" xmlns="" id="{F6F7AE6B-FA07-4029-819A-7180D7D063DD}"/>
              </a:ext>
            </a:extLst>
          </p:cNvPr>
          <p:cNvCxnSpPr>
            <a:stCxn id="21" idx="3"/>
          </p:cNvCxnSpPr>
          <p:nvPr/>
        </p:nvCxnSpPr>
        <p:spPr>
          <a:xfrm flipH="1">
            <a:off x="9198612" y="3673357"/>
            <a:ext cx="1461251" cy="1939074"/>
          </a:xfrm>
          <a:prstGeom prst="bentConnector4">
            <a:avLst>
              <a:gd name="adj1" fmla="val -32208"/>
              <a:gd name="adj2" fmla="val 9875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3DA1EF8B-FEF3-4934-82C2-0DD4F750454A}"/>
              </a:ext>
            </a:extLst>
          </p:cNvPr>
          <p:cNvCxnSpPr>
            <a:endCxn id="21" idx="0"/>
          </p:cNvCxnSpPr>
          <p:nvPr/>
        </p:nvCxnSpPr>
        <p:spPr>
          <a:xfrm>
            <a:off x="9198612" y="2514605"/>
            <a:ext cx="3" cy="74727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xmlns="" id="{EC4E2ACA-5419-4BF4-8EE0-6291E03D8AF6}"/>
              </a:ext>
            </a:extLst>
          </p:cNvPr>
          <p:cNvSpPr/>
          <p:nvPr/>
        </p:nvSpPr>
        <p:spPr>
          <a:xfrm>
            <a:off x="7737366" y="3261877"/>
            <a:ext cx="2922497" cy="822960"/>
          </a:xfrm>
          <a:prstGeom prst="flowChartDecis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cxnSp>
        <p:nvCxnSpPr>
          <p:cNvPr id="22" name="Elbow Connector 9">
            <a:extLst>
              <a:ext uri="{FF2B5EF4-FFF2-40B4-BE49-F238E27FC236}">
                <a16:creationId xmlns:a16="http://schemas.microsoft.com/office/drawing/2014/main" xmlns="" id="{6FD10F4B-0582-4B3C-BC15-56AEC3E70752}"/>
              </a:ext>
            </a:extLst>
          </p:cNvPr>
          <p:cNvCxnSpPr>
            <a:endCxn id="23" idx="0"/>
          </p:cNvCxnSpPr>
          <p:nvPr/>
        </p:nvCxnSpPr>
        <p:spPr>
          <a:xfrm rot="5400000">
            <a:off x="8907215" y="4376237"/>
            <a:ext cx="582805" cy="5"/>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Process 22">
            <a:extLst>
              <a:ext uri="{FF2B5EF4-FFF2-40B4-BE49-F238E27FC236}">
                <a16:creationId xmlns:a16="http://schemas.microsoft.com/office/drawing/2014/main" xmlns="" id="{A44A2616-A732-4F4F-AFF9-A00BE4DC6DA1}"/>
              </a:ext>
            </a:extLst>
          </p:cNvPr>
          <p:cNvSpPr/>
          <p:nvPr/>
        </p:nvSpPr>
        <p:spPr>
          <a:xfrm>
            <a:off x="7867355" y="4667642"/>
            <a:ext cx="2662517" cy="612648"/>
          </a:xfrm>
          <a:prstGeom prst="flowChartProcess">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4" name="Elbow Connector 14">
            <a:extLst>
              <a:ext uri="{FF2B5EF4-FFF2-40B4-BE49-F238E27FC236}">
                <a16:creationId xmlns:a16="http://schemas.microsoft.com/office/drawing/2014/main" xmlns="" id="{EA190C7E-82F2-4443-9B4E-422E0F9FFDF5}"/>
              </a:ext>
            </a:extLst>
          </p:cNvPr>
          <p:cNvCxnSpPr>
            <a:stCxn id="23" idx="2"/>
          </p:cNvCxnSpPr>
          <p:nvPr/>
        </p:nvCxnSpPr>
        <p:spPr>
          <a:xfrm rot="5400000">
            <a:off x="8769142" y="5709760"/>
            <a:ext cx="858942" cy="2"/>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9404EC91-3EDC-4DB1-8932-F4ADCFDA16B8}"/>
              </a:ext>
            </a:extLst>
          </p:cNvPr>
          <p:cNvSpPr txBox="1"/>
          <p:nvPr/>
        </p:nvSpPr>
        <p:spPr>
          <a:xfrm>
            <a:off x="8039095" y="1935504"/>
            <a:ext cx="2113079" cy="461665"/>
          </a:xfrm>
          <a:prstGeom prst="rect">
            <a:avLst/>
          </a:prstGeom>
          <a:noFill/>
        </p:spPr>
        <p:txBody>
          <a:bodyPr wrap="none" rtlCol="0">
            <a:spAutoFit/>
          </a:bodyPr>
          <a:lstStyle/>
          <a:p>
            <a:r>
              <a:rPr lang="en-US" sz="2400" dirty="0"/>
              <a:t>Flowchart of </a:t>
            </a:r>
            <a:r>
              <a:rPr lang="en-US" sz="2400" b="1" dirty="0">
                <a:latin typeface="Consolas" panose="020B0609020204030204" pitchFamily="49" charset="0"/>
                <a:cs typeface="Courier New" panose="02070309020205020404" pitchFamily="49" charset="0"/>
              </a:rPr>
              <a:t>if</a:t>
            </a:r>
            <a:endParaRPr lang="en-US" sz="2400" b="1" dirty="0">
              <a:latin typeface="Consolas" panose="020B0609020204030204" pitchFamily="49" charset="0"/>
            </a:endParaRPr>
          </a:p>
        </p:txBody>
      </p:sp>
      <p:sp>
        <p:nvSpPr>
          <p:cNvPr id="26" name="TextBox 25">
            <a:extLst>
              <a:ext uri="{FF2B5EF4-FFF2-40B4-BE49-F238E27FC236}">
                <a16:creationId xmlns:a16="http://schemas.microsoft.com/office/drawing/2014/main" xmlns="" id="{5EEEE01C-1EF4-464A-935E-1C323B64DEEC}"/>
              </a:ext>
            </a:extLst>
          </p:cNvPr>
          <p:cNvSpPr txBox="1"/>
          <p:nvPr/>
        </p:nvSpPr>
        <p:spPr>
          <a:xfrm>
            <a:off x="10685669" y="3237948"/>
            <a:ext cx="792974" cy="430887"/>
          </a:xfrm>
          <a:prstGeom prst="rect">
            <a:avLst/>
          </a:prstGeom>
          <a:noFill/>
        </p:spPr>
        <p:txBody>
          <a:bodyPr wrap="none" rtlCol="0">
            <a:spAutoFit/>
          </a:bodyPr>
          <a:lstStyle/>
          <a:p>
            <a:r>
              <a:rPr lang="en-US" sz="2200" dirty="0"/>
              <a:t>False</a:t>
            </a:r>
          </a:p>
        </p:txBody>
      </p:sp>
      <p:sp>
        <p:nvSpPr>
          <p:cNvPr id="27" name="TextBox 26">
            <a:extLst>
              <a:ext uri="{FF2B5EF4-FFF2-40B4-BE49-F238E27FC236}">
                <a16:creationId xmlns:a16="http://schemas.microsoft.com/office/drawing/2014/main" xmlns="" id="{5EEEE01C-1EF4-464A-935E-1C323B64DEEC}"/>
              </a:ext>
            </a:extLst>
          </p:cNvPr>
          <p:cNvSpPr txBox="1"/>
          <p:nvPr/>
        </p:nvSpPr>
        <p:spPr>
          <a:xfrm>
            <a:off x="8418549" y="4074738"/>
            <a:ext cx="686406" cy="430887"/>
          </a:xfrm>
          <a:prstGeom prst="rect">
            <a:avLst/>
          </a:prstGeom>
          <a:noFill/>
        </p:spPr>
        <p:txBody>
          <a:bodyPr wrap="none" rtlCol="0">
            <a:spAutoFit/>
          </a:bodyPr>
          <a:lstStyle/>
          <a:p>
            <a:r>
              <a:rPr lang="en-US" sz="2200" dirty="0"/>
              <a:t>True</a:t>
            </a:r>
          </a:p>
        </p:txBody>
      </p:sp>
    </p:spTree>
    <p:extLst>
      <p:ext uri="{BB962C8B-B14F-4D97-AF65-F5344CB8AC3E}">
        <p14:creationId xmlns:p14="http://schemas.microsoft.com/office/powerpoint/2010/main" val="129877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21" grpId="0" animBg="1"/>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Zero if given number is 0</a:t>
            </a:r>
          </a:p>
        </p:txBody>
      </p:sp>
      <p:sp>
        <p:nvSpPr>
          <p:cNvPr id="7" name="Rectangle 6">
            <a:extLst>
              <a:ext uri="{FF2B5EF4-FFF2-40B4-BE49-F238E27FC236}">
                <a16:creationId xmlns:a16="http://schemas.microsoft.com/office/drawing/2014/main" xmlns="" id="{D1398A39-DA79-443A-B149-0FEF04D5E58D}"/>
              </a:ext>
            </a:extLst>
          </p:cNvPr>
          <p:cNvSpPr/>
          <p:nvPr/>
        </p:nvSpPr>
        <p:spPr>
          <a:xfrm>
            <a:off x="991357" y="1830751"/>
            <a:ext cx="4777100" cy="3139321"/>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 0)</a:t>
            </a:r>
          </a:p>
          <a:p>
            <a:r>
              <a:rPr lang="en-US" b="1" dirty="0">
                <a:latin typeface="+mj-lt"/>
              </a:rPr>
              <a:t>    {</a:t>
            </a:r>
          </a:p>
          <a:p>
            <a:r>
              <a:rPr lang="en-US" b="1" dirty="0">
                <a:latin typeface="+mj-lt"/>
              </a:rPr>
              <a:t>        </a:t>
            </a:r>
            <a:r>
              <a:rPr lang="en-US" b="1" dirty="0" err="1">
                <a:latin typeface="+mj-lt"/>
              </a:rPr>
              <a:t>printf</a:t>
            </a:r>
            <a:r>
              <a:rPr lang="en-US" b="1" dirty="0">
                <a:latin typeface="+mj-lt"/>
              </a:rPr>
              <a:t>("Zero");</a:t>
            </a:r>
          </a:p>
          <a:p>
            <a:r>
              <a:rPr lang="en-US" b="1" dirty="0">
                <a:latin typeface="+mj-lt"/>
              </a:rPr>
              <a:t>    }</a:t>
            </a:r>
          </a:p>
          <a:p>
            <a:r>
              <a:rPr lang="en-US" b="1" dirty="0">
                <a:latin typeface="+mj-lt"/>
              </a:rPr>
              <a:t>}</a:t>
            </a:r>
            <a:endParaRPr lang="en-US" b="1" dirty="0">
              <a:effectLst/>
              <a:latin typeface="+mj-lt"/>
            </a:endParaRPr>
          </a:p>
        </p:txBody>
      </p:sp>
      <p:sp>
        <p:nvSpPr>
          <p:cNvPr id="8" name="Rectangle 7">
            <a:extLst>
              <a:ext uri="{FF2B5EF4-FFF2-40B4-BE49-F238E27FC236}">
                <a16:creationId xmlns:a16="http://schemas.microsoft.com/office/drawing/2014/main" xmlns="" id="{C069A0A8-F683-4712-9714-F0527051DD3B}"/>
              </a:ext>
            </a:extLst>
          </p:cNvPr>
          <p:cNvSpPr/>
          <p:nvPr/>
        </p:nvSpPr>
        <p:spPr>
          <a:xfrm>
            <a:off x="491363" y="1830751"/>
            <a:ext cx="499993" cy="3139321"/>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74573" y="1830751"/>
            <a:ext cx="3996528" cy="646331"/>
          </a:xfrm>
          <a:prstGeom prst="rect">
            <a:avLst/>
          </a:prstGeom>
          <a:solidFill>
            <a:schemeClr val="tx1"/>
          </a:solidFill>
          <a:ln>
            <a:noFill/>
          </a:ln>
        </p:spPr>
        <p:txBody>
          <a:bodyPr wrap="square">
            <a:spAutoFit/>
          </a:bodyPr>
          <a:lstStyle/>
          <a:p>
            <a:r>
              <a:rPr lang="pt-BR" dirty="0">
                <a:solidFill>
                  <a:schemeClr val="bg1"/>
                </a:solidFill>
                <a:latin typeface="+mj-lt"/>
              </a:rPr>
              <a:t>Enter Number:0</a:t>
            </a:r>
          </a:p>
          <a:p>
            <a:r>
              <a:rPr lang="pt-BR" dirty="0">
                <a:solidFill>
                  <a:schemeClr val="bg1"/>
                </a:solidFill>
                <a:latin typeface="+mj-lt"/>
              </a:rPr>
              <a:t>Zero</a:t>
            </a:r>
            <a:endParaRPr lang="en-US" dirty="0">
              <a:solidFill>
                <a:schemeClr val="bg1"/>
              </a:solidFill>
              <a:latin typeface="+mj-lt"/>
            </a:endParaRPr>
          </a:p>
        </p:txBody>
      </p:sp>
      <p:sp>
        <p:nvSpPr>
          <p:cNvPr id="10" name="Rectangle: Top Corners Rounded 6">
            <a:extLst>
              <a:ext uri="{FF2B5EF4-FFF2-40B4-BE49-F238E27FC236}">
                <a16:creationId xmlns:a16="http://schemas.microsoft.com/office/drawing/2014/main" xmlns=""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Program</a:t>
            </a:r>
          </a:p>
        </p:txBody>
      </p:sp>
      <p:sp>
        <p:nvSpPr>
          <p:cNvPr id="11" name="Rectangle: Top Corners Rounded 7">
            <a:extLst>
              <a:ext uri="{FF2B5EF4-FFF2-40B4-BE49-F238E27FC236}">
                <a16:creationId xmlns:a16="http://schemas.microsoft.com/office/drawing/2014/main" xmlns=""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7116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a:t>
            </a:r>
          </a:p>
        </p:txBody>
      </p:sp>
      <p:sp>
        <p:nvSpPr>
          <p:cNvPr id="4" name="Rectangle 3">
            <a:extLst>
              <a:ext uri="{FF2B5EF4-FFF2-40B4-BE49-F238E27FC236}">
                <a16:creationId xmlns:a16="http://schemas.microsoft.com/office/drawing/2014/main" xmlns="" id="{D1398A39-DA79-443A-B149-0FEF04D5E58D}"/>
              </a:ext>
            </a:extLst>
          </p:cNvPr>
          <p:cNvSpPr/>
          <p:nvPr/>
        </p:nvSpPr>
        <p:spPr>
          <a:xfrm>
            <a:off x="939841" y="1444385"/>
            <a:ext cx="4777100" cy="4247317"/>
          </a:xfrm>
          <a:prstGeom prst="rect">
            <a:avLst/>
          </a:prstGeom>
          <a:solidFill>
            <a:schemeClr val="bg1">
              <a:lumMod val="95000"/>
            </a:schemeClr>
          </a:solidFill>
          <a:ln>
            <a:noFill/>
          </a:ln>
        </p:spPr>
        <p:txBody>
          <a:bodyPr wrap="square">
            <a:spAutoFit/>
          </a:bodyPr>
          <a:lstStyle/>
          <a:p>
            <a:r>
              <a:rPr lang="en-US" b="1" dirty="0">
                <a:latin typeface="+mj-lt"/>
              </a:rPr>
              <a:t>#include&lt;</a:t>
            </a:r>
            <a:r>
              <a:rPr lang="en-US" b="1" dirty="0" err="1">
                <a:latin typeface="+mj-lt"/>
              </a:rPr>
              <a:t>stdio.h</a:t>
            </a:r>
            <a:r>
              <a:rPr lang="en-US" b="1" dirty="0">
                <a:latin typeface="+mj-lt"/>
              </a:rPr>
              <a:t>&gt;</a:t>
            </a:r>
          </a:p>
          <a:p>
            <a:r>
              <a:rPr lang="en-US" b="1" dirty="0">
                <a:latin typeface="+mj-lt"/>
              </a:rPr>
              <a:t>void main()</a:t>
            </a:r>
          </a:p>
          <a:p>
            <a:r>
              <a:rPr lang="en-US" b="1" dirty="0">
                <a:latin typeface="+mj-lt"/>
              </a:rPr>
              <a:t>{</a:t>
            </a:r>
          </a:p>
          <a:p>
            <a:r>
              <a:rPr lang="en-US" b="1" dirty="0">
                <a:latin typeface="+mj-lt"/>
              </a:rPr>
              <a:t>    </a:t>
            </a:r>
            <a:r>
              <a:rPr lang="en-US" b="1" dirty="0" err="1">
                <a:latin typeface="+mj-lt"/>
              </a:rPr>
              <a:t>int</a:t>
            </a:r>
            <a:r>
              <a:rPr lang="en-US" b="1" dirty="0">
                <a:latin typeface="+mj-lt"/>
              </a:rPr>
              <a:t> a;</a:t>
            </a:r>
          </a:p>
          <a:p>
            <a:r>
              <a:rPr lang="en-US" b="1" dirty="0">
                <a:latin typeface="+mj-lt"/>
              </a:rPr>
              <a:t>    </a:t>
            </a:r>
            <a:r>
              <a:rPr lang="en-US" b="1" dirty="0" err="1">
                <a:latin typeface="+mj-lt"/>
              </a:rPr>
              <a:t>printf</a:t>
            </a:r>
            <a:r>
              <a:rPr lang="en-US" b="1" dirty="0">
                <a:latin typeface="+mj-lt"/>
              </a:rPr>
              <a:t>("Enter Number:");</a:t>
            </a:r>
          </a:p>
          <a:p>
            <a:r>
              <a:rPr lang="en-US" b="1" dirty="0">
                <a:latin typeface="+mj-lt"/>
              </a:rPr>
              <a:t>    </a:t>
            </a:r>
            <a:r>
              <a:rPr lang="en-US" b="1" dirty="0" err="1">
                <a:latin typeface="+mj-lt"/>
              </a:rPr>
              <a:t>scanf</a:t>
            </a:r>
            <a:r>
              <a:rPr lang="en-US" b="1" dirty="0">
                <a:latin typeface="+mj-lt"/>
              </a:rPr>
              <a:t>("%</a:t>
            </a:r>
            <a:r>
              <a:rPr lang="en-US" b="1" dirty="0" err="1">
                <a:latin typeface="+mj-lt"/>
              </a:rPr>
              <a:t>d",&amp;a</a:t>
            </a:r>
            <a:r>
              <a:rPr lang="en-US" b="1" dirty="0">
                <a:latin typeface="+mj-lt"/>
              </a:rPr>
              <a:t>);</a:t>
            </a:r>
          </a:p>
          <a:p>
            <a:r>
              <a:rPr lang="en-US" b="1" dirty="0">
                <a:latin typeface="+mj-lt"/>
              </a:rPr>
              <a:t>    if(a &gt;= 0)</a:t>
            </a:r>
          </a:p>
          <a:p>
            <a:r>
              <a:rPr lang="en-US" b="1" dirty="0">
                <a:latin typeface="+mj-lt"/>
              </a:rPr>
              <a:t>    {</a:t>
            </a:r>
          </a:p>
          <a:p>
            <a:r>
              <a:rPr lang="en-US" b="1" dirty="0">
                <a:latin typeface="+mj-lt"/>
              </a:rPr>
              <a:t>        </a:t>
            </a:r>
            <a:r>
              <a:rPr lang="en-US" b="1" dirty="0" err="1">
                <a:latin typeface="+mj-lt"/>
              </a:rPr>
              <a:t>printf</a:t>
            </a:r>
            <a:r>
              <a:rPr lang="en-US" b="1" dirty="0">
                <a:latin typeface="+mj-lt"/>
              </a:rPr>
              <a:t>("Positive Number");</a:t>
            </a:r>
          </a:p>
          <a:p>
            <a:r>
              <a:rPr lang="en-US" b="1" dirty="0">
                <a:latin typeface="+mj-lt"/>
              </a:rPr>
              <a:t>    }</a:t>
            </a:r>
          </a:p>
          <a:p>
            <a:r>
              <a:rPr lang="en-US" b="1" dirty="0">
                <a:latin typeface="+mj-lt"/>
              </a:rPr>
              <a:t>    if(a &lt; 0)</a:t>
            </a:r>
          </a:p>
          <a:p>
            <a:r>
              <a:rPr lang="en-US" b="1" dirty="0">
                <a:latin typeface="+mj-lt"/>
              </a:rPr>
              <a:t>    {</a:t>
            </a:r>
          </a:p>
          <a:p>
            <a:r>
              <a:rPr lang="en-US" b="1" dirty="0">
                <a:latin typeface="+mj-lt"/>
              </a:rPr>
              <a:t>        </a:t>
            </a:r>
            <a:r>
              <a:rPr lang="en-US" b="1" dirty="0" err="1">
                <a:latin typeface="+mj-lt"/>
              </a:rPr>
              <a:t>printf</a:t>
            </a:r>
            <a:r>
              <a:rPr lang="en-US" b="1" dirty="0">
                <a:latin typeface="+mj-lt"/>
              </a:rPr>
              <a:t>("Negative Number");</a:t>
            </a:r>
          </a:p>
          <a:p>
            <a:r>
              <a:rPr lang="en-US" b="1" dirty="0">
                <a:latin typeface="+mj-lt"/>
              </a:rPr>
              <a:t>    }</a:t>
            </a:r>
          </a:p>
          <a:p>
            <a:r>
              <a:rPr lang="en-US" b="1" dirty="0">
                <a:latin typeface="+mj-lt"/>
              </a:rPr>
              <a:t>}</a:t>
            </a:r>
            <a:endParaRPr lang="en-US" b="1" dirty="0">
              <a:effectLst/>
              <a:latin typeface="+mj-lt"/>
            </a:endParaRPr>
          </a:p>
        </p:txBody>
      </p:sp>
      <p:sp>
        <p:nvSpPr>
          <p:cNvPr id="5" name="Rectangle 4">
            <a:extLst>
              <a:ext uri="{FF2B5EF4-FFF2-40B4-BE49-F238E27FC236}">
                <a16:creationId xmlns:a16="http://schemas.microsoft.com/office/drawing/2014/main" xmlns="" id="{C069A0A8-F683-4712-9714-F0527051DD3B}"/>
              </a:ext>
            </a:extLst>
          </p:cNvPr>
          <p:cNvSpPr/>
          <p:nvPr/>
        </p:nvSpPr>
        <p:spPr>
          <a:xfrm>
            <a:off x="439847" y="1444385"/>
            <a:ext cx="499993"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effectLst/>
                <a:latin typeface="+mj-lt"/>
              </a:rPr>
              <a:t>6</a:t>
            </a:r>
          </a:p>
          <a:p>
            <a:pPr algn="r"/>
            <a:r>
              <a:rPr lang="en-US" b="1" dirty="0">
                <a:solidFill>
                  <a:schemeClr val="tx1">
                    <a:lumMod val="75000"/>
                    <a:lumOff val="25000"/>
                  </a:schemeClr>
                </a:solidFill>
                <a:latin typeface="+mj-lt"/>
              </a:rPr>
              <a:t>7</a:t>
            </a:r>
          </a:p>
          <a:p>
            <a:pPr algn="r"/>
            <a:r>
              <a:rPr lang="en-US" b="1" dirty="0">
                <a:solidFill>
                  <a:schemeClr val="tx1">
                    <a:lumMod val="75000"/>
                    <a:lumOff val="25000"/>
                  </a:schemeClr>
                </a:solidFill>
                <a:effectLst/>
                <a:latin typeface="+mj-lt"/>
              </a:rPr>
              <a:t>8</a:t>
            </a:r>
          </a:p>
          <a:p>
            <a:pPr algn="r"/>
            <a:r>
              <a:rPr lang="en-US" b="1" dirty="0">
                <a:solidFill>
                  <a:schemeClr val="tx1">
                    <a:lumMod val="75000"/>
                    <a:lumOff val="25000"/>
                  </a:schemeClr>
                </a:solidFill>
                <a:latin typeface="+mj-lt"/>
              </a:rPr>
              <a:t>9</a:t>
            </a:r>
          </a:p>
          <a:p>
            <a:pPr algn="r"/>
            <a:r>
              <a:rPr lang="en-US" b="1" dirty="0">
                <a:solidFill>
                  <a:schemeClr val="tx1">
                    <a:lumMod val="75000"/>
                    <a:lumOff val="25000"/>
                  </a:schemeClr>
                </a:solidFill>
                <a:effectLst/>
                <a:latin typeface="+mj-lt"/>
              </a:rPr>
              <a:t>10</a:t>
            </a:r>
          </a:p>
          <a:p>
            <a:pPr algn="r"/>
            <a:r>
              <a:rPr lang="en-US" b="1" dirty="0">
                <a:solidFill>
                  <a:schemeClr val="tx1">
                    <a:lumMod val="75000"/>
                    <a:lumOff val="25000"/>
                  </a:schemeClr>
                </a:solidFill>
                <a:latin typeface="+mj-lt"/>
              </a:rPr>
              <a:t>11</a:t>
            </a:r>
          </a:p>
          <a:p>
            <a:pPr algn="r"/>
            <a:r>
              <a:rPr lang="en-US" b="1" dirty="0">
                <a:solidFill>
                  <a:schemeClr val="tx1">
                    <a:lumMod val="75000"/>
                    <a:lumOff val="25000"/>
                  </a:schemeClr>
                </a:solidFill>
                <a:latin typeface="+mj-lt"/>
              </a:rPr>
              <a:t>12</a:t>
            </a:r>
          </a:p>
          <a:p>
            <a:pPr algn="r"/>
            <a:r>
              <a:rPr lang="en-US" b="1" dirty="0">
                <a:solidFill>
                  <a:schemeClr val="tx1">
                    <a:lumMod val="75000"/>
                    <a:lumOff val="25000"/>
                  </a:schemeClr>
                </a:solidFill>
                <a:latin typeface="+mj-lt"/>
              </a:rPr>
              <a:t>13</a:t>
            </a:r>
          </a:p>
          <a:p>
            <a:pPr algn="r"/>
            <a:r>
              <a:rPr lang="en-US" b="1" dirty="0">
                <a:solidFill>
                  <a:schemeClr val="tx1">
                    <a:lumMod val="75000"/>
                    <a:lumOff val="25000"/>
                  </a:schemeClr>
                </a:solidFill>
                <a:latin typeface="+mj-lt"/>
              </a:rPr>
              <a:t>14</a:t>
            </a:r>
          </a:p>
          <a:p>
            <a:pPr algn="r"/>
            <a:r>
              <a:rPr lang="en-US" b="1" dirty="0">
                <a:solidFill>
                  <a:schemeClr val="tx1">
                    <a:lumMod val="75000"/>
                    <a:lumOff val="25000"/>
                  </a:schemeClr>
                </a:solidFill>
                <a:latin typeface="+mj-lt"/>
              </a:rPr>
              <a:t>15</a:t>
            </a:r>
          </a:p>
        </p:txBody>
      </p:sp>
      <p:sp>
        <p:nvSpPr>
          <p:cNvPr id="6" name="Rectangle 5">
            <a:extLst>
              <a:ext uri="{FF2B5EF4-FFF2-40B4-BE49-F238E27FC236}">
                <a16:creationId xmlns:a16="http://schemas.microsoft.com/office/drawing/2014/main" xmlns="" id="{43D3284F-95E2-4F26-9D5F-AAD352CF22BD}"/>
              </a:ext>
            </a:extLst>
          </p:cNvPr>
          <p:cNvSpPr/>
          <p:nvPr/>
        </p:nvSpPr>
        <p:spPr>
          <a:xfrm>
            <a:off x="6023057" y="1444385"/>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mj-lt"/>
              </a:rPr>
              <a:t>Enter Number:5</a:t>
            </a:r>
          </a:p>
          <a:p>
            <a:r>
              <a:rPr lang="pt-BR" dirty="0">
                <a:solidFill>
                  <a:schemeClr val="bg1"/>
                </a:solidFill>
                <a:latin typeface="+mj-lt"/>
              </a:rPr>
              <a:t>Positive Number</a:t>
            </a:r>
            <a:endParaRPr lang="en-US" dirty="0">
              <a:solidFill>
                <a:schemeClr val="bg1"/>
              </a:solidFill>
              <a:latin typeface="+mj-lt"/>
            </a:endParaRP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439847" y="111520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latin typeface="+mj-lt"/>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023056" y="1115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
        <p:nvSpPr>
          <p:cNvPr id="9" name="Rectangle 8">
            <a:extLst>
              <a:ext uri="{FF2B5EF4-FFF2-40B4-BE49-F238E27FC236}">
                <a16:creationId xmlns:a16="http://schemas.microsoft.com/office/drawing/2014/main" xmlns="" id="{43D3284F-95E2-4F26-9D5F-AAD352CF22BD}"/>
              </a:ext>
            </a:extLst>
          </p:cNvPr>
          <p:cNvSpPr/>
          <p:nvPr/>
        </p:nvSpPr>
        <p:spPr>
          <a:xfrm>
            <a:off x="6023057" y="2587385"/>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mj-lt"/>
              </a:rPr>
              <a:t>Enter Number: -5</a:t>
            </a:r>
          </a:p>
          <a:p>
            <a:r>
              <a:rPr lang="en-US" dirty="0">
                <a:solidFill>
                  <a:schemeClr val="bg1"/>
                </a:solidFill>
                <a:latin typeface="+mj-lt"/>
              </a:rPr>
              <a:t>Negative Number</a:t>
            </a:r>
          </a:p>
        </p:txBody>
      </p:sp>
      <p:sp>
        <p:nvSpPr>
          <p:cNvPr id="10" name="Rectangle: Top Corners Rounded 7">
            <a:extLst>
              <a:ext uri="{FF2B5EF4-FFF2-40B4-BE49-F238E27FC236}">
                <a16:creationId xmlns:a16="http://schemas.microsoft.com/office/drawing/2014/main" xmlns="" id="{44F07624-C23C-4B43-A144-CB0878CB992A}"/>
              </a:ext>
            </a:extLst>
          </p:cNvPr>
          <p:cNvSpPr/>
          <p:nvPr/>
        </p:nvSpPr>
        <p:spPr>
          <a:xfrm>
            <a:off x="6023056" y="2258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latin typeface="+mj-lt"/>
              </a:rPr>
              <a:t>Output</a:t>
            </a:r>
          </a:p>
        </p:txBody>
      </p:sp>
    </p:spTree>
    <p:extLst>
      <p:ext uri="{BB962C8B-B14F-4D97-AF65-F5344CB8AC3E}">
        <p14:creationId xmlns:p14="http://schemas.microsoft.com/office/powerpoint/2010/main" val="28960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1199</Words>
  <Application>Microsoft Office PowerPoint</Application>
  <PresentationFormat>Widescreen</PresentationFormat>
  <Paragraphs>564</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Wingdings 3</vt:lpstr>
      <vt:lpstr>Wingdings</vt:lpstr>
      <vt:lpstr>Roboto Condensed Light</vt:lpstr>
      <vt:lpstr>Wingdings 2</vt:lpstr>
      <vt:lpstr>Courier New</vt:lpstr>
      <vt:lpstr>Roboto Condensed (Body)</vt:lpstr>
      <vt:lpstr>Consolas</vt:lpstr>
      <vt:lpstr>Roboto Condensed</vt:lpstr>
      <vt:lpstr>Segoe UI Black</vt:lpstr>
      <vt:lpstr>Arial</vt:lpstr>
      <vt:lpstr>Calibri</vt:lpstr>
      <vt:lpstr>Office Theme</vt:lpstr>
      <vt:lpstr>Unit-4  Decision Making</vt:lpstr>
      <vt:lpstr>Need of decision making</vt:lpstr>
      <vt:lpstr>Decision Making or Conditional Statement</vt:lpstr>
      <vt:lpstr>Decision Making Statements in C</vt:lpstr>
      <vt:lpstr>Relational Operators</vt:lpstr>
      <vt:lpstr>If statement</vt:lpstr>
      <vt:lpstr>if</vt:lpstr>
      <vt:lpstr>WAP to print Zero if given number is 0</vt:lpstr>
      <vt:lpstr>WAP to print Positive or Negative Number</vt:lpstr>
      <vt:lpstr>Modulus Operator</vt:lpstr>
      <vt:lpstr>WAP to print Odd or Even Number</vt:lpstr>
      <vt:lpstr>If..else statement</vt:lpstr>
      <vt:lpstr>if...else</vt:lpstr>
      <vt:lpstr>WAP to print Positive or Negative Number using if…else</vt:lpstr>
      <vt:lpstr>WAP to print Odd or Even Number using if…else</vt:lpstr>
      <vt:lpstr>{ }</vt:lpstr>
      <vt:lpstr>If…else if…else if…else  Ladder if</vt:lpstr>
      <vt:lpstr>if…else if…else if…else</vt:lpstr>
      <vt:lpstr>if…else if…else ladder flowchart</vt:lpstr>
      <vt:lpstr>WAP to print Zero, Positive or Negative Number</vt:lpstr>
      <vt:lpstr>Nested if</vt:lpstr>
      <vt:lpstr>Nested if</vt:lpstr>
      <vt:lpstr>Nested if flowchart</vt:lpstr>
      <vt:lpstr>WAP to print maximum from given three numbers</vt:lpstr>
      <vt:lpstr>Conditional Operator</vt:lpstr>
      <vt:lpstr> ? : (Conditional Operator)</vt:lpstr>
      <vt:lpstr>Conditional operator flowchart</vt:lpstr>
      <vt:lpstr>WAP to find largest number from given 2 numbers using ? :</vt:lpstr>
      <vt:lpstr>switch…case</vt:lpstr>
      <vt:lpstr>switch...case</vt:lpstr>
      <vt:lpstr>WAP that asks day number and prints day name using switch…case</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409</cp:revision>
  <dcterms:created xsi:type="dcterms:W3CDTF">2020-05-01T05:09:15Z</dcterms:created>
  <dcterms:modified xsi:type="dcterms:W3CDTF">2022-10-08T12:38:09Z</dcterms:modified>
</cp:coreProperties>
</file>