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3" r:id="rId12"/>
    <p:sldId id="355" r:id="rId13"/>
    <p:sldId id="356" r:id="rId14"/>
    <p:sldId id="357" r:id="rId15"/>
    <p:sldId id="358" r:id="rId16"/>
    <p:sldId id="344" r:id="rId17"/>
  </p:sldIdLst>
  <p:sldSz cx="12192000" cy="6858000"/>
  <p:notesSz cx="6858000" cy="9144000"/>
  <p:embeddedFontLst>
    <p:embeddedFont>
      <p:font typeface="Segoe UI Black" panose="020B0A02040204020203" pitchFamily="34" charset="0"/>
      <p:bold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Wingdings 3" panose="05040102010807070707" pitchFamily="18" charset="2"/>
      <p:regular r:id="rId36"/>
    </p:embeddedFont>
    <p:embeddedFont>
      <p:font typeface="Wingdings 2" panose="05020102010507070707" pitchFamily="18" charset="2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AGMNWCklGiXoE8DMiLltQ==" hashData="shKvEubQLZ9tSiUdpERtLnvQqkWEBefUzwc7UjAR/IfNf77GrcctWSeGFCAu02qNrnmkQENJYCq5V7jjav5Q5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 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Unit-6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Arrays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8200601076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Multi Dimensional Array</a:t>
            </a:r>
          </a:p>
        </p:txBody>
      </p:sp>
      <p:pic>
        <p:nvPicPr>
          <p:cNvPr id="2050" name="Picture 2" descr="Rubik's Cube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60" y="3026228"/>
            <a:ext cx="3253523" cy="33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4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x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y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Declaration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28205"/>
              </p:ext>
            </p:extLst>
          </p:nvPr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1553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 data[3][3];</a:t>
            </a:r>
            <a:endParaRPr lang="en-US" sz="24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two dimensional array can be seen as a table with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‘x’</a:t>
            </a:r>
            <a:r>
              <a:rPr lang="en-US" dirty="0">
                <a:latin typeface="+mj-lt"/>
              </a:rPr>
              <a:t> rows and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‘y’</a:t>
            </a:r>
            <a:r>
              <a:rPr lang="en-US" dirty="0">
                <a:latin typeface="+mj-lt"/>
              </a:rPr>
              <a:t> columns. </a:t>
            </a:r>
          </a:p>
          <a:p>
            <a:pPr algn="just"/>
            <a:r>
              <a:rPr lang="en-US" dirty="0">
                <a:latin typeface="+mj-lt"/>
              </a:rPr>
              <a:t>The row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(x-1) </a:t>
            </a:r>
            <a:r>
              <a:rPr lang="en-US" dirty="0">
                <a:latin typeface="+mj-lt"/>
              </a:rPr>
              <a:t>and column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(y-1). </a:t>
            </a:r>
          </a:p>
        </p:txBody>
      </p:sp>
    </p:spTree>
    <p:extLst>
      <p:ext uri="{BB962C8B-B14F-4D97-AF65-F5344CB8AC3E}">
        <p14:creationId xmlns:p14="http://schemas.microsoft.com/office/powerpoint/2010/main" val="114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 = { </a:t>
            </a:r>
          </a:p>
          <a:p>
            <a:r>
              <a:rPr lang="en-US" b="1" dirty="0">
                <a:latin typeface="+mj-lt"/>
              </a:rPr>
              <a:t>{1,2,3}, //row 0 with 3 elements</a:t>
            </a:r>
          </a:p>
          <a:p>
            <a:r>
              <a:rPr lang="en-US" b="1" dirty="0">
                <a:latin typeface="+mj-lt"/>
              </a:rPr>
              <a:t>{4,5,6}, //row 1 with 3 elements</a:t>
            </a:r>
          </a:p>
          <a:p>
            <a:r>
              <a:rPr lang="en-US" b="1" dirty="0">
                <a:latin typeface="+mj-lt"/>
              </a:rPr>
              <a:t>{7,8,9}  //row 2 with 3 elements</a:t>
            </a:r>
          </a:p>
          <a:p>
            <a:r>
              <a:rPr lang="en-US" b="1" dirty="0">
                <a:latin typeface="+mj-lt"/>
              </a:rPr>
              <a:t>    };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[0][0]);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//1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[0][1]);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//2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</a:t>
            </a:r>
            <a:r>
              <a:rPr lang="en-US" b="1" dirty="0" err="1">
                <a:latin typeface="+mj-lt"/>
              </a:rPr>
              <a:t>n",data</a:t>
            </a:r>
            <a:r>
              <a:rPr lang="en-US" b="1" dirty="0">
                <a:latin typeface="+mj-lt"/>
              </a:rPr>
              <a:t>[0][2]);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//3</a:t>
            </a:r>
          </a:p>
          <a:p>
            <a:r>
              <a:rPr lang="en-US" b="1" dirty="0">
                <a:latin typeface="+mj-lt"/>
              </a:rPr>
              <a:t/>
            </a:r>
            <a:br>
              <a:rPr lang="en-US" b="1" dirty="0">
                <a:latin typeface="+mj-lt"/>
              </a:rPr>
            </a:b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[1][0]);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//4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[1][1]);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//5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</a:t>
            </a:r>
            <a:r>
              <a:rPr lang="en-US" b="1" dirty="0" err="1">
                <a:latin typeface="+mj-lt"/>
              </a:rPr>
              <a:t>n",data</a:t>
            </a:r>
            <a:r>
              <a:rPr lang="en-US" b="1" dirty="0">
                <a:latin typeface="+mj-lt"/>
              </a:rPr>
              <a:t>[1][2]); 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//6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printf("%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[2][0]);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//7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[2][1]);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//8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[2][2]);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//9</a:t>
            </a:r>
            <a:endParaRPr lang="en-US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5644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// data[3][3] can be initialized like this also</a:t>
            </a:r>
          </a:p>
          <a:p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data[3][3]={{1,2,3},{4,5,6},{7,8,9}};</a:t>
            </a:r>
            <a:endParaRPr lang="en-US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8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data[3][3],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96092" y="1275049"/>
            <a:ext cx="3996771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123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456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789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96092" y="9458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41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count number of positive, negative and zero from 3 X 3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597656" y="1300449"/>
            <a:ext cx="603496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data[3][3],</a:t>
            </a:r>
            <a:r>
              <a:rPr lang="en-US" b="1" dirty="0" err="1">
                <a:latin typeface="+mj-lt"/>
              </a:rPr>
              <a:t>i,j,pos</a:t>
            </a:r>
            <a:r>
              <a:rPr lang="en-US" b="1" dirty="0">
                <a:latin typeface="+mj-lt"/>
              </a:rPr>
              <a:t>=0,neg=0,zero=0;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    if(data[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][j]&gt;0)</a:t>
            </a:r>
          </a:p>
          <a:p>
            <a:r>
              <a:rPr lang="en-US" b="1" dirty="0">
                <a:latin typeface="+mj-lt"/>
              </a:rPr>
              <a:t>            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=pos+1;</a:t>
            </a:r>
          </a:p>
          <a:p>
            <a:r>
              <a:rPr lang="en-US" b="1" dirty="0">
                <a:latin typeface="+mj-lt"/>
              </a:rPr>
              <a:t>            else if(data[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][j]&lt;0)</a:t>
            </a:r>
          </a:p>
          <a:p>
            <a:r>
              <a:rPr lang="en-US" b="1" dirty="0">
                <a:latin typeface="+mj-lt"/>
              </a:rPr>
              <a:t>            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=neg+1;</a:t>
            </a:r>
          </a:p>
          <a:p>
            <a:r>
              <a:rPr lang="en-US" b="1" dirty="0">
                <a:latin typeface="+mj-lt"/>
              </a:rPr>
              <a:t>            else</a:t>
            </a:r>
          </a:p>
          <a:p>
            <a:r>
              <a:rPr lang="en-US" b="1" dirty="0">
                <a:latin typeface="+mj-lt"/>
              </a:rPr>
              <a:t>                zero=zero+1;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("positive=%</a:t>
            </a:r>
            <a:r>
              <a:rPr lang="en-US" b="1" dirty="0" err="1">
                <a:latin typeface="+mj-lt"/>
              </a:rPr>
              <a:t>d,negative</a:t>
            </a:r>
            <a:r>
              <a:rPr lang="en-US" b="1" dirty="0">
                <a:latin typeface="+mj-lt"/>
              </a:rPr>
              <a:t>=%</a:t>
            </a:r>
            <a:r>
              <a:rPr lang="en-US" b="1" dirty="0" err="1">
                <a:latin typeface="+mj-lt"/>
              </a:rPr>
              <a:t>d,zero</a:t>
            </a:r>
            <a:r>
              <a:rPr lang="en-US" b="1" dirty="0">
                <a:latin typeface="+mj-lt"/>
              </a:rPr>
              <a:t>=%d",</a:t>
            </a:r>
            <a:r>
              <a:rPr lang="en-US" b="1" dirty="0" err="1">
                <a:latin typeface="+mj-lt"/>
              </a:rPr>
              <a:t>pos,neg,zero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97663" y="1300449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76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420951" y="1303638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positive=6,negative=2,zero=1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420951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27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0039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multiplication of two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Array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pPr algn="just"/>
            <a:r>
              <a:rPr lang="en-US" dirty="0"/>
              <a:t>Suppose we need to store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student in the integer variable.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Now we need to store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100 students.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not appropriate </a:t>
            </a:r>
            <a:r>
              <a:rPr lang="en-US" dirty="0"/>
              <a:t>to declare these many integer variables. </a:t>
            </a:r>
          </a:p>
          <a:p>
            <a:pPr marL="887412" lvl="1" indent="-342900"/>
            <a:r>
              <a:rPr lang="en-US" dirty="0"/>
              <a:t>   e.g. 100 integer variables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Solution to declare and store multiple variables of similar type is an </a:t>
            </a:r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array </a:t>
            </a:r>
            <a:r>
              <a:rPr lang="en-US" dirty="0"/>
              <a:t>is a variable that can store multiple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+mj-lt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3687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fixed size sequential collection of elements of same data type grouped under single variable name.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0974"/>
              </p:ext>
            </p:extLst>
          </p:nvPr>
        </p:nvGraphicFramePr>
        <p:xfrm>
          <a:off x="4038600" y="214978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95217"/>
              </p:ext>
            </p:extLst>
          </p:nvPr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Fixed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 Size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Here, the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size of an array is 100 (fixed) to store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10964"/>
              </p:ext>
            </p:extLst>
          </p:nvPr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is indexed to 0 to 99 in sequence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7949"/>
              </p:ext>
            </p:extLst>
          </p:nvPr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Same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Data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the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elements (0-99) will be integer variables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90314"/>
              </p:ext>
            </p:extLst>
          </p:nvPr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Single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the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elements (0-99) will be referred as a common name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size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Integer Array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9" name="Straight Connector 8"/>
            <p:cNvCxnSpPr>
              <a:stCxn id="1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latin typeface="Roboto Condensed (Body)"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bg1"/>
                </a:solidFill>
                <a:effectLst/>
                <a:latin typeface="Roboto Condensed (Body)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3831"/>
              </p:ext>
            </p:extLst>
          </p:nvPr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+mj-lt"/>
              </a:rPr>
              <a:t>avg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Float Array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19" name="Straight Connector 18"/>
            <p:cNvCxnSpPr>
              <a:stCxn id="2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97654"/>
              </p:ext>
            </p:extLst>
          </p:nvPr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586" y="1098788"/>
            <a:ext cx="4710056" cy="5220000"/>
          </a:xfrm>
        </p:spPr>
        <p:txBody>
          <a:bodyPr/>
          <a:lstStyle/>
          <a:p>
            <a:pPr algn="just"/>
            <a:r>
              <a:rPr lang="en-US" dirty="0"/>
              <a:t>By default array index starts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/>
              <a:t>If we declare an array of size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then its index ranges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First element will be store at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mark[0]</a:t>
            </a:r>
            <a:r>
              <a:rPr lang="en-US" dirty="0">
                <a:cs typeface="Consolas" panose="020B0609020204030204" pitchFamily="49" charset="0"/>
              </a:rPr>
              <a:t> and last element will be stored at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 dirty="0">
                <a:cs typeface="Consolas" panose="020B0609020204030204" pitchFamily="49" charset="0"/>
              </a:rPr>
              <a:t> not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mark[5]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72235"/>
            <a:ext cx="749276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mark=90;    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//variable mark is initialized with value 90</a:t>
            </a:r>
          </a:p>
          <a:p>
            <a:r>
              <a:rPr lang="en-US" sz="2000" b="1" dirty="0">
                <a:latin typeface="+mj-lt"/>
              </a:rPr>
              <a:t>printf("%d",mark);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//mark value printed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789201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mark[5]={85,75,76,55,45};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//mark is initialized with 5 values</a:t>
            </a:r>
          </a:p>
          <a:p>
            <a:r>
              <a:rPr lang="en-US" sz="2000" b="1" dirty="0">
                <a:latin typeface="+mj-lt"/>
              </a:rPr>
              <a:t>printf("%d",mark[0]);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85</a:t>
            </a:r>
          </a:p>
          <a:p>
            <a:r>
              <a:rPr lang="en-US" sz="2000" b="1" dirty="0">
                <a:latin typeface="+mj-lt"/>
              </a:rPr>
              <a:t>printf("%d",mark[1]);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75</a:t>
            </a:r>
          </a:p>
          <a:p>
            <a:r>
              <a:rPr lang="en-US" sz="2000" b="1" dirty="0">
                <a:latin typeface="+mj-lt"/>
              </a:rPr>
              <a:t>printf("%d",mark[2]);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65</a:t>
            </a:r>
          </a:p>
          <a:p>
            <a:r>
              <a:rPr lang="en-US" sz="2000" b="1" dirty="0">
                <a:latin typeface="+mj-lt"/>
              </a:rPr>
              <a:t>printf("%d",mark[3]);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55</a:t>
            </a:r>
          </a:p>
          <a:p>
            <a:r>
              <a:rPr lang="en-US" sz="2000" b="1" dirty="0">
                <a:latin typeface="+mj-lt"/>
              </a:rPr>
              <a:t>printf("%d",mark[4]);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45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integer array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49775"/>
              </p:ext>
            </p:extLst>
          </p:nvPr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7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31524" y="1273789"/>
            <a:ext cx="4680634" cy="5016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void main()</a:t>
            </a:r>
          </a:p>
          <a:p>
            <a:r>
              <a:rPr lang="en-US" sz="1600" b="1" dirty="0">
                <a:latin typeface="+mj-lt"/>
              </a:rPr>
              <a:t>{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int</a:t>
            </a:r>
            <a:r>
              <a:rPr lang="en-US" sz="1600" b="1" dirty="0">
                <a:latin typeface="+mj-lt"/>
              </a:rPr>
              <a:t> mark[5];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[0]);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[1]);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[2]);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[3]);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[4]);</a:t>
            </a:r>
          </a:p>
          <a:p>
            <a:r>
              <a:rPr lang="en-US" sz="1600" b="1" dirty="0">
                <a:latin typeface="+mj-lt"/>
              </a:rPr>
              <a:t/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[0]);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[1]);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[2]);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[3]);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[4]);</a:t>
            </a:r>
          </a:p>
          <a:p>
            <a:r>
              <a:rPr lang="en-US" sz="1600" b="1" dirty="0">
                <a:latin typeface="+mj-lt"/>
              </a:rPr>
              <a:t>}</a:t>
            </a:r>
            <a:endParaRPr lang="en-US" sz="1600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1530" y="1273788"/>
            <a:ext cx="499993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1530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without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102226" y="1273788"/>
            <a:ext cx="47771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void main()</a:t>
            </a:r>
          </a:p>
          <a:p>
            <a:r>
              <a:rPr lang="en-US" sz="1600" b="1" dirty="0">
                <a:latin typeface="+mj-lt"/>
              </a:rPr>
              <a:t>{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int</a:t>
            </a:r>
            <a:r>
              <a:rPr lang="en-US" sz="1600" b="1" dirty="0">
                <a:latin typeface="+mj-lt"/>
              </a:rPr>
              <a:t> mark[5],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;</a:t>
            </a:r>
          </a:p>
          <a:p>
            <a:r>
              <a:rPr lang="en-US" sz="1600" b="1" dirty="0">
                <a:latin typeface="+mj-lt"/>
              </a:rPr>
              <a:t>  for(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=0;i&lt;5;i++)</a:t>
            </a:r>
          </a:p>
          <a:p>
            <a:r>
              <a:rPr lang="en-US" sz="1600" b="1" dirty="0">
                <a:latin typeface="+mj-lt"/>
              </a:rPr>
              <a:t>  {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]);</a:t>
            </a:r>
          </a:p>
          <a:p>
            <a:r>
              <a:rPr lang="en-US" sz="1600" b="1" dirty="0">
                <a:latin typeface="+mj-lt"/>
              </a:rPr>
              <a:t>  }</a:t>
            </a:r>
          </a:p>
          <a:p>
            <a:r>
              <a:rPr lang="en-US" sz="1600" b="1" dirty="0">
                <a:latin typeface="+mj-lt"/>
              </a:rPr>
              <a:t>  for(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=0;i&lt;5;i++)</a:t>
            </a:r>
          </a:p>
          <a:p>
            <a:r>
              <a:rPr lang="en-US" sz="1600" b="1" dirty="0">
                <a:latin typeface="+mj-lt"/>
              </a:rPr>
              <a:t>  {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]);</a:t>
            </a:r>
          </a:p>
          <a:p>
            <a:r>
              <a:rPr lang="en-US" sz="1600" b="1" dirty="0">
                <a:latin typeface="+mj-lt"/>
              </a:rPr>
              <a:t>  }</a:t>
            </a:r>
          </a:p>
          <a:p>
            <a:r>
              <a:rPr lang="en-US" sz="1600" b="1" dirty="0">
                <a:latin typeface="+mj-lt"/>
              </a:rPr>
              <a:t>}</a:t>
            </a:r>
            <a:endParaRPr lang="en-US" sz="1600" b="1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602232" y="1273788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00131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using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35372"/>
              </p:ext>
            </p:extLst>
          </p:nvPr>
        </p:nvGraphicFramePr>
        <p:xfrm>
          <a:off x="7537593" y="5234702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4806" y="5708762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2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count number of positive or negative from 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[10],</a:t>
            </a:r>
            <a:r>
              <a:rPr lang="en-US" b="1" dirty="0" err="1">
                <a:latin typeface="+mj-lt"/>
              </a:rPr>
              <a:t>i,pos,neg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 = 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 = 0;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=0;i&lt;10;i++)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("%d",&amp;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=0;i&lt;10;i++)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]&gt;0)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=pos+1;</a:t>
            </a:r>
          </a:p>
          <a:p>
            <a:r>
              <a:rPr lang="en-US" b="1" dirty="0">
                <a:latin typeface="+mj-lt"/>
              </a:rPr>
              <a:t>        else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=neg+1;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("Positive=%</a:t>
            </a:r>
            <a:r>
              <a:rPr lang="en-US" b="1" dirty="0" err="1">
                <a:latin typeface="+mj-lt"/>
              </a:rPr>
              <a:t>d,Negative</a:t>
            </a:r>
            <a:r>
              <a:rPr lang="en-US" b="1" dirty="0">
                <a:latin typeface="+mj-lt"/>
              </a:rPr>
              <a:t>=%d",</a:t>
            </a:r>
            <a:r>
              <a:rPr lang="en-US" b="1" dirty="0" err="1">
                <a:latin typeface="+mj-lt"/>
              </a:rPr>
              <a:t>pos,neg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634704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634704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0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[100],</a:t>
            </a:r>
            <a:r>
              <a:rPr lang="en-US" b="1" dirty="0" err="1">
                <a:latin typeface="+mj-lt"/>
              </a:rPr>
              <a:t>n,i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number of array elements=");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  <a:latin typeface="+mj-lt"/>
              </a:rPr>
              <a:t>    //loop will scan n elements only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 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("%d",&amp;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solidFill>
                  <a:srgbClr val="00B050"/>
                </a:solidFill>
                <a:latin typeface="+mj-lt"/>
              </a:rPr>
              <a:t>    //negative loop to print array in reverse order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=n-1;i&gt;=0;i--)  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96068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number of array elements=5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96068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1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80703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count odd and even elements of an array.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907</Words>
  <Application>Microsoft Office PowerPoint</Application>
  <PresentationFormat>Widescreen</PresentationFormat>
  <Paragraphs>451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Segoe UI Black</vt:lpstr>
      <vt:lpstr>Consolas</vt:lpstr>
      <vt:lpstr>Arial</vt:lpstr>
      <vt:lpstr>Calibri</vt:lpstr>
      <vt:lpstr>Shruti</vt:lpstr>
      <vt:lpstr>Times New Roman</vt:lpstr>
      <vt:lpstr>Roboto Condensed</vt:lpstr>
      <vt:lpstr>Roboto Condensed Light</vt:lpstr>
      <vt:lpstr>Wingdings 3</vt:lpstr>
      <vt:lpstr>Wingdings</vt:lpstr>
      <vt:lpstr>Wingdings 2</vt:lpstr>
      <vt:lpstr>Roboto Condensed (Body)</vt:lpstr>
      <vt:lpstr>Office Theme</vt:lpstr>
      <vt:lpstr>Unit-6  Arrays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WAP to count number of positive or negative from an array of 10 numbers.</vt:lpstr>
      <vt:lpstr>WAP to read n numbers in an array and print them in reverse order.</vt:lpstr>
      <vt:lpstr>Practice Programs</vt:lpstr>
      <vt:lpstr>Multi Dimensional Array</vt:lpstr>
      <vt:lpstr>Declaring 2 Dimensional Array</vt:lpstr>
      <vt:lpstr>Initialing and Accessing a 2D Array: Example-1</vt:lpstr>
      <vt:lpstr>Read(Scan) 2D Array Elements</vt:lpstr>
      <vt:lpstr>WAP to count number of positive, negative and zero from 3 X 3 matrix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449</cp:revision>
  <dcterms:created xsi:type="dcterms:W3CDTF">2020-05-01T05:09:15Z</dcterms:created>
  <dcterms:modified xsi:type="dcterms:W3CDTF">2022-11-10T06:46:23Z</dcterms:modified>
</cp:coreProperties>
</file>